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68" r:id="rId5"/>
    <p:sldId id="269" r:id="rId6"/>
    <p:sldId id="258" r:id="rId7"/>
    <p:sldId id="271" r:id="rId8"/>
    <p:sldId id="263" r:id="rId9"/>
    <p:sldId id="270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lios" panose="020B0604020202020204" charset="0"/>
      <p:regular r:id="rId17"/>
    </p:embeddedFont>
    <p:embeddedFont>
      <p:font typeface="Droid Seri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75703" autoAdjust="0"/>
  </p:normalViewPr>
  <p:slideViewPr>
    <p:cSldViewPr>
      <p:cViewPr>
        <p:scale>
          <a:sx n="40" d="100"/>
          <a:sy n="40" d="100"/>
        </p:scale>
        <p:origin x="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0316E-92EC-443D-9556-BD3EF9C94164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9BD72-5A63-426F-B579-A5CB3B14B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3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BD72-5A63-426F-B579-A5CB3B14BA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07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BD72-5A63-426F-B579-A5CB3B14BA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01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BD72-5A63-426F-B579-A5CB3B14BA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12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BD72-5A63-426F-B579-A5CB3B14BA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0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30771" y="3990166"/>
            <a:ext cx="11259178" cy="7450167"/>
          </a:xfrm>
          <a:custGeom>
            <a:avLst/>
            <a:gdLst/>
            <a:ahLst/>
            <a:cxnLst/>
            <a:rect l="l" t="t" r="r" b="b"/>
            <a:pathLst>
              <a:path w="11259178" h="7450167">
                <a:moveTo>
                  <a:pt x="0" y="0"/>
                </a:moveTo>
                <a:lnTo>
                  <a:pt x="11259179" y="0"/>
                </a:lnTo>
                <a:lnTo>
                  <a:pt x="11259179" y="7450168"/>
                </a:lnTo>
                <a:lnTo>
                  <a:pt x="0" y="7450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8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6707265">
            <a:off x="-5676343" y="-2150050"/>
            <a:ext cx="11259178" cy="7450167"/>
          </a:xfrm>
          <a:custGeom>
            <a:avLst/>
            <a:gdLst/>
            <a:ahLst/>
            <a:cxnLst/>
            <a:rect l="l" t="t" r="r" b="b"/>
            <a:pathLst>
              <a:path w="11259178" h="7450167">
                <a:moveTo>
                  <a:pt x="0" y="0"/>
                </a:moveTo>
                <a:lnTo>
                  <a:pt x="11259179" y="0"/>
                </a:lnTo>
                <a:lnTo>
                  <a:pt x="11259179" y="7450167"/>
                </a:lnTo>
                <a:lnTo>
                  <a:pt x="0" y="74501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8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7606786" y="6172200"/>
            <a:ext cx="3141876" cy="3086100"/>
            <a:chOff x="0" y="0"/>
            <a:chExt cx="82749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27490" cy="812800"/>
            </a:xfrm>
            <a:custGeom>
              <a:avLst/>
              <a:gdLst/>
              <a:ahLst/>
              <a:cxnLst/>
              <a:rect l="l" t="t" r="r" b="b"/>
              <a:pathLst>
                <a:path w="827490" h="812800">
                  <a:moveTo>
                    <a:pt x="0" y="0"/>
                  </a:moveTo>
                  <a:lnTo>
                    <a:pt x="827490" y="0"/>
                  </a:lnTo>
                  <a:lnTo>
                    <a:pt x="82749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CC00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2749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777157" y="-15536"/>
            <a:ext cx="3141876" cy="6172200"/>
            <a:chOff x="0" y="0"/>
            <a:chExt cx="827490" cy="16256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7490" cy="1625600"/>
            </a:xfrm>
            <a:custGeom>
              <a:avLst/>
              <a:gdLst/>
              <a:ahLst/>
              <a:cxnLst/>
              <a:rect l="l" t="t" r="r" b="b"/>
              <a:pathLst>
                <a:path w="827490" h="1625600">
                  <a:moveTo>
                    <a:pt x="0" y="0"/>
                  </a:moveTo>
                  <a:lnTo>
                    <a:pt x="827490" y="0"/>
                  </a:lnTo>
                  <a:lnTo>
                    <a:pt x="82749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E4E2DC">
                <a:alpha val="4000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27490" cy="168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144000" y="6172200"/>
            <a:ext cx="3078176" cy="3086100"/>
          </a:xfrm>
          <a:custGeom>
            <a:avLst/>
            <a:gdLst/>
            <a:ahLst/>
            <a:cxnLst/>
            <a:rect l="l" t="t" r="r" b="b"/>
            <a:pathLst>
              <a:path w="3078176" h="3086100">
                <a:moveTo>
                  <a:pt x="0" y="0"/>
                </a:moveTo>
                <a:lnTo>
                  <a:pt x="3078176" y="0"/>
                </a:lnTo>
                <a:lnTo>
                  <a:pt x="3078176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1000"/>
            </a:blip>
            <a:stretch>
              <a:fillRect t="-54410" r="-77002" b="-22138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748661" y="4517524"/>
            <a:ext cx="3141876" cy="4740776"/>
            <a:chOff x="0" y="0"/>
            <a:chExt cx="827490" cy="124859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7490" cy="1248599"/>
            </a:xfrm>
            <a:custGeom>
              <a:avLst/>
              <a:gdLst/>
              <a:ahLst/>
              <a:cxnLst/>
              <a:rect l="l" t="t" r="r" b="b"/>
              <a:pathLst>
                <a:path w="827490" h="1248599">
                  <a:moveTo>
                    <a:pt x="0" y="0"/>
                  </a:moveTo>
                  <a:lnTo>
                    <a:pt x="827490" y="0"/>
                  </a:lnTo>
                  <a:lnTo>
                    <a:pt x="827490" y="1248599"/>
                  </a:lnTo>
                  <a:lnTo>
                    <a:pt x="0" y="1248599"/>
                  </a:lnTo>
                  <a:close/>
                </a:path>
              </a:pathLst>
            </a:custGeom>
            <a:solidFill>
              <a:srgbClr val="0D6A96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27490" cy="13057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890537" y="0"/>
            <a:ext cx="3141876" cy="6172200"/>
            <a:chOff x="0" y="0"/>
            <a:chExt cx="827490" cy="1625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7490" cy="1625600"/>
            </a:xfrm>
            <a:custGeom>
              <a:avLst/>
              <a:gdLst/>
              <a:ahLst/>
              <a:cxnLst/>
              <a:rect l="l" t="t" r="r" b="b"/>
              <a:pathLst>
                <a:path w="827490" h="1625600">
                  <a:moveTo>
                    <a:pt x="0" y="0"/>
                  </a:moveTo>
                  <a:lnTo>
                    <a:pt x="827490" y="0"/>
                  </a:lnTo>
                  <a:lnTo>
                    <a:pt x="82749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C9CBCD">
                <a:alpha val="6000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27490" cy="168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2850387" y="4517524"/>
            <a:ext cx="3078176" cy="4740776"/>
          </a:xfrm>
          <a:custGeom>
            <a:avLst/>
            <a:gdLst/>
            <a:ahLst/>
            <a:cxnLst/>
            <a:rect l="l" t="t" r="r" b="b"/>
            <a:pathLst>
              <a:path w="3078176" h="4740776">
                <a:moveTo>
                  <a:pt x="0" y="0"/>
                </a:moveTo>
                <a:lnTo>
                  <a:pt x="3078176" y="0"/>
                </a:lnTo>
                <a:lnTo>
                  <a:pt x="3078176" y="4740776"/>
                </a:lnTo>
                <a:lnTo>
                  <a:pt x="0" y="47407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8000"/>
            </a:blip>
            <a:stretch>
              <a:fillRect t="-13720" r="-77002" b="-1207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3890537" y="2676930"/>
            <a:ext cx="3141876" cy="6581370"/>
            <a:chOff x="0" y="0"/>
            <a:chExt cx="827490" cy="17333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27490" cy="1733365"/>
            </a:xfrm>
            <a:custGeom>
              <a:avLst/>
              <a:gdLst/>
              <a:ahLst/>
              <a:cxnLst/>
              <a:rect l="l" t="t" r="r" b="b"/>
              <a:pathLst>
                <a:path w="827490" h="1733365">
                  <a:moveTo>
                    <a:pt x="0" y="0"/>
                  </a:moveTo>
                  <a:lnTo>
                    <a:pt x="827490" y="0"/>
                  </a:lnTo>
                  <a:lnTo>
                    <a:pt x="827490" y="1733365"/>
                  </a:lnTo>
                  <a:lnTo>
                    <a:pt x="0" y="1733365"/>
                  </a:lnTo>
                  <a:close/>
                </a:path>
              </a:pathLst>
            </a:custGeom>
            <a:solidFill>
              <a:srgbClr val="95BFB2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827490" cy="1790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606786" y="0"/>
            <a:ext cx="3141876" cy="6172200"/>
            <a:chOff x="0" y="0"/>
            <a:chExt cx="827490" cy="1625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27490" cy="1625600"/>
            </a:xfrm>
            <a:custGeom>
              <a:avLst/>
              <a:gdLst/>
              <a:ahLst/>
              <a:cxnLst/>
              <a:rect l="l" t="t" r="r" b="b"/>
              <a:pathLst>
                <a:path w="827490" h="1625600">
                  <a:moveTo>
                    <a:pt x="0" y="0"/>
                  </a:moveTo>
                  <a:lnTo>
                    <a:pt x="827490" y="0"/>
                  </a:lnTo>
                  <a:lnTo>
                    <a:pt x="82749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F2F1EC">
                <a:alpha val="4000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827490" cy="1682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047084" y="1636857"/>
            <a:ext cx="8362647" cy="577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954"/>
              </a:lnSpc>
            </a:pPr>
            <a:r>
              <a:rPr lang="en-US" sz="11503" b="1" dirty="0" smtClean="0">
                <a:solidFill>
                  <a:srgbClr val="646464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Rapport d’etude statistique</a:t>
            </a:r>
            <a:endParaRPr lang="en-US" sz="11503" b="1" dirty="0">
              <a:solidFill>
                <a:srgbClr val="646464"/>
              </a:solidFill>
              <a:latin typeface="Droid Serif Bold"/>
              <a:ea typeface="Droid Serif Bold"/>
              <a:cs typeface="Droid Serif Bold"/>
              <a:sym typeface="Droid Serif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19200" y="876300"/>
            <a:ext cx="1992348" cy="1219027"/>
          </a:xfrm>
          <a:custGeom>
            <a:avLst/>
            <a:gdLst/>
            <a:ahLst/>
            <a:cxnLst/>
            <a:rect l="l" t="t" r="r" b="b"/>
            <a:pathLst>
              <a:path w="1992348" h="1219027">
                <a:moveTo>
                  <a:pt x="0" y="0"/>
                </a:moveTo>
                <a:lnTo>
                  <a:pt x="1992348" y="0"/>
                </a:lnTo>
                <a:lnTo>
                  <a:pt x="1992348" y="1219028"/>
                </a:lnTo>
                <a:lnTo>
                  <a:pt x="0" y="1219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2522839" y="8709978"/>
            <a:ext cx="3065963" cy="0"/>
          </a:xfrm>
          <a:prstGeom prst="line">
            <a:avLst/>
          </a:prstGeom>
          <a:ln w="19050" cap="flat">
            <a:solidFill>
              <a:srgbClr val="C9CBC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2700079" y="8709978"/>
            <a:ext cx="3065963" cy="0"/>
          </a:xfrm>
          <a:prstGeom prst="line">
            <a:avLst/>
          </a:prstGeom>
          <a:ln w="19050" cap="flat">
            <a:solidFill>
              <a:srgbClr val="C9CBC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6383000" y="8343900"/>
            <a:ext cx="1446838" cy="1281109"/>
          </a:xfrm>
          <a:custGeom>
            <a:avLst/>
            <a:gdLst/>
            <a:ahLst/>
            <a:cxnLst/>
            <a:rect l="l" t="t" r="r" b="b"/>
            <a:pathLst>
              <a:path w="1446838" h="1281109">
                <a:moveTo>
                  <a:pt x="0" y="0"/>
                </a:moveTo>
                <a:lnTo>
                  <a:pt x="1446838" y="0"/>
                </a:lnTo>
                <a:lnTo>
                  <a:pt x="1446838" y="1281110"/>
                </a:lnTo>
                <a:lnTo>
                  <a:pt x="0" y="1281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Rectangle 13"/>
          <p:cNvSpPr/>
          <p:nvPr/>
        </p:nvSpPr>
        <p:spPr>
          <a:xfrm>
            <a:off x="6298507" y="4552313"/>
            <a:ext cx="5690982" cy="1198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9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THE END</a:t>
            </a:r>
            <a:endParaRPr lang="en-US" sz="9600" b="1" u="sng" dirty="0">
              <a:solidFill>
                <a:srgbClr val="FF0000"/>
              </a:solidFill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8763000" cy="6324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26113"/>
            <a:ext cx="2140060" cy="1251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905000" y="571500"/>
            <a:ext cx="14271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Description: Data Dictionary &amp; KPIs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34600" y="2790299"/>
            <a:ext cx="8305800" cy="706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en-US" sz="32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 des indicateurs cles de performance supplementaire</a:t>
            </a:r>
          </a:p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Excited Customer : le départ ou le nom départ du client  </a:t>
            </a:r>
          </a:p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en-US" sz="32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: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variable est 1 </a:t>
            </a:r>
            <a:r>
              <a:rPr lang="fr-FR" sz="2800" dirty="0"/>
              <a:t>cela indique que le client a déjà quitté (ou est sur le point </a:t>
            </a:r>
            <a:r>
              <a:rPr lang="fr-FR" sz="2800" dirty="0" smtClean="0"/>
              <a:t>de partir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la variable </a:t>
            </a:r>
            <a:r>
              <a:rPr lang="fr-FR" sz="2800" dirty="0"/>
              <a:t>est </a:t>
            </a:r>
            <a:r>
              <a:rPr lang="fr-FR" sz="2800" b="1" dirty="0"/>
              <a:t>0</a:t>
            </a:r>
            <a:r>
              <a:rPr lang="fr-FR" sz="2800" dirty="0"/>
              <a:t>, le client est resté actif</a:t>
            </a:r>
            <a:r>
              <a:rPr lang="fr-FR" sz="3200" dirty="0"/>
              <a:t>.</a:t>
            </a:r>
            <a:endParaRPr lang="en-US" sz="3200" b="1" u="sng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3200" b="1" u="sng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06249"/>
            <a:ext cx="8763000" cy="7021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9144000" y="1943100"/>
            <a:ext cx="9144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  <a:p>
            <a:endPara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: les clients qui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n'ont pas quitté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(79.6 %)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rose : les clients qui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 quitté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(20.4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fr-FR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graphique montre que la majorité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(environ 80 %) n'ont pas quitté, tandis qu'environ 20 % ont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banque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800100"/>
            <a:ext cx="1135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ANALYSE </a:t>
            </a:r>
            <a:r>
              <a:rPr lang="fr-FR" sz="3600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UNIVARIEE DE LA VARIABLE EXCITED </a:t>
            </a:r>
            <a:endParaRPr lang="fr-FR" sz="36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6286500"/>
            <a:ext cx="89154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16802"/>
            <a:ext cx="6019800" cy="3702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5932088"/>
            <a:ext cx="5620039" cy="29452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940961"/>
            <a:ext cx="5633178" cy="2936340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75378" y="5613829"/>
            <a:ext cx="18299243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458200" y="5690030"/>
            <a:ext cx="1151801" cy="318727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239" y="2628900"/>
            <a:ext cx="8915400" cy="23622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933455" y="647526"/>
            <a:ext cx="8721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EXCITED CUSTOMER VS GEOGRAPHY</a:t>
            </a:r>
            <a:endParaRPr lang="fr-F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" y="9306577"/>
            <a:ext cx="153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>
                <a:ea typeface="Calibri" panose="020F0502020204030204" pitchFamily="34" charset="0"/>
              </a:rPr>
              <a:t>Commentaire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50.1% </a:t>
            </a:r>
            <a:r>
              <a:rPr lang="fr-F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des clients résident en France, ce qui pourrait indiquer une base de clientèle plus importante dans ce pays. 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Par contre 24,8% des  clients espagnols et 25,1% des clients allemands sont sur le point de départ.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16802"/>
            <a:ext cx="6019800" cy="3702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Connecteur droit 4"/>
          <p:cNvCxnSpPr/>
          <p:nvPr/>
        </p:nvCxnSpPr>
        <p:spPr>
          <a:xfrm>
            <a:off x="375378" y="5613829"/>
            <a:ext cx="18299243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142904" y="5807675"/>
            <a:ext cx="1151801" cy="31872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239" y="2628900"/>
            <a:ext cx="8915400" cy="2362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61831" y="647526"/>
            <a:ext cx="7464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EXCITED CUSTOMER VS GENDER</a:t>
            </a:r>
            <a:endParaRPr lang="fr-F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9306577"/>
            <a:ext cx="1539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b="1" u="sng" dirty="0" smtClean="0">
                <a:ea typeface="Calibri" panose="020F0502020204030204" pitchFamily="34" charset="0"/>
              </a:rPr>
              <a:t>Commentaire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fr-FR" sz="2400" dirty="0" smtClean="0"/>
              <a:t>La répartition des genres est relativement équilibrée, avec une légère prédominance des clients masculins</a:t>
            </a:r>
            <a:r>
              <a:rPr lang="fr-FR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Par contre </a:t>
            </a:r>
            <a:r>
              <a:rPr lang="fr-FR" sz="2400" dirty="0" smtClean="0"/>
              <a:t>Le taux de départ est plus élevé chez les femmes (29,3 %) par rapport aux hommes (17,7 %). </a:t>
            </a:r>
          </a:p>
          <a:p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5854726"/>
            <a:ext cx="6388609" cy="3080889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9829800" y="5781057"/>
            <a:ext cx="7391400" cy="352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 txBox="1"/>
          <p:nvPr/>
        </p:nvSpPr>
        <p:spPr>
          <a:xfrm>
            <a:off x="4679512" y="7446204"/>
            <a:ext cx="3225379" cy="256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endParaRPr lang="en-US" sz="1600" dirty="0">
              <a:solidFill>
                <a:srgbClr val="646464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906152" y="7446204"/>
            <a:ext cx="3225379" cy="256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 smtClean="0">
                <a:solidFill>
                  <a:srgbClr val="646464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  <a:endParaRPr lang="en-US" sz="1600" dirty="0">
              <a:solidFill>
                <a:srgbClr val="646464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grpSp>
        <p:nvGrpSpPr>
          <p:cNvPr id="19" name="Group 2"/>
          <p:cNvGrpSpPr/>
          <p:nvPr/>
        </p:nvGrpSpPr>
        <p:grpSpPr>
          <a:xfrm>
            <a:off x="609600" y="36698"/>
            <a:ext cx="16230600" cy="3200622"/>
            <a:chOff x="0" y="-57150"/>
            <a:chExt cx="4274726" cy="842962"/>
          </a:xfrm>
        </p:grpSpPr>
        <p:sp>
          <p:nvSpPr>
            <p:cNvPr id="20" name="Freeform 3"/>
            <p:cNvSpPr/>
            <p:nvPr/>
          </p:nvSpPr>
          <p:spPr>
            <a:xfrm>
              <a:off x="0" y="0"/>
              <a:ext cx="4274726" cy="785812"/>
            </a:xfrm>
            <a:custGeom>
              <a:avLst/>
              <a:gdLst/>
              <a:ahLst/>
              <a:cxnLst/>
              <a:rect l="l" t="t" r="r" b="b"/>
              <a:pathLst>
                <a:path w="4274726" h="785812">
                  <a:moveTo>
                    <a:pt x="4770" y="0"/>
                  </a:moveTo>
                  <a:lnTo>
                    <a:pt x="4269956" y="0"/>
                  </a:lnTo>
                  <a:cubicBezTo>
                    <a:pt x="4271221" y="0"/>
                    <a:pt x="4272434" y="503"/>
                    <a:pt x="4273329" y="1397"/>
                  </a:cubicBezTo>
                  <a:cubicBezTo>
                    <a:pt x="4274223" y="2292"/>
                    <a:pt x="4274726" y="3505"/>
                    <a:pt x="4274726" y="4770"/>
                  </a:cubicBezTo>
                  <a:lnTo>
                    <a:pt x="4274726" y="781042"/>
                  </a:lnTo>
                  <a:cubicBezTo>
                    <a:pt x="4274726" y="782307"/>
                    <a:pt x="4274223" y="783521"/>
                    <a:pt x="4273329" y="784415"/>
                  </a:cubicBezTo>
                  <a:cubicBezTo>
                    <a:pt x="4272434" y="785310"/>
                    <a:pt x="4271221" y="785812"/>
                    <a:pt x="4269956" y="785812"/>
                  </a:cubicBezTo>
                  <a:lnTo>
                    <a:pt x="4770" y="785812"/>
                  </a:lnTo>
                  <a:cubicBezTo>
                    <a:pt x="3505" y="785812"/>
                    <a:pt x="2292" y="785310"/>
                    <a:pt x="1397" y="784415"/>
                  </a:cubicBezTo>
                  <a:cubicBezTo>
                    <a:pt x="503" y="783521"/>
                    <a:pt x="0" y="782307"/>
                    <a:pt x="0" y="781042"/>
                  </a:cubicBezTo>
                  <a:lnTo>
                    <a:pt x="0" y="4770"/>
                  </a:lnTo>
                  <a:cubicBezTo>
                    <a:pt x="0" y="3505"/>
                    <a:pt x="503" y="2292"/>
                    <a:pt x="1397" y="1397"/>
                  </a:cubicBezTo>
                  <a:cubicBezTo>
                    <a:pt x="2292" y="503"/>
                    <a:pt x="3505" y="0"/>
                    <a:pt x="4770" y="0"/>
                  </a:cubicBezTo>
                  <a:close/>
                </a:path>
              </a:pathLst>
            </a:custGeom>
            <a:solidFill>
              <a:srgbClr val="F2F1EC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4"/>
            <p:cNvSpPr txBox="1"/>
            <p:nvPr/>
          </p:nvSpPr>
          <p:spPr>
            <a:xfrm>
              <a:off x="0" y="-57150"/>
              <a:ext cx="4274726" cy="842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93329" y="603716"/>
            <a:ext cx="15163800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775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Database description : description statistics</a:t>
            </a:r>
            <a:endParaRPr lang="en-US" sz="7750" b="1" u="sng" dirty="0">
              <a:solidFill>
                <a:schemeClr val="accent2"/>
              </a:solidFill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8" y="5600700"/>
            <a:ext cx="7741048" cy="1516641"/>
          </a:xfrm>
          <a:prstGeom prst="rect">
            <a:avLst/>
          </a:prstGeom>
        </p:spPr>
      </p:pic>
      <p:cxnSp>
        <p:nvCxnSpPr>
          <p:cNvPr id="24" name="Connecteur droit 23"/>
          <p:cNvCxnSpPr/>
          <p:nvPr/>
        </p:nvCxnSpPr>
        <p:spPr>
          <a:xfrm>
            <a:off x="8077200" y="3058832"/>
            <a:ext cx="0" cy="569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6130" y="7570894"/>
            <a:ext cx="7512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 flipV="1">
            <a:off x="0" y="8709183"/>
            <a:ext cx="18516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8082366" y="8752168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43002" y="3823782"/>
            <a:ext cx="5434821" cy="1182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4000" b="1" u="sng" dirty="0"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Excited customer vs </a:t>
            </a:r>
            <a:r>
              <a:rPr lang="en-US" sz="4000" b="1" u="sng" dirty="0" smtClean="0"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age</a:t>
            </a:r>
            <a:endParaRPr lang="en-US" sz="4000" b="1" u="sng" dirty="0"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366" y="8011893"/>
            <a:ext cx="72542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 smtClean="0"/>
              <a:t>Commentaires</a:t>
            </a:r>
            <a:r>
              <a:rPr lang="fr-FR" sz="2000" dirty="0" smtClean="0"/>
              <a:t> : </a:t>
            </a:r>
            <a:r>
              <a:rPr lang="fr-FR" sz="2400" dirty="0" smtClean="0"/>
              <a:t>Les</a:t>
            </a:r>
            <a:r>
              <a:rPr lang="fr-FR" sz="2400" dirty="0" smtClean="0"/>
              <a:t> </a:t>
            </a:r>
            <a:r>
              <a:rPr lang="fr-FR" sz="2400" dirty="0"/>
              <a:t>clients plus âgés sont plus enclins à partir La moyenne et la médiane sont plus élevées pour les clients partis (45 ans en moyenne contre 37 ans pour ceux restés).</a:t>
            </a:r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886" y="3596800"/>
            <a:ext cx="4134062" cy="39142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139" y="3596800"/>
            <a:ext cx="4197566" cy="3912405"/>
          </a:xfrm>
          <a:prstGeom prst="rect">
            <a:avLst/>
          </a:prstGeom>
        </p:spPr>
      </p:pic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8369345" y="7846967"/>
            <a:ext cx="982817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Commentaires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Les clients partis 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Exited = 1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sont généralement plus âgés que ceux restés 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Exited 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avec une médiane significativement plus élevée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alt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Ceux-ci </a:t>
            </a:r>
            <a:r>
              <a:rPr lang="fr-FR" sz="2400" dirty="0"/>
              <a:t>présentent un pic de densité autour de 45-50 ans, alors que les clients restés sont plus concentrés autour de 30-35 ans. Cela confirme que l'âge joue un rôle important dans la probabilité de churn.</a:t>
            </a:r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442084"/>
            <a:ext cx="16230600" cy="3200622"/>
            <a:chOff x="0" y="-57150"/>
            <a:chExt cx="4274726" cy="8429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785812"/>
            </a:xfrm>
            <a:custGeom>
              <a:avLst/>
              <a:gdLst/>
              <a:ahLst/>
              <a:cxnLst/>
              <a:rect l="l" t="t" r="r" b="b"/>
              <a:pathLst>
                <a:path w="4274726" h="785812">
                  <a:moveTo>
                    <a:pt x="4770" y="0"/>
                  </a:moveTo>
                  <a:lnTo>
                    <a:pt x="4269956" y="0"/>
                  </a:lnTo>
                  <a:cubicBezTo>
                    <a:pt x="4271221" y="0"/>
                    <a:pt x="4272434" y="503"/>
                    <a:pt x="4273329" y="1397"/>
                  </a:cubicBezTo>
                  <a:cubicBezTo>
                    <a:pt x="4274223" y="2292"/>
                    <a:pt x="4274726" y="3505"/>
                    <a:pt x="4274726" y="4770"/>
                  </a:cubicBezTo>
                  <a:lnTo>
                    <a:pt x="4274726" y="781042"/>
                  </a:lnTo>
                  <a:cubicBezTo>
                    <a:pt x="4274726" y="782307"/>
                    <a:pt x="4274223" y="783521"/>
                    <a:pt x="4273329" y="784415"/>
                  </a:cubicBezTo>
                  <a:cubicBezTo>
                    <a:pt x="4272434" y="785310"/>
                    <a:pt x="4271221" y="785812"/>
                    <a:pt x="4269956" y="785812"/>
                  </a:cubicBezTo>
                  <a:lnTo>
                    <a:pt x="4770" y="785812"/>
                  </a:lnTo>
                  <a:cubicBezTo>
                    <a:pt x="3505" y="785812"/>
                    <a:pt x="2292" y="785310"/>
                    <a:pt x="1397" y="784415"/>
                  </a:cubicBezTo>
                  <a:cubicBezTo>
                    <a:pt x="503" y="783521"/>
                    <a:pt x="0" y="782307"/>
                    <a:pt x="0" y="781042"/>
                  </a:cubicBezTo>
                  <a:lnTo>
                    <a:pt x="0" y="4770"/>
                  </a:lnTo>
                  <a:cubicBezTo>
                    <a:pt x="0" y="3505"/>
                    <a:pt x="503" y="2292"/>
                    <a:pt x="1397" y="1397"/>
                  </a:cubicBezTo>
                  <a:cubicBezTo>
                    <a:pt x="2292" y="503"/>
                    <a:pt x="3505" y="0"/>
                    <a:pt x="4770" y="0"/>
                  </a:cubicBezTo>
                  <a:close/>
                </a:path>
              </a:pathLst>
            </a:custGeom>
            <a:solidFill>
              <a:srgbClr val="F2F1EC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842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" name="TextBox 8"/>
          <p:cNvSpPr txBox="1"/>
          <p:nvPr/>
        </p:nvSpPr>
        <p:spPr>
          <a:xfrm>
            <a:off x="893329" y="603716"/>
            <a:ext cx="15163800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775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Database description : description statistics</a:t>
            </a:r>
            <a:endParaRPr lang="en-US" sz="7750" b="1" u="sng" dirty="0">
              <a:solidFill>
                <a:schemeClr val="accent2"/>
              </a:solidFill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8146942" y="3237320"/>
            <a:ext cx="0" cy="569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0" y="8113815"/>
            <a:ext cx="184352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8154691" y="88011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1524" y="3823782"/>
            <a:ext cx="7097777" cy="1030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4000" b="1" u="sng" dirty="0"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Excited customer vs </a:t>
            </a:r>
            <a:r>
              <a:rPr lang="en-US" sz="4000" b="1" u="sng" dirty="0" smtClean="0"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creditscore</a:t>
            </a:r>
            <a:endParaRPr lang="en-US" sz="4000" b="1" u="sng" dirty="0"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9" y="5510614"/>
            <a:ext cx="7728347" cy="155683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329" y="3934129"/>
            <a:ext cx="4369025" cy="342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6298" y="3971077"/>
            <a:ext cx="4413477" cy="3389966"/>
          </a:xfrm>
          <a:prstGeom prst="rect">
            <a:avLst/>
          </a:prstGeom>
        </p:spPr>
      </p:pic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42240" y="7921846"/>
            <a:ext cx="641095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u="sng" dirty="0" smtClean="0">
                <a:latin typeface="Arial" panose="020B0604020202020204" pitchFamily="34" charset="0"/>
              </a:rPr>
              <a:t>Commentaire</a:t>
            </a:r>
            <a:r>
              <a:rPr lang="fr-FR" altLang="fr-FR" sz="2400" dirty="0" smtClean="0">
                <a:latin typeface="Arial" panose="020B0604020202020204" pitchFamily="34" charset="0"/>
              </a:rPr>
              <a:t> </a:t>
            </a:r>
            <a:r>
              <a:rPr lang="fr-FR" altLang="fr-FR" sz="2400" dirty="0" smtClean="0">
                <a:latin typeface="Arial" panose="020B0604020202020204" pitchFamily="34" charset="0"/>
              </a:rPr>
              <a:t>: </a:t>
            </a:r>
            <a:r>
              <a:rPr lang="fr-FR" sz="2400" dirty="0" smtClean="0"/>
              <a:t>Les </a:t>
            </a:r>
            <a:r>
              <a:rPr lang="fr-FR" sz="2400" dirty="0"/>
              <a:t>moyennes et les médianes sont proches entre les deux groupes, mais les clients restés tendent à avoir des scores légèrement plus élevés.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500"/>
            <a:ext cx="258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648700" y="8060345"/>
            <a:ext cx="89042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b="1" u="sng" dirty="0" smtClean="0">
                <a:latin typeface="Arial" panose="020B0604020202020204" pitchFamily="34" charset="0"/>
              </a:rPr>
              <a:t>Commentaires</a:t>
            </a:r>
            <a:r>
              <a:rPr lang="fr-FR" altLang="fr-FR" sz="2400" dirty="0" smtClean="0">
                <a:latin typeface="Arial" panose="020B0604020202020204" pitchFamily="34" charset="0"/>
              </a:rPr>
              <a:t> 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distributions des deux groupes sont presque superposées, bien que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Exited 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montre un léger pic de densité pour les scores élevés (750-800). Cela pourrait refléter une faible corrélation entre un bon crédit et la fidélité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36698"/>
            <a:ext cx="16230600" cy="3200622"/>
            <a:chOff x="0" y="-57150"/>
            <a:chExt cx="4274726" cy="8429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785812"/>
            </a:xfrm>
            <a:custGeom>
              <a:avLst/>
              <a:gdLst/>
              <a:ahLst/>
              <a:cxnLst/>
              <a:rect l="l" t="t" r="r" b="b"/>
              <a:pathLst>
                <a:path w="4274726" h="785812">
                  <a:moveTo>
                    <a:pt x="4770" y="0"/>
                  </a:moveTo>
                  <a:lnTo>
                    <a:pt x="4269956" y="0"/>
                  </a:lnTo>
                  <a:cubicBezTo>
                    <a:pt x="4271221" y="0"/>
                    <a:pt x="4272434" y="503"/>
                    <a:pt x="4273329" y="1397"/>
                  </a:cubicBezTo>
                  <a:cubicBezTo>
                    <a:pt x="4274223" y="2292"/>
                    <a:pt x="4274726" y="3505"/>
                    <a:pt x="4274726" y="4770"/>
                  </a:cubicBezTo>
                  <a:lnTo>
                    <a:pt x="4274726" y="781042"/>
                  </a:lnTo>
                  <a:cubicBezTo>
                    <a:pt x="4274726" y="782307"/>
                    <a:pt x="4274223" y="783521"/>
                    <a:pt x="4273329" y="784415"/>
                  </a:cubicBezTo>
                  <a:cubicBezTo>
                    <a:pt x="4272434" y="785310"/>
                    <a:pt x="4271221" y="785812"/>
                    <a:pt x="4269956" y="785812"/>
                  </a:cubicBezTo>
                  <a:lnTo>
                    <a:pt x="4770" y="785812"/>
                  </a:lnTo>
                  <a:cubicBezTo>
                    <a:pt x="3505" y="785812"/>
                    <a:pt x="2292" y="785310"/>
                    <a:pt x="1397" y="784415"/>
                  </a:cubicBezTo>
                  <a:cubicBezTo>
                    <a:pt x="503" y="783521"/>
                    <a:pt x="0" y="782307"/>
                    <a:pt x="0" y="781042"/>
                  </a:cubicBezTo>
                  <a:lnTo>
                    <a:pt x="0" y="4770"/>
                  </a:lnTo>
                  <a:cubicBezTo>
                    <a:pt x="0" y="3505"/>
                    <a:pt x="503" y="2292"/>
                    <a:pt x="1397" y="1397"/>
                  </a:cubicBezTo>
                  <a:cubicBezTo>
                    <a:pt x="2292" y="503"/>
                    <a:pt x="3505" y="0"/>
                    <a:pt x="4770" y="0"/>
                  </a:cubicBezTo>
                  <a:close/>
                </a:path>
              </a:pathLst>
            </a:custGeom>
            <a:solidFill>
              <a:srgbClr val="F2F1EC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842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93329" y="603716"/>
            <a:ext cx="15163800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775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Database description : description statistics</a:t>
            </a:r>
            <a:endParaRPr lang="en-US" sz="7750" b="1" u="sng" dirty="0">
              <a:solidFill>
                <a:schemeClr val="accent2"/>
              </a:solidFill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8077200" y="3058832"/>
            <a:ext cx="0" cy="569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6130" y="7570894"/>
            <a:ext cx="7512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 flipV="1">
            <a:off x="0" y="8113815"/>
            <a:ext cx="184352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287550" y="15643730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Commentaire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1er quartile et le 3e quartile confirment cette tendance : les clients plus âgés sont plus enclins à partir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475229" y="8174347"/>
            <a:ext cx="9601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u="sng" dirty="0" smtClean="0"/>
              <a:t>Commentaires</a:t>
            </a:r>
            <a:r>
              <a:rPr lang="fr-FR" sz="2400" dirty="0" smtClean="0"/>
              <a:t> : Les </a:t>
            </a:r>
            <a:r>
              <a:rPr lang="fr-FR" sz="2400" dirty="0"/>
              <a:t>clients partis ont souvent des balances plus élevées que ceux </a:t>
            </a:r>
            <a:r>
              <a:rPr lang="fr-FR" sz="2400" dirty="0" smtClean="0"/>
              <a:t>restés par ailleurs les ceux-ci montrent une densité plus étendu avec un pic autour de 150000 unités . Cela suggère que les clients avec les balances élevés sont plus susceptibles de partir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8082366" y="8752168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2521" y="3823782"/>
            <a:ext cx="6375783" cy="1182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4000" b="1" u="sng" dirty="0"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Excited customer vs </a:t>
            </a:r>
            <a:r>
              <a:rPr lang="en-US" sz="4000" b="1" u="sng" dirty="0" smtClean="0"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balance</a:t>
            </a:r>
            <a:endParaRPr lang="en-US" sz="4000" b="1" u="sng" dirty="0"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354" y="3972305"/>
            <a:ext cx="4407126" cy="414151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633" y="4305300"/>
            <a:ext cx="4273770" cy="356525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37138" y="7870559"/>
            <a:ext cx="9144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u="sng" dirty="0" smtClean="0"/>
              <a:t>Commentaires</a:t>
            </a:r>
            <a:r>
              <a:rPr lang="fr-FR" sz="2000" dirty="0" smtClean="0"/>
              <a:t> : Les </a:t>
            </a:r>
            <a:r>
              <a:rPr lang="fr-FR" sz="2000" dirty="0"/>
              <a:t>clients avec des balances élevées (3e et 4e quartile) </a:t>
            </a:r>
            <a:endParaRPr lang="fr-FR" sz="2000" dirty="0" smtClean="0"/>
          </a:p>
          <a:p>
            <a:r>
              <a:rPr lang="fr-FR" sz="2000" dirty="0" smtClean="0"/>
              <a:t>sont plus </a:t>
            </a:r>
            <a:r>
              <a:rPr lang="fr-FR" sz="2000" dirty="0"/>
              <a:t>susceptibles </a:t>
            </a:r>
            <a:r>
              <a:rPr lang="fr-FR" sz="2000" dirty="0" smtClean="0"/>
              <a:t>de </a:t>
            </a:r>
            <a:r>
              <a:rPr lang="fr-FR" sz="2000" dirty="0"/>
              <a:t>partir, tandis que ceux avec des balances </a:t>
            </a:r>
            <a:r>
              <a:rPr lang="fr-FR" sz="2000" dirty="0" smtClean="0"/>
              <a:t>proches</a:t>
            </a:r>
          </a:p>
          <a:p>
            <a:r>
              <a:rPr lang="fr-FR" sz="2000" dirty="0" smtClean="0"/>
              <a:t> </a:t>
            </a:r>
            <a:r>
              <a:rPr lang="fr-FR" sz="2000" dirty="0"/>
              <a:t>de </a:t>
            </a:r>
            <a:r>
              <a:rPr lang="fr-FR" sz="2000" dirty="0" smtClean="0"/>
              <a:t>zéro sont majoritairement </a:t>
            </a:r>
            <a:r>
              <a:rPr lang="fr-FR" sz="2000" dirty="0"/>
              <a:t>restés. Les clients avec des balances </a:t>
            </a:r>
            <a:r>
              <a:rPr lang="fr-FR" sz="2000" dirty="0" smtClean="0"/>
              <a:t>élevées</a:t>
            </a:r>
          </a:p>
          <a:p>
            <a:r>
              <a:rPr lang="fr-FR" sz="2000" dirty="0" smtClean="0"/>
              <a:t>(</a:t>
            </a:r>
            <a:r>
              <a:rPr lang="fr-FR" sz="2000" dirty="0"/>
              <a:t>3e et 4e </a:t>
            </a:r>
            <a:r>
              <a:rPr lang="fr-FR" sz="2000" dirty="0" smtClean="0"/>
              <a:t>quartile)sont </a:t>
            </a:r>
            <a:r>
              <a:rPr lang="fr-FR" sz="2000" dirty="0"/>
              <a:t>plus susceptibles de partir, tandis que ceux </a:t>
            </a:r>
            <a:r>
              <a:rPr lang="fr-FR" sz="2000" dirty="0" smtClean="0"/>
              <a:t>avec</a:t>
            </a:r>
          </a:p>
          <a:p>
            <a:r>
              <a:rPr lang="fr-FR" sz="2000" dirty="0" smtClean="0"/>
              <a:t> </a:t>
            </a:r>
            <a:r>
              <a:rPr lang="fr-FR" sz="2000" dirty="0"/>
              <a:t>des balances proches </a:t>
            </a:r>
            <a:r>
              <a:rPr lang="fr-FR" sz="2000" dirty="0" smtClean="0"/>
              <a:t>de </a:t>
            </a:r>
            <a:r>
              <a:rPr lang="fr-FR" sz="2000" dirty="0"/>
              <a:t>zéro sont majoritairement restés.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6130" y="5641581"/>
            <a:ext cx="7410380" cy="1422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609600" y="36698"/>
            <a:ext cx="16230600" cy="3200622"/>
            <a:chOff x="0" y="-57150"/>
            <a:chExt cx="4274726" cy="842962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4274726" cy="785812"/>
            </a:xfrm>
            <a:custGeom>
              <a:avLst/>
              <a:gdLst/>
              <a:ahLst/>
              <a:cxnLst/>
              <a:rect l="l" t="t" r="r" b="b"/>
              <a:pathLst>
                <a:path w="4274726" h="785812">
                  <a:moveTo>
                    <a:pt x="4770" y="0"/>
                  </a:moveTo>
                  <a:lnTo>
                    <a:pt x="4269956" y="0"/>
                  </a:lnTo>
                  <a:cubicBezTo>
                    <a:pt x="4271221" y="0"/>
                    <a:pt x="4272434" y="503"/>
                    <a:pt x="4273329" y="1397"/>
                  </a:cubicBezTo>
                  <a:cubicBezTo>
                    <a:pt x="4274223" y="2292"/>
                    <a:pt x="4274726" y="3505"/>
                    <a:pt x="4274726" y="4770"/>
                  </a:cubicBezTo>
                  <a:lnTo>
                    <a:pt x="4274726" y="781042"/>
                  </a:lnTo>
                  <a:cubicBezTo>
                    <a:pt x="4274726" y="782307"/>
                    <a:pt x="4274223" y="783521"/>
                    <a:pt x="4273329" y="784415"/>
                  </a:cubicBezTo>
                  <a:cubicBezTo>
                    <a:pt x="4272434" y="785310"/>
                    <a:pt x="4271221" y="785812"/>
                    <a:pt x="4269956" y="785812"/>
                  </a:cubicBezTo>
                  <a:lnTo>
                    <a:pt x="4770" y="785812"/>
                  </a:lnTo>
                  <a:cubicBezTo>
                    <a:pt x="3505" y="785812"/>
                    <a:pt x="2292" y="785310"/>
                    <a:pt x="1397" y="784415"/>
                  </a:cubicBezTo>
                  <a:cubicBezTo>
                    <a:pt x="503" y="783521"/>
                    <a:pt x="0" y="782307"/>
                    <a:pt x="0" y="781042"/>
                  </a:cubicBezTo>
                  <a:lnTo>
                    <a:pt x="0" y="4770"/>
                  </a:lnTo>
                  <a:cubicBezTo>
                    <a:pt x="0" y="3505"/>
                    <a:pt x="503" y="2292"/>
                    <a:pt x="1397" y="1397"/>
                  </a:cubicBezTo>
                  <a:cubicBezTo>
                    <a:pt x="2292" y="503"/>
                    <a:pt x="3505" y="0"/>
                    <a:pt x="4770" y="0"/>
                  </a:cubicBezTo>
                  <a:close/>
                </a:path>
              </a:pathLst>
            </a:custGeom>
            <a:solidFill>
              <a:srgbClr val="F2F1EC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4"/>
            <p:cNvSpPr txBox="1"/>
            <p:nvPr/>
          </p:nvSpPr>
          <p:spPr>
            <a:xfrm>
              <a:off x="0" y="-57150"/>
              <a:ext cx="4274726" cy="842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8"/>
          <p:cNvSpPr txBox="1"/>
          <p:nvPr/>
        </p:nvSpPr>
        <p:spPr>
          <a:xfrm>
            <a:off x="802892" y="768905"/>
            <a:ext cx="15163800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775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Database description : description statistics</a:t>
            </a:r>
            <a:endParaRPr lang="en-US" sz="7750" b="1" u="sng" dirty="0">
              <a:solidFill>
                <a:schemeClr val="accent2"/>
              </a:solidFill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8077200" y="3058832"/>
            <a:ext cx="0" cy="569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6130" y="7570894"/>
            <a:ext cx="7512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 flipV="1">
            <a:off x="0" y="8113815"/>
            <a:ext cx="184352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87550" y="15643730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Commentaire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1er quartile et le 3e quartile confirment cette tendance : les clients plus âgés sont plus enclins à partir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577235" y="8648217"/>
            <a:ext cx="960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u="sng" dirty="0" smtClean="0"/>
              <a:t>Commentaires</a:t>
            </a:r>
            <a:r>
              <a:rPr lang="fr-FR" sz="2400" dirty="0" smtClean="0"/>
              <a:t> </a:t>
            </a:r>
            <a:r>
              <a:rPr lang="fr-FR" sz="2400" dirty="0" smtClean="0"/>
              <a:t>: </a:t>
            </a:r>
            <a:r>
              <a:rPr lang="fr-FR" sz="2400" dirty="0" smtClean="0"/>
              <a:t>Les </a:t>
            </a:r>
            <a:r>
              <a:rPr lang="fr-FR" sz="2400" dirty="0"/>
              <a:t>courbes sont pratiquement identiques, indiquant que cette variable n'a pas de relation évidente avec le churn.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8082366" y="8752168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169054" y="3823782"/>
            <a:ext cx="8553846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526"/>
              </a:lnSpc>
            </a:pPr>
            <a:r>
              <a:rPr lang="en-US" sz="4000" b="1" u="sng" dirty="0"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Excited customer vs </a:t>
            </a:r>
            <a:r>
              <a:rPr lang="en-US" sz="4000" b="1" u="sng" dirty="0" smtClean="0"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EstimateSalary</a:t>
            </a:r>
            <a:endParaRPr lang="en-US" sz="4000" b="1" u="sng" dirty="0">
              <a:latin typeface="Times New Roman" panose="02020603050405020304" pitchFamily="18" charset="0"/>
              <a:ea typeface="Droid Serif Bold"/>
              <a:cs typeface="Times New Roman" panose="02020603050405020304" pitchFamily="18" charset="0"/>
              <a:sym typeface="Droid Serif 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138" y="7870558"/>
            <a:ext cx="7440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 smtClean="0"/>
              <a:t>Commentaires</a:t>
            </a:r>
            <a:r>
              <a:rPr lang="fr-FR" sz="2000" dirty="0" smtClean="0"/>
              <a:t> </a:t>
            </a:r>
            <a:r>
              <a:rPr lang="fr-FR" sz="2400" dirty="0" smtClean="0"/>
              <a:t>: </a:t>
            </a:r>
            <a:r>
              <a:rPr lang="fr-FR" sz="2400" dirty="0" smtClean="0"/>
              <a:t>Les </a:t>
            </a:r>
            <a:r>
              <a:rPr lang="fr-FR" sz="2400" dirty="0"/>
              <a:t>moyennes et les quartiles sont quasiment identiques entre les deux groupes, confirmant que cette variable n'est pas un indicateur pertinent pour le churn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468" y="4043469"/>
            <a:ext cx="4400776" cy="407034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6278" y="4043469"/>
            <a:ext cx="4121362" cy="407034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15" y="5772833"/>
            <a:ext cx="7501917" cy="1379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639</Words>
  <Application>Microsoft Office PowerPoint</Application>
  <PresentationFormat>Personnalisé</PresentationFormat>
  <Paragraphs>59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Calibri</vt:lpstr>
      <vt:lpstr>Helios</vt:lpstr>
      <vt:lpstr>Times New Roman</vt:lpstr>
      <vt:lpstr>Arial Unicode MS</vt:lpstr>
      <vt:lpstr>Arial</vt:lpstr>
      <vt:lpstr>Droid Serif Bold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Abstract Annual Report Presentation</dc:title>
  <dc:creator>Hassan IBH</dc:creator>
  <cp:lastModifiedBy>aicha ibrahim</cp:lastModifiedBy>
  <cp:revision>46</cp:revision>
  <dcterms:created xsi:type="dcterms:W3CDTF">2006-08-16T00:00:00Z</dcterms:created>
  <dcterms:modified xsi:type="dcterms:W3CDTF">2024-11-19T23:18:20Z</dcterms:modified>
  <dc:identifier>DAGWk6P191M</dc:identifier>
</cp:coreProperties>
</file>