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4" r:id="rId24"/>
    <p:sldId id="285" r:id="rId25"/>
    <p:sldId id="280" r:id="rId26"/>
    <p:sldId id="281" r:id="rId27"/>
    <p:sldId id="282" r:id="rId28"/>
    <p:sldId id="283" r:id="rId29"/>
    <p:sldId id="286" r:id="rId30"/>
    <p:sldId id="287" r:id="rId31"/>
    <p:sldId id="288" r:id="rId32"/>
    <p:sldId id="289" r:id="rId33"/>
    <p:sldId id="290" r:id="rId34"/>
    <p:sldId id="291" r:id="rId35"/>
    <p:sldId id="27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11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22FBC-8436-423B-9AC2-7DFFC01F46A1}"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96B2-24FC-4465-AD31-90F614F7170E}" type="slidenum">
              <a:rPr lang="en-US" smtClean="0"/>
              <a:pPr/>
              <a:t>‹#›</a:t>
            </a:fld>
            <a:endParaRPr lang="en-US"/>
          </a:p>
        </p:txBody>
      </p:sp>
    </p:spTree>
    <p:extLst>
      <p:ext uri="{BB962C8B-B14F-4D97-AF65-F5344CB8AC3E}">
        <p14:creationId xmlns:p14="http://schemas.microsoft.com/office/powerpoint/2010/main" val="3379971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Genetic Algorithms</a:t>
            </a:r>
            <a:endParaRPr lang="en-US" dirty="0"/>
          </a:p>
        </p:txBody>
      </p:sp>
      <p:sp>
        <p:nvSpPr>
          <p:cNvPr id="4" name="Text Box 4"/>
          <p:cNvSpPr txBox="1">
            <a:spLocks noChangeArrowheads="1"/>
          </p:cNvSpPr>
          <p:nvPr/>
        </p:nvSpPr>
        <p:spPr bwMode="auto">
          <a:xfrm>
            <a:off x="0" y="3505200"/>
            <a:ext cx="8686800" cy="2031313"/>
          </a:xfrm>
          <a:prstGeom prst="rect">
            <a:avLst/>
          </a:prstGeom>
          <a:noFill/>
          <a:ln w="57150">
            <a:noFill/>
            <a:miter lim="800000"/>
            <a:headEnd/>
            <a:tailEnd/>
          </a:ln>
        </p:spPr>
        <p:txBody>
          <a:bodyPr wrap="square" lIns="91429" tIns="45714" rIns="91429" bIns="45714">
            <a:spAutoFit/>
          </a:bodyPr>
          <a:lstStyle/>
          <a:p>
            <a:r>
              <a:rPr lang="en-US" b="1" dirty="0">
                <a:latin typeface="Comic Sans MS" pitchFamily="66" charset="0"/>
              </a:rPr>
              <a:t>Note:</a:t>
            </a:r>
            <a:r>
              <a:rPr lang="en-US" dirty="0">
                <a:latin typeface="Comic Sans MS" pitchFamily="66" charset="0"/>
              </a:rPr>
              <a:t> Some slides and/or pictures </a:t>
            </a:r>
            <a:r>
              <a:rPr lang="en-US" dirty="0" smtClean="0">
                <a:latin typeface="Comic Sans MS" pitchFamily="66" charset="0"/>
              </a:rPr>
              <a:t>are adapted </a:t>
            </a:r>
            <a:r>
              <a:rPr lang="en-US" dirty="0">
                <a:latin typeface="Comic Sans MS" pitchFamily="66" charset="0"/>
              </a:rPr>
              <a:t>from </a:t>
            </a:r>
            <a:r>
              <a:rPr lang="en-US" dirty="0" smtClean="0">
                <a:latin typeface="Comic Sans MS" pitchFamily="66" charset="0"/>
              </a:rPr>
              <a:t>Lecture slides / Books of</a:t>
            </a:r>
          </a:p>
          <a:p>
            <a:pPr>
              <a:buFont typeface="Arial" pitchFamily="34" charset="0"/>
              <a:buChar char="•"/>
            </a:pPr>
            <a:r>
              <a:rPr lang="en-US" sz="1600" dirty="0" smtClean="0">
                <a:latin typeface="Comic Sans MS" pitchFamily="66" charset="0"/>
              </a:rPr>
              <a:t>  Dr </a:t>
            </a:r>
            <a:r>
              <a:rPr lang="en-US" sz="1600" dirty="0" err="1" smtClean="0">
                <a:latin typeface="Comic Sans MS" pitchFamily="66" charset="0"/>
              </a:rPr>
              <a:t>Zafar</a:t>
            </a:r>
            <a:r>
              <a:rPr lang="en-US" sz="1600" dirty="0" smtClean="0">
                <a:latin typeface="Comic Sans MS" pitchFamily="66" charset="0"/>
              </a:rPr>
              <a:t> </a:t>
            </a:r>
            <a:r>
              <a:rPr lang="en-US" sz="1600" dirty="0" err="1" smtClean="0">
                <a:latin typeface="Comic Sans MS" pitchFamily="66" charset="0"/>
              </a:rPr>
              <a:t>Alvi</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Text Book - </a:t>
            </a:r>
            <a:r>
              <a:rPr lang="en-US" sz="1600" i="1" dirty="0" err="1" smtClean="0"/>
              <a:t>Aritificial</a:t>
            </a:r>
            <a:r>
              <a:rPr lang="en-US" sz="1600" i="1" dirty="0" smtClean="0"/>
              <a:t> Intelligence Illuminated</a:t>
            </a:r>
            <a:r>
              <a:rPr lang="en-US" sz="1600" dirty="0" smtClean="0"/>
              <a:t> by Ben </a:t>
            </a:r>
            <a:r>
              <a:rPr lang="en-US" sz="1600" dirty="0" err="1" smtClean="0"/>
              <a:t>Coppin</a:t>
            </a:r>
            <a:r>
              <a:rPr lang="en-US" sz="1600" dirty="0" smtClean="0"/>
              <a:t>, </a:t>
            </a:r>
            <a:r>
              <a:rPr lang="en-US" sz="1600" dirty="0" err="1" smtClean="0"/>
              <a:t>Narosa</a:t>
            </a:r>
            <a:r>
              <a:rPr lang="en-US" sz="1600" dirty="0" smtClean="0"/>
              <a:t> Publishers</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Ref Books  </a:t>
            </a:r>
          </a:p>
          <a:p>
            <a:pPr lvl="1">
              <a:buFont typeface="Arial" pitchFamily="34" charset="0"/>
              <a:buChar char="•"/>
            </a:pPr>
            <a:r>
              <a:rPr lang="en-US" sz="1400" i="1" dirty="0" smtClean="0"/>
              <a:t>Artificial Intelligence- Structures &amp; Strategies for Complex Problem Solving by</a:t>
            </a:r>
            <a:r>
              <a:rPr lang="en-US" sz="1400" dirty="0" smtClean="0"/>
              <a:t> George F. Luger, 4</a:t>
            </a:r>
            <a:r>
              <a:rPr lang="en-US" sz="1400" baseline="30000" dirty="0" smtClean="0"/>
              <a:t>th</a:t>
            </a:r>
            <a:r>
              <a:rPr lang="en-US" sz="1400" dirty="0" smtClean="0"/>
              <a:t>  edition, Pearson Education.</a:t>
            </a:r>
          </a:p>
          <a:p>
            <a:pPr lvl="1">
              <a:buFont typeface="Arial" pitchFamily="34" charset="0"/>
              <a:buChar char="•"/>
            </a:pPr>
            <a:r>
              <a:rPr lang="en-US" sz="1400" dirty="0" smtClean="0">
                <a:latin typeface="Comic Sans MS" pitchFamily="66" charset="0"/>
              </a:rPr>
              <a:t> </a:t>
            </a:r>
            <a:r>
              <a:rPr lang="en-US" sz="1400" i="1" dirty="0" smtClean="0"/>
              <a:t>Artificial Intelligence A Modern Approach</a:t>
            </a:r>
            <a:r>
              <a:rPr lang="en-US" sz="1400" dirty="0" smtClean="0"/>
              <a:t> by Stuart Russell &amp; Peter </a:t>
            </a:r>
            <a:r>
              <a:rPr lang="en-US" sz="1400" dirty="0" err="1" smtClean="0"/>
              <a:t>Norvig</a:t>
            </a:r>
            <a:r>
              <a:rPr lang="en-US" sz="1400" dirty="0" smtClean="0">
                <a:latin typeface="Comic Sans MS" pitchFamily="66" charset="0"/>
              </a:rPr>
              <a:t>.</a:t>
            </a:r>
          </a:p>
          <a:p>
            <a:pPr lvl="1">
              <a:buFont typeface="Arial" pitchFamily="34" charset="0"/>
              <a:buChar char="•"/>
            </a:pPr>
            <a:r>
              <a:rPr lang="en-US" sz="1400" smtClean="0"/>
              <a:t>Artificial Intelligence, Third Edition by Patrick Henry Winston</a:t>
            </a:r>
            <a:endParaRPr lang="en-US" sz="1400" dirty="0" smtClean="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Problem 2</a:t>
            </a:r>
            <a:endParaRPr lang="en-US" dirty="0"/>
          </a:p>
        </p:txBody>
      </p:sp>
      <p:sp>
        <p:nvSpPr>
          <p:cNvPr id="3" name="Content Placeholder 2"/>
          <p:cNvSpPr>
            <a:spLocks noGrp="1"/>
          </p:cNvSpPr>
          <p:nvPr>
            <p:ph idx="1"/>
          </p:nvPr>
        </p:nvSpPr>
        <p:spPr>
          <a:xfrm>
            <a:off x="0" y="1143000"/>
            <a:ext cx="9144000" cy="5715000"/>
          </a:xfrm>
        </p:spPr>
        <p:txBody>
          <a:bodyPr>
            <a:normAutofit fontScale="92500"/>
          </a:bodyPr>
          <a:lstStyle/>
          <a:p>
            <a:r>
              <a:rPr lang="en-US" dirty="0" smtClean="0"/>
              <a:t>Suppose you have a large number of data points (x, r), e.g., (1, </a:t>
            </a:r>
            <a:r>
              <a:rPr lang="en-US" dirty="0" smtClean="0"/>
              <a:t>5), </a:t>
            </a:r>
            <a:r>
              <a:rPr lang="en-US" dirty="0" smtClean="0"/>
              <a:t>(3, 9), </a:t>
            </a:r>
            <a:r>
              <a:rPr lang="en-US" dirty="0" smtClean="0"/>
              <a:t>...</a:t>
            </a:r>
            <a:endParaRPr lang="en-US" dirty="0" smtClean="0"/>
          </a:p>
          <a:p>
            <a:r>
              <a:rPr lang="en-US" dirty="0" smtClean="0"/>
              <a:t>You would like to fit a polynomial (of up to degree 1) through these data points</a:t>
            </a:r>
          </a:p>
          <a:p>
            <a:pPr lvl="1"/>
            <a:r>
              <a:rPr lang="en-US" dirty="0" smtClean="0"/>
              <a:t>That is, you want a formula y = mx + c that gives you a reasonably good fit to the actual data</a:t>
            </a:r>
          </a:p>
          <a:p>
            <a:pPr lvl="1"/>
            <a:r>
              <a:rPr lang="en-US" dirty="0" smtClean="0"/>
              <a:t>Here’s the usual way to compute goodness of fit of the polynomial on the data points:</a:t>
            </a:r>
          </a:p>
          <a:p>
            <a:pPr lvl="2"/>
            <a:r>
              <a:rPr lang="en-US" dirty="0" smtClean="0"/>
              <a:t>Compute the sum of (actual r – predicted </a:t>
            </a:r>
            <a:r>
              <a:rPr lang="en-US" dirty="0"/>
              <a:t>ý)</a:t>
            </a:r>
            <a:r>
              <a:rPr lang="en-US" baseline="30000" dirty="0" smtClean="0"/>
              <a:t>2</a:t>
            </a:r>
            <a:r>
              <a:rPr lang="en-US" dirty="0" smtClean="0"/>
              <a:t> for all the data points</a:t>
            </a:r>
          </a:p>
          <a:p>
            <a:pPr lvl="2"/>
            <a:r>
              <a:rPr lang="en-US" dirty="0" smtClean="0"/>
              <a:t>The lowest sum represents the best fit</a:t>
            </a:r>
          </a:p>
          <a:p>
            <a:r>
              <a:rPr lang="en-US" dirty="0" smtClean="0"/>
              <a:t>You can use a genetic algorithm to find a “pretty good” solution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Solution</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dirty="0" smtClean="0"/>
              <a:t>Your formula is y = </a:t>
            </a:r>
            <a:r>
              <a:rPr lang="en-US" dirty="0" err="1" smtClean="0"/>
              <a:t>mx</a:t>
            </a:r>
            <a:r>
              <a:rPr lang="en-US" dirty="0" smtClean="0"/>
              <a:t> + c</a:t>
            </a:r>
          </a:p>
          <a:p>
            <a:r>
              <a:rPr lang="en-US" dirty="0" smtClean="0"/>
              <a:t>Your unknowns are m and c; where m and c are integers</a:t>
            </a:r>
          </a:p>
          <a:p>
            <a:r>
              <a:rPr lang="en-US" dirty="0" smtClean="0"/>
              <a:t>Your representation is the array [m, c]</a:t>
            </a:r>
          </a:p>
          <a:p>
            <a:r>
              <a:rPr lang="en-US" dirty="0" smtClean="0"/>
              <a:t>Your evaluation function for one array is:</a:t>
            </a:r>
          </a:p>
          <a:p>
            <a:pPr lvl="1"/>
            <a:r>
              <a:rPr lang="en-US" dirty="0" smtClean="0"/>
              <a:t>For every actual data point (x, r)</a:t>
            </a:r>
          </a:p>
          <a:p>
            <a:pPr lvl="2"/>
            <a:r>
              <a:rPr lang="en-US" dirty="0" smtClean="0"/>
              <a:t>Compute ý = </a:t>
            </a:r>
            <a:r>
              <a:rPr lang="en-US" dirty="0" err="1" smtClean="0"/>
              <a:t>mx</a:t>
            </a:r>
            <a:r>
              <a:rPr lang="en-US" dirty="0" smtClean="0"/>
              <a:t> + c</a:t>
            </a:r>
          </a:p>
          <a:p>
            <a:pPr lvl="2"/>
            <a:r>
              <a:rPr lang="en-US" dirty="0" smtClean="0"/>
              <a:t>Find the sum of (r – ý)</a:t>
            </a:r>
            <a:r>
              <a:rPr lang="en-US" baseline="30000" dirty="0" smtClean="0"/>
              <a:t>2</a:t>
            </a:r>
            <a:r>
              <a:rPr lang="en-US" dirty="0" smtClean="0"/>
              <a:t> over all x</a:t>
            </a:r>
          </a:p>
          <a:p>
            <a:pPr lvl="2"/>
            <a:r>
              <a:rPr lang="en-US" dirty="0" smtClean="0"/>
              <a:t>The sum is your measure of “badness” (larger numbers are worse)</a:t>
            </a:r>
          </a:p>
          <a:p>
            <a:pPr lvl="1"/>
            <a:r>
              <a:rPr lang="en-US" dirty="0" smtClean="0"/>
              <a:t>Example: For [5, 7] and the data points (1, 10) and (2, 13):</a:t>
            </a:r>
          </a:p>
          <a:p>
            <a:pPr lvl="2"/>
            <a:r>
              <a:rPr lang="en-US" dirty="0" smtClean="0"/>
              <a:t>ý = 5x + 7 = 12 when x is 1</a:t>
            </a:r>
          </a:p>
          <a:p>
            <a:pPr lvl="2"/>
            <a:r>
              <a:rPr lang="en-US" dirty="0" smtClean="0"/>
              <a:t>ý = 5x + 7 = 17 when x is 2</a:t>
            </a:r>
          </a:p>
          <a:p>
            <a:pPr lvl="2"/>
            <a:r>
              <a:rPr lang="en-US" dirty="0" smtClean="0"/>
              <a:t>(10 - 12)</a:t>
            </a:r>
            <a:r>
              <a:rPr lang="en-US" baseline="30000" dirty="0" smtClean="0"/>
              <a:t>2</a:t>
            </a:r>
            <a:r>
              <a:rPr lang="en-US" dirty="0" smtClean="0"/>
              <a:t> + (13 – 17)</a:t>
            </a:r>
            <a:r>
              <a:rPr lang="en-US" baseline="30000" dirty="0" smtClean="0"/>
              <a:t>2</a:t>
            </a:r>
            <a:r>
              <a:rPr lang="en-US" dirty="0" smtClean="0"/>
              <a:t> = 2</a:t>
            </a:r>
            <a:r>
              <a:rPr lang="en-US" baseline="30000" dirty="0" smtClean="0"/>
              <a:t>2</a:t>
            </a:r>
            <a:r>
              <a:rPr lang="en-US" dirty="0" smtClean="0"/>
              <a:t> + 4</a:t>
            </a:r>
            <a:r>
              <a:rPr lang="en-US" baseline="30000" dirty="0" smtClean="0"/>
              <a:t>2</a:t>
            </a:r>
            <a:r>
              <a:rPr lang="en-US" dirty="0" smtClean="0"/>
              <a:t> = 20</a:t>
            </a:r>
          </a:p>
          <a:p>
            <a:pPr lvl="2"/>
            <a:r>
              <a:rPr lang="en-US" dirty="0" smtClean="0"/>
              <a:t>If these are the only two data points, the “badness” of [5, 7] is 20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Solution</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Your algorithm might be as follows:</a:t>
            </a:r>
          </a:p>
          <a:p>
            <a:pPr lvl="1"/>
            <a:r>
              <a:rPr lang="en-US" dirty="0" smtClean="0"/>
              <a:t>Create two-element arrays of random numbers</a:t>
            </a:r>
          </a:p>
          <a:p>
            <a:pPr lvl="1"/>
            <a:r>
              <a:rPr lang="en-US" dirty="0" smtClean="0"/>
              <a:t>Repeat 50 times (or any other number):</a:t>
            </a:r>
          </a:p>
          <a:p>
            <a:pPr lvl="2"/>
            <a:r>
              <a:rPr lang="en-US" dirty="0" smtClean="0"/>
              <a:t>For each of the arrays, compute its badness (using all data points)</a:t>
            </a:r>
          </a:p>
          <a:p>
            <a:pPr lvl="2"/>
            <a:r>
              <a:rPr lang="en-US" dirty="0" smtClean="0"/>
              <a:t>Keep the best arrays (with low badness)</a:t>
            </a:r>
          </a:p>
          <a:p>
            <a:pPr lvl="2"/>
            <a:r>
              <a:rPr lang="en-US" dirty="0" smtClean="0"/>
              <a:t>From the arrays you keep, generate new arrays as follows:</a:t>
            </a:r>
          </a:p>
          <a:p>
            <a:pPr lvl="3"/>
            <a:r>
              <a:rPr lang="en-US" dirty="0" smtClean="0"/>
              <a:t>Convert the numbers in the array to binary, toggle one of the bits at random</a:t>
            </a:r>
          </a:p>
          <a:p>
            <a:pPr lvl="1"/>
            <a:r>
              <a:rPr lang="en-US" dirty="0" smtClean="0"/>
              <a:t>Quit if the badness of any of the solution is zero</a:t>
            </a:r>
          </a:p>
          <a:p>
            <a:pPr lvl="1"/>
            <a:r>
              <a:rPr lang="en-US" dirty="0" smtClean="0"/>
              <a:t>After all 50 trials, pick the best array as your final answer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First Iteration</a:t>
            </a:r>
            <a:endParaRPr lang="en-US" dirty="0"/>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r>
              <a:rPr lang="en-US" dirty="0" smtClean="0"/>
              <a:t>Consider that the given points are as follows. </a:t>
            </a:r>
            <a:r>
              <a:rPr lang="es-ES" dirty="0" smtClean="0"/>
              <a:t>(x, r) : {(1,5) (3, 9)}</a:t>
            </a:r>
          </a:p>
          <a:p>
            <a:r>
              <a:rPr lang="en-US" dirty="0" smtClean="0"/>
              <a:t>Initial population (m and c) [2 7][1 3]</a:t>
            </a:r>
          </a:p>
          <a:p>
            <a:r>
              <a:rPr lang="en-US" dirty="0" smtClean="0"/>
              <a:t>Compute badness for [2 7]</a:t>
            </a:r>
          </a:p>
          <a:p>
            <a:pPr lvl="1"/>
            <a:r>
              <a:rPr lang="en-US" dirty="0" smtClean="0"/>
              <a:t>ý = 2x + 7 = 9 when x is 1</a:t>
            </a:r>
          </a:p>
          <a:p>
            <a:pPr lvl="1"/>
            <a:r>
              <a:rPr lang="en-US" dirty="0" smtClean="0"/>
              <a:t>ý = 2x + 7 = 13 when x is 3</a:t>
            </a:r>
          </a:p>
          <a:p>
            <a:pPr lvl="1"/>
            <a:r>
              <a:rPr lang="en-US" dirty="0" smtClean="0"/>
              <a:t>(5 – 9)</a:t>
            </a:r>
            <a:r>
              <a:rPr lang="en-US" baseline="30000" dirty="0" smtClean="0"/>
              <a:t>2</a:t>
            </a:r>
            <a:r>
              <a:rPr lang="en-US" dirty="0" smtClean="0"/>
              <a:t> + (9 – 13)</a:t>
            </a:r>
            <a:r>
              <a:rPr lang="en-US" baseline="30000" dirty="0" smtClean="0"/>
              <a:t>2</a:t>
            </a:r>
            <a:r>
              <a:rPr lang="en-US" dirty="0" smtClean="0"/>
              <a:t> = 42 + 42 = 32</a:t>
            </a:r>
          </a:p>
          <a:p>
            <a:r>
              <a:rPr lang="en-US" dirty="0" smtClean="0"/>
              <a:t>Compute badness for [1 3]</a:t>
            </a:r>
          </a:p>
          <a:p>
            <a:pPr lvl="1"/>
            <a:r>
              <a:rPr lang="en-US" dirty="0" smtClean="0"/>
              <a:t>ý = 1x + 3 = 4 when x is 1</a:t>
            </a:r>
          </a:p>
          <a:p>
            <a:pPr lvl="1"/>
            <a:r>
              <a:rPr lang="en-US" dirty="0" smtClean="0"/>
              <a:t>ý = 1x + 3 = 6 when x is 3</a:t>
            </a:r>
          </a:p>
          <a:p>
            <a:pPr lvl="1"/>
            <a:r>
              <a:rPr lang="en-US" dirty="0" smtClean="0"/>
              <a:t>(5 – 4)</a:t>
            </a:r>
            <a:r>
              <a:rPr lang="en-US" sz="2400" baseline="30000" dirty="0" smtClean="0"/>
              <a:t>2</a:t>
            </a:r>
            <a:r>
              <a:rPr lang="en-US" dirty="0" smtClean="0"/>
              <a:t> + (9 – 6)</a:t>
            </a:r>
            <a:r>
              <a:rPr lang="en-US" sz="2400" baseline="30000" dirty="0" smtClean="0"/>
              <a:t>2</a:t>
            </a:r>
            <a:r>
              <a:rPr lang="en-US" dirty="0" smtClean="0"/>
              <a:t> = 12 + 32 = 10</a:t>
            </a:r>
          </a:p>
          <a:p>
            <a:r>
              <a:rPr lang="en-US" dirty="0" smtClean="0"/>
              <a:t>Lets keep the one with low “badness” [1 3]</a:t>
            </a:r>
          </a:p>
          <a:p>
            <a:r>
              <a:rPr lang="en-US" dirty="0" smtClean="0"/>
              <a:t>Representation [001 011]</a:t>
            </a:r>
          </a:p>
          <a:p>
            <a:r>
              <a:rPr lang="en-US" dirty="0" smtClean="0"/>
              <a:t>Apply mutation to generate new arrays [011 011]</a:t>
            </a:r>
          </a:p>
          <a:p>
            <a:r>
              <a:rPr lang="en-US" dirty="0" smtClean="0"/>
              <a:t>Now we have [1 3] [3 3] as the new population considering that we keep the two best individuals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Second Iteration</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10000"/>
          </a:bodyPr>
          <a:lstStyle/>
          <a:p>
            <a:r>
              <a:rPr lang="es-ES" dirty="0" smtClean="0"/>
              <a:t>(x, r) : {(1,5) (3, 9)}</a:t>
            </a:r>
          </a:p>
          <a:p>
            <a:r>
              <a:rPr lang="en-US" dirty="0" smtClean="0"/>
              <a:t>[1 3][3 3]</a:t>
            </a:r>
          </a:p>
          <a:p>
            <a:pPr lvl="1"/>
            <a:r>
              <a:rPr lang="en-US" dirty="0" smtClean="0"/>
              <a:t>ý = 1x + 3 = 4 when x is 1</a:t>
            </a:r>
          </a:p>
          <a:p>
            <a:pPr lvl="1"/>
            <a:r>
              <a:rPr lang="en-US" dirty="0" smtClean="0"/>
              <a:t>ý = 1x + 3 = 6 when x is 3</a:t>
            </a:r>
          </a:p>
          <a:p>
            <a:pPr lvl="1"/>
            <a:r>
              <a:rPr lang="en-US" dirty="0" smtClean="0"/>
              <a:t>(5 – 4)</a:t>
            </a:r>
            <a:r>
              <a:rPr lang="en-US" baseline="30000" dirty="0" smtClean="0"/>
              <a:t>2</a:t>
            </a:r>
            <a:r>
              <a:rPr lang="en-US" dirty="0" smtClean="0"/>
              <a:t> + (9 – 6)</a:t>
            </a:r>
            <a:r>
              <a:rPr lang="en-US" baseline="30000" dirty="0" smtClean="0"/>
              <a:t>2</a:t>
            </a:r>
            <a:r>
              <a:rPr lang="en-US" dirty="0" smtClean="0"/>
              <a:t> = 12 + 32 = 10</a:t>
            </a:r>
          </a:p>
          <a:p>
            <a:pPr lvl="1"/>
            <a:r>
              <a:rPr lang="en-US" dirty="0" smtClean="0"/>
              <a:t>ý = 3x + 3 = 6 when x is 1</a:t>
            </a:r>
          </a:p>
          <a:p>
            <a:pPr lvl="1"/>
            <a:r>
              <a:rPr lang="en-US" dirty="0" smtClean="0"/>
              <a:t>ý = 3x + 3 = 12 when x is 3</a:t>
            </a:r>
          </a:p>
          <a:p>
            <a:pPr lvl="1"/>
            <a:r>
              <a:rPr lang="en-US" dirty="0" smtClean="0"/>
              <a:t>(5 – 6)</a:t>
            </a:r>
            <a:r>
              <a:rPr lang="en-US" baseline="30000" dirty="0" smtClean="0"/>
              <a:t>2</a:t>
            </a:r>
            <a:r>
              <a:rPr lang="en-US" dirty="0" smtClean="0"/>
              <a:t> + (9 – 12)</a:t>
            </a:r>
            <a:r>
              <a:rPr lang="en-US" baseline="30000" dirty="0" smtClean="0"/>
              <a:t>2</a:t>
            </a:r>
            <a:r>
              <a:rPr lang="en-US" dirty="0" smtClean="0"/>
              <a:t> = 1 + 9 = 10</a:t>
            </a:r>
          </a:p>
          <a:p>
            <a:r>
              <a:rPr lang="en-US" dirty="0" smtClean="0"/>
              <a:t>Lets keep the [3 3]</a:t>
            </a:r>
          </a:p>
          <a:p>
            <a:r>
              <a:rPr lang="en-US" dirty="0" smtClean="0"/>
              <a:t>Representation [011 011]</a:t>
            </a:r>
          </a:p>
          <a:p>
            <a:r>
              <a:rPr lang="en-US" dirty="0" smtClean="0"/>
              <a:t>Apply mutation to generate new arrays [010 011]</a:t>
            </a:r>
          </a:p>
          <a:p>
            <a:r>
              <a:rPr lang="en-US" dirty="0" smtClean="0"/>
              <a:t>Now we have [3 3] [2 3] as the new population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Third Iteration</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s-ES" dirty="0" smtClean="0"/>
              <a:t>(x, r) : {(1,5) (3, 9)}</a:t>
            </a:r>
          </a:p>
          <a:p>
            <a:r>
              <a:rPr lang="en-US" dirty="0" smtClean="0"/>
              <a:t>[3 3][2 3]</a:t>
            </a:r>
          </a:p>
          <a:p>
            <a:pPr lvl="1"/>
            <a:r>
              <a:rPr lang="en-US" dirty="0" smtClean="0"/>
              <a:t>ý = 3x + 3 = 6 when x is 1</a:t>
            </a:r>
          </a:p>
          <a:p>
            <a:pPr lvl="1"/>
            <a:r>
              <a:rPr lang="en-US" dirty="0" smtClean="0"/>
              <a:t>ý = 3x + 3 = 12 when x is 3</a:t>
            </a:r>
          </a:p>
          <a:p>
            <a:pPr lvl="1"/>
            <a:r>
              <a:rPr lang="en-US" dirty="0" smtClean="0"/>
              <a:t>(5 – 6)</a:t>
            </a:r>
            <a:r>
              <a:rPr lang="en-US" sz="2600" baseline="30000" dirty="0" smtClean="0"/>
              <a:t>2</a:t>
            </a:r>
            <a:r>
              <a:rPr lang="en-US" dirty="0" smtClean="0"/>
              <a:t> + (9 – 12)</a:t>
            </a:r>
            <a:r>
              <a:rPr lang="en-US" sz="2600" baseline="30000" dirty="0" smtClean="0"/>
              <a:t>2</a:t>
            </a:r>
            <a:r>
              <a:rPr lang="en-US" dirty="0" smtClean="0"/>
              <a:t> = 1 + 9 = 10</a:t>
            </a:r>
          </a:p>
          <a:p>
            <a:pPr lvl="1"/>
            <a:r>
              <a:rPr lang="en-US" dirty="0" smtClean="0"/>
              <a:t>ý = 2x + 3 = 5 when x is 1</a:t>
            </a:r>
          </a:p>
          <a:p>
            <a:pPr lvl="1"/>
            <a:r>
              <a:rPr lang="en-US" dirty="0" smtClean="0"/>
              <a:t>ý = 2x + 3 = 9 when x is 3</a:t>
            </a:r>
          </a:p>
          <a:p>
            <a:pPr lvl="1"/>
            <a:r>
              <a:rPr lang="en-US" dirty="0" smtClean="0"/>
              <a:t>(5 – 5)</a:t>
            </a:r>
            <a:r>
              <a:rPr lang="en-US" sz="2600" baseline="30000" dirty="0" smtClean="0"/>
              <a:t>2</a:t>
            </a:r>
            <a:r>
              <a:rPr lang="en-US" dirty="0" smtClean="0"/>
              <a:t> + (9 – 9)</a:t>
            </a:r>
            <a:r>
              <a:rPr lang="en-US" sz="2600" baseline="30000" dirty="0" smtClean="0"/>
              <a:t>2</a:t>
            </a:r>
            <a:r>
              <a:rPr lang="en-US" dirty="0" smtClean="0"/>
              <a:t> = 0</a:t>
            </a:r>
            <a:r>
              <a:rPr lang="en-US" baseline="30000" dirty="0" smtClean="0"/>
              <a:t>2</a:t>
            </a:r>
            <a:r>
              <a:rPr lang="en-US" dirty="0" smtClean="0"/>
              <a:t> + 0</a:t>
            </a:r>
            <a:r>
              <a:rPr lang="en-US" baseline="30000" dirty="0" smtClean="0"/>
              <a:t>2</a:t>
            </a:r>
            <a:r>
              <a:rPr lang="en-US" dirty="0" smtClean="0"/>
              <a:t> = 0</a:t>
            </a:r>
          </a:p>
          <a:p>
            <a:r>
              <a:rPr lang="en-US" dirty="0" smtClean="0"/>
              <a:t>Solution found [2 3]</a:t>
            </a:r>
          </a:p>
          <a:p>
            <a:r>
              <a:rPr lang="en-US" dirty="0" smtClean="0"/>
              <a:t>y = 2x+3</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Discussion</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So you see that how by going though the iteration of a GA one can find a solution to the given problem. </a:t>
            </a:r>
          </a:p>
          <a:p>
            <a:r>
              <a:rPr lang="en-US" dirty="0" smtClean="0"/>
              <a:t>It is not necessary in the above example that you get a solution that gives 0 badness. </a:t>
            </a:r>
          </a:p>
          <a:p>
            <a:r>
              <a:rPr lang="en-US" dirty="0" smtClean="0"/>
              <a:t>In case we go on doing iterations and we run out of time, we might just present the solution that has the least badness as the most optimal solution given these number of iterations on this data.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Discussion</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10000"/>
          </a:bodyPr>
          <a:lstStyle/>
          <a:p>
            <a:r>
              <a:rPr lang="en-US" dirty="0" smtClean="0"/>
              <a:t>In the examples so far, each “Individual” (or “solution”) had only one parent.</a:t>
            </a:r>
          </a:p>
          <a:p>
            <a:r>
              <a:rPr lang="en-US" dirty="0" smtClean="0"/>
              <a:t> The only way to introduce variation was through mutation (random changes). </a:t>
            </a:r>
          </a:p>
          <a:p>
            <a:r>
              <a:rPr lang="en-US" dirty="0" smtClean="0"/>
              <a:t>In Inheritance or Crossover, each “Individual” (or “solution”) has two parents.</a:t>
            </a:r>
          </a:p>
          <a:p>
            <a:r>
              <a:rPr lang="en-US" dirty="0" smtClean="0"/>
              <a:t>Assuming that each organism has just one chromosome, new offspring are produced by forming a new chromosome from parts of the chromosomes of each parent.</a:t>
            </a:r>
          </a:p>
          <a:p>
            <a:r>
              <a:rPr lang="en-US" dirty="0" smtClean="0"/>
              <a:t>Let us repeat the 32-bit word example again but this time using crossover instead of mutation.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Crossover</a:t>
            </a:r>
            <a:endParaRPr lang="en-US" dirty="0"/>
          </a:p>
        </p:txBody>
      </p:sp>
      <p:sp>
        <p:nvSpPr>
          <p:cNvPr id="3" name="Content Placeholder 2"/>
          <p:cNvSpPr>
            <a:spLocks noGrp="1"/>
          </p:cNvSpPr>
          <p:nvPr>
            <p:ph idx="1"/>
          </p:nvPr>
        </p:nvSpPr>
        <p:spPr>
          <a:xfrm>
            <a:off x="0" y="1143000"/>
            <a:ext cx="9144000" cy="5715000"/>
          </a:xfrm>
        </p:spPr>
        <p:txBody>
          <a:bodyPr>
            <a:normAutofit fontScale="92500"/>
          </a:bodyPr>
          <a:lstStyle/>
          <a:p>
            <a:r>
              <a:rPr lang="en-US" dirty="0" smtClean="0"/>
              <a:t>Suppose your “organisms” are 32-bit computer words, and you want a string in which all the bits are ones </a:t>
            </a:r>
          </a:p>
          <a:p>
            <a:r>
              <a:rPr lang="en-US" dirty="0" smtClean="0"/>
              <a:t>Here’s how you can do it:</a:t>
            </a:r>
          </a:p>
          <a:p>
            <a:pPr lvl="1"/>
            <a:r>
              <a:rPr lang="en-US" dirty="0" smtClean="0"/>
              <a:t>Create 100 randomly generated computer words</a:t>
            </a:r>
          </a:p>
          <a:p>
            <a:pPr lvl="1"/>
            <a:r>
              <a:rPr lang="en-US" dirty="0" smtClean="0"/>
              <a:t>Repeatedly do the following:</a:t>
            </a:r>
          </a:p>
          <a:p>
            <a:pPr lvl="1"/>
            <a:r>
              <a:rPr lang="en-US" dirty="0" smtClean="0"/>
              <a:t>Count the 1 bits in each word</a:t>
            </a:r>
          </a:p>
          <a:p>
            <a:pPr lvl="1"/>
            <a:r>
              <a:rPr lang="en-US" dirty="0" smtClean="0"/>
              <a:t>Exit if any of the words have all 32 bits set to 1</a:t>
            </a:r>
          </a:p>
          <a:p>
            <a:pPr lvl="1"/>
            <a:r>
              <a:rPr lang="en-US" dirty="0" smtClean="0"/>
              <a:t>Keep the ten words that have the most 1s (discard the rest)</a:t>
            </a:r>
          </a:p>
          <a:p>
            <a:pPr lvl="1"/>
            <a:r>
              <a:rPr lang="en-US" dirty="0" smtClean="0"/>
              <a:t>From each word, generate 9 new words as follows:</a:t>
            </a:r>
          </a:p>
          <a:p>
            <a:pPr lvl="2"/>
            <a:r>
              <a:rPr lang="en-US" dirty="0" smtClean="0"/>
              <a:t>Choose one of the other words</a:t>
            </a:r>
          </a:p>
          <a:p>
            <a:pPr lvl="2"/>
            <a:r>
              <a:rPr lang="en-US" dirty="0" smtClean="0"/>
              <a:t>Take the first half of this word and combine it with the second half of the other word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Crossover</a:t>
            </a:r>
            <a:endParaRPr lang="en-US" dirty="0"/>
          </a:p>
        </p:txBody>
      </p:sp>
      <p:sp>
        <p:nvSpPr>
          <p:cNvPr id="3" name="Content Placeholder 2"/>
          <p:cNvSpPr>
            <a:spLocks noGrp="1"/>
          </p:cNvSpPr>
          <p:nvPr>
            <p:ph idx="1"/>
          </p:nvPr>
        </p:nvSpPr>
        <p:spPr>
          <a:xfrm>
            <a:off x="0" y="1143000"/>
            <a:ext cx="9144000" cy="2743200"/>
          </a:xfrm>
        </p:spPr>
        <p:txBody>
          <a:bodyPr>
            <a:normAutofit/>
          </a:bodyPr>
          <a:lstStyle/>
          <a:p>
            <a:r>
              <a:rPr lang="en-US" dirty="0" smtClean="0"/>
              <a:t>Notice that we are generating new individuals from the best ones by using crossover. </a:t>
            </a:r>
          </a:p>
          <a:p>
            <a:r>
              <a:rPr lang="en-US" dirty="0" smtClean="0"/>
              <a:t>The simplest way to perform this crossover is to combine the head of one individual to the tail of the other, as shown in the diagram below.</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3962400"/>
            <a:ext cx="74676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Hill Climbing in Parallel</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Suppose we were to climb up a hill. </a:t>
            </a:r>
          </a:p>
          <a:p>
            <a:r>
              <a:rPr lang="en-US" dirty="0" smtClean="0"/>
              <a:t>Our goal is to reach the top irrespective of how we get there. </a:t>
            </a:r>
          </a:p>
          <a:p>
            <a:r>
              <a:rPr lang="en-US" dirty="0" smtClean="0"/>
              <a:t>We apply different operators at a given position, and move in the direction that gives us improvement (more height). </a:t>
            </a:r>
          </a:p>
          <a:p>
            <a:r>
              <a:rPr lang="en-US" dirty="0" smtClean="0"/>
              <a:t>What if instead of starting from one position we start to climb the hill from different positions as indicated by the diagram below.</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Crossover</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10000"/>
          </a:bodyPr>
          <a:lstStyle/>
          <a:p>
            <a:r>
              <a:rPr lang="en-US" dirty="0" smtClean="0"/>
              <a:t>In the 32-bit word problem, the (two-parent, no mutation) approach, if it succeeds, is likely to succeed much faster because up to half of the bits change each time, not just one bit. </a:t>
            </a:r>
          </a:p>
          <a:p>
            <a:r>
              <a:rPr lang="en-US" dirty="0" smtClean="0"/>
              <a:t>However, with no mutation, it may not succeed at all. </a:t>
            </a:r>
          </a:p>
          <a:p>
            <a:r>
              <a:rPr lang="en-US" dirty="0" smtClean="0"/>
              <a:t>By pure bad luck, maybe none of the first (randomly generated) words have (say) bit 17 set to 1. </a:t>
            </a:r>
          </a:p>
          <a:p>
            <a:r>
              <a:rPr lang="en-US" dirty="0" smtClean="0"/>
              <a:t>Then there is no way a 1 could ever occur in this position. </a:t>
            </a:r>
          </a:p>
          <a:p>
            <a:r>
              <a:rPr lang="en-US" dirty="0" smtClean="0"/>
              <a:t>Another problem is lack of genetic diversity. </a:t>
            </a:r>
          </a:p>
          <a:p>
            <a:r>
              <a:rPr lang="en-US" dirty="0" smtClean="0"/>
              <a:t>Maybe some of the first generation did have bit 17 set to 1, but none of them were selected for the second generation. </a:t>
            </a:r>
          </a:p>
          <a:p>
            <a:r>
              <a:rPr lang="en-US" dirty="0" smtClean="0"/>
              <a:t>The best technique in general turns out to be a combination of both, i.e., crossover with mutation.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92162"/>
          </a:xfrm>
        </p:spPr>
        <p:txBody>
          <a:bodyPr/>
          <a:lstStyle/>
          <a:p>
            <a:r>
              <a:rPr lang="en-US" dirty="0" smtClean="0"/>
              <a:t>Eight Queens Problem</a:t>
            </a:r>
            <a:endParaRPr lang="en-US" dirty="0"/>
          </a:p>
        </p:txBody>
      </p:sp>
      <p:sp>
        <p:nvSpPr>
          <p:cNvPr id="13" name="Content Placeholder 2"/>
          <p:cNvSpPr>
            <a:spLocks noGrp="1"/>
          </p:cNvSpPr>
          <p:nvPr>
            <p:ph idx="1"/>
          </p:nvPr>
        </p:nvSpPr>
        <p:spPr>
          <a:xfrm>
            <a:off x="0" y="1143000"/>
            <a:ext cx="9144000" cy="2286000"/>
          </a:xfrm>
        </p:spPr>
        <p:txBody>
          <a:bodyPr/>
          <a:lstStyle/>
          <a:p>
            <a:r>
              <a:rPr lang="en-US" dirty="0" smtClean="0"/>
              <a:t>The problem is to place 8 queens on a chess board so that none of them can attack the other. A chess board can be considered a plain board with eight columns and eight rows.</a:t>
            </a:r>
          </a:p>
        </p:txBody>
      </p:sp>
      <p:pic>
        <p:nvPicPr>
          <p:cNvPr id="18" name="Picture 6" descr="C:\Documents and Settings\Administrator\Desktop\images.jpg"/>
          <p:cNvPicPr>
            <a:picLocks noChangeAspect="1" noChangeArrowheads="1"/>
          </p:cNvPicPr>
          <p:nvPr/>
        </p:nvPicPr>
        <p:blipFill>
          <a:blip r:embed="rId2"/>
          <a:srcRect/>
          <a:stretch>
            <a:fillRect/>
          </a:stretch>
        </p:blipFill>
        <p:spPr bwMode="auto">
          <a:xfrm>
            <a:off x="1524000" y="3276600"/>
            <a:ext cx="4419600" cy="3124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sp>
        <p:nvSpPr>
          <p:cNvPr id="3" name="Content Placeholder 2"/>
          <p:cNvSpPr>
            <a:spLocks noGrp="1"/>
          </p:cNvSpPr>
          <p:nvPr>
            <p:ph idx="1"/>
          </p:nvPr>
        </p:nvSpPr>
        <p:spPr>
          <a:xfrm>
            <a:off x="0" y="1143000"/>
            <a:ext cx="9144000" cy="3810000"/>
          </a:xfrm>
        </p:spPr>
        <p:txBody>
          <a:bodyPr>
            <a:normAutofit/>
          </a:bodyPr>
          <a:lstStyle/>
          <a:p>
            <a:r>
              <a:rPr lang="en-US" dirty="0" smtClean="0"/>
              <a:t>The possible cells that the Queen can move to when placed in a particular square are shown (on White board)</a:t>
            </a:r>
          </a:p>
          <a:p>
            <a:r>
              <a:rPr lang="en-US" dirty="0" smtClean="0"/>
              <a:t>We now have to come up with a representation of an individual/ candidate solution representing the board configuration which can be used as individuals in the GA.</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4" name="Picture 6"/>
          <p:cNvPicPr>
            <a:picLocks noChangeAspect="1" noChangeArrowheads="1"/>
          </p:cNvPicPr>
          <p:nvPr/>
        </p:nvPicPr>
        <p:blipFill>
          <a:blip r:embed="rId2"/>
          <a:srcRect/>
          <a:stretch>
            <a:fillRect/>
          </a:stretch>
        </p:blipFill>
        <p:spPr bwMode="auto">
          <a:xfrm>
            <a:off x="228600" y="990600"/>
            <a:ext cx="84582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Where the 8 digits for eight columns specify the index of the row where the queen is placed. </a:t>
            </a:r>
          </a:p>
          <a:p>
            <a:r>
              <a:rPr lang="en-US" dirty="0" smtClean="0"/>
              <a:t>For example, the sequence 2 6 8 3 4 5 3 1 tells us that in first column the queen is placed in the second row, in the second column the queen is in the 6th row so on till in the 8th column the queen is in the 1st row.</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dirty="0" smtClean="0"/>
              <a:t>Now we need a fitness function, a function by which we can tell which board position is nearer to our goal.</a:t>
            </a:r>
          </a:p>
          <a:p>
            <a:r>
              <a:rPr lang="en-US" dirty="0" smtClean="0"/>
              <a:t>Since we are going to select best individuals at every step, we need to define a method to rate these board positions or individuals. </a:t>
            </a:r>
          </a:p>
          <a:p>
            <a:r>
              <a:rPr lang="en-US" dirty="0" smtClean="0"/>
              <a:t>One fitness function can be to count the number of pairs of Queens that are not attacking each other.</a:t>
            </a:r>
          </a:p>
          <a:p>
            <a:r>
              <a:rPr lang="en-US" dirty="0" smtClean="0"/>
              <a:t>An example of how to compute the fitness of a board configuration is given in the diagram on the next page.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pic>
        <p:nvPicPr>
          <p:cNvPr id="5121" name="Picture 1"/>
          <p:cNvPicPr>
            <a:picLocks noGrp="1" noChangeAspect="1" noChangeArrowheads="1"/>
          </p:cNvPicPr>
          <p:nvPr>
            <p:ph idx="1"/>
          </p:nvPr>
        </p:nvPicPr>
        <p:blipFill>
          <a:blip r:embed="rId2"/>
          <a:srcRect/>
          <a:stretch>
            <a:fillRect/>
          </a:stretch>
        </p:blipFill>
        <p:spPr bwMode="auto">
          <a:xfrm>
            <a:off x="533400" y="1400175"/>
            <a:ext cx="7848600" cy="469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So once representation and fitness function is decided, the solution to the problem is simple.</a:t>
            </a:r>
          </a:p>
          <a:p>
            <a:pPr lvl="1"/>
            <a:r>
              <a:rPr lang="en-US" dirty="0" smtClean="0"/>
              <a:t>Choose initial population</a:t>
            </a:r>
          </a:p>
          <a:p>
            <a:pPr lvl="1"/>
            <a:r>
              <a:rPr lang="en-US" dirty="0" smtClean="0"/>
              <a:t>Evaluate the fitness of each individual</a:t>
            </a:r>
          </a:p>
          <a:p>
            <a:pPr lvl="1"/>
            <a:r>
              <a:rPr lang="en-US" dirty="0" smtClean="0"/>
              <a:t>Choose the best individuals from the population for crossover</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020762"/>
          </a:xfrm>
        </p:spPr>
        <p:txBody>
          <a:bodyPr>
            <a:noAutofit/>
          </a:bodyPr>
          <a:lstStyle/>
          <a:p>
            <a:pPr algn="l"/>
            <a:r>
              <a:rPr lang="en-US" sz="2400" dirty="0" smtClean="0"/>
              <a:t>Let us quickly go though an example of how to solve this problem using GA. Suppose individuals (board positions) chosen for crossover are:</a:t>
            </a:r>
            <a:endParaRPr lang="en-US" sz="2400" dirty="0"/>
          </a:p>
        </p:txBody>
      </p:sp>
      <p:pic>
        <p:nvPicPr>
          <p:cNvPr id="3073" name="Picture 1"/>
          <p:cNvPicPr>
            <a:picLocks noGrp="1" noChangeAspect="1" noChangeArrowheads="1"/>
          </p:cNvPicPr>
          <p:nvPr>
            <p:ph idx="1"/>
          </p:nvPr>
        </p:nvPicPr>
        <p:blipFill>
          <a:blip r:embed="rId2"/>
          <a:srcRect/>
          <a:stretch>
            <a:fillRect/>
          </a:stretch>
        </p:blipFill>
        <p:spPr bwMode="auto">
          <a:xfrm>
            <a:off x="152400" y="1447800"/>
            <a:ext cx="86868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l"/>
            <a:r>
              <a:rPr lang="en-US" dirty="0" smtClean="0"/>
              <a:t>The following diagram shows how we apply crossover:</a:t>
            </a:r>
            <a:endParaRPr lang="en-US" dirty="0"/>
          </a:p>
        </p:txBody>
      </p:sp>
      <p:sp>
        <p:nvSpPr>
          <p:cNvPr id="3" name="Content Placeholder 2"/>
          <p:cNvSpPr>
            <a:spLocks noGrp="1"/>
          </p:cNvSpPr>
          <p:nvPr>
            <p:ph idx="1"/>
          </p:nvPr>
        </p:nvSpPr>
        <p:spPr>
          <a:xfrm>
            <a:off x="0" y="3276600"/>
            <a:ext cx="9144000" cy="3581400"/>
          </a:xfrm>
        </p:spPr>
        <p:txBody>
          <a:bodyPr>
            <a:normAutofit/>
          </a:bodyPr>
          <a:lstStyle/>
          <a:p>
            <a:r>
              <a:rPr lang="en-US" dirty="0" smtClean="0"/>
              <a:t>The individuals in the initial population are shown on the left and the children generated by swapping their tails are shown on the right. </a:t>
            </a:r>
          </a:p>
          <a:p>
            <a:r>
              <a:rPr lang="en-US" dirty="0" smtClean="0"/>
              <a:t>Hence we now have a total of 4 candidate solutions. Depending on their fitness we will select the best two.</a:t>
            </a:r>
            <a:endParaRPr lang="en-US" dirty="0"/>
          </a:p>
        </p:txBody>
      </p:sp>
      <p:pic>
        <p:nvPicPr>
          <p:cNvPr id="44035" name="Picture 3"/>
          <p:cNvPicPr>
            <a:picLocks noChangeAspect="1" noChangeArrowheads="1"/>
          </p:cNvPicPr>
          <p:nvPr/>
        </p:nvPicPr>
        <p:blipFill>
          <a:blip r:embed="rId2"/>
          <a:srcRect/>
          <a:stretch>
            <a:fillRect/>
          </a:stretch>
        </p:blipFill>
        <p:spPr bwMode="auto">
          <a:xfrm>
            <a:off x="1143000" y="1143000"/>
            <a:ext cx="6400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Hill Climbing in Parallel</a:t>
            </a:r>
            <a:endParaRPr lang="en-US" dirty="0"/>
          </a:p>
        </p:txBody>
      </p:sp>
      <p:sp>
        <p:nvSpPr>
          <p:cNvPr id="3" name="Content Placeholder 2"/>
          <p:cNvSpPr>
            <a:spLocks noGrp="1"/>
          </p:cNvSpPr>
          <p:nvPr>
            <p:ph idx="1"/>
          </p:nvPr>
        </p:nvSpPr>
        <p:spPr>
          <a:xfrm>
            <a:off x="0" y="2438400"/>
            <a:ext cx="9144000" cy="4419600"/>
          </a:xfrm>
        </p:spPr>
        <p:txBody>
          <a:bodyPr>
            <a:normAutofit fontScale="85000" lnSpcReduction="20000"/>
          </a:bodyPr>
          <a:lstStyle/>
          <a:p>
            <a:r>
              <a:rPr lang="en-US" dirty="0" smtClean="0"/>
              <a:t>In other words, we start with different independent search instances that start from different locations to climb up the hill.</a:t>
            </a:r>
          </a:p>
          <a:p>
            <a:r>
              <a:rPr lang="en-US" dirty="0" smtClean="0"/>
              <a:t>Further think that we can improve this using a collaborative approach where these instances interact and evolve by sharing information in order to solve the problem.</a:t>
            </a:r>
          </a:p>
          <a:p>
            <a:r>
              <a:rPr lang="en-US" dirty="0" smtClean="0"/>
              <a:t>However, it is possible to implement parallelism in the sense that the instances can interact and evolve to solve the solution. </a:t>
            </a:r>
          </a:p>
          <a:p>
            <a:r>
              <a:rPr lang="en-US" dirty="0" smtClean="0"/>
              <a:t>Such implementations and algorithms are motivated from the biological concept of evolution of our genes, hence the name Genetic Algorithms, commonly terms as GA.</a:t>
            </a:r>
            <a:endParaRPr lang="en-US" dirty="0"/>
          </a:p>
        </p:txBody>
      </p:sp>
      <p:pic>
        <p:nvPicPr>
          <p:cNvPr id="1028" name="Picture 4"/>
          <p:cNvPicPr>
            <a:picLocks noChangeAspect="1" noChangeArrowheads="1"/>
          </p:cNvPicPr>
          <p:nvPr/>
        </p:nvPicPr>
        <p:blipFill>
          <a:blip r:embed="rId2"/>
          <a:srcRect/>
          <a:stretch>
            <a:fillRect/>
          </a:stretch>
        </p:blipFill>
        <p:spPr bwMode="auto">
          <a:xfrm>
            <a:off x="1295400" y="914400"/>
            <a:ext cx="6334125" cy="1600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2133600"/>
          </a:xfrm>
        </p:spPr>
        <p:txBody>
          <a:bodyPr>
            <a:normAutofit fontScale="92500" lnSpcReduction="20000"/>
          </a:bodyPr>
          <a:lstStyle/>
          <a:p>
            <a:r>
              <a:rPr lang="en-US" dirty="0" smtClean="0"/>
              <a:t>The diagram below shows where we select the best two on the bases of their fitness. </a:t>
            </a:r>
          </a:p>
          <a:p>
            <a:r>
              <a:rPr lang="en-US" dirty="0" smtClean="0"/>
              <a:t>The vertical oval shows the children and the horizontal oval shows the selected individuals which are the fittest ones according to the fitness function.</a:t>
            </a:r>
            <a:endParaRPr lang="en-US" dirty="0"/>
          </a:p>
        </p:txBody>
      </p:sp>
      <p:pic>
        <p:nvPicPr>
          <p:cNvPr id="45058" name="Picture 2"/>
          <p:cNvPicPr>
            <a:picLocks noChangeAspect="1" noChangeArrowheads="1"/>
          </p:cNvPicPr>
          <p:nvPr/>
        </p:nvPicPr>
        <p:blipFill>
          <a:blip r:embed="rId2"/>
          <a:srcRect/>
          <a:stretch>
            <a:fillRect/>
          </a:stretch>
        </p:blipFill>
        <p:spPr bwMode="auto">
          <a:xfrm>
            <a:off x="152400" y="1981200"/>
            <a:ext cx="8839200" cy="47244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pPr algn="l"/>
            <a:r>
              <a:rPr lang="en-US" dirty="0" smtClean="0"/>
              <a:t>Similarly, the mutation step can be done as under.</a:t>
            </a:r>
            <a:endParaRPr lang="en-US" dirty="0"/>
          </a:p>
        </p:txBody>
      </p:sp>
      <p:pic>
        <p:nvPicPr>
          <p:cNvPr id="46082" name="Picture 2"/>
          <p:cNvPicPr>
            <a:picLocks noGrp="1" noChangeAspect="1" noChangeArrowheads="1"/>
          </p:cNvPicPr>
          <p:nvPr>
            <p:ph idx="1"/>
          </p:nvPr>
        </p:nvPicPr>
        <p:blipFill>
          <a:blip r:embed="rId2"/>
          <a:srcRect/>
          <a:stretch>
            <a:fillRect/>
          </a:stretch>
        </p:blipFill>
        <p:spPr bwMode="auto">
          <a:xfrm>
            <a:off x="381000" y="1143000"/>
            <a:ext cx="7772400" cy="3962400"/>
          </a:xfrm>
          <a:prstGeom prst="rect">
            <a:avLst/>
          </a:prstGeom>
          <a:noFill/>
          <a:ln w="9525">
            <a:noFill/>
            <a:miter lim="800000"/>
            <a:headEnd/>
            <a:tailEnd/>
          </a:ln>
          <a:effectLst/>
        </p:spPr>
      </p:pic>
      <p:sp>
        <p:nvSpPr>
          <p:cNvPr id="5" name="Title 1"/>
          <p:cNvSpPr txBox="1">
            <a:spLocks/>
          </p:cNvSpPr>
          <p:nvPr/>
        </p:nvSpPr>
        <p:spPr>
          <a:xfrm>
            <a:off x="0" y="5181600"/>
            <a:ext cx="9144000" cy="1600200"/>
          </a:xfrm>
          <a:prstGeom prst="rect">
            <a:avLst/>
          </a:prstGeom>
        </p:spPr>
        <p:txBody>
          <a:bodyPr vert="horz" lIns="91440" tIns="45720" rIns="91440" bIns="45720" rtlCol="0" anchor="ctr">
            <a:normAutofit fontScale="67500" lnSpcReduction="20000"/>
          </a:bodyPr>
          <a:lstStyle/>
          <a:p>
            <a:r>
              <a:rPr lang="en-US" sz="4400" dirty="0" smtClean="0"/>
              <a:t>That is, we represent the individual in binary and we flip at random a certain number of bits. You might as well decide to flip 1, 2, 3 or k number of bits, at random position. Hence GA is totally a random technique.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Eight Queens Problem</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dirty="0" smtClean="0"/>
              <a:t>That is, we represent the individual in binary and we flip at random a certain number of bits. You might as well decide to flip 1, 2, 3 or k number of bits, at random position.</a:t>
            </a:r>
          </a:p>
          <a:p>
            <a:r>
              <a:rPr lang="en-US" dirty="0" smtClean="0"/>
              <a:t>Hence GA is totally a random technique.</a:t>
            </a:r>
          </a:p>
          <a:p>
            <a:r>
              <a:rPr lang="en-US" dirty="0" smtClean="0"/>
              <a:t>This process is repeated until an individual with required fitness level is found. </a:t>
            </a:r>
          </a:p>
          <a:p>
            <a:r>
              <a:rPr lang="en-US" dirty="0" smtClean="0"/>
              <a:t>If no such individual is found, then the process is repeated till the overall fitness of the population or any of its individuals gets very close to the required fitness level. </a:t>
            </a:r>
          </a:p>
          <a:p>
            <a:r>
              <a:rPr lang="en-US" dirty="0" smtClean="0"/>
              <a:t>An upper limit on the number of iterations is usually used to end the process in finite time.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Flow  Chart of Genetic Algorithm</a:t>
            </a: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1219200" y="1219200"/>
            <a:ext cx="6858000" cy="51339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Applications</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r>
              <a:rPr lang="en-US" dirty="0" smtClean="0"/>
              <a:t>You are encouraged to explore the internet and other books to find more applications of GA in various fields like:</a:t>
            </a:r>
          </a:p>
          <a:p>
            <a:pPr lvl="1"/>
            <a:r>
              <a:rPr lang="en-US" dirty="0" smtClean="0"/>
              <a:t>Genetic Programming</a:t>
            </a:r>
          </a:p>
          <a:p>
            <a:pPr lvl="1"/>
            <a:r>
              <a:rPr lang="en-US" dirty="0" smtClean="0"/>
              <a:t>Evolvable Systems</a:t>
            </a:r>
          </a:p>
          <a:p>
            <a:pPr lvl="1"/>
            <a:r>
              <a:rPr lang="en-US" dirty="0" smtClean="0"/>
              <a:t>Composing Music</a:t>
            </a:r>
          </a:p>
          <a:p>
            <a:pPr lvl="1"/>
            <a:r>
              <a:rPr lang="en-US" dirty="0" smtClean="0"/>
              <a:t>Gaming</a:t>
            </a:r>
          </a:p>
          <a:p>
            <a:pPr lvl="1"/>
            <a:r>
              <a:rPr lang="en-US" dirty="0" smtClean="0"/>
              <a:t>Market Strategies</a:t>
            </a:r>
          </a:p>
          <a:p>
            <a:pPr lvl="1"/>
            <a:r>
              <a:rPr lang="en-US" dirty="0" smtClean="0"/>
              <a:t>Robotics</a:t>
            </a:r>
          </a:p>
          <a:p>
            <a:pPr lvl="1"/>
            <a:r>
              <a:rPr lang="en-US" dirty="0" smtClean="0"/>
              <a:t>Industrial Optimization</a:t>
            </a:r>
          </a:p>
          <a:p>
            <a:pPr>
              <a:buNone/>
            </a:pPr>
            <a:r>
              <a:rPr lang="en-US" dirty="0" smtClean="0"/>
              <a:t>		and many more.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Practice Question</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Given pairs of (x, y) coordinates, find the best possible m, c parameters of the line y = </a:t>
            </a:r>
            <a:r>
              <a:rPr lang="en-US" dirty="0" err="1" smtClean="0"/>
              <a:t>mx</a:t>
            </a:r>
            <a:r>
              <a:rPr lang="en-US" dirty="0" smtClean="0"/>
              <a:t> + c that generates them. Use mutation only. Present the best possible solution given the data after at least three iterations of GA or exit if you find the solution earlier. </a:t>
            </a:r>
            <a:r>
              <a:rPr lang="es-ES" dirty="0" smtClean="0"/>
              <a:t>(x, y) : {(1,12) (2</a:t>
            </a:r>
            <a:r>
              <a:rPr lang="es-ES" smtClean="0"/>
              <a:t>, 13)} </a:t>
            </a:r>
            <a:endParaRPr lang="es-ES" dirty="0" smtClean="0"/>
          </a:p>
          <a:p>
            <a:r>
              <a:rPr lang="fr-FR" dirty="0" smtClean="0"/>
              <a:t>Initial population [2 0][3 1]</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Basic Terminologies</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Individuals (animals or plants) produce a number of offspring (children) which are almost, but not entirely, like themselves. </a:t>
            </a:r>
          </a:p>
          <a:p>
            <a:r>
              <a:rPr lang="en-US" dirty="0" smtClean="0"/>
              <a:t>Variation may be due to </a:t>
            </a:r>
            <a:r>
              <a:rPr lang="en-US" b="1" dirty="0" smtClean="0"/>
              <a:t>mutation </a:t>
            </a:r>
            <a:r>
              <a:rPr lang="en-US" dirty="0" smtClean="0"/>
              <a:t>(random changes), or due to </a:t>
            </a:r>
            <a:r>
              <a:rPr lang="en-US" b="1" dirty="0" smtClean="0"/>
              <a:t>inheritance</a:t>
            </a:r>
            <a:r>
              <a:rPr lang="en-US" dirty="0" smtClean="0"/>
              <a:t> (offspring/children inherit some characteristics from each parent).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Genetic Algorithm</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Genetic Algorithms is a search method in which multiple search paths are followed in parallel.</a:t>
            </a:r>
          </a:p>
          <a:p>
            <a:r>
              <a:rPr lang="en-US" dirty="0" smtClean="0"/>
              <a:t>At each step, current states of different pairs of these paths are combined to form new paths. </a:t>
            </a:r>
          </a:p>
          <a:p>
            <a:r>
              <a:rPr lang="en-US" dirty="0" smtClean="0"/>
              <a:t>This way the search paths don't remain independent, instead they share information with each other and thus try to improve the overall performance of the complete search space.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Basic Genetic Algorithm</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Start with a population of randomly generated, (attempted) solutions to a problem</a:t>
            </a:r>
          </a:p>
          <a:p>
            <a:r>
              <a:rPr lang="en-US" dirty="0" smtClean="0"/>
              <a:t>Repeatedly do the following:</a:t>
            </a:r>
          </a:p>
          <a:p>
            <a:pPr lvl="1"/>
            <a:r>
              <a:rPr lang="en-US" dirty="0" smtClean="0"/>
              <a:t>Evaluate each of the attempted solutions</a:t>
            </a:r>
          </a:p>
          <a:p>
            <a:pPr lvl="1"/>
            <a:r>
              <a:rPr lang="en-US" dirty="0" smtClean="0"/>
              <a:t>Keep the “best” solutions</a:t>
            </a:r>
          </a:p>
          <a:p>
            <a:pPr lvl="1"/>
            <a:r>
              <a:rPr lang="en-US" dirty="0" smtClean="0"/>
              <a:t>Produce next generation from these solutions (using “inheritance” and “mutation”)</a:t>
            </a:r>
          </a:p>
          <a:p>
            <a:r>
              <a:rPr lang="en-US" dirty="0" smtClean="0"/>
              <a:t>Quit when you have a satisfactory solution (or you run out of time)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Problem 1</a:t>
            </a:r>
            <a:endParaRPr lang="en-US"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r>
              <a:rPr lang="en-US" dirty="0" smtClean="0"/>
              <a:t>Suppose your “individuals” are 32-bit computer words</a:t>
            </a:r>
          </a:p>
          <a:p>
            <a:r>
              <a:rPr lang="en-US" dirty="0" smtClean="0"/>
              <a:t>You want a string in which all the bits in these words are ones</a:t>
            </a:r>
          </a:p>
          <a:p>
            <a:r>
              <a:rPr lang="en-US" dirty="0" smtClean="0"/>
              <a:t>Here’s how you can do it:</a:t>
            </a:r>
          </a:p>
          <a:p>
            <a:r>
              <a:rPr lang="en-US" dirty="0" smtClean="0"/>
              <a:t>Create 100 randomly generated computer words</a:t>
            </a:r>
          </a:p>
          <a:p>
            <a:r>
              <a:rPr lang="en-US" dirty="0" smtClean="0"/>
              <a:t>Repeatedly do the following:</a:t>
            </a:r>
          </a:p>
          <a:p>
            <a:pPr lvl="1"/>
            <a:r>
              <a:rPr lang="en-US" dirty="0" smtClean="0"/>
              <a:t>Count the 1 bits in each word</a:t>
            </a:r>
          </a:p>
          <a:p>
            <a:pPr lvl="1"/>
            <a:r>
              <a:rPr lang="en-US" dirty="0" smtClean="0"/>
              <a:t>Exit if any of the words have all 32 bits set to 1</a:t>
            </a:r>
          </a:p>
          <a:p>
            <a:pPr lvl="1"/>
            <a:r>
              <a:rPr lang="en-US" dirty="0" smtClean="0"/>
              <a:t>Keep the ten words that have the most 1s (discard the rest)</a:t>
            </a:r>
          </a:p>
          <a:p>
            <a:pPr lvl="1"/>
            <a:r>
              <a:rPr lang="en-US" dirty="0" smtClean="0"/>
              <a:t>From each word, generate 9 new words as follows:</a:t>
            </a:r>
          </a:p>
          <a:p>
            <a:pPr lvl="2"/>
            <a:r>
              <a:rPr lang="en-US" dirty="0" smtClean="0"/>
              <a:t>Pick a random bit in the word and toggle (change) it</a:t>
            </a:r>
          </a:p>
          <a:p>
            <a:r>
              <a:rPr lang="en-US" dirty="0" smtClean="0"/>
              <a:t>Note that this procedure does not guarantee that the next “generation” will have more 1 bits, but it’s likely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Discussion</a:t>
            </a:r>
            <a:endParaRPr lang="en-US" dirty="0"/>
          </a:p>
        </p:txBody>
      </p:sp>
      <p:sp>
        <p:nvSpPr>
          <p:cNvPr id="3" name="Content Placeholder 2"/>
          <p:cNvSpPr>
            <a:spLocks noGrp="1"/>
          </p:cNvSpPr>
          <p:nvPr>
            <p:ph idx="1"/>
          </p:nvPr>
        </p:nvSpPr>
        <p:spPr>
          <a:xfrm>
            <a:off x="0" y="1143000"/>
            <a:ext cx="9144000" cy="5715000"/>
          </a:xfrm>
        </p:spPr>
        <p:txBody>
          <a:bodyPr>
            <a:normAutofit fontScale="85000" lnSpcReduction="10000"/>
          </a:bodyPr>
          <a:lstStyle/>
          <a:p>
            <a:r>
              <a:rPr lang="en-US" dirty="0" smtClean="0"/>
              <a:t>Mutation to generate the new individuals. </a:t>
            </a:r>
          </a:p>
          <a:p>
            <a:r>
              <a:rPr lang="en-US" dirty="0" smtClean="0"/>
              <a:t>An evaluation function is the criteria that check various individuals / solutions for being better than others in the population.</a:t>
            </a:r>
          </a:p>
          <a:p>
            <a:r>
              <a:rPr lang="en-US" dirty="0" smtClean="0"/>
              <a:t>Notice that mutation can be as simple as just flipping a bit at random or any number of bits.</a:t>
            </a:r>
          </a:p>
          <a:p>
            <a:r>
              <a:rPr lang="en-US" dirty="0" smtClean="0"/>
              <a:t>We go on repeating the algorithm until we either get our required word that is a 32-bit number with all ones, or we run out of time. </a:t>
            </a:r>
          </a:p>
          <a:p>
            <a:r>
              <a:rPr lang="en-US" dirty="0" smtClean="0"/>
              <a:t>If we run out of time, we either present the best possible solution (the one with most number of 1-bits) as the answer or we can say that the solution can’t be found. </a:t>
            </a:r>
          </a:p>
          <a:p>
            <a:r>
              <a:rPr lang="en-US" dirty="0" smtClean="0"/>
              <a:t>Hence GA is at times used to get optimal solution given some parameters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2705</Words>
  <Application>Microsoft Office PowerPoint</Application>
  <PresentationFormat>On-screen Show (4:3)</PresentationFormat>
  <Paragraphs>201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Comic Sans MS</vt:lpstr>
      <vt:lpstr>Office Theme</vt:lpstr>
      <vt:lpstr>Genetic Algorithms</vt:lpstr>
      <vt:lpstr>Hill Climbing in Parallel</vt:lpstr>
      <vt:lpstr>Hill Climbing in Parallel</vt:lpstr>
      <vt:lpstr>Basic Terminologies</vt:lpstr>
      <vt:lpstr>Genetic Algorithm</vt:lpstr>
      <vt:lpstr>Basic Genetic Algorithm</vt:lpstr>
      <vt:lpstr>Problem 1</vt:lpstr>
      <vt:lpstr>PowerPoint Presentation</vt:lpstr>
      <vt:lpstr>Discussion</vt:lpstr>
      <vt:lpstr>Problem 2</vt:lpstr>
      <vt:lpstr>Solution</vt:lpstr>
      <vt:lpstr>Solution</vt:lpstr>
      <vt:lpstr>First Iteration</vt:lpstr>
      <vt:lpstr>Second Iteration</vt:lpstr>
      <vt:lpstr>Third Iteration</vt:lpstr>
      <vt:lpstr>Discussion</vt:lpstr>
      <vt:lpstr>Discussion</vt:lpstr>
      <vt:lpstr>Crossover</vt:lpstr>
      <vt:lpstr>Crossover</vt:lpstr>
      <vt:lpstr>Crossover</vt:lpstr>
      <vt:lpstr>Eight Queens Problem</vt:lpstr>
      <vt:lpstr>Eight Queens Problem</vt:lpstr>
      <vt:lpstr>PowerPoint Presentation</vt:lpstr>
      <vt:lpstr>Eight Queens Problem</vt:lpstr>
      <vt:lpstr>Eight Queens Problem</vt:lpstr>
      <vt:lpstr>Eight Queens Problem</vt:lpstr>
      <vt:lpstr>Eight Queens Problem</vt:lpstr>
      <vt:lpstr>Let us quickly go though an example of how to solve this problem using GA. Suppose individuals (board positions) chosen for crossover are:</vt:lpstr>
      <vt:lpstr>The following diagram shows how we apply crossover:</vt:lpstr>
      <vt:lpstr>PowerPoint Presentation</vt:lpstr>
      <vt:lpstr>Similarly, the mutation step can be done as under.</vt:lpstr>
      <vt:lpstr>Eight Queens Problem</vt:lpstr>
      <vt:lpstr>Flow  Chart of Genetic Algorithm</vt:lpstr>
      <vt:lpstr>Applications</vt:lpstr>
      <vt:lpstr>Practice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
  <cp:lastModifiedBy>Dr Kamran Malik</cp:lastModifiedBy>
  <cp:revision>353</cp:revision>
  <dcterms:created xsi:type="dcterms:W3CDTF">2006-08-16T00:00:00Z</dcterms:created>
  <dcterms:modified xsi:type="dcterms:W3CDTF">2021-11-09T03:17:34Z</dcterms:modified>
</cp:coreProperties>
</file>