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81" r:id="rId3"/>
    <p:sldId id="293" r:id="rId4"/>
    <p:sldId id="294" r:id="rId5"/>
    <p:sldId id="295" r:id="rId6"/>
    <p:sldId id="296" r:id="rId7"/>
    <p:sldId id="297" r:id="rId8"/>
    <p:sldId id="283" r:id="rId9"/>
    <p:sldId id="292" r:id="rId10"/>
    <p:sldId id="284" r:id="rId11"/>
    <p:sldId id="300" r:id="rId12"/>
    <p:sldId id="301" r:id="rId13"/>
    <p:sldId id="299" r:id="rId14"/>
    <p:sldId id="298" r:id="rId15"/>
    <p:sldId id="28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918" autoAdjust="0"/>
    <p:restoredTop sz="94660"/>
  </p:normalViewPr>
  <p:slideViewPr>
    <p:cSldViewPr>
      <p:cViewPr varScale="1">
        <p:scale>
          <a:sx n="70" d="100"/>
          <a:sy n="70" d="100"/>
        </p:scale>
        <p:origin x="1698"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B122FBC-8436-423B-9AC2-7DFFC01F46A1}" type="datetimeFigureOut">
              <a:rPr lang="en-US" smtClean="0"/>
              <a:pPr/>
              <a:t>3/11/2015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EB896B2-24FC-4465-AD31-90F614F7170E}" type="slidenum">
              <a:rPr lang="en-US" smtClean="0"/>
              <a:pPr/>
              <a:t>‹#›</a:t>
            </a:fld>
            <a:endParaRPr lang="en-US"/>
          </a:p>
        </p:txBody>
      </p:sp>
    </p:spTree>
    <p:extLst>
      <p:ext uri="{BB962C8B-B14F-4D97-AF65-F5344CB8AC3E}">
        <p14:creationId xmlns:p14="http://schemas.microsoft.com/office/powerpoint/2010/main" val="1555899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228600"/>
            <a:ext cx="7772400" cy="1470025"/>
          </a:xfrm>
        </p:spPr>
        <p:txBody>
          <a:bodyPr/>
          <a:lstStyle/>
          <a:p>
            <a:r>
              <a:rPr lang="en-US" dirty="0" smtClean="0"/>
              <a:t>Lecture 1</a:t>
            </a:r>
            <a:endParaRPr lang="en-US" dirty="0"/>
          </a:p>
        </p:txBody>
      </p:sp>
      <p:sp>
        <p:nvSpPr>
          <p:cNvPr id="4" name="Text Box 4"/>
          <p:cNvSpPr txBox="1">
            <a:spLocks noChangeArrowheads="1"/>
          </p:cNvSpPr>
          <p:nvPr/>
        </p:nvSpPr>
        <p:spPr bwMode="auto">
          <a:xfrm>
            <a:off x="0" y="3505200"/>
            <a:ext cx="8686800" cy="2031313"/>
          </a:xfrm>
          <a:prstGeom prst="rect">
            <a:avLst/>
          </a:prstGeom>
          <a:noFill/>
          <a:ln w="57150">
            <a:noFill/>
            <a:miter lim="800000"/>
            <a:headEnd/>
            <a:tailEnd/>
          </a:ln>
        </p:spPr>
        <p:txBody>
          <a:bodyPr wrap="square" lIns="91429" tIns="45714" rIns="91429" bIns="45714">
            <a:spAutoFit/>
          </a:bodyPr>
          <a:lstStyle/>
          <a:p>
            <a:r>
              <a:rPr lang="en-US" b="1" dirty="0">
                <a:latin typeface="Comic Sans MS" pitchFamily="66" charset="0"/>
              </a:rPr>
              <a:t>Note:</a:t>
            </a:r>
            <a:r>
              <a:rPr lang="en-US" dirty="0">
                <a:latin typeface="Comic Sans MS" pitchFamily="66" charset="0"/>
              </a:rPr>
              <a:t> Some slides and/or pictures </a:t>
            </a:r>
            <a:r>
              <a:rPr lang="en-US" dirty="0" smtClean="0">
                <a:latin typeface="Comic Sans MS" pitchFamily="66" charset="0"/>
              </a:rPr>
              <a:t>are adapted </a:t>
            </a:r>
            <a:r>
              <a:rPr lang="en-US" dirty="0">
                <a:latin typeface="Comic Sans MS" pitchFamily="66" charset="0"/>
              </a:rPr>
              <a:t>from </a:t>
            </a:r>
            <a:r>
              <a:rPr lang="en-US" dirty="0" smtClean="0">
                <a:latin typeface="Comic Sans MS" pitchFamily="66" charset="0"/>
              </a:rPr>
              <a:t>Lecture slides / Books of</a:t>
            </a:r>
          </a:p>
          <a:p>
            <a:pPr>
              <a:buFont typeface="Arial" pitchFamily="34" charset="0"/>
              <a:buChar char="•"/>
            </a:pPr>
            <a:r>
              <a:rPr lang="en-US" sz="1600" dirty="0" smtClean="0">
                <a:latin typeface="Comic Sans MS" pitchFamily="66" charset="0"/>
              </a:rPr>
              <a:t>  Dr </a:t>
            </a:r>
            <a:r>
              <a:rPr lang="en-US" sz="1600" dirty="0" err="1" smtClean="0">
                <a:latin typeface="Comic Sans MS" pitchFamily="66" charset="0"/>
              </a:rPr>
              <a:t>Zafar</a:t>
            </a:r>
            <a:r>
              <a:rPr lang="en-US" sz="1600" dirty="0" smtClean="0">
                <a:latin typeface="Comic Sans MS" pitchFamily="66" charset="0"/>
              </a:rPr>
              <a:t> </a:t>
            </a:r>
            <a:r>
              <a:rPr lang="en-US" sz="1600" dirty="0" err="1" smtClean="0">
                <a:latin typeface="Comic Sans MS" pitchFamily="66" charset="0"/>
              </a:rPr>
              <a:t>Alvi</a:t>
            </a:r>
            <a:r>
              <a:rPr lang="en-US" sz="1600" dirty="0" smtClean="0">
                <a:latin typeface="Comic Sans MS" pitchFamily="66" charset="0"/>
              </a:rPr>
              <a:t>.</a:t>
            </a:r>
          </a:p>
          <a:p>
            <a:pPr>
              <a:buFont typeface="Arial" pitchFamily="34" charset="0"/>
              <a:buChar char="•"/>
            </a:pPr>
            <a:r>
              <a:rPr lang="en-US" sz="1600" dirty="0" smtClean="0">
                <a:latin typeface="Comic Sans MS" pitchFamily="66" charset="0"/>
              </a:rPr>
              <a:t>  Text Book - </a:t>
            </a:r>
            <a:r>
              <a:rPr lang="en-US" sz="1600" i="1" dirty="0" err="1" smtClean="0"/>
              <a:t>Aritificial</a:t>
            </a:r>
            <a:r>
              <a:rPr lang="en-US" sz="1600" i="1" dirty="0" smtClean="0"/>
              <a:t> Intelligence Illuminated</a:t>
            </a:r>
            <a:r>
              <a:rPr lang="en-US" sz="1600" dirty="0" smtClean="0"/>
              <a:t> by Ben </a:t>
            </a:r>
            <a:r>
              <a:rPr lang="en-US" sz="1600" dirty="0" err="1" smtClean="0"/>
              <a:t>Coppin</a:t>
            </a:r>
            <a:r>
              <a:rPr lang="en-US" sz="1600" dirty="0" smtClean="0"/>
              <a:t>, </a:t>
            </a:r>
            <a:r>
              <a:rPr lang="en-US" sz="1600" dirty="0" err="1" smtClean="0"/>
              <a:t>Narosa</a:t>
            </a:r>
            <a:r>
              <a:rPr lang="en-US" sz="1600" dirty="0" smtClean="0"/>
              <a:t> Publishers</a:t>
            </a:r>
            <a:r>
              <a:rPr lang="en-US" sz="1600" dirty="0" smtClean="0">
                <a:latin typeface="Comic Sans MS" pitchFamily="66" charset="0"/>
              </a:rPr>
              <a:t>.</a:t>
            </a:r>
          </a:p>
          <a:p>
            <a:pPr>
              <a:buFont typeface="Arial" pitchFamily="34" charset="0"/>
              <a:buChar char="•"/>
            </a:pPr>
            <a:r>
              <a:rPr lang="en-US" sz="1600" dirty="0" smtClean="0">
                <a:latin typeface="Comic Sans MS" pitchFamily="66" charset="0"/>
              </a:rPr>
              <a:t>   Ref Books  </a:t>
            </a:r>
          </a:p>
          <a:p>
            <a:pPr lvl="1">
              <a:buFont typeface="Arial" pitchFamily="34" charset="0"/>
              <a:buChar char="•"/>
            </a:pPr>
            <a:r>
              <a:rPr lang="en-US" sz="1400" i="1" dirty="0" smtClean="0"/>
              <a:t>Artificial Intelligence- Structures &amp; Strategies for Complex Problem Solving by</a:t>
            </a:r>
            <a:r>
              <a:rPr lang="en-US" sz="1400" dirty="0" smtClean="0"/>
              <a:t> George F. Luger, 4</a:t>
            </a:r>
            <a:r>
              <a:rPr lang="en-US" sz="1400" baseline="30000" dirty="0" smtClean="0"/>
              <a:t>th</a:t>
            </a:r>
            <a:r>
              <a:rPr lang="en-US" sz="1400" dirty="0" smtClean="0"/>
              <a:t>  edition, Pearson Education.</a:t>
            </a:r>
          </a:p>
          <a:p>
            <a:pPr lvl="1">
              <a:buFont typeface="Arial" pitchFamily="34" charset="0"/>
              <a:buChar char="•"/>
            </a:pPr>
            <a:r>
              <a:rPr lang="en-US" sz="1400" dirty="0" smtClean="0">
                <a:latin typeface="Comic Sans MS" pitchFamily="66" charset="0"/>
              </a:rPr>
              <a:t> </a:t>
            </a:r>
            <a:r>
              <a:rPr lang="en-US" sz="1400" i="1" dirty="0" smtClean="0"/>
              <a:t>Artificial Intelligence A Modern Approach</a:t>
            </a:r>
            <a:r>
              <a:rPr lang="en-US" sz="1400" dirty="0" smtClean="0"/>
              <a:t> by Stuart Russell &amp; Peter </a:t>
            </a:r>
            <a:r>
              <a:rPr lang="en-US" sz="1400" dirty="0" err="1" smtClean="0"/>
              <a:t>Norvig</a:t>
            </a:r>
            <a:r>
              <a:rPr lang="en-US" sz="1400" dirty="0" smtClean="0">
                <a:latin typeface="Comic Sans MS" pitchFamily="66" charset="0"/>
              </a:rPr>
              <a:t>.</a:t>
            </a:r>
          </a:p>
          <a:p>
            <a:pPr lvl="1">
              <a:buFont typeface="Arial" pitchFamily="34" charset="0"/>
              <a:buChar char="•"/>
            </a:pPr>
            <a:r>
              <a:rPr lang="en-US" sz="1400" smtClean="0"/>
              <a:t>Artificial Intelligence, Third Edition by Patrick Henry Winston</a:t>
            </a:r>
            <a:endParaRPr lang="en-US" sz="1400" dirty="0" smtClean="0">
              <a:latin typeface="Comic Sans MS" pitchFamily="66"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a:t>Acting humanly: Turing Test</a:t>
            </a:r>
          </a:p>
        </p:txBody>
      </p:sp>
      <p:sp>
        <p:nvSpPr>
          <p:cNvPr id="8195" name="Rectangle 3"/>
          <p:cNvSpPr>
            <a:spLocks noGrp="1" noChangeArrowheads="1"/>
          </p:cNvSpPr>
          <p:nvPr>
            <p:ph type="body" idx="1"/>
          </p:nvPr>
        </p:nvSpPr>
        <p:spPr/>
        <p:txBody>
          <a:bodyPr>
            <a:normAutofit/>
          </a:bodyPr>
          <a:lstStyle/>
          <a:p>
            <a:pPr>
              <a:lnSpc>
                <a:spcPct val="80000"/>
              </a:lnSpc>
            </a:pPr>
            <a:endParaRPr lang="en-US" sz="2000" dirty="0" smtClean="0"/>
          </a:p>
          <a:p>
            <a:pPr>
              <a:lnSpc>
                <a:spcPct val="80000"/>
              </a:lnSpc>
            </a:pPr>
            <a:endParaRPr lang="en-US" sz="2000" dirty="0"/>
          </a:p>
          <a:p>
            <a:pPr>
              <a:lnSpc>
                <a:spcPct val="80000"/>
              </a:lnSpc>
            </a:pPr>
            <a:endParaRPr lang="en-US" sz="2000" dirty="0"/>
          </a:p>
          <a:p>
            <a:pPr>
              <a:lnSpc>
                <a:spcPct val="80000"/>
              </a:lnSpc>
            </a:pPr>
            <a:endParaRPr lang="en-US" sz="2000" dirty="0"/>
          </a:p>
          <a:p>
            <a:pPr>
              <a:lnSpc>
                <a:spcPct val="80000"/>
              </a:lnSpc>
              <a:buFontTx/>
              <a:buNone/>
            </a:pPr>
            <a:r>
              <a:rPr lang="en-US" sz="2000" dirty="0"/>
              <a:t>
</a:t>
            </a:r>
            <a:endParaRPr lang="en-US" sz="2000" dirty="0" smtClean="0"/>
          </a:p>
          <a:p>
            <a:pPr>
              <a:lnSpc>
                <a:spcPct val="80000"/>
              </a:lnSpc>
            </a:pPr>
            <a:r>
              <a:rPr lang="en-US" sz="2000" dirty="0" smtClean="0"/>
              <a:t>The computer would need to possess the following capabilities:</a:t>
            </a:r>
          </a:p>
          <a:p>
            <a:pPr lvl="1">
              <a:lnSpc>
                <a:spcPct val="80000"/>
              </a:lnSpc>
            </a:pPr>
            <a:r>
              <a:rPr lang="en-US" sz="1600" b="1" dirty="0" smtClean="0"/>
              <a:t>Natural Language Processing </a:t>
            </a:r>
            <a:r>
              <a:rPr lang="en-US" sz="1600" dirty="0" smtClean="0"/>
              <a:t>(to enable it to communicate successfully in </a:t>
            </a:r>
            <a:r>
              <a:rPr lang="en-US" sz="1600" dirty="0" err="1" smtClean="0"/>
              <a:t>english</a:t>
            </a:r>
            <a:r>
              <a:rPr lang="en-US" sz="1600" dirty="0" smtClean="0"/>
              <a:t>)</a:t>
            </a:r>
          </a:p>
          <a:p>
            <a:pPr lvl="1">
              <a:lnSpc>
                <a:spcPct val="80000"/>
              </a:lnSpc>
            </a:pPr>
            <a:r>
              <a:rPr lang="en-US" sz="1600" b="1" dirty="0" smtClean="0"/>
              <a:t>Knowledge representation </a:t>
            </a:r>
            <a:r>
              <a:rPr lang="en-US" sz="1600" dirty="0" smtClean="0"/>
              <a:t>(to store what it knows or hears)</a:t>
            </a:r>
          </a:p>
          <a:p>
            <a:pPr lvl="1">
              <a:lnSpc>
                <a:spcPct val="80000"/>
              </a:lnSpc>
            </a:pPr>
            <a:r>
              <a:rPr lang="en-US" sz="1600" b="1" dirty="0" smtClean="0"/>
              <a:t>Automated reasoning </a:t>
            </a:r>
            <a:r>
              <a:rPr lang="en-US" sz="1600" dirty="0" smtClean="0"/>
              <a:t>(to use the stored information to answer questions and to draw new conclusions)</a:t>
            </a:r>
          </a:p>
          <a:p>
            <a:pPr lvl="1">
              <a:lnSpc>
                <a:spcPct val="80000"/>
              </a:lnSpc>
            </a:pPr>
            <a:r>
              <a:rPr lang="en-US" sz="1600" b="1" dirty="0" smtClean="0"/>
              <a:t>Machine learning </a:t>
            </a:r>
            <a:r>
              <a:rPr lang="en-US" sz="1600" dirty="0" smtClean="0"/>
              <a:t>(to adapt to new circumstances and to detect and extrapolate patterns) </a:t>
            </a:r>
          </a:p>
          <a:p>
            <a:pPr lvl="1">
              <a:lnSpc>
                <a:spcPct val="80000"/>
              </a:lnSpc>
            </a:pPr>
            <a:r>
              <a:rPr lang="en-US" sz="1600" b="1" dirty="0" smtClean="0"/>
              <a:t>Computer vision </a:t>
            </a:r>
            <a:r>
              <a:rPr lang="en-US" sz="1600" dirty="0" smtClean="0"/>
              <a:t>(to perceive objects)</a:t>
            </a:r>
          </a:p>
          <a:p>
            <a:pPr lvl="1">
              <a:lnSpc>
                <a:spcPct val="80000"/>
              </a:lnSpc>
            </a:pPr>
            <a:r>
              <a:rPr lang="en-US" sz="1600" b="1" dirty="0" smtClean="0"/>
              <a:t>Robotics</a:t>
            </a:r>
            <a:r>
              <a:rPr lang="en-US" sz="1600" dirty="0" smtClean="0"/>
              <a:t> (to manipulate objects and move about)</a:t>
            </a:r>
          </a:p>
        </p:txBody>
      </p:sp>
      <p:pic>
        <p:nvPicPr>
          <p:cNvPr id="8196" name="Picture 4" descr="turing"/>
          <p:cNvPicPr>
            <a:picLocks noChangeAspect="1" noChangeArrowheads="1"/>
          </p:cNvPicPr>
          <p:nvPr/>
        </p:nvPicPr>
        <p:blipFill>
          <a:blip r:embed="rId2"/>
          <a:srcRect/>
          <a:stretch>
            <a:fillRect/>
          </a:stretch>
        </p:blipFill>
        <p:spPr bwMode="auto">
          <a:xfrm>
            <a:off x="2209800" y="1447800"/>
            <a:ext cx="3948113" cy="1368425"/>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p>
            <a:fld id="{62A388B4-DD41-4E1D-9E2D-AA1EAAB5F7DE}" type="slidenum">
              <a:rPr lang="en-US"/>
              <a:pPr/>
              <a:t>11</a:t>
            </a:fld>
            <a:endParaRPr lang="en-US"/>
          </a:p>
        </p:txBody>
      </p:sp>
      <p:sp>
        <p:nvSpPr>
          <p:cNvPr id="38914" name="Rectangle 2"/>
          <p:cNvSpPr>
            <a:spLocks noGrp="1" noChangeArrowheads="1"/>
          </p:cNvSpPr>
          <p:nvPr>
            <p:ph type="title"/>
          </p:nvPr>
        </p:nvSpPr>
        <p:spPr>
          <a:xfrm>
            <a:off x="1524000" y="1524000"/>
            <a:ext cx="5181600" cy="762000"/>
          </a:xfrm>
        </p:spPr>
        <p:txBody>
          <a:bodyPr/>
          <a:lstStyle/>
          <a:p>
            <a:r>
              <a:rPr lang="en-US" sz="3200"/>
              <a:t>Weak AI Versus Strong AI</a:t>
            </a:r>
          </a:p>
        </p:txBody>
      </p:sp>
      <p:sp>
        <p:nvSpPr>
          <p:cNvPr id="38915" name="Rectangle 3"/>
          <p:cNvSpPr>
            <a:spLocks noGrp="1" noChangeArrowheads="1"/>
          </p:cNvSpPr>
          <p:nvPr>
            <p:ph type="body" idx="1"/>
          </p:nvPr>
        </p:nvSpPr>
        <p:spPr>
          <a:xfrm>
            <a:off x="381000" y="2590800"/>
            <a:ext cx="8382000" cy="2514600"/>
          </a:xfrm>
        </p:spPr>
        <p:txBody>
          <a:bodyPr/>
          <a:lstStyle/>
          <a:p>
            <a:pPr algn="just"/>
            <a:r>
              <a:rPr lang="en-US" sz="2800" dirty="0"/>
              <a:t>As discussed earlier, AI is considered to be an effort to  try to simulate human behavior. But, the need is to define up to what extent the computer can demonstrate the simulation, raising the idea of strong AI and weak AI </a:t>
            </a:r>
          </a:p>
        </p:txBody>
      </p:sp>
      <p:sp>
        <p:nvSpPr>
          <p:cNvPr id="38916" name="Rectangle 4"/>
          <p:cNvSpPr>
            <a:spLocks noChangeArrowheads="1"/>
          </p:cNvSpPr>
          <p:nvPr/>
        </p:nvSpPr>
        <p:spPr bwMode="auto">
          <a:xfrm>
            <a:off x="2133600" y="533400"/>
            <a:ext cx="4781550" cy="762000"/>
          </a:xfrm>
          <a:prstGeom prst="rect">
            <a:avLst/>
          </a:prstGeom>
          <a:noFill/>
          <a:ln w="9525">
            <a:noFill/>
            <a:miter lim="800000"/>
            <a:headEnd/>
            <a:tailEnd/>
          </a:ln>
          <a:effectLst/>
        </p:spPr>
        <p:txBody>
          <a:bodyPr wrap="none">
            <a:spAutoFit/>
          </a:bodyPr>
          <a:lstStyle/>
          <a:p>
            <a:r>
              <a:rPr lang="en-US" sz="4400" b="1">
                <a:latin typeface="Times New Roman" pitchFamily="18" charset="0"/>
              </a:rPr>
              <a:t>Schools of Thought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p:cNvSpPr>
            <a:spLocks noGrp="1"/>
          </p:cNvSpPr>
          <p:nvPr>
            <p:ph type="sldNum" sz="quarter" idx="12"/>
          </p:nvPr>
        </p:nvSpPr>
        <p:spPr/>
        <p:txBody>
          <a:bodyPr/>
          <a:lstStyle/>
          <a:p>
            <a:fld id="{0E043DEB-4409-4B57-8922-EF048FEE31B1}" type="slidenum">
              <a:rPr lang="en-US"/>
              <a:pPr/>
              <a:t>12</a:t>
            </a:fld>
            <a:endParaRPr lang="en-US"/>
          </a:p>
        </p:txBody>
      </p:sp>
      <p:sp>
        <p:nvSpPr>
          <p:cNvPr id="39938" name="Rectangle 2"/>
          <p:cNvSpPr>
            <a:spLocks noGrp="1" noChangeArrowheads="1"/>
          </p:cNvSpPr>
          <p:nvPr>
            <p:ph type="title"/>
          </p:nvPr>
        </p:nvSpPr>
        <p:spPr>
          <a:xfrm>
            <a:off x="381000" y="381000"/>
            <a:ext cx="8458200" cy="762000"/>
          </a:xfrm>
        </p:spPr>
        <p:txBody>
          <a:bodyPr/>
          <a:lstStyle/>
          <a:p>
            <a:r>
              <a:rPr lang="en-US" b="1"/>
              <a:t>Weak AI Versus Strong AI</a:t>
            </a:r>
          </a:p>
        </p:txBody>
      </p:sp>
      <p:sp>
        <p:nvSpPr>
          <p:cNvPr id="39939" name="Rectangle 3"/>
          <p:cNvSpPr>
            <a:spLocks noGrp="1" noChangeArrowheads="1"/>
          </p:cNvSpPr>
          <p:nvPr>
            <p:ph type="body" idx="1"/>
          </p:nvPr>
        </p:nvSpPr>
        <p:spPr>
          <a:xfrm>
            <a:off x="381000" y="1066800"/>
            <a:ext cx="8382000" cy="5181600"/>
          </a:xfrm>
        </p:spPr>
        <p:txBody>
          <a:bodyPr>
            <a:normAutofit lnSpcReduction="10000"/>
          </a:bodyPr>
          <a:lstStyle/>
          <a:p>
            <a:r>
              <a:rPr lang="en-US" sz="2400" b="1" dirty="0"/>
              <a:t>Strong AI</a:t>
            </a:r>
            <a:r>
              <a:rPr lang="en-US" b="1" dirty="0"/>
              <a:t>:</a:t>
            </a:r>
            <a:r>
              <a:rPr lang="en-US" sz="2800" dirty="0"/>
              <a:t> </a:t>
            </a:r>
            <a:r>
              <a:rPr lang="en-US" sz="2800" dirty="0" smtClean="0"/>
              <a:t>The followers of strong AI believe that by giving a computer program sufficient processing power, and by providing it with enough intelligence, one can create a computer that can literally think and is conscious in the same way that a human is conscious.</a:t>
            </a:r>
            <a:endParaRPr lang="en-US" sz="2800" dirty="0"/>
          </a:p>
          <a:p>
            <a:r>
              <a:rPr lang="en-US" sz="2400" b="1" dirty="0"/>
              <a:t>Weak AI</a:t>
            </a:r>
            <a:r>
              <a:rPr lang="en-US" b="1" dirty="0"/>
              <a:t>:</a:t>
            </a:r>
            <a:r>
              <a:rPr lang="en-US" sz="2800" dirty="0"/>
              <a:t> </a:t>
            </a:r>
            <a:r>
              <a:rPr lang="en-US" sz="2800" dirty="0" smtClean="0"/>
              <a:t>Weak AI, in contrast, is simply the view that intelligent behavior can be modeled and used by computers to solve complex problems. </a:t>
            </a:r>
          </a:p>
          <a:p>
            <a:r>
              <a:rPr lang="en-US" sz="2800" dirty="0" smtClean="0"/>
              <a:t>This point of view argues that just because a computer behaves intelligently does not prove that it is actually intelligent in the way that a human is</a:t>
            </a:r>
            <a:endParaRPr lang="en-US" sz="2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Programming Language</a:t>
            </a:r>
            <a:endParaRPr lang="en-US" dirty="0"/>
          </a:p>
        </p:txBody>
      </p:sp>
      <p:sp>
        <p:nvSpPr>
          <p:cNvPr id="3" name="Content Placeholder 2"/>
          <p:cNvSpPr>
            <a:spLocks noGrp="1"/>
          </p:cNvSpPr>
          <p:nvPr>
            <p:ph idx="1"/>
          </p:nvPr>
        </p:nvSpPr>
        <p:spPr/>
        <p:txBody>
          <a:bodyPr/>
          <a:lstStyle/>
          <a:p>
            <a:r>
              <a:rPr lang="en-US" dirty="0" smtClean="0"/>
              <a:t>Prolog</a:t>
            </a:r>
          </a:p>
          <a:p>
            <a:r>
              <a:rPr lang="en-US" dirty="0" smtClean="0"/>
              <a:t>LISP</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History and Evolution</a:t>
            </a:r>
            <a:endParaRPr lang="en-US" dirty="0"/>
          </a:p>
        </p:txBody>
      </p:sp>
      <p:pic>
        <p:nvPicPr>
          <p:cNvPr id="2050" name="Picture 2"/>
          <p:cNvPicPr>
            <a:picLocks noChangeAspect="1" noChangeArrowheads="1"/>
          </p:cNvPicPr>
          <p:nvPr/>
        </p:nvPicPr>
        <p:blipFill>
          <a:blip r:embed="rId2"/>
          <a:srcRect/>
          <a:stretch>
            <a:fillRect/>
          </a:stretch>
        </p:blipFill>
        <p:spPr bwMode="auto">
          <a:xfrm>
            <a:off x="0" y="1104900"/>
            <a:ext cx="9144000" cy="582930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dirty="0" smtClean="0"/>
              <a:t>Applications</a:t>
            </a:r>
            <a:endParaRPr lang="en-US" dirty="0"/>
          </a:p>
        </p:txBody>
      </p:sp>
      <p:sp>
        <p:nvSpPr>
          <p:cNvPr id="13315" name="Rectangle 3"/>
          <p:cNvSpPr>
            <a:spLocks noGrp="1" noChangeArrowheads="1"/>
          </p:cNvSpPr>
          <p:nvPr>
            <p:ph type="body" idx="1"/>
          </p:nvPr>
        </p:nvSpPr>
        <p:spPr/>
        <p:txBody>
          <a:bodyPr/>
          <a:lstStyle/>
          <a:p>
            <a:pPr>
              <a:lnSpc>
                <a:spcPct val="80000"/>
              </a:lnSpc>
            </a:pPr>
            <a:r>
              <a:rPr lang="en-US" sz="2000" dirty="0" smtClean="0"/>
              <a:t>Information Retrieval System</a:t>
            </a:r>
            <a:endParaRPr lang="en-US" sz="2000" dirty="0"/>
          </a:p>
          <a:p>
            <a:pPr>
              <a:lnSpc>
                <a:spcPct val="80000"/>
              </a:lnSpc>
            </a:pPr>
            <a:r>
              <a:rPr lang="en-US" sz="2000" dirty="0" smtClean="0"/>
              <a:t>Robotic</a:t>
            </a:r>
            <a:endParaRPr lang="en-US" sz="2000" dirty="0"/>
          </a:p>
          <a:p>
            <a:pPr>
              <a:lnSpc>
                <a:spcPct val="80000"/>
              </a:lnSpc>
            </a:pPr>
            <a:r>
              <a:rPr lang="en-US" sz="2000" dirty="0" smtClean="0"/>
              <a:t>Games</a:t>
            </a:r>
            <a:endParaRPr lang="en-US" sz="2000" dirty="0"/>
          </a:p>
          <a:p>
            <a:pPr>
              <a:lnSpc>
                <a:spcPct val="80000"/>
              </a:lnSpc>
            </a:pPr>
            <a:r>
              <a:rPr lang="en-US" sz="2000" dirty="0" smtClean="0"/>
              <a:t>NLP</a:t>
            </a:r>
            <a:endParaRPr lang="en-US" sz="2000" dirty="0"/>
          </a:p>
          <a:p>
            <a:pPr>
              <a:lnSpc>
                <a:spcPct val="80000"/>
              </a:lnSpc>
            </a:pPr>
            <a:r>
              <a:rPr lang="en-US" sz="2000" dirty="0" smtClean="0"/>
              <a:t>Computer Vision</a:t>
            </a:r>
          </a:p>
          <a:p>
            <a:pPr>
              <a:lnSpc>
                <a:spcPct val="80000"/>
              </a:lnSpc>
            </a:pPr>
            <a:r>
              <a:rPr lang="en-US" sz="2000" dirty="0" smtClean="0"/>
              <a:t>etc</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Outline</a:t>
            </a:r>
          </a:p>
        </p:txBody>
      </p:sp>
      <p:sp>
        <p:nvSpPr>
          <p:cNvPr id="5123" name="Rectangle 3"/>
          <p:cNvSpPr>
            <a:spLocks noGrp="1" noChangeArrowheads="1"/>
          </p:cNvSpPr>
          <p:nvPr>
            <p:ph type="body" idx="1"/>
          </p:nvPr>
        </p:nvSpPr>
        <p:spPr/>
        <p:txBody>
          <a:bodyPr>
            <a:normAutofit/>
          </a:bodyPr>
          <a:lstStyle/>
          <a:p>
            <a:r>
              <a:rPr lang="en-US" dirty="0"/>
              <a:t>Course overview</a:t>
            </a:r>
          </a:p>
          <a:p>
            <a:r>
              <a:rPr lang="en-US" dirty="0"/>
              <a:t>What is </a:t>
            </a:r>
            <a:r>
              <a:rPr lang="en-US" dirty="0" smtClean="0"/>
              <a:t>Intelligence?</a:t>
            </a:r>
          </a:p>
          <a:p>
            <a:r>
              <a:rPr lang="en-US" dirty="0" smtClean="0"/>
              <a:t>What is AI?</a:t>
            </a:r>
          </a:p>
          <a:p>
            <a:r>
              <a:rPr lang="en-US" dirty="0" smtClean="0"/>
              <a:t>Weak AI </a:t>
            </a:r>
            <a:r>
              <a:rPr lang="en-US" dirty="0" err="1" smtClean="0"/>
              <a:t>vs</a:t>
            </a:r>
            <a:r>
              <a:rPr lang="en-US" dirty="0" smtClean="0"/>
              <a:t> Strong AI</a:t>
            </a:r>
          </a:p>
          <a:p>
            <a:r>
              <a:rPr lang="en-US" dirty="0" smtClean="0"/>
              <a:t>History</a:t>
            </a:r>
            <a:endParaRPr lang="en-US" dirty="0" smtClean="0"/>
          </a:p>
          <a:p>
            <a:r>
              <a:rPr lang="en-US" dirty="0" smtClean="0"/>
              <a:t>Application</a:t>
            </a:r>
          </a:p>
          <a:p>
            <a:r>
              <a:rPr lang="en-US" dirty="0" smtClean="0"/>
              <a:t>AI languages</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Intelligence?</a:t>
            </a:r>
            <a:endParaRPr lang="en-US" dirty="0"/>
          </a:p>
        </p:txBody>
      </p:sp>
      <p:sp>
        <p:nvSpPr>
          <p:cNvPr id="3" name="Content Placeholder 2"/>
          <p:cNvSpPr>
            <a:spLocks noGrp="1"/>
          </p:cNvSpPr>
          <p:nvPr>
            <p:ph idx="1"/>
          </p:nvPr>
        </p:nvSpPr>
        <p:spPr/>
        <p:txBody>
          <a:bodyPr/>
          <a:lstStyle/>
          <a:p>
            <a:r>
              <a:rPr lang="en-US" dirty="0" smtClean="0"/>
              <a:t>How can we define Intelligence?</a:t>
            </a:r>
          </a:p>
          <a:p>
            <a:r>
              <a:rPr lang="en-US" dirty="0" smtClean="0"/>
              <a:t>Is it something tangible?</a:t>
            </a:r>
          </a:p>
          <a:p>
            <a:r>
              <a:rPr lang="en-US" dirty="0" smtClean="0"/>
              <a:t>Consider the image on next slide where a mouse is trying to search a maze in order to find its way from the bottom left to the piece of cheese in the top right corner of the image.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Intelligence?</a:t>
            </a:r>
            <a:endParaRPr lang="en-US" dirty="0"/>
          </a:p>
        </p:txBody>
      </p:sp>
      <p:pic>
        <p:nvPicPr>
          <p:cNvPr id="1026" name="Picture 2"/>
          <p:cNvPicPr>
            <a:picLocks noGrp="1" noChangeAspect="1" noChangeArrowheads="1"/>
          </p:cNvPicPr>
          <p:nvPr>
            <p:ph idx="1"/>
          </p:nvPr>
        </p:nvPicPr>
        <p:blipFill>
          <a:blip r:embed="rId2"/>
          <a:srcRect/>
          <a:stretch>
            <a:fillRect/>
          </a:stretch>
        </p:blipFill>
        <p:spPr bwMode="auto">
          <a:xfrm>
            <a:off x="304800" y="1219200"/>
            <a:ext cx="8610599" cy="54864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Intelligence?</a:t>
            </a:r>
            <a:endParaRPr lang="en-US" dirty="0"/>
          </a:p>
        </p:txBody>
      </p:sp>
      <p:sp>
        <p:nvSpPr>
          <p:cNvPr id="3" name="Content Placeholder 2"/>
          <p:cNvSpPr>
            <a:spLocks noGrp="1"/>
          </p:cNvSpPr>
          <p:nvPr>
            <p:ph idx="1"/>
          </p:nvPr>
        </p:nvSpPr>
        <p:spPr/>
        <p:txBody>
          <a:bodyPr>
            <a:normAutofit lnSpcReduction="10000"/>
          </a:bodyPr>
          <a:lstStyle/>
          <a:p>
            <a:r>
              <a:rPr lang="en-US" dirty="0" smtClean="0"/>
              <a:t>The mouse tries various paths as shown by arrows and can reach the cheese by more than one path. </a:t>
            </a:r>
          </a:p>
          <a:p>
            <a:r>
              <a:rPr lang="en-US" dirty="0" smtClean="0"/>
              <a:t>In other words the mouse can find more than one solutions to this problem.</a:t>
            </a:r>
          </a:p>
          <a:p>
            <a:r>
              <a:rPr lang="en-US" dirty="0" smtClean="0"/>
              <a:t>The mouse was intelligent enough to find a solution to the problem at hand.</a:t>
            </a:r>
          </a:p>
          <a:p>
            <a:r>
              <a:rPr lang="en-US" dirty="0" smtClean="0"/>
              <a:t>Hence the </a:t>
            </a:r>
            <a:r>
              <a:rPr lang="en-US" b="1" dirty="0" smtClean="0"/>
              <a:t>ability of problem solving </a:t>
            </a:r>
            <a:r>
              <a:rPr lang="en-US" dirty="0" smtClean="0"/>
              <a:t>demonstrates intelligence..</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Intelligence?</a:t>
            </a:r>
            <a:endParaRPr lang="en-US" dirty="0"/>
          </a:p>
        </p:txBody>
      </p:sp>
      <p:sp>
        <p:nvSpPr>
          <p:cNvPr id="3" name="Content Placeholder 2"/>
          <p:cNvSpPr>
            <a:spLocks noGrp="1"/>
          </p:cNvSpPr>
          <p:nvPr>
            <p:ph idx="1"/>
          </p:nvPr>
        </p:nvSpPr>
        <p:spPr/>
        <p:txBody>
          <a:bodyPr/>
          <a:lstStyle/>
          <a:p>
            <a:r>
              <a:rPr lang="en-US" dirty="0" smtClean="0"/>
              <a:t>Consider the sequence of numbers below:</a:t>
            </a:r>
          </a:p>
          <a:p>
            <a:pPr>
              <a:buNone/>
            </a:pPr>
            <a:r>
              <a:rPr lang="en-US" dirty="0" smtClean="0"/>
              <a:t>1, 3, 7, 13, 21, ___.</a:t>
            </a:r>
          </a:p>
          <a:p>
            <a:r>
              <a:rPr lang="en-US" dirty="0" smtClean="0"/>
              <a:t>Example of </a:t>
            </a:r>
            <a:r>
              <a:rPr lang="en-US" b="1" dirty="0" smtClean="0"/>
              <a:t>Automated Timetable Generation</a:t>
            </a:r>
          </a:p>
          <a:p>
            <a:pPr lvl="1"/>
            <a:r>
              <a:rPr lang="en-US" b="1" dirty="0" smtClean="0"/>
              <a:t>the ability to think, plan and schedule</a:t>
            </a:r>
            <a:r>
              <a:rPr lang="en-US" dirty="0" smtClean="0"/>
              <a:t> demonstrate intelligence</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Intelligence?</a:t>
            </a:r>
            <a:endParaRPr lang="en-US" dirty="0"/>
          </a:p>
        </p:txBody>
      </p:sp>
      <p:sp>
        <p:nvSpPr>
          <p:cNvPr id="3" name="Content Placeholder 2"/>
          <p:cNvSpPr>
            <a:spLocks noGrp="1"/>
          </p:cNvSpPr>
          <p:nvPr>
            <p:ph idx="1"/>
          </p:nvPr>
        </p:nvSpPr>
        <p:spPr/>
        <p:txBody>
          <a:bodyPr/>
          <a:lstStyle/>
          <a:p>
            <a:r>
              <a:rPr lang="en-US" b="1" dirty="0" smtClean="0"/>
              <a:t>Correct and efficient memory and information manipulation </a:t>
            </a:r>
            <a:r>
              <a:rPr lang="en-US" dirty="0" smtClean="0"/>
              <a:t>(doctor &amp; patient)</a:t>
            </a:r>
          </a:p>
          <a:p>
            <a:r>
              <a:rPr lang="en-US" b="1" dirty="0" smtClean="0"/>
              <a:t>Ability to tackle ambiguous and fuzzy problems </a:t>
            </a:r>
            <a:r>
              <a:rPr lang="en-US" dirty="0" smtClean="0"/>
              <a:t>(height of person </a:t>
            </a:r>
            <a:r>
              <a:rPr lang="en-US" dirty="0" err="1" smtClean="0"/>
              <a:t>i.e</a:t>
            </a:r>
            <a:r>
              <a:rPr lang="en-US" dirty="0" smtClean="0"/>
              <a:t> tall)</a:t>
            </a:r>
          </a:p>
          <a:p>
            <a:r>
              <a:rPr lang="en-US" b="1" dirty="0" smtClean="0"/>
              <a:t>Ability to learn and recognize</a:t>
            </a:r>
          </a:p>
          <a:p>
            <a:r>
              <a:rPr lang="en-US" b="1" dirty="0" smtClean="0"/>
              <a:t>Ability to understand and perceive</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What is </a:t>
            </a:r>
            <a:r>
              <a:rPr lang="en-US" dirty="0" smtClean="0"/>
              <a:t>Artificial Intelligence (AI)?</a:t>
            </a:r>
            <a:endParaRPr lang="en-US" dirty="0"/>
          </a:p>
        </p:txBody>
      </p:sp>
      <p:sp>
        <p:nvSpPr>
          <p:cNvPr id="7171" name="Rectangle 3"/>
          <p:cNvSpPr>
            <a:spLocks noGrp="1" noChangeArrowheads="1"/>
          </p:cNvSpPr>
          <p:nvPr>
            <p:ph type="body" idx="1"/>
          </p:nvPr>
        </p:nvSpPr>
        <p:spPr/>
        <p:txBody>
          <a:bodyPr>
            <a:normAutofit/>
          </a:bodyPr>
          <a:lstStyle/>
          <a:p>
            <a:pPr>
              <a:buFontTx/>
              <a:buNone/>
            </a:pPr>
            <a:r>
              <a:rPr lang="en-US" dirty="0"/>
              <a:t>Views of AI fall into four categories:
</a:t>
            </a:r>
          </a:p>
          <a:p>
            <a:pPr>
              <a:buFontTx/>
              <a:buNone/>
            </a:pPr>
            <a:r>
              <a:rPr lang="en-US" dirty="0"/>
              <a:t>	Thinking humanly	Thinking rationally </a:t>
            </a:r>
          </a:p>
          <a:p>
            <a:pPr>
              <a:buFontTx/>
              <a:buNone/>
            </a:pPr>
            <a:r>
              <a:rPr lang="en-US" dirty="0"/>
              <a:t>	Acting humanly	Acting rationally </a:t>
            </a:r>
          </a:p>
          <a:p>
            <a:r>
              <a:rPr lang="en-US" dirty="0" smtClean="0"/>
              <a:t>A system is rational if it does the “right thing”, given what it knows.</a:t>
            </a:r>
            <a:endParaRPr lang="en-US" dirty="0"/>
          </a:p>
        </p:txBody>
      </p:sp>
      <p:graphicFrame>
        <p:nvGraphicFramePr>
          <p:cNvPr id="7186" name="Group 18"/>
          <p:cNvGraphicFramePr>
            <a:graphicFrameLocks noGrp="1"/>
          </p:cNvGraphicFramePr>
          <p:nvPr/>
        </p:nvGraphicFramePr>
        <p:xfrm>
          <a:off x="762000" y="2667000"/>
          <a:ext cx="7086600" cy="1295400"/>
        </p:xfrm>
        <a:graphic>
          <a:graphicData uri="http://schemas.openxmlformats.org/drawingml/2006/table">
            <a:tbl>
              <a:tblPr/>
              <a:tblGrid>
                <a:gridCol w="3352800"/>
                <a:gridCol w="3733800"/>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6858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a:buNone/>
            </a:pPr>
            <a:endParaRPr lang="en-US" dirty="0" smtClean="0"/>
          </a:p>
          <a:p>
            <a:endParaRPr lang="en-US" dirty="0" smtClean="0"/>
          </a:p>
          <a:p>
            <a:endParaRPr lang="en-US" dirty="0" smtClean="0"/>
          </a:p>
          <a:p>
            <a:endParaRPr lang="en-US" dirty="0" smtClean="0"/>
          </a:p>
          <a:p>
            <a:endParaRPr lang="en-US" dirty="0" smtClean="0"/>
          </a:p>
          <a:p>
            <a:endParaRPr lang="en-US" dirty="0"/>
          </a:p>
        </p:txBody>
      </p:sp>
      <p:graphicFrame>
        <p:nvGraphicFramePr>
          <p:cNvPr id="7" name="Group 18"/>
          <p:cNvGraphicFramePr>
            <a:graphicFrameLocks noGrp="1"/>
          </p:cNvGraphicFramePr>
          <p:nvPr/>
        </p:nvGraphicFramePr>
        <p:xfrm>
          <a:off x="0" y="1469136"/>
          <a:ext cx="9144000" cy="5388864"/>
        </p:xfrm>
        <a:graphic>
          <a:graphicData uri="http://schemas.openxmlformats.org/drawingml/2006/table">
            <a:tbl>
              <a:tblPr/>
              <a:tblGrid>
                <a:gridCol w="4326193"/>
                <a:gridCol w="4817807"/>
              </a:tblGrid>
              <a:tr h="609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Thinking humanly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Thinking rationally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76718">
                <a:tc>
                  <a:txBody>
                    <a:bodyPr/>
                    <a:lstStyle/>
                    <a:p>
                      <a:r>
                        <a:rPr lang="en-US" sz="1800" kern="1200" baseline="0" dirty="0" smtClean="0">
                          <a:solidFill>
                            <a:schemeClr val="tx1"/>
                          </a:solidFill>
                          <a:latin typeface="+mn-lt"/>
                          <a:ea typeface="+mn-ea"/>
                          <a:cs typeface="+mn-cs"/>
                        </a:rPr>
                        <a:t>1. “The exciting new effort to make computers think … machines with minds, in the full and literal sense” (</a:t>
                      </a:r>
                      <a:r>
                        <a:rPr lang="en-US" sz="1800" kern="1200" baseline="0" dirty="0" err="1" smtClean="0">
                          <a:solidFill>
                            <a:schemeClr val="tx1"/>
                          </a:solidFill>
                          <a:latin typeface="+mn-lt"/>
                          <a:ea typeface="+mn-ea"/>
                          <a:cs typeface="+mn-cs"/>
                        </a:rPr>
                        <a:t>Haugeland</a:t>
                      </a:r>
                      <a:r>
                        <a:rPr lang="en-US" sz="1800" kern="1200" baseline="0" dirty="0" smtClean="0">
                          <a:solidFill>
                            <a:schemeClr val="tx1"/>
                          </a:solidFill>
                          <a:latin typeface="+mn-lt"/>
                          <a:ea typeface="+mn-ea"/>
                          <a:cs typeface="+mn-cs"/>
                        </a:rPr>
                        <a:t>, 1985)</a:t>
                      </a:r>
                      <a:endParaRPr kumimoji="0" lang="en-US" sz="2800" b="0" i="0" u="none" strike="noStrike" cap="none" normalizeH="0" baseline="0" dirty="0" smtClean="0">
                        <a:ln>
                          <a:noFill/>
                        </a:ln>
                        <a:solidFill>
                          <a:schemeClr val="tx1"/>
                        </a:solidFill>
                        <a:effectLst/>
                        <a:latin typeface="Arial" charset="0"/>
                      </a:endParaRPr>
                    </a:p>
                    <a:p>
                      <a:r>
                        <a:rPr lang="en-US" sz="1800" kern="1200" baseline="0" dirty="0" smtClean="0">
                          <a:solidFill>
                            <a:schemeClr val="tx1"/>
                          </a:solidFill>
                          <a:latin typeface="+mn-lt"/>
                          <a:ea typeface="+mn-ea"/>
                          <a:cs typeface="+mn-cs"/>
                        </a:rPr>
                        <a:t>2. “[The automation of] activities that we associate with human thinking, activities such as decision making, problem solving,</a:t>
                      </a:r>
                    </a:p>
                    <a:p>
                      <a:r>
                        <a:rPr lang="en-US" sz="1800" kern="1200" baseline="0" dirty="0" smtClean="0">
                          <a:solidFill>
                            <a:schemeClr val="tx1"/>
                          </a:solidFill>
                          <a:latin typeface="+mn-lt"/>
                          <a:ea typeface="+mn-ea"/>
                          <a:cs typeface="+mn-cs"/>
                        </a:rPr>
                        <a:t>learning …” (Bellman, 1978)</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r>
                        <a:rPr lang="en-US" sz="1800" kern="1200" baseline="0" dirty="0" smtClean="0">
                          <a:solidFill>
                            <a:schemeClr val="tx1"/>
                          </a:solidFill>
                          <a:latin typeface="+mn-lt"/>
                          <a:ea typeface="+mn-ea"/>
                          <a:cs typeface="+mn-cs"/>
                        </a:rPr>
                        <a:t>1. “The study of mental faculties through the use</a:t>
                      </a:r>
                    </a:p>
                    <a:p>
                      <a:r>
                        <a:rPr lang="en-US" sz="1800" kern="1200" baseline="0" dirty="0" smtClean="0">
                          <a:solidFill>
                            <a:schemeClr val="tx1"/>
                          </a:solidFill>
                          <a:latin typeface="+mn-lt"/>
                          <a:ea typeface="+mn-ea"/>
                          <a:cs typeface="+mn-cs"/>
                        </a:rPr>
                        <a:t>of computational models” (</a:t>
                      </a:r>
                      <a:r>
                        <a:rPr lang="en-US" sz="1800" kern="1200" baseline="0" dirty="0" err="1" smtClean="0">
                          <a:solidFill>
                            <a:schemeClr val="tx1"/>
                          </a:solidFill>
                          <a:latin typeface="+mn-lt"/>
                          <a:ea typeface="+mn-ea"/>
                          <a:cs typeface="+mn-cs"/>
                        </a:rPr>
                        <a:t>Charniak</a:t>
                      </a:r>
                      <a:r>
                        <a:rPr lang="en-US" sz="1800" kern="1200" baseline="0" dirty="0" smtClean="0">
                          <a:solidFill>
                            <a:schemeClr val="tx1"/>
                          </a:solidFill>
                          <a:latin typeface="+mn-lt"/>
                          <a:ea typeface="+mn-ea"/>
                          <a:cs typeface="+mn-cs"/>
                        </a:rPr>
                        <a:t> and McDermott)</a:t>
                      </a:r>
                    </a:p>
                    <a:p>
                      <a:r>
                        <a:rPr lang="en-US" sz="1800" kern="1200" baseline="0" dirty="0" smtClean="0">
                          <a:solidFill>
                            <a:schemeClr val="tx1"/>
                          </a:solidFill>
                          <a:latin typeface="+mn-lt"/>
                          <a:ea typeface="+mn-ea"/>
                          <a:cs typeface="+mn-cs"/>
                        </a:rPr>
                        <a:t>2. “The study of computation that make it possible to perceive reason and act” (Winston 1992)</a:t>
                      </a: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548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Acting humanly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chemeClr val="tx1"/>
                          </a:solidFill>
                          <a:effectLst/>
                          <a:latin typeface="Arial" charset="0"/>
                        </a:rPr>
                        <a:t>Acting rationally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1976718">
                <a:tc>
                  <a:txBody>
                    <a:bodyPr/>
                    <a:lstStyle/>
                    <a:p>
                      <a:r>
                        <a:rPr lang="en-US" sz="1800" kern="1200" baseline="0" dirty="0" smtClean="0">
                          <a:solidFill>
                            <a:schemeClr val="tx1"/>
                          </a:solidFill>
                          <a:latin typeface="+mn-lt"/>
                          <a:ea typeface="+mn-ea"/>
                          <a:cs typeface="+mn-cs"/>
                        </a:rPr>
                        <a:t>1. “The art of creating machines that perform functions that require intelligence when performed by people” (</a:t>
                      </a:r>
                      <a:r>
                        <a:rPr lang="en-US" sz="1800" kern="1200" baseline="0" dirty="0" err="1" smtClean="0">
                          <a:solidFill>
                            <a:schemeClr val="tx1"/>
                          </a:solidFill>
                          <a:latin typeface="+mn-lt"/>
                          <a:ea typeface="+mn-ea"/>
                          <a:cs typeface="+mn-cs"/>
                        </a:rPr>
                        <a:t>Kurzweil</a:t>
                      </a:r>
                      <a:r>
                        <a:rPr lang="en-US" sz="1800" kern="1200" baseline="0" dirty="0" smtClean="0">
                          <a:solidFill>
                            <a:schemeClr val="tx1"/>
                          </a:solidFill>
                          <a:latin typeface="+mn-lt"/>
                          <a:ea typeface="+mn-ea"/>
                          <a:cs typeface="+mn-cs"/>
                        </a:rPr>
                        <a:t> 1990)</a:t>
                      </a:r>
                      <a:endParaRPr kumimoji="0" lang="en-US" sz="2800" b="0" i="0" u="none" strike="noStrike" cap="none" normalizeH="0" baseline="0" dirty="0" smtClean="0">
                        <a:ln>
                          <a:noFill/>
                        </a:ln>
                        <a:solidFill>
                          <a:schemeClr val="tx1"/>
                        </a:solidFill>
                        <a:effectLst/>
                        <a:latin typeface="Arial" charset="0"/>
                      </a:endParaRPr>
                    </a:p>
                    <a:p>
                      <a:r>
                        <a:rPr lang="en-US" sz="1800" kern="1200" baseline="0" dirty="0" smtClean="0">
                          <a:solidFill>
                            <a:schemeClr val="tx1"/>
                          </a:solidFill>
                          <a:latin typeface="+mn-lt"/>
                          <a:ea typeface="+mn-ea"/>
                          <a:cs typeface="+mn-cs"/>
                        </a:rPr>
                        <a:t>2. “The study of how to make computers do</a:t>
                      </a:r>
                    </a:p>
                    <a:p>
                      <a:r>
                        <a:rPr lang="en-US" sz="1800" kern="1200" baseline="0" dirty="0" smtClean="0">
                          <a:solidFill>
                            <a:schemeClr val="tx1"/>
                          </a:solidFill>
                          <a:latin typeface="+mn-lt"/>
                          <a:ea typeface="+mn-ea"/>
                          <a:cs typeface="+mn-cs"/>
                        </a:rPr>
                        <a:t>things at which, at the moment, people are better” (Rich and Knight, 1991)</a:t>
                      </a:r>
                      <a:endParaRPr kumimoji="0" lang="en-US" sz="2800" b="0" i="0" u="none" strike="noStrike" cap="none" normalizeH="0" baseline="0" dirty="0" smtClean="0">
                        <a:ln>
                          <a:noFill/>
                        </a:ln>
                        <a:solidFill>
                          <a:schemeClr val="tx1"/>
                        </a:solidFill>
                        <a:effectLst/>
                        <a:latin typeface="Arial" charset="0"/>
                      </a:endParaRP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chemeClr val="tx1"/>
                        </a:solidFill>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1. “Computational Intelligence is the study of the design of intelligent agents.” (Poole et al., 1998)</a:t>
                      </a:r>
                    </a:p>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800" b="0" i="0" u="none" strike="noStrike" kern="1200" cap="none" spc="0" normalizeH="0" baseline="0" noProof="0" dirty="0" smtClean="0">
                          <a:ln>
                            <a:noFill/>
                          </a:ln>
                          <a:solidFill>
                            <a:prstClr val="black"/>
                          </a:solidFill>
                          <a:effectLst/>
                          <a:uLnTx/>
                          <a:uFillTx/>
                          <a:latin typeface="+mn-lt"/>
                          <a:ea typeface="+mn-ea"/>
                          <a:cs typeface="+mn-cs"/>
                        </a:rPr>
                        <a:t>2. “AI . . . Is concerned with intelligent </a:t>
                      </a:r>
                      <a:r>
                        <a:rPr kumimoji="0" lang="en-US" sz="1800" b="0" i="0" u="none" strike="noStrike" kern="1200" cap="none" spc="0" normalizeH="0" baseline="0" noProof="0" dirty="0" err="1" smtClean="0">
                          <a:ln>
                            <a:noFill/>
                          </a:ln>
                          <a:solidFill>
                            <a:prstClr val="black"/>
                          </a:solidFill>
                          <a:effectLst/>
                          <a:uLnTx/>
                          <a:uFillTx/>
                          <a:latin typeface="+mn-lt"/>
                          <a:ea typeface="+mn-ea"/>
                          <a:cs typeface="+mn-cs"/>
                        </a:rPr>
                        <a:t>behaviour</a:t>
                      </a:r>
                      <a:r>
                        <a:rPr kumimoji="0" lang="en-US" sz="1800" b="0" i="0" u="none" strike="noStrike" kern="1200" cap="none" spc="0" normalizeH="0" baseline="0" noProof="0" dirty="0" smtClean="0">
                          <a:ln>
                            <a:noFill/>
                          </a:ln>
                          <a:solidFill>
                            <a:prstClr val="black"/>
                          </a:solidFill>
                          <a:effectLst/>
                          <a:uLnTx/>
                          <a:uFillTx/>
                          <a:latin typeface="+mn-lt"/>
                          <a:ea typeface="+mn-ea"/>
                          <a:cs typeface="+mn-cs"/>
                        </a:rPr>
                        <a:t> in artifacts.” (Nilsson, 1998)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8" name="Rectangle 2"/>
          <p:cNvSpPr>
            <a:spLocks noGrp="1" noChangeArrowheads="1"/>
          </p:cNvSpPr>
          <p:nvPr>
            <p:ph type="title"/>
          </p:nvPr>
        </p:nvSpPr>
        <p:spPr>
          <a:xfrm>
            <a:off x="457200" y="274638"/>
            <a:ext cx="8229600" cy="1143000"/>
          </a:xfrm>
        </p:spPr>
        <p:txBody>
          <a:bodyPr/>
          <a:lstStyle/>
          <a:p>
            <a:r>
              <a:rPr lang="en-US" dirty="0"/>
              <a:t>What is AI?</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304</TotalTime>
  <Words>708</Words>
  <Application>Microsoft Office PowerPoint</Application>
  <PresentationFormat>On-screen Show (4:3)</PresentationFormat>
  <Paragraphs>94</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Comic Sans MS</vt:lpstr>
      <vt:lpstr>Times New Roman</vt:lpstr>
      <vt:lpstr>Office Theme</vt:lpstr>
      <vt:lpstr>Lecture 1</vt:lpstr>
      <vt:lpstr>Outline</vt:lpstr>
      <vt:lpstr>What is Intelligence?</vt:lpstr>
      <vt:lpstr>What is Intelligence?</vt:lpstr>
      <vt:lpstr>What is Intelligence?</vt:lpstr>
      <vt:lpstr>What is Intelligence?</vt:lpstr>
      <vt:lpstr>What is Intelligence?</vt:lpstr>
      <vt:lpstr>What is Artificial Intelligence (AI)?</vt:lpstr>
      <vt:lpstr>What is AI?</vt:lpstr>
      <vt:lpstr>Acting humanly: Turing Test</vt:lpstr>
      <vt:lpstr>Weak AI Versus Strong AI</vt:lpstr>
      <vt:lpstr>Weak AI Versus Strong AI</vt:lpstr>
      <vt:lpstr>AI Programming Language</vt:lpstr>
      <vt:lpstr>History and Evolution</vt:lpstr>
      <vt:lpstr>Applications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dc:title>
  <dc:creator/>
  <cp:lastModifiedBy>Polyvista inc</cp:lastModifiedBy>
  <cp:revision>71</cp:revision>
  <dcterms:created xsi:type="dcterms:W3CDTF">2006-08-16T00:00:00Z</dcterms:created>
  <dcterms:modified xsi:type="dcterms:W3CDTF">2015-03-11T04:01:35Z</dcterms:modified>
</cp:coreProperties>
</file>