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97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2FBC-8436-423B-9AC2-7DFFC01F46A1}" type="datetimeFigureOut">
              <a:rPr lang="en-US" smtClean="0"/>
              <a:pPr/>
              <a:t>4/20/2011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96B2-24FC-4465-AD31-90F614F71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505200"/>
            <a:ext cx="8686800" cy="20313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Note:</a:t>
            </a:r>
            <a:r>
              <a:rPr lang="en-US" dirty="0">
                <a:latin typeface="Comic Sans MS" pitchFamily="66" charset="0"/>
              </a:rPr>
              <a:t> Some slides and/or pictures </a:t>
            </a:r>
            <a:r>
              <a:rPr lang="en-US" dirty="0" smtClean="0">
                <a:latin typeface="Comic Sans MS" pitchFamily="66" charset="0"/>
              </a:rPr>
              <a:t>are adapted </a:t>
            </a:r>
            <a:r>
              <a:rPr lang="en-US" dirty="0">
                <a:latin typeface="Comic Sans MS" pitchFamily="66" charset="0"/>
              </a:rPr>
              <a:t>from </a:t>
            </a:r>
            <a:r>
              <a:rPr lang="en-US" dirty="0" smtClean="0">
                <a:latin typeface="Comic Sans MS" pitchFamily="66" charset="0"/>
              </a:rPr>
              <a:t>Lecture slides / Books of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Dr </a:t>
            </a:r>
            <a:r>
              <a:rPr lang="en-US" sz="1600" dirty="0" err="1" smtClean="0">
                <a:latin typeface="Comic Sans MS" pitchFamily="66" charset="0"/>
              </a:rPr>
              <a:t>Zafar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Alvi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Text Book - </a:t>
            </a:r>
            <a:r>
              <a:rPr lang="en-US" sz="1600" i="1" dirty="0" err="1" smtClean="0"/>
              <a:t>Aritificial</a:t>
            </a:r>
            <a:r>
              <a:rPr lang="en-US" sz="1600" i="1" dirty="0" smtClean="0"/>
              <a:t> Intelligence Illuminated</a:t>
            </a:r>
            <a:r>
              <a:rPr lang="en-US" sz="1600" dirty="0" smtClean="0"/>
              <a:t> by Ben </a:t>
            </a:r>
            <a:r>
              <a:rPr lang="en-US" sz="1600" dirty="0" err="1" smtClean="0"/>
              <a:t>Coppin</a:t>
            </a:r>
            <a:r>
              <a:rPr lang="en-US" sz="1600" dirty="0" smtClean="0"/>
              <a:t>, </a:t>
            </a:r>
            <a:r>
              <a:rPr lang="en-US" sz="1600" dirty="0" err="1" smtClean="0"/>
              <a:t>Narosa</a:t>
            </a:r>
            <a:r>
              <a:rPr lang="en-US" sz="1600" dirty="0" smtClean="0"/>
              <a:t> Publishers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 Ref Books 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i="1" dirty="0" smtClean="0"/>
              <a:t>Artificial Intelligence- Structures &amp; Strategies for Complex Problem Solving by</a:t>
            </a:r>
            <a:r>
              <a:rPr lang="en-US" sz="1400" dirty="0" smtClean="0"/>
              <a:t> George F. Luger,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 edition, Pearson Education.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i="1" dirty="0" smtClean="0"/>
              <a:t>Artificial Intelligence A Modern Approach</a:t>
            </a:r>
            <a:r>
              <a:rPr lang="en-US" sz="1400" dirty="0" smtClean="0"/>
              <a:t> by Stuart Russell &amp; Peter </a:t>
            </a:r>
            <a:r>
              <a:rPr lang="en-US" sz="1400" dirty="0" err="1" smtClean="0"/>
              <a:t>Norvig</a:t>
            </a:r>
            <a:r>
              <a:rPr lang="en-US" sz="1400" dirty="0" smtClean="0">
                <a:latin typeface="Comic Sans MS" pitchFamily="66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smtClean="0"/>
              <a:t>Artificial Intelligence, Third Edition by Patrick Henry Winston</a:t>
            </a:r>
            <a:endParaRPr lang="en-U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 </a:t>
            </a:r>
            <a:r>
              <a:rPr lang="en-US" dirty="0" err="1" smtClean="0"/>
              <a:t>vs</a:t>
            </a:r>
            <a:r>
              <a:rPr lang="en-US" dirty="0" smtClean="0"/>
              <a:t> Semantic Tree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1371600"/>
            <a:ext cx="758666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Searching a semantic net involves traversing the net systematically (or in some cases, not so systematically), examining nodes, looking for a goal node.</a:t>
            </a:r>
          </a:p>
          <a:p>
            <a:r>
              <a:rPr lang="en-US" dirty="0" smtClean="0"/>
              <a:t>Clearly following a cyclic path through the net is pointless because following A,B,C,D,A will not lead to any solution that could not be reached just by starting from A.</a:t>
            </a:r>
          </a:p>
          <a:p>
            <a:r>
              <a:rPr lang="en-US" dirty="0" smtClean="0"/>
              <a:t>We can represent the possible paths through a semantic net as a search tree, which is a type of semantic tree.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0"/>
            <a:ext cx="4343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1" y="0"/>
            <a:ext cx="3809999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people viewed the phenomena of intelligence as strongly related to problem solving. </a:t>
            </a:r>
          </a:p>
          <a:p>
            <a:r>
              <a:rPr lang="en-US" dirty="0" smtClean="0"/>
              <a:t>They used to think that the person who is able to solve more and more problems is more intelligent than others.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solving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Hit and trail method (classical approach)</a:t>
            </a:r>
          </a:p>
          <a:p>
            <a:pPr lvl="1"/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Consider that a child is to switch on the light in a dark room</a:t>
            </a:r>
          </a:p>
          <a:p>
            <a:r>
              <a:rPr lang="en-US" dirty="0" smtClean="0"/>
              <a:t>Technical name given ( generate and test)</a:t>
            </a:r>
          </a:p>
          <a:p>
            <a:pPr lvl="1"/>
            <a:r>
              <a:rPr lang="en-US" dirty="0" smtClean="0"/>
              <a:t>where we generate different combinations to solve our problem, and the one which solves the problem is taken as the correct solution.</a:t>
            </a:r>
          </a:p>
          <a:p>
            <a:pPr lvl="1"/>
            <a:r>
              <a:rPr lang="en-US" dirty="0" smtClean="0"/>
              <a:t>The rest of the combinations that we try are considered as incorrect solutions and hence are destroyed.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test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425" y="2277269"/>
            <a:ext cx="53911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problem solving is actually good representation of a problem. </a:t>
            </a:r>
          </a:p>
          <a:p>
            <a:r>
              <a:rPr lang="en-US" dirty="0" smtClean="0"/>
              <a:t>Natural representation of problems is usually done using graphics and diagrams to develop a clear picture of the problem in your mind.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shows the problem of switching on the light by a child in a graphical form.</a:t>
            </a:r>
          </a:p>
          <a:p>
            <a:r>
              <a:rPr lang="en-US" dirty="0" smtClean="0"/>
              <a:t>Each rectangle represents the state of the switch board.</a:t>
            </a:r>
          </a:p>
          <a:p>
            <a:r>
              <a:rPr lang="en-US" dirty="0" smtClean="0"/>
              <a:t>Goal can be found at different levels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899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 </a:t>
            </a:r>
            <a:r>
              <a:rPr lang="en-US" dirty="0" smtClean="0"/>
              <a:t>(The two major things that we get to know about the problem is the Information about what is to be done and constraints to which our solution should comply)</a:t>
            </a:r>
          </a:p>
          <a:p>
            <a:r>
              <a:rPr lang="en-US" b="1" dirty="0" smtClean="0"/>
              <a:t>Problem Solution </a:t>
            </a:r>
            <a:r>
              <a:rPr lang="en-US" dirty="0" smtClean="0"/>
              <a:t>(Ultimate aim or Goal State or the state that represents the solution of the problem)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Solution space </a:t>
            </a:r>
            <a:r>
              <a:rPr lang="en-US" dirty="0" smtClean="0"/>
              <a:t>(The set of the start state, the goal state and all the intermediate states)</a:t>
            </a:r>
          </a:p>
          <a:p>
            <a:r>
              <a:rPr lang="en-US" b="1" dirty="0" smtClean="0"/>
              <a:t>Travelling in solution space </a:t>
            </a:r>
            <a:r>
              <a:rPr lang="en-US" dirty="0" smtClean="0"/>
              <a:t>(travel inside solution space in order to find a solution to our problem. The traveling inside a solution space requires something called “operators”. The action that takes us from one state to the other is referred to as an </a:t>
            </a:r>
            <a:r>
              <a:rPr lang="en-US" b="1" dirty="0" smtClean="0"/>
              <a:t>operator. </a:t>
            </a:r>
            <a:r>
              <a:rPr lang="en-US" dirty="0" smtClean="0"/>
              <a:t>In case of the mouse example, turn left, turn right, go straight are operators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</a:p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Problem solving steps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representation that is used to represent a problem is very important.</a:t>
            </a:r>
          </a:p>
          <a:p>
            <a:r>
              <a:rPr lang="en-US" dirty="0" smtClean="0"/>
              <a:t>The way in which the computer represents a problem, the variables it uses, and the operators it applies to those variables can make the difference between an efficient algorithm and an algorithm that doesn’t work at 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to represent knowledge</a:t>
            </a:r>
          </a:p>
          <a:p>
            <a:pPr lvl="1"/>
            <a:r>
              <a:rPr lang="en-US" dirty="0" smtClean="0"/>
              <a:t>Semantic Nets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Frames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semantic net is a </a:t>
            </a:r>
            <a:r>
              <a:rPr lang="en-US" b="1" dirty="0" smtClean="0"/>
              <a:t>graph</a:t>
            </a:r>
            <a:r>
              <a:rPr lang="en-US" dirty="0" smtClean="0"/>
              <a:t> consisting of </a:t>
            </a:r>
            <a:r>
              <a:rPr lang="en-US" b="1" dirty="0" smtClean="0"/>
              <a:t>nodes</a:t>
            </a:r>
            <a:r>
              <a:rPr lang="en-US" dirty="0" smtClean="0"/>
              <a:t> that are connected by </a:t>
            </a:r>
            <a:r>
              <a:rPr lang="en-US" b="1" dirty="0" smtClean="0"/>
              <a:t>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nodes represent objects, and the links between nodes represent relationships between those objects. </a:t>
            </a:r>
          </a:p>
          <a:p>
            <a:r>
              <a:rPr lang="en-US" dirty="0" smtClean="0"/>
              <a:t>The links are usually labeled to indicate the nature of the relationship.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Nets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semantic tree is a kind of semantic net that has the following properties:</a:t>
            </a:r>
          </a:p>
          <a:p>
            <a:pPr lvl="1"/>
            <a:r>
              <a:rPr lang="en-US" dirty="0" smtClean="0"/>
              <a:t>Each node (except for the root node) has exactly one predecessor (parent) and one or more successors (children).</a:t>
            </a:r>
          </a:p>
          <a:p>
            <a:pPr lvl="1"/>
            <a:r>
              <a:rPr lang="en-US" dirty="0" smtClean="0"/>
              <a:t>When searching a semantic tree, we start at the root node.</a:t>
            </a:r>
          </a:p>
          <a:p>
            <a:pPr lvl="1"/>
            <a:r>
              <a:rPr lang="en-US" dirty="0" smtClean="0"/>
              <a:t>Some nodes have no successors. These nodes are called leaf nodes. One or more leaf nodes are called goal nodes. These are the nodes that represent a state where the search has succeeded.</a:t>
            </a:r>
          </a:p>
          <a:p>
            <a:pPr lvl="1"/>
            <a:r>
              <a:rPr lang="en-US" dirty="0" smtClean="0"/>
              <a:t>An ancestor of a node is a node further up the tree in some path. A descendent comes after a node in a path in the tree.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path is a route through the semantic tree, which may consist of just one </a:t>
            </a:r>
            <a:r>
              <a:rPr lang="en-US" dirty="0" smtClean="0"/>
              <a:t>node (a path of length 0).A path of length 1 consists of a node, a branch that leads from that node, and the successor node to which that branch leads.</a:t>
            </a:r>
          </a:p>
          <a:p>
            <a:r>
              <a:rPr lang="en-US" dirty="0" smtClean="0"/>
              <a:t>A path that leads from the root node to a goal node is called a </a:t>
            </a:r>
            <a:r>
              <a:rPr lang="en-US" b="1" dirty="0" smtClean="0"/>
              <a:t>complete path. </a:t>
            </a:r>
          </a:p>
          <a:p>
            <a:r>
              <a:rPr lang="en-US" b="1" dirty="0" smtClean="0"/>
              <a:t>A path that leads from the root node to a leaf node that is not a </a:t>
            </a:r>
            <a:r>
              <a:rPr lang="en-US" dirty="0" smtClean="0"/>
              <a:t>goal node is called a </a:t>
            </a:r>
            <a:r>
              <a:rPr lang="en-US" b="1" dirty="0" smtClean="0"/>
              <a:t>partial path.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comparing semantic nets and semantic trees visually, one of the most obvious differences is that semantic nets can contain cycles, but semantic trees cannot.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cycle is a path through the net that visits the same </a:t>
            </a:r>
            <a:r>
              <a:rPr lang="en-US" dirty="0" smtClean="0"/>
              <a:t>node more than once.</a:t>
            </a:r>
          </a:p>
          <a:p>
            <a:r>
              <a:rPr lang="en-US" dirty="0" smtClean="0"/>
              <a:t>In semantic trees, an edge that connects two nodes is called a </a:t>
            </a:r>
            <a:r>
              <a:rPr lang="en-US" b="1" dirty="0" smtClean="0"/>
              <a:t>branch. </a:t>
            </a:r>
          </a:p>
          <a:p>
            <a:r>
              <a:rPr lang="en-US" b="1" dirty="0" smtClean="0"/>
              <a:t>If a </a:t>
            </a:r>
            <a:r>
              <a:rPr lang="en-US" dirty="0" smtClean="0"/>
              <a:t>node has </a:t>
            </a:r>
            <a:r>
              <a:rPr lang="en-US" i="1" dirty="0" smtClean="0"/>
              <a:t>n successors, that node is said to have a </a:t>
            </a:r>
            <a:r>
              <a:rPr lang="en-US" b="1" i="1" dirty="0" smtClean="0"/>
              <a:t>branching factor of n.</a:t>
            </a:r>
          </a:p>
          <a:p>
            <a:r>
              <a:rPr lang="en-US" dirty="0" smtClean="0"/>
              <a:t>A tree is often said to have a branching factor of </a:t>
            </a:r>
            <a:r>
              <a:rPr lang="en-US" i="1" dirty="0" smtClean="0"/>
              <a:t>n if the average branching </a:t>
            </a:r>
            <a:r>
              <a:rPr lang="en-US" dirty="0" smtClean="0"/>
              <a:t>factor of all the nodes in the tree is </a:t>
            </a:r>
            <a:r>
              <a:rPr lang="en-US" i="1" dirty="0" smtClean="0"/>
              <a:t>n.</a:t>
            </a:r>
          </a:p>
          <a:p>
            <a:r>
              <a:rPr lang="en-US" dirty="0" smtClean="0"/>
              <a:t>The root node of a tree is said to be at level 0, and the successors of the root node are at level 1. Successors of nodes at level </a:t>
            </a:r>
            <a:r>
              <a:rPr lang="en-US" i="1" dirty="0" smtClean="0"/>
              <a:t>n are at level n + 1.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993</Words>
  <Application>Microsoft Office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Lecture 2</vt:lpstr>
      <vt:lpstr>Outline</vt:lpstr>
      <vt:lpstr>Knowledge Representation</vt:lpstr>
      <vt:lpstr>Knowledge Representation</vt:lpstr>
      <vt:lpstr>Semantic Nets</vt:lpstr>
      <vt:lpstr>Semantic Nets</vt:lpstr>
      <vt:lpstr>Semantic Trees</vt:lpstr>
      <vt:lpstr>Semantic Trees</vt:lpstr>
      <vt:lpstr>Semantic Trees</vt:lpstr>
      <vt:lpstr>Semantic Net vs Semantic Tree</vt:lpstr>
      <vt:lpstr>Search Tree</vt:lpstr>
      <vt:lpstr>Slide 12</vt:lpstr>
      <vt:lpstr>Problem Solving</vt:lpstr>
      <vt:lpstr>Ways of solving a problem</vt:lpstr>
      <vt:lpstr>Generate and test</vt:lpstr>
      <vt:lpstr>Problem Representation</vt:lpstr>
      <vt:lpstr>Slide 17</vt:lpstr>
      <vt:lpstr>Components of Problem Solving</vt:lpstr>
      <vt:lpstr>Components of Problem Solving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/>
  <cp:lastModifiedBy>rashid</cp:lastModifiedBy>
  <cp:revision>121</cp:revision>
  <dcterms:created xsi:type="dcterms:W3CDTF">2006-08-16T00:00:00Z</dcterms:created>
  <dcterms:modified xsi:type="dcterms:W3CDTF">2011-04-20T07:23:46Z</dcterms:modified>
</cp:coreProperties>
</file>