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81" r:id="rId3"/>
    <p:sldId id="282" r:id="rId4"/>
    <p:sldId id="283" r:id="rId5"/>
    <p:sldId id="289" r:id="rId6"/>
    <p:sldId id="284" r:id="rId7"/>
    <p:sldId id="285" r:id="rId8"/>
    <p:sldId id="286" r:id="rId9"/>
    <p:sldId id="287" r:id="rId10"/>
    <p:sldId id="288" r:id="rId11"/>
    <p:sldId id="290" r:id="rId12"/>
    <p:sldId id="292" r:id="rId13"/>
    <p:sldId id="317" r:id="rId14"/>
    <p:sldId id="318" r:id="rId15"/>
    <p:sldId id="319" r:id="rId16"/>
    <p:sldId id="320" r:id="rId17"/>
    <p:sldId id="324" r:id="rId18"/>
    <p:sldId id="331" r:id="rId19"/>
    <p:sldId id="332" r:id="rId20"/>
    <p:sldId id="333" r:id="rId21"/>
    <p:sldId id="334" r:id="rId22"/>
    <p:sldId id="335" r:id="rId23"/>
    <p:sldId id="336" r:id="rId24"/>
    <p:sldId id="337" r:id="rId25"/>
    <p:sldId id="338" r:id="rId26"/>
    <p:sldId id="339" r:id="rId27"/>
    <p:sldId id="340" r:id="rId28"/>
    <p:sldId id="341" r:id="rId29"/>
    <p:sldId id="342" r:id="rId30"/>
    <p:sldId id="361" r:id="rId31"/>
    <p:sldId id="362" r:id="rId32"/>
    <p:sldId id="356" r:id="rId33"/>
    <p:sldId id="357" r:id="rId34"/>
    <p:sldId id="358" r:id="rId35"/>
    <p:sldId id="359" r:id="rId36"/>
    <p:sldId id="363" r:id="rId37"/>
    <p:sldId id="364" r:id="rId38"/>
    <p:sldId id="346" r:id="rId39"/>
    <p:sldId id="347" r:id="rId40"/>
    <p:sldId id="348" r:id="rId41"/>
    <p:sldId id="349" r:id="rId42"/>
    <p:sldId id="350"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061" autoAdjust="0"/>
  </p:normalViewPr>
  <p:slideViewPr>
    <p:cSldViewPr>
      <p:cViewPr varScale="1">
        <p:scale>
          <a:sx n="66" d="100"/>
          <a:sy n="66" d="100"/>
        </p:scale>
        <p:origin x="1930"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122FBC-8436-423B-9AC2-7DFFC01F46A1}" type="datetimeFigureOut">
              <a:rPr lang="en-US" smtClean="0"/>
              <a:pPr/>
              <a:t>11/4/2022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B896B2-24FC-4465-AD31-90F614F7170E}" type="slidenum">
              <a:rPr lang="en-US" smtClean="0"/>
              <a:pPr/>
              <a:t>‹#›</a:t>
            </a:fld>
            <a:endParaRPr lang="en-US"/>
          </a:p>
        </p:txBody>
      </p:sp>
    </p:spTree>
    <p:extLst>
      <p:ext uri="{BB962C8B-B14F-4D97-AF65-F5344CB8AC3E}">
        <p14:creationId xmlns:p14="http://schemas.microsoft.com/office/powerpoint/2010/main" val="1806686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Advantages of DFS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takes lesser memory as compared to BFS.</a:t>
            </a:r>
          </a:p>
          <a:p>
            <a:r>
              <a:rPr lang="en-US" sz="1200" b="0" i="0" kern="1200" dirty="0" smtClean="0">
                <a:solidFill>
                  <a:schemeClr val="tx1"/>
                </a:solidFill>
                <a:effectLst/>
                <a:latin typeface="+mn-lt"/>
                <a:ea typeface="+mn-ea"/>
                <a:cs typeface="+mn-cs"/>
              </a:rPr>
              <a:t>The time complexity is lesser when compared to BFS.</a:t>
            </a:r>
          </a:p>
          <a:p>
            <a:r>
              <a:rPr lang="en-US" sz="1200" b="0" i="0" kern="1200" dirty="0" smtClean="0">
                <a:solidFill>
                  <a:schemeClr val="tx1"/>
                </a:solidFill>
                <a:effectLst/>
                <a:latin typeface="+mn-lt"/>
                <a:ea typeface="+mn-ea"/>
                <a:cs typeface="+mn-cs"/>
              </a:rPr>
              <a:t>DFS does not require much more search.</a:t>
            </a:r>
          </a:p>
          <a:p>
            <a:r>
              <a:rPr lang="en-US" sz="1200" b="1" i="0" kern="1200" dirty="0" smtClean="0">
                <a:solidFill>
                  <a:schemeClr val="tx1"/>
                </a:solidFill>
                <a:effectLst/>
                <a:latin typeface="+mn-lt"/>
                <a:ea typeface="+mn-ea"/>
                <a:cs typeface="+mn-cs"/>
              </a:rPr>
              <a:t>Disadvantages of DFS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DFS does not always guarantee to give a solution.</a:t>
            </a:r>
          </a:p>
          <a:p>
            <a:r>
              <a:rPr lang="en-US" sz="1200" b="0" i="0" kern="1200" dirty="0" smtClean="0">
                <a:solidFill>
                  <a:schemeClr val="tx1"/>
                </a:solidFill>
                <a:effectLst/>
                <a:latin typeface="+mn-lt"/>
                <a:ea typeface="+mn-ea"/>
                <a:cs typeface="+mn-cs"/>
              </a:rPr>
              <a:t>As DFS goes deep down, it may get trapped in an infinite loop.</a:t>
            </a:r>
          </a:p>
          <a:p>
            <a:endParaRPr lang="en-US" dirty="0"/>
          </a:p>
        </p:txBody>
      </p:sp>
      <p:sp>
        <p:nvSpPr>
          <p:cNvPr id="4" name="Slide Number Placeholder 3"/>
          <p:cNvSpPr>
            <a:spLocks noGrp="1"/>
          </p:cNvSpPr>
          <p:nvPr>
            <p:ph type="sldNum" sz="quarter" idx="10"/>
          </p:nvPr>
        </p:nvSpPr>
        <p:spPr/>
        <p:txBody>
          <a:bodyPr/>
          <a:lstStyle/>
          <a:p>
            <a:fld id="{EEB896B2-24FC-4465-AD31-90F614F7170E}" type="slidenum">
              <a:rPr lang="en-US" smtClean="0"/>
              <a:pPr/>
              <a:t>31</a:t>
            </a:fld>
            <a:endParaRPr lang="en-US"/>
          </a:p>
        </p:txBody>
      </p:sp>
    </p:spTree>
    <p:extLst>
      <p:ext uri="{BB962C8B-B14F-4D97-AF65-F5344CB8AC3E}">
        <p14:creationId xmlns:p14="http://schemas.microsoft.com/office/powerpoint/2010/main" val="3306221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Advantages of BFS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BFS will never be trapped in any unwanted nodes.</a:t>
            </a:r>
          </a:p>
          <a:p>
            <a:r>
              <a:rPr lang="en-US" sz="1200" b="0" i="0" kern="1200" dirty="0" smtClean="0">
                <a:solidFill>
                  <a:schemeClr val="tx1"/>
                </a:solidFill>
                <a:effectLst/>
                <a:latin typeface="+mn-lt"/>
                <a:ea typeface="+mn-ea"/>
                <a:cs typeface="+mn-cs"/>
              </a:rPr>
              <a:t>If the graph has more than one solution, then BFS will return the optimal solution which provides the shortest path.</a:t>
            </a:r>
          </a:p>
          <a:p>
            <a:r>
              <a:rPr lang="en-US" sz="1200" b="1" i="0" kern="1200" dirty="0" smtClean="0">
                <a:solidFill>
                  <a:schemeClr val="tx1"/>
                </a:solidFill>
                <a:effectLst/>
                <a:latin typeface="+mn-lt"/>
                <a:ea typeface="+mn-ea"/>
                <a:cs typeface="+mn-cs"/>
              </a:rPr>
              <a:t>Disadvantages of BFS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BFS stores all the nodes in the current level and then go to the next level. It requires a lot of memory to store the nodes.</a:t>
            </a:r>
          </a:p>
          <a:p>
            <a:r>
              <a:rPr lang="en-US" sz="1200" b="0" i="0" kern="1200" dirty="0" smtClean="0">
                <a:solidFill>
                  <a:schemeClr val="tx1"/>
                </a:solidFill>
                <a:effectLst/>
                <a:latin typeface="+mn-lt"/>
                <a:ea typeface="+mn-ea"/>
                <a:cs typeface="+mn-cs"/>
              </a:rPr>
              <a:t>BFS takes more time to reach the goal state which is far away.</a:t>
            </a:r>
          </a:p>
          <a:p>
            <a:endParaRPr lang="en-US" dirty="0"/>
          </a:p>
        </p:txBody>
      </p:sp>
      <p:sp>
        <p:nvSpPr>
          <p:cNvPr id="4" name="Slide Number Placeholder 3"/>
          <p:cNvSpPr>
            <a:spLocks noGrp="1"/>
          </p:cNvSpPr>
          <p:nvPr>
            <p:ph type="sldNum" sz="quarter" idx="10"/>
          </p:nvPr>
        </p:nvSpPr>
        <p:spPr/>
        <p:txBody>
          <a:bodyPr/>
          <a:lstStyle/>
          <a:p>
            <a:fld id="{EEB896B2-24FC-4465-AD31-90F614F7170E}" type="slidenum">
              <a:rPr lang="en-US" smtClean="0"/>
              <a:pPr/>
              <a:t>37</a:t>
            </a:fld>
            <a:endParaRPr lang="en-US"/>
          </a:p>
        </p:txBody>
      </p:sp>
    </p:spTree>
    <p:extLst>
      <p:ext uri="{BB962C8B-B14F-4D97-AF65-F5344CB8AC3E}">
        <p14:creationId xmlns:p14="http://schemas.microsoft.com/office/powerpoint/2010/main" val="1465150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8524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524000"/>
            <a:ext cx="4248150"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5350" y="1524000"/>
            <a:ext cx="4249738"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304800" y="6243638"/>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048000" y="6243638"/>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7042150" y="6243638"/>
            <a:ext cx="1905000" cy="457200"/>
          </a:xfrm>
        </p:spPr>
        <p:txBody>
          <a:bodyPr/>
          <a:lstStyle>
            <a:lvl1pPr>
              <a:defRPr/>
            </a:lvl1pPr>
          </a:lstStyle>
          <a:p>
            <a:fld id="{068B564B-8F4B-495D-81CD-07B9BEFC03F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lstStyle/>
          <a:p>
            <a:r>
              <a:rPr lang="en-US" dirty="0" smtClean="0"/>
              <a:t>Lecture 3</a:t>
            </a:r>
            <a:endParaRPr lang="en-US" dirty="0"/>
          </a:p>
        </p:txBody>
      </p:sp>
      <p:sp>
        <p:nvSpPr>
          <p:cNvPr id="4" name="Text Box 4"/>
          <p:cNvSpPr txBox="1">
            <a:spLocks noChangeArrowheads="1"/>
          </p:cNvSpPr>
          <p:nvPr/>
        </p:nvSpPr>
        <p:spPr bwMode="auto">
          <a:xfrm>
            <a:off x="0" y="3505200"/>
            <a:ext cx="8686800" cy="2031313"/>
          </a:xfrm>
          <a:prstGeom prst="rect">
            <a:avLst/>
          </a:prstGeom>
          <a:noFill/>
          <a:ln w="57150">
            <a:noFill/>
            <a:miter lim="800000"/>
            <a:headEnd/>
            <a:tailEnd/>
          </a:ln>
        </p:spPr>
        <p:txBody>
          <a:bodyPr wrap="square" lIns="91429" tIns="45714" rIns="91429" bIns="45714">
            <a:spAutoFit/>
          </a:bodyPr>
          <a:lstStyle/>
          <a:p>
            <a:r>
              <a:rPr lang="en-US" b="1" dirty="0">
                <a:latin typeface="Comic Sans MS" pitchFamily="66" charset="0"/>
              </a:rPr>
              <a:t>Note:</a:t>
            </a:r>
            <a:r>
              <a:rPr lang="en-US" dirty="0">
                <a:latin typeface="Comic Sans MS" pitchFamily="66" charset="0"/>
              </a:rPr>
              <a:t> Some slides and/or pictures </a:t>
            </a:r>
            <a:r>
              <a:rPr lang="en-US" dirty="0" smtClean="0">
                <a:latin typeface="Comic Sans MS" pitchFamily="66" charset="0"/>
              </a:rPr>
              <a:t>are adapted </a:t>
            </a:r>
            <a:r>
              <a:rPr lang="en-US" dirty="0">
                <a:latin typeface="Comic Sans MS" pitchFamily="66" charset="0"/>
              </a:rPr>
              <a:t>from </a:t>
            </a:r>
            <a:r>
              <a:rPr lang="en-US" dirty="0" smtClean="0">
                <a:latin typeface="Comic Sans MS" pitchFamily="66" charset="0"/>
              </a:rPr>
              <a:t>Lecture slides / Books of</a:t>
            </a:r>
          </a:p>
          <a:p>
            <a:pPr>
              <a:buFont typeface="Arial" pitchFamily="34" charset="0"/>
              <a:buChar char="•"/>
            </a:pPr>
            <a:r>
              <a:rPr lang="en-US" sz="1600" dirty="0" smtClean="0">
                <a:latin typeface="Comic Sans MS" pitchFamily="66" charset="0"/>
              </a:rPr>
              <a:t>  Dr </a:t>
            </a:r>
            <a:r>
              <a:rPr lang="en-US" sz="1600" dirty="0" err="1" smtClean="0">
                <a:latin typeface="Comic Sans MS" pitchFamily="66" charset="0"/>
              </a:rPr>
              <a:t>Zafar</a:t>
            </a:r>
            <a:r>
              <a:rPr lang="en-US" sz="1600" dirty="0" smtClean="0">
                <a:latin typeface="Comic Sans MS" pitchFamily="66" charset="0"/>
              </a:rPr>
              <a:t> </a:t>
            </a:r>
            <a:r>
              <a:rPr lang="en-US" sz="1600" dirty="0" err="1" smtClean="0">
                <a:latin typeface="Comic Sans MS" pitchFamily="66" charset="0"/>
              </a:rPr>
              <a:t>Alvi</a:t>
            </a:r>
            <a:r>
              <a:rPr lang="en-US" sz="1600" dirty="0" smtClean="0">
                <a:latin typeface="Comic Sans MS" pitchFamily="66" charset="0"/>
              </a:rPr>
              <a:t>.</a:t>
            </a:r>
          </a:p>
          <a:p>
            <a:pPr>
              <a:buFont typeface="Arial" pitchFamily="34" charset="0"/>
              <a:buChar char="•"/>
            </a:pPr>
            <a:r>
              <a:rPr lang="en-US" sz="1600" dirty="0" smtClean="0">
                <a:latin typeface="Comic Sans MS" pitchFamily="66" charset="0"/>
              </a:rPr>
              <a:t>  Text Book - </a:t>
            </a:r>
            <a:r>
              <a:rPr lang="en-US" sz="1600" i="1" dirty="0" err="1" smtClean="0"/>
              <a:t>Aritificial</a:t>
            </a:r>
            <a:r>
              <a:rPr lang="en-US" sz="1600" i="1" dirty="0" smtClean="0"/>
              <a:t> Intelligence Illuminated</a:t>
            </a:r>
            <a:r>
              <a:rPr lang="en-US" sz="1600" dirty="0" smtClean="0"/>
              <a:t> by Ben </a:t>
            </a:r>
            <a:r>
              <a:rPr lang="en-US" sz="1600" dirty="0" err="1" smtClean="0"/>
              <a:t>Coppin</a:t>
            </a:r>
            <a:r>
              <a:rPr lang="en-US" sz="1600" dirty="0" smtClean="0"/>
              <a:t>, </a:t>
            </a:r>
            <a:r>
              <a:rPr lang="en-US" sz="1600" dirty="0" err="1" smtClean="0"/>
              <a:t>Narosa</a:t>
            </a:r>
            <a:r>
              <a:rPr lang="en-US" sz="1600" dirty="0" smtClean="0"/>
              <a:t> Publishers</a:t>
            </a:r>
            <a:r>
              <a:rPr lang="en-US" sz="1600" dirty="0" smtClean="0">
                <a:latin typeface="Comic Sans MS" pitchFamily="66" charset="0"/>
              </a:rPr>
              <a:t>.</a:t>
            </a:r>
          </a:p>
          <a:p>
            <a:pPr>
              <a:buFont typeface="Arial" pitchFamily="34" charset="0"/>
              <a:buChar char="•"/>
            </a:pPr>
            <a:r>
              <a:rPr lang="en-US" sz="1600" dirty="0" smtClean="0">
                <a:latin typeface="Comic Sans MS" pitchFamily="66" charset="0"/>
              </a:rPr>
              <a:t>   Ref Books  </a:t>
            </a:r>
          </a:p>
          <a:p>
            <a:pPr lvl="1">
              <a:buFont typeface="Arial" pitchFamily="34" charset="0"/>
              <a:buChar char="•"/>
            </a:pPr>
            <a:r>
              <a:rPr lang="en-US" sz="1400" i="1" dirty="0" smtClean="0"/>
              <a:t>Artificial Intelligence- Structures &amp; Strategies for Complex Problem Solving by</a:t>
            </a:r>
            <a:r>
              <a:rPr lang="en-US" sz="1400" dirty="0" smtClean="0"/>
              <a:t> George F. Luger, 4</a:t>
            </a:r>
            <a:r>
              <a:rPr lang="en-US" sz="1400" baseline="30000" dirty="0" smtClean="0"/>
              <a:t>th</a:t>
            </a:r>
            <a:r>
              <a:rPr lang="en-US" sz="1400" dirty="0" smtClean="0"/>
              <a:t>  edition, Pearson Education.</a:t>
            </a:r>
          </a:p>
          <a:p>
            <a:pPr lvl="1">
              <a:buFont typeface="Arial" pitchFamily="34" charset="0"/>
              <a:buChar char="•"/>
            </a:pPr>
            <a:r>
              <a:rPr lang="en-US" sz="1400" dirty="0" smtClean="0">
                <a:latin typeface="Comic Sans MS" pitchFamily="66" charset="0"/>
              </a:rPr>
              <a:t> </a:t>
            </a:r>
            <a:r>
              <a:rPr lang="en-US" sz="1400" i="1" dirty="0" smtClean="0"/>
              <a:t>Artificial Intelligence A Modern Approach</a:t>
            </a:r>
            <a:r>
              <a:rPr lang="en-US" sz="1400" dirty="0" smtClean="0"/>
              <a:t> by Stuart Russell &amp; Peter </a:t>
            </a:r>
            <a:r>
              <a:rPr lang="en-US" sz="1400" dirty="0" err="1" smtClean="0"/>
              <a:t>Norvig</a:t>
            </a:r>
            <a:r>
              <a:rPr lang="en-US" sz="1400" dirty="0" smtClean="0">
                <a:latin typeface="Comic Sans MS" pitchFamily="66" charset="0"/>
              </a:rPr>
              <a:t>.</a:t>
            </a:r>
          </a:p>
          <a:p>
            <a:pPr lvl="1">
              <a:buFont typeface="Arial" pitchFamily="34" charset="0"/>
              <a:buChar char="•"/>
            </a:pPr>
            <a:r>
              <a:rPr lang="en-US" sz="1400" smtClean="0"/>
              <a:t>Artificial Intelligence, Third Edition by Patrick Henry Winston</a:t>
            </a:r>
            <a:endParaRPr lang="en-US" sz="1400" dirty="0" smtClean="0">
              <a:latin typeface="Comic Sans MS"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Optimality</a:t>
            </a:r>
            <a:endParaRPr lang="en-US" dirty="0"/>
          </a:p>
        </p:txBody>
      </p:sp>
      <p:sp>
        <p:nvSpPr>
          <p:cNvPr id="3" name="Content Placeholder 2"/>
          <p:cNvSpPr>
            <a:spLocks noGrp="1"/>
          </p:cNvSpPr>
          <p:nvPr>
            <p:ph idx="1"/>
          </p:nvPr>
        </p:nvSpPr>
        <p:spPr/>
        <p:txBody>
          <a:bodyPr>
            <a:normAutofit/>
          </a:bodyPr>
          <a:lstStyle/>
          <a:p>
            <a:r>
              <a:rPr lang="en-US" dirty="0" smtClean="0"/>
              <a:t>A search method is </a:t>
            </a:r>
            <a:r>
              <a:rPr lang="en-US" b="1" dirty="0" smtClean="0"/>
              <a:t>optimal </a:t>
            </a:r>
            <a:r>
              <a:rPr lang="en-US" dirty="0" smtClean="0"/>
              <a:t>if it </a:t>
            </a:r>
            <a:r>
              <a:rPr lang="en-US" dirty="0"/>
              <a:t>finds a solution in the quickest possible </a:t>
            </a:r>
            <a:r>
              <a:rPr lang="en-US" dirty="0" smtClean="0"/>
              <a:t>time.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Admissibility</a:t>
            </a:r>
            <a:endParaRPr lang="en-US" dirty="0"/>
          </a:p>
        </p:txBody>
      </p:sp>
      <p:sp>
        <p:nvSpPr>
          <p:cNvPr id="3" name="Content Placeholder 2"/>
          <p:cNvSpPr>
            <a:spLocks noGrp="1"/>
          </p:cNvSpPr>
          <p:nvPr>
            <p:ph idx="1"/>
          </p:nvPr>
        </p:nvSpPr>
        <p:spPr/>
        <p:txBody>
          <a:bodyPr/>
          <a:lstStyle/>
          <a:p>
            <a:r>
              <a:rPr lang="en-US" dirty="0" smtClean="0"/>
              <a:t>An algorithm is then defined as </a:t>
            </a:r>
            <a:r>
              <a:rPr lang="en-US" b="1" dirty="0" smtClean="0"/>
              <a:t>admissible </a:t>
            </a:r>
            <a:r>
              <a:rPr lang="en-US" dirty="0" smtClean="0"/>
              <a:t>if it is guaranteed to find the best solution.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Irrevocability</a:t>
            </a:r>
            <a:endParaRPr lang="en-US" dirty="0"/>
          </a:p>
        </p:txBody>
      </p:sp>
      <p:sp>
        <p:nvSpPr>
          <p:cNvPr id="3" name="Content Placeholder 2"/>
          <p:cNvSpPr>
            <a:spLocks noGrp="1"/>
          </p:cNvSpPr>
          <p:nvPr>
            <p:ph idx="1"/>
          </p:nvPr>
        </p:nvSpPr>
        <p:spPr/>
        <p:txBody>
          <a:bodyPr>
            <a:normAutofit lnSpcReduction="10000"/>
          </a:bodyPr>
          <a:lstStyle/>
          <a:p>
            <a:r>
              <a:rPr lang="en-US" dirty="0" smtClean="0"/>
              <a:t>Methods that do not use backtracking, and which therefore examine just one path, are described as irrevocable.</a:t>
            </a:r>
          </a:p>
          <a:p>
            <a:r>
              <a:rPr lang="en-US" dirty="0" smtClean="0"/>
              <a:t>Irrevocable search methods will often find suboptimal solutions to problems because they tend to be fooled by local optima—solutions that look good locally but are less favorable when compared with other solutions elsewhere in the search space.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Tree search algorithms</a:t>
            </a:r>
          </a:p>
        </p:txBody>
      </p:sp>
      <p:sp>
        <p:nvSpPr>
          <p:cNvPr id="20483" name="Rectangle 3"/>
          <p:cNvSpPr>
            <a:spLocks noGrp="1" noChangeArrowheads="1"/>
          </p:cNvSpPr>
          <p:nvPr>
            <p:ph type="body" idx="1"/>
          </p:nvPr>
        </p:nvSpPr>
        <p:spPr/>
        <p:txBody>
          <a:bodyPr/>
          <a:lstStyle/>
          <a:p>
            <a:r>
              <a:rPr lang="en-US" dirty="0"/>
              <a:t>Basic idea:</a:t>
            </a:r>
          </a:p>
          <a:p>
            <a:pPr lvl="1"/>
            <a:r>
              <a:rPr lang="en-US" sz="2400" dirty="0"/>
              <a:t>offline, simulated exploration of state space by generating successors of already-explored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Tree search example</a:t>
            </a:r>
          </a:p>
        </p:txBody>
      </p:sp>
      <p:pic>
        <p:nvPicPr>
          <p:cNvPr id="21508" name="Picture 4" descr="search-map1c"/>
          <p:cNvPicPr>
            <a:picLocks noChangeAspect="1" noChangeArrowheads="1"/>
          </p:cNvPicPr>
          <p:nvPr/>
        </p:nvPicPr>
        <p:blipFill>
          <a:blip r:embed="rId2"/>
          <a:srcRect/>
          <a:stretch>
            <a:fillRect/>
          </a:stretch>
        </p:blipFill>
        <p:spPr bwMode="auto">
          <a:xfrm>
            <a:off x="1600200" y="1524000"/>
            <a:ext cx="5705475" cy="1609725"/>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80" name="Picture 4" descr="search-map2c"/>
          <p:cNvPicPr>
            <a:picLocks noGrp="1" noChangeAspect="1" noChangeArrowheads="1"/>
          </p:cNvPicPr>
          <p:nvPr>
            <p:ph idx="1"/>
          </p:nvPr>
        </p:nvPicPr>
        <p:blipFill>
          <a:blip r:embed="rId2"/>
          <a:srcRect/>
          <a:stretch>
            <a:fillRect/>
          </a:stretch>
        </p:blipFill>
        <p:spPr>
          <a:xfrm>
            <a:off x="430213" y="1671638"/>
            <a:ext cx="6986587" cy="1724025"/>
          </a:xfrm>
          <a:noFill/>
          <a:ln/>
        </p:spPr>
      </p:pic>
      <p:sp>
        <p:nvSpPr>
          <p:cNvPr id="75778" name="Rectangle 2"/>
          <p:cNvSpPr>
            <a:spLocks noGrp="1" noChangeArrowheads="1"/>
          </p:cNvSpPr>
          <p:nvPr>
            <p:ph type="title"/>
          </p:nvPr>
        </p:nvSpPr>
        <p:spPr/>
        <p:txBody>
          <a:bodyPr/>
          <a:lstStyle/>
          <a:p>
            <a:r>
              <a:rPr lang="en-US"/>
              <a:t>Tree search example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4" name="Picture 4" descr="search-map3c"/>
          <p:cNvPicPr>
            <a:picLocks noGrp="1" noChangeAspect="1" noChangeArrowheads="1"/>
          </p:cNvPicPr>
          <p:nvPr>
            <p:ph idx="1"/>
          </p:nvPr>
        </p:nvPicPr>
        <p:blipFill>
          <a:blip r:embed="rId2"/>
          <a:srcRect/>
          <a:stretch>
            <a:fillRect/>
          </a:stretch>
        </p:blipFill>
        <p:spPr>
          <a:xfrm>
            <a:off x="430213" y="1671638"/>
            <a:ext cx="6986587" cy="1724025"/>
          </a:xfrm>
          <a:noFill/>
          <a:ln/>
        </p:spPr>
      </p:pic>
      <p:sp>
        <p:nvSpPr>
          <p:cNvPr id="76802" name="Rectangle 2"/>
          <p:cNvSpPr>
            <a:spLocks noGrp="1" noChangeArrowheads="1"/>
          </p:cNvSpPr>
          <p:nvPr>
            <p:ph type="title"/>
          </p:nvPr>
        </p:nvSpPr>
        <p:spPr/>
        <p:txBody>
          <a:bodyPr/>
          <a:lstStyle/>
          <a:p>
            <a:r>
              <a:rPr lang="en-US"/>
              <a:t>Tree search example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Uninformed search strategies</a:t>
            </a:r>
          </a:p>
        </p:txBody>
      </p:sp>
      <p:sp>
        <p:nvSpPr>
          <p:cNvPr id="25603" name="Rectangle 3"/>
          <p:cNvSpPr>
            <a:spLocks noGrp="1" noChangeArrowheads="1"/>
          </p:cNvSpPr>
          <p:nvPr>
            <p:ph type="body" idx="1"/>
          </p:nvPr>
        </p:nvSpPr>
        <p:spPr/>
        <p:txBody>
          <a:bodyPr>
            <a:normAutofit/>
          </a:bodyPr>
          <a:lstStyle/>
          <a:p>
            <a:r>
              <a:rPr lang="en-US" dirty="0">
                <a:solidFill>
                  <a:srgbClr val="FF0000"/>
                </a:solidFill>
              </a:rPr>
              <a:t>Uninformed</a:t>
            </a:r>
            <a:r>
              <a:rPr lang="en-US" dirty="0"/>
              <a:t> search strategies use only the information available in the problem </a:t>
            </a:r>
            <a:r>
              <a:rPr lang="en-US" dirty="0" smtClean="0"/>
              <a:t>definition</a:t>
            </a:r>
            <a:endParaRPr lang="en-US" dirty="0"/>
          </a:p>
          <a:p>
            <a:pPr lvl="1"/>
            <a:r>
              <a:rPr lang="en-US" dirty="0" smtClean="0"/>
              <a:t>Depth-first </a:t>
            </a:r>
            <a:r>
              <a:rPr lang="en-US" dirty="0"/>
              <a:t>search
</a:t>
            </a:r>
            <a:r>
              <a:rPr lang="en-US" dirty="0" smtClean="0"/>
              <a:t>Breadth-first search
Iterative </a:t>
            </a:r>
            <a:r>
              <a:rPr lang="en-US" dirty="0"/>
              <a:t>deepening </a:t>
            </a:r>
            <a:r>
              <a:rPr lang="en-US" dirty="0" smtClean="0"/>
              <a:t>search</a:t>
            </a:r>
          </a:p>
          <a:p>
            <a:pPr lvl="1"/>
            <a:r>
              <a:rPr lang="en-US" dirty="0" smtClean="0"/>
              <a:t>etc</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2" name="Picture 4" descr="dfs-progress01c"/>
          <p:cNvPicPr>
            <a:picLocks noChangeAspect="1" noChangeArrowheads="1"/>
          </p:cNvPicPr>
          <p:nvPr/>
        </p:nvPicPr>
        <p:blipFill>
          <a:blip r:embed="rId2"/>
          <a:srcRect/>
          <a:stretch>
            <a:fillRect/>
          </a:stretch>
        </p:blipFill>
        <p:spPr bwMode="auto">
          <a:xfrm>
            <a:off x="1981200" y="3048000"/>
            <a:ext cx="5181600" cy="3011488"/>
          </a:xfrm>
          <a:prstGeom prst="rect">
            <a:avLst/>
          </a:prstGeom>
          <a:noFill/>
        </p:spPr>
      </p:pic>
      <p:sp>
        <p:nvSpPr>
          <p:cNvPr id="32770" name="Rectangle 2"/>
          <p:cNvSpPr>
            <a:spLocks noGrp="1" noChangeArrowheads="1"/>
          </p:cNvSpPr>
          <p:nvPr>
            <p:ph type="title"/>
          </p:nvPr>
        </p:nvSpPr>
        <p:spPr/>
        <p:txBody>
          <a:bodyPr/>
          <a:lstStyle/>
          <a:p>
            <a:r>
              <a:rPr lang="en-US"/>
              <a:t>Depth-first search</a:t>
            </a:r>
          </a:p>
        </p:txBody>
      </p:sp>
      <p:sp>
        <p:nvSpPr>
          <p:cNvPr id="32771" name="Rectangle 3"/>
          <p:cNvSpPr>
            <a:spLocks noGrp="1" noChangeArrowheads="1"/>
          </p:cNvSpPr>
          <p:nvPr>
            <p:ph type="body" idx="1"/>
          </p:nvPr>
        </p:nvSpPr>
        <p:spPr/>
        <p:txBody>
          <a:bodyPr/>
          <a:lstStyle/>
          <a:p>
            <a:r>
              <a:rPr lang="en-US" sz="2800" dirty="0"/>
              <a:t>Expand deepest unexpanded node
</a:t>
            </a:r>
            <a:r>
              <a:rPr lang="en-US" sz="2800" dirty="0" smtClean="0">
                <a:solidFill>
                  <a:schemeClr val="accent2"/>
                </a:solidFill>
              </a:rPr>
              <a:t>Implementation</a:t>
            </a:r>
            <a:r>
              <a:rPr lang="en-US" sz="2800" dirty="0"/>
              <a:t>:</a:t>
            </a:r>
          </a:p>
          <a:p>
            <a:pPr lvl="1"/>
            <a:r>
              <a:rPr lang="en-US" sz="2400" dirty="0" smtClean="0"/>
              <a:t>put </a:t>
            </a:r>
            <a:r>
              <a:rPr lang="en-US" sz="2400" dirty="0"/>
              <a:t>successors at front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Depth-first search</a:t>
            </a:r>
          </a:p>
        </p:txBody>
      </p:sp>
      <p:sp>
        <p:nvSpPr>
          <p:cNvPr id="87043" name="Rectangle 3"/>
          <p:cNvSpPr>
            <a:spLocks noGrp="1" noChangeArrowheads="1"/>
          </p:cNvSpPr>
          <p:nvPr>
            <p:ph type="body" idx="1"/>
          </p:nvPr>
        </p:nvSpPr>
        <p:spPr/>
        <p:txBody>
          <a:bodyPr/>
          <a:lstStyle/>
          <a:p>
            <a:r>
              <a:rPr lang="en-US" sz="2800" dirty="0"/>
              <a:t>Expand deepest unexpanded node
</a:t>
            </a:r>
            <a:r>
              <a:rPr lang="en-US" sz="2800" dirty="0" smtClean="0">
                <a:solidFill>
                  <a:schemeClr val="accent2"/>
                </a:solidFill>
              </a:rPr>
              <a:t>Implementation</a:t>
            </a:r>
            <a:r>
              <a:rPr lang="en-US" sz="2800" dirty="0"/>
              <a:t>:</a:t>
            </a:r>
          </a:p>
          <a:p>
            <a:pPr lvl="1"/>
            <a:r>
              <a:rPr lang="en-US" sz="2400" dirty="0" smtClean="0"/>
              <a:t>put </a:t>
            </a:r>
            <a:r>
              <a:rPr lang="en-US" sz="2400" dirty="0"/>
              <a:t>successors at front
</a:t>
            </a:r>
          </a:p>
        </p:txBody>
      </p:sp>
      <p:pic>
        <p:nvPicPr>
          <p:cNvPr id="87045" name="Picture 5" descr="dfs-progress02c"/>
          <p:cNvPicPr>
            <a:picLocks noChangeAspect="1" noChangeArrowheads="1"/>
          </p:cNvPicPr>
          <p:nvPr/>
        </p:nvPicPr>
        <p:blipFill>
          <a:blip r:embed="rId2"/>
          <a:srcRect/>
          <a:stretch>
            <a:fillRect/>
          </a:stretch>
        </p:blipFill>
        <p:spPr bwMode="auto">
          <a:xfrm>
            <a:off x="1981200" y="3048000"/>
            <a:ext cx="5181600" cy="30099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Outline</a:t>
            </a:r>
          </a:p>
        </p:txBody>
      </p:sp>
      <p:sp>
        <p:nvSpPr>
          <p:cNvPr id="5123" name="Rectangle 3"/>
          <p:cNvSpPr>
            <a:spLocks noGrp="1" noChangeArrowheads="1"/>
          </p:cNvSpPr>
          <p:nvPr>
            <p:ph type="body" idx="1"/>
          </p:nvPr>
        </p:nvSpPr>
        <p:spPr/>
        <p:txBody>
          <a:bodyPr/>
          <a:lstStyle/>
          <a:p>
            <a:r>
              <a:rPr lang="en-US" dirty="0" smtClean="0"/>
              <a:t>Problems and their representation</a:t>
            </a:r>
          </a:p>
          <a:p>
            <a:r>
              <a:rPr lang="en-US" dirty="0" smtClean="0"/>
              <a:t>Goal Driven VS Data Driven</a:t>
            </a:r>
          </a:p>
          <a:p>
            <a:r>
              <a:rPr lang="en-US" dirty="0" smtClean="0"/>
              <a:t>Properties of search Methods</a:t>
            </a:r>
          </a:p>
          <a:p>
            <a:r>
              <a:rPr lang="en-US" dirty="0" smtClean="0"/>
              <a:t>Tree search algorithm</a:t>
            </a:r>
          </a:p>
          <a:p>
            <a:pPr lvl="1"/>
            <a:r>
              <a:rPr lang="en-US" dirty="0" smtClean="0"/>
              <a:t>Depth First algorithm</a:t>
            </a:r>
          </a:p>
          <a:p>
            <a:pPr lvl="1"/>
            <a:r>
              <a:rPr lang="en-US" dirty="0" smtClean="0"/>
              <a:t>Breadth First algorithm</a:t>
            </a:r>
          </a:p>
          <a:p>
            <a:pPr lvl="1"/>
            <a:r>
              <a:rPr lang="en-US" dirty="0" smtClean="0"/>
              <a:t>Iterative Deepening algorithm</a:t>
            </a:r>
            <a:endParaRPr lang="en-US" dirty="0"/>
          </a:p>
          <a:p>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9" name="Picture 5" descr="dfs-progress03c"/>
          <p:cNvPicPr>
            <a:picLocks noChangeAspect="1" noChangeArrowheads="1"/>
          </p:cNvPicPr>
          <p:nvPr/>
        </p:nvPicPr>
        <p:blipFill>
          <a:blip r:embed="rId2"/>
          <a:srcRect/>
          <a:stretch>
            <a:fillRect/>
          </a:stretch>
        </p:blipFill>
        <p:spPr bwMode="auto">
          <a:xfrm>
            <a:off x="1981200" y="3048000"/>
            <a:ext cx="5181600" cy="2971800"/>
          </a:xfrm>
          <a:prstGeom prst="rect">
            <a:avLst/>
          </a:prstGeom>
          <a:noFill/>
        </p:spPr>
      </p:pic>
      <p:sp>
        <p:nvSpPr>
          <p:cNvPr id="88066" name="Rectangle 2"/>
          <p:cNvSpPr>
            <a:spLocks noGrp="1" noChangeArrowheads="1"/>
          </p:cNvSpPr>
          <p:nvPr>
            <p:ph type="title"/>
          </p:nvPr>
        </p:nvSpPr>
        <p:spPr/>
        <p:txBody>
          <a:bodyPr/>
          <a:lstStyle/>
          <a:p>
            <a:r>
              <a:rPr lang="en-US"/>
              <a:t>Depth-first search</a:t>
            </a:r>
          </a:p>
        </p:txBody>
      </p:sp>
      <p:sp>
        <p:nvSpPr>
          <p:cNvPr id="88067" name="Rectangle 3"/>
          <p:cNvSpPr>
            <a:spLocks noGrp="1" noChangeArrowheads="1"/>
          </p:cNvSpPr>
          <p:nvPr>
            <p:ph type="body" idx="1"/>
          </p:nvPr>
        </p:nvSpPr>
        <p:spPr/>
        <p:txBody>
          <a:bodyPr/>
          <a:lstStyle/>
          <a:p>
            <a:r>
              <a:rPr lang="en-US" sz="2800" dirty="0"/>
              <a:t>Expand deepest unexpanded node
</a:t>
            </a:r>
            <a:r>
              <a:rPr lang="en-US" sz="2800" dirty="0" smtClean="0">
                <a:solidFill>
                  <a:schemeClr val="accent2"/>
                </a:solidFill>
              </a:rPr>
              <a:t>Implementation</a:t>
            </a:r>
            <a:r>
              <a:rPr lang="en-US" sz="2800" dirty="0"/>
              <a:t>:</a:t>
            </a:r>
          </a:p>
          <a:p>
            <a:pPr lvl="1"/>
            <a:r>
              <a:rPr lang="en-US" sz="2400" dirty="0" smtClean="0"/>
              <a:t>put </a:t>
            </a:r>
            <a:r>
              <a:rPr lang="en-US" sz="2400" dirty="0"/>
              <a:t>successors at front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9" name="Picture 5" descr="dfs-progress04c"/>
          <p:cNvPicPr>
            <a:picLocks noChangeAspect="1" noChangeArrowheads="1"/>
          </p:cNvPicPr>
          <p:nvPr/>
        </p:nvPicPr>
        <p:blipFill>
          <a:blip r:embed="rId2"/>
          <a:srcRect/>
          <a:stretch>
            <a:fillRect/>
          </a:stretch>
        </p:blipFill>
        <p:spPr bwMode="auto">
          <a:xfrm>
            <a:off x="1981200" y="3048000"/>
            <a:ext cx="5181600" cy="2913063"/>
          </a:xfrm>
          <a:prstGeom prst="rect">
            <a:avLst/>
          </a:prstGeom>
          <a:noFill/>
        </p:spPr>
      </p:pic>
      <p:sp>
        <p:nvSpPr>
          <p:cNvPr id="93187" name="Rectangle 3"/>
          <p:cNvSpPr>
            <a:spLocks noGrp="1" noChangeArrowheads="1"/>
          </p:cNvSpPr>
          <p:nvPr>
            <p:ph type="title"/>
          </p:nvPr>
        </p:nvSpPr>
        <p:spPr/>
        <p:txBody>
          <a:bodyPr/>
          <a:lstStyle/>
          <a:p>
            <a:r>
              <a:rPr lang="en-US"/>
              <a:t>Depth-first search</a:t>
            </a:r>
          </a:p>
        </p:txBody>
      </p:sp>
      <p:sp>
        <p:nvSpPr>
          <p:cNvPr id="93188" name="Rectangle 4"/>
          <p:cNvSpPr>
            <a:spLocks noGrp="1" noChangeArrowheads="1"/>
          </p:cNvSpPr>
          <p:nvPr>
            <p:ph type="body" idx="1"/>
          </p:nvPr>
        </p:nvSpPr>
        <p:spPr/>
        <p:txBody>
          <a:bodyPr/>
          <a:lstStyle/>
          <a:p>
            <a:r>
              <a:rPr lang="en-US" sz="2800" dirty="0"/>
              <a:t>Expand deepest unexpanded node
</a:t>
            </a:r>
            <a:r>
              <a:rPr lang="en-US" sz="2800" dirty="0" smtClean="0">
                <a:solidFill>
                  <a:schemeClr val="accent2"/>
                </a:solidFill>
              </a:rPr>
              <a:t>Implementation</a:t>
            </a:r>
            <a:r>
              <a:rPr lang="en-US" sz="2800" dirty="0"/>
              <a:t>:</a:t>
            </a:r>
          </a:p>
          <a:p>
            <a:pPr lvl="1"/>
            <a:r>
              <a:rPr lang="en-US" sz="2400" dirty="0" smtClean="0"/>
              <a:t>put </a:t>
            </a:r>
            <a:r>
              <a:rPr lang="en-US" sz="2400" dirty="0"/>
              <a:t>successors at front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3" name="Picture 5" descr="dfs-progress05c"/>
          <p:cNvPicPr>
            <a:picLocks noChangeAspect="1" noChangeArrowheads="1"/>
          </p:cNvPicPr>
          <p:nvPr/>
        </p:nvPicPr>
        <p:blipFill>
          <a:blip r:embed="rId2"/>
          <a:srcRect/>
          <a:stretch>
            <a:fillRect/>
          </a:stretch>
        </p:blipFill>
        <p:spPr bwMode="auto">
          <a:xfrm>
            <a:off x="1981200" y="3048000"/>
            <a:ext cx="5181600" cy="3011488"/>
          </a:xfrm>
          <a:prstGeom prst="rect">
            <a:avLst/>
          </a:prstGeom>
          <a:noFill/>
        </p:spPr>
      </p:pic>
      <p:sp>
        <p:nvSpPr>
          <p:cNvPr id="89090" name="Rectangle 2"/>
          <p:cNvSpPr>
            <a:spLocks noGrp="1" noChangeArrowheads="1"/>
          </p:cNvSpPr>
          <p:nvPr>
            <p:ph type="title"/>
          </p:nvPr>
        </p:nvSpPr>
        <p:spPr/>
        <p:txBody>
          <a:bodyPr/>
          <a:lstStyle/>
          <a:p>
            <a:r>
              <a:rPr lang="en-US"/>
              <a:t>Depth-first search</a:t>
            </a:r>
          </a:p>
        </p:txBody>
      </p:sp>
      <p:sp>
        <p:nvSpPr>
          <p:cNvPr id="89091" name="Rectangle 3"/>
          <p:cNvSpPr>
            <a:spLocks noGrp="1" noChangeArrowheads="1"/>
          </p:cNvSpPr>
          <p:nvPr>
            <p:ph type="body" idx="1"/>
          </p:nvPr>
        </p:nvSpPr>
        <p:spPr/>
        <p:txBody>
          <a:bodyPr/>
          <a:lstStyle/>
          <a:p>
            <a:r>
              <a:rPr lang="en-US" sz="2800" dirty="0"/>
              <a:t>Expand deepest unexpanded node
</a:t>
            </a:r>
            <a:r>
              <a:rPr lang="en-US" sz="2800" dirty="0" smtClean="0">
                <a:solidFill>
                  <a:schemeClr val="accent2"/>
                </a:solidFill>
              </a:rPr>
              <a:t>Implementation</a:t>
            </a:r>
            <a:r>
              <a:rPr lang="en-US" sz="2800" dirty="0"/>
              <a:t>:</a:t>
            </a:r>
          </a:p>
          <a:p>
            <a:pPr lvl="1"/>
            <a:r>
              <a:rPr lang="en-US" sz="2400" dirty="0" smtClean="0"/>
              <a:t>put </a:t>
            </a:r>
            <a:r>
              <a:rPr lang="en-US" sz="2400" dirty="0"/>
              <a:t>successors at front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Depth-first search</a:t>
            </a:r>
          </a:p>
        </p:txBody>
      </p:sp>
      <p:sp>
        <p:nvSpPr>
          <p:cNvPr id="90115" name="Rectangle 3"/>
          <p:cNvSpPr>
            <a:spLocks noGrp="1" noChangeArrowheads="1"/>
          </p:cNvSpPr>
          <p:nvPr>
            <p:ph type="body" idx="1"/>
          </p:nvPr>
        </p:nvSpPr>
        <p:spPr/>
        <p:txBody>
          <a:bodyPr/>
          <a:lstStyle/>
          <a:p>
            <a:r>
              <a:rPr lang="en-US" sz="2800" dirty="0"/>
              <a:t>Expand deepest unexpanded node
</a:t>
            </a:r>
            <a:r>
              <a:rPr lang="en-US" sz="2800" dirty="0" smtClean="0">
                <a:solidFill>
                  <a:schemeClr val="accent2"/>
                </a:solidFill>
              </a:rPr>
              <a:t>Implementation</a:t>
            </a:r>
            <a:r>
              <a:rPr lang="en-US" sz="2800" dirty="0"/>
              <a:t>:</a:t>
            </a:r>
          </a:p>
          <a:p>
            <a:pPr lvl="1"/>
            <a:r>
              <a:rPr lang="en-US" sz="2400" i="1" dirty="0"/>
              <a:t>fringe </a:t>
            </a:r>
            <a:r>
              <a:rPr lang="en-US" sz="2400" dirty="0"/>
              <a:t>= LIFO queue, i.e., put successors at front
</a:t>
            </a:r>
          </a:p>
        </p:txBody>
      </p:sp>
      <p:pic>
        <p:nvPicPr>
          <p:cNvPr id="90118" name="Picture 6" descr="dfs-progress06c"/>
          <p:cNvPicPr>
            <a:picLocks noChangeAspect="1" noChangeArrowheads="1"/>
          </p:cNvPicPr>
          <p:nvPr/>
        </p:nvPicPr>
        <p:blipFill>
          <a:blip r:embed="rId2"/>
          <a:srcRect/>
          <a:stretch>
            <a:fillRect/>
          </a:stretch>
        </p:blipFill>
        <p:spPr bwMode="auto">
          <a:xfrm>
            <a:off x="1981200" y="3048000"/>
            <a:ext cx="5181600" cy="3027363"/>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Depth-first search</a:t>
            </a:r>
          </a:p>
        </p:txBody>
      </p:sp>
      <p:sp>
        <p:nvSpPr>
          <p:cNvPr id="91139" name="Rectangle 3"/>
          <p:cNvSpPr>
            <a:spLocks noGrp="1" noChangeArrowheads="1"/>
          </p:cNvSpPr>
          <p:nvPr>
            <p:ph type="body" idx="1"/>
          </p:nvPr>
        </p:nvSpPr>
        <p:spPr/>
        <p:txBody>
          <a:bodyPr/>
          <a:lstStyle/>
          <a:p>
            <a:r>
              <a:rPr lang="en-US" sz="2800" dirty="0"/>
              <a:t>Expand deepest unexpanded node
</a:t>
            </a:r>
            <a:r>
              <a:rPr lang="en-US" sz="2800" dirty="0" smtClean="0">
                <a:solidFill>
                  <a:schemeClr val="accent2"/>
                </a:solidFill>
              </a:rPr>
              <a:t>Implementation</a:t>
            </a:r>
            <a:r>
              <a:rPr lang="en-US" sz="2800" dirty="0"/>
              <a:t>:</a:t>
            </a:r>
          </a:p>
          <a:p>
            <a:pPr lvl="1"/>
            <a:r>
              <a:rPr lang="en-US" sz="2400" i="1" dirty="0"/>
              <a:t>fringe </a:t>
            </a:r>
            <a:r>
              <a:rPr lang="en-US" sz="2400" dirty="0"/>
              <a:t>= LIFO queue, i.e., put successors at front
</a:t>
            </a:r>
          </a:p>
        </p:txBody>
      </p:sp>
      <p:pic>
        <p:nvPicPr>
          <p:cNvPr id="91140" name="Picture 4" descr="dfs-progress01c"/>
          <p:cNvPicPr>
            <a:picLocks noChangeAspect="1" noChangeArrowheads="1"/>
          </p:cNvPicPr>
          <p:nvPr/>
        </p:nvPicPr>
        <p:blipFill>
          <a:blip r:embed="rId2"/>
          <a:srcRect/>
          <a:stretch>
            <a:fillRect/>
          </a:stretch>
        </p:blipFill>
        <p:spPr bwMode="auto">
          <a:xfrm>
            <a:off x="2362200" y="3124200"/>
            <a:ext cx="4419600" cy="2568575"/>
          </a:xfrm>
          <a:prstGeom prst="rect">
            <a:avLst/>
          </a:prstGeom>
          <a:noFill/>
        </p:spPr>
      </p:pic>
      <p:pic>
        <p:nvPicPr>
          <p:cNvPr id="91142" name="Picture 6" descr="dfs-progress07c"/>
          <p:cNvPicPr>
            <a:picLocks noChangeAspect="1" noChangeArrowheads="1"/>
          </p:cNvPicPr>
          <p:nvPr/>
        </p:nvPicPr>
        <p:blipFill>
          <a:blip r:embed="rId3"/>
          <a:srcRect/>
          <a:stretch>
            <a:fillRect/>
          </a:stretch>
        </p:blipFill>
        <p:spPr bwMode="auto">
          <a:xfrm>
            <a:off x="1981200" y="3048000"/>
            <a:ext cx="5181600" cy="30099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Depth-first search</a:t>
            </a:r>
          </a:p>
        </p:txBody>
      </p:sp>
      <p:sp>
        <p:nvSpPr>
          <p:cNvPr id="92163" name="Rectangle 3"/>
          <p:cNvSpPr>
            <a:spLocks noGrp="1" noChangeArrowheads="1"/>
          </p:cNvSpPr>
          <p:nvPr>
            <p:ph type="body" idx="1"/>
          </p:nvPr>
        </p:nvSpPr>
        <p:spPr/>
        <p:txBody>
          <a:bodyPr/>
          <a:lstStyle/>
          <a:p>
            <a:r>
              <a:rPr lang="en-US" sz="2800" dirty="0"/>
              <a:t>Expand deepest unexpanded node
</a:t>
            </a:r>
            <a:r>
              <a:rPr lang="en-US" sz="2800" dirty="0" smtClean="0">
                <a:solidFill>
                  <a:schemeClr val="accent2"/>
                </a:solidFill>
              </a:rPr>
              <a:t>Implementation</a:t>
            </a:r>
            <a:r>
              <a:rPr lang="en-US" sz="2800" dirty="0"/>
              <a:t>:</a:t>
            </a:r>
          </a:p>
          <a:p>
            <a:pPr lvl="1"/>
            <a:r>
              <a:rPr lang="en-US" sz="2400" dirty="0" smtClean="0"/>
              <a:t>put </a:t>
            </a:r>
            <a:r>
              <a:rPr lang="en-US" sz="2400" dirty="0"/>
              <a:t>successors at front
</a:t>
            </a:r>
          </a:p>
        </p:txBody>
      </p:sp>
      <p:pic>
        <p:nvPicPr>
          <p:cNvPr id="92164" name="Picture 4" descr="dfs-progress01c"/>
          <p:cNvPicPr>
            <a:picLocks noChangeAspect="1" noChangeArrowheads="1"/>
          </p:cNvPicPr>
          <p:nvPr/>
        </p:nvPicPr>
        <p:blipFill>
          <a:blip r:embed="rId2"/>
          <a:srcRect/>
          <a:stretch>
            <a:fillRect/>
          </a:stretch>
        </p:blipFill>
        <p:spPr bwMode="auto">
          <a:xfrm>
            <a:off x="2362200" y="3124200"/>
            <a:ext cx="4419600" cy="2568575"/>
          </a:xfrm>
          <a:prstGeom prst="rect">
            <a:avLst/>
          </a:prstGeom>
          <a:noFill/>
        </p:spPr>
      </p:pic>
      <p:pic>
        <p:nvPicPr>
          <p:cNvPr id="92166" name="Picture 6" descr="dfs-progress08c"/>
          <p:cNvPicPr>
            <a:picLocks noChangeAspect="1" noChangeArrowheads="1"/>
          </p:cNvPicPr>
          <p:nvPr/>
        </p:nvPicPr>
        <p:blipFill>
          <a:blip r:embed="rId3"/>
          <a:srcRect/>
          <a:stretch>
            <a:fillRect/>
          </a:stretch>
        </p:blipFill>
        <p:spPr bwMode="auto">
          <a:xfrm>
            <a:off x="1981200" y="3048000"/>
            <a:ext cx="5181600" cy="30099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Depth-first search</a:t>
            </a:r>
          </a:p>
        </p:txBody>
      </p:sp>
      <p:sp>
        <p:nvSpPr>
          <p:cNvPr id="94211" name="Rectangle 3"/>
          <p:cNvSpPr>
            <a:spLocks noGrp="1" noChangeArrowheads="1"/>
          </p:cNvSpPr>
          <p:nvPr>
            <p:ph type="body" idx="1"/>
          </p:nvPr>
        </p:nvSpPr>
        <p:spPr/>
        <p:txBody>
          <a:bodyPr/>
          <a:lstStyle/>
          <a:p>
            <a:r>
              <a:rPr lang="en-US" sz="2800" dirty="0"/>
              <a:t>Expand deepest unexpanded node
</a:t>
            </a:r>
            <a:r>
              <a:rPr lang="en-US" sz="2800" dirty="0" smtClean="0">
                <a:solidFill>
                  <a:schemeClr val="accent2"/>
                </a:solidFill>
              </a:rPr>
              <a:t>Implementation</a:t>
            </a:r>
            <a:r>
              <a:rPr lang="en-US" sz="2800" dirty="0"/>
              <a:t>:</a:t>
            </a:r>
          </a:p>
          <a:p>
            <a:pPr lvl="1"/>
            <a:r>
              <a:rPr lang="en-US" sz="2400" dirty="0" smtClean="0"/>
              <a:t>put </a:t>
            </a:r>
            <a:r>
              <a:rPr lang="en-US" sz="2400" dirty="0"/>
              <a:t>successors at front
</a:t>
            </a:r>
          </a:p>
        </p:txBody>
      </p:sp>
      <p:pic>
        <p:nvPicPr>
          <p:cNvPr id="94212" name="Picture 4" descr="dfs-progress01c"/>
          <p:cNvPicPr>
            <a:picLocks noChangeAspect="1" noChangeArrowheads="1"/>
          </p:cNvPicPr>
          <p:nvPr/>
        </p:nvPicPr>
        <p:blipFill>
          <a:blip r:embed="rId2"/>
          <a:srcRect/>
          <a:stretch>
            <a:fillRect/>
          </a:stretch>
        </p:blipFill>
        <p:spPr bwMode="auto">
          <a:xfrm>
            <a:off x="2362200" y="3124200"/>
            <a:ext cx="4419600" cy="2568575"/>
          </a:xfrm>
          <a:prstGeom prst="rect">
            <a:avLst/>
          </a:prstGeom>
          <a:noFill/>
        </p:spPr>
      </p:pic>
      <p:pic>
        <p:nvPicPr>
          <p:cNvPr id="94214" name="Picture 6" descr="dfs-progress09c"/>
          <p:cNvPicPr>
            <a:picLocks noChangeAspect="1" noChangeArrowheads="1"/>
          </p:cNvPicPr>
          <p:nvPr/>
        </p:nvPicPr>
        <p:blipFill>
          <a:blip r:embed="rId3"/>
          <a:srcRect/>
          <a:stretch>
            <a:fillRect/>
          </a:stretch>
        </p:blipFill>
        <p:spPr bwMode="auto">
          <a:xfrm>
            <a:off x="1981200" y="3048000"/>
            <a:ext cx="5181600" cy="3027363"/>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Depth-first search</a:t>
            </a:r>
          </a:p>
        </p:txBody>
      </p:sp>
      <p:sp>
        <p:nvSpPr>
          <p:cNvPr id="95235" name="Rectangle 3"/>
          <p:cNvSpPr>
            <a:spLocks noGrp="1" noChangeArrowheads="1"/>
          </p:cNvSpPr>
          <p:nvPr>
            <p:ph type="body" idx="1"/>
          </p:nvPr>
        </p:nvSpPr>
        <p:spPr/>
        <p:txBody>
          <a:bodyPr/>
          <a:lstStyle/>
          <a:p>
            <a:r>
              <a:rPr lang="en-US" sz="2800" dirty="0"/>
              <a:t>Expand deepest unexpanded node
</a:t>
            </a:r>
            <a:r>
              <a:rPr lang="en-US" sz="2800" dirty="0" smtClean="0">
                <a:solidFill>
                  <a:schemeClr val="accent2"/>
                </a:solidFill>
              </a:rPr>
              <a:t>Implementation</a:t>
            </a:r>
            <a:r>
              <a:rPr lang="en-US" sz="2800" dirty="0"/>
              <a:t>:</a:t>
            </a:r>
          </a:p>
          <a:p>
            <a:pPr lvl="1"/>
            <a:r>
              <a:rPr lang="en-US" sz="2400" dirty="0" smtClean="0"/>
              <a:t>put </a:t>
            </a:r>
            <a:r>
              <a:rPr lang="en-US" sz="2400" dirty="0"/>
              <a:t>successors at front
</a:t>
            </a:r>
          </a:p>
        </p:txBody>
      </p:sp>
      <p:pic>
        <p:nvPicPr>
          <p:cNvPr id="95236" name="Picture 4" descr="dfs-progress01c"/>
          <p:cNvPicPr>
            <a:picLocks noChangeAspect="1" noChangeArrowheads="1"/>
          </p:cNvPicPr>
          <p:nvPr/>
        </p:nvPicPr>
        <p:blipFill>
          <a:blip r:embed="rId2"/>
          <a:srcRect/>
          <a:stretch>
            <a:fillRect/>
          </a:stretch>
        </p:blipFill>
        <p:spPr bwMode="auto">
          <a:xfrm>
            <a:off x="2362200" y="3124200"/>
            <a:ext cx="4419600" cy="2568575"/>
          </a:xfrm>
          <a:prstGeom prst="rect">
            <a:avLst/>
          </a:prstGeom>
          <a:noFill/>
        </p:spPr>
      </p:pic>
      <p:pic>
        <p:nvPicPr>
          <p:cNvPr id="95238" name="Picture 6" descr="dfs-progress10c"/>
          <p:cNvPicPr>
            <a:picLocks noChangeAspect="1" noChangeArrowheads="1"/>
          </p:cNvPicPr>
          <p:nvPr/>
        </p:nvPicPr>
        <p:blipFill>
          <a:blip r:embed="rId3"/>
          <a:srcRect/>
          <a:stretch>
            <a:fillRect/>
          </a:stretch>
        </p:blipFill>
        <p:spPr bwMode="auto">
          <a:xfrm>
            <a:off x="1981200" y="3048000"/>
            <a:ext cx="5181600" cy="30099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Depth-first search</a:t>
            </a:r>
          </a:p>
        </p:txBody>
      </p:sp>
      <p:sp>
        <p:nvSpPr>
          <p:cNvPr id="96259" name="Rectangle 3"/>
          <p:cNvSpPr>
            <a:spLocks noGrp="1" noChangeArrowheads="1"/>
          </p:cNvSpPr>
          <p:nvPr>
            <p:ph type="body" idx="1"/>
          </p:nvPr>
        </p:nvSpPr>
        <p:spPr/>
        <p:txBody>
          <a:bodyPr/>
          <a:lstStyle/>
          <a:p>
            <a:r>
              <a:rPr lang="en-US" sz="2800" dirty="0"/>
              <a:t>Expand deepest unexpanded node
</a:t>
            </a:r>
            <a:r>
              <a:rPr lang="en-US" sz="2800" dirty="0" smtClean="0">
                <a:solidFill>
                  <a:schemeClr val="accent2"/>
                </a:solidFill>
              </a:rPr>
              <a:t>Implementation</a:t>
            </a:r>
            <a:r>
              <a:rPr lang="en-US" sz="2800" dirty="0"/>
              <a:t>:</a:t>
            </a:r>
          </a:p>
          <a:p>
            <a:pPr lvl="1"/>
            <a:r>
              <a:rPr lang="en-US" sz="2400" dirty="0" smtClean="0"/>
              <a:t>put </a:t>
            </a:r>
            <a:r>
              <a:rPr lang="en-US" sz="2400" dirty="0"/>
              <a:t>successors at front
</a:t>
            </a:r>
          </a:p>
        </p:txBody>
      </p:sp>
      <p:pic>
        <p:nvPicPr>
          <p:cNvPr id="96260" name="Picture 4" descr="dfs-progress01c"/>
          <p:cNvPicPr>
            <a:picLocks noChangeAspect="1" noChangeArrowheads="1"/>
          </p:cNvPicPr>
          <p:nvPr/>
        </p:nvPicPr>
        <p:blipFill>
          <a:blip r:embed="rId2"/>
          <a:srcRect/>
          <a:stretch>
            <a:fillRect/>
          </a:stretch>
        </p:blipFill>
        <p:spPr bwMode="auto">
          <a:xfrm>
            <a:off x="2362200" y="3124200"/>
            <a:ext cx="4419600" cy="2568575"/>
          </a:xfrm>
          <a:prstGeom prst="rect">
            <a:avLst/>
          </a:prstGeom>
          <a:noFill/>
        </p:spPr>
      </p:pic>
      <p:pic>
        <p:nvPicPr>
          <p:cNvPr id="96262" name="Picture 6" descr="dfs-progress11c"/>
          <p:cNvPicPr>
            <a:picLocks noChangeAspect="1" noChangeArrowheads="1"/>
          </p:cNvPicPr>
          <p:nvPr/>
        </p:nvPicPr>
        <p:blipFill>
          <a:blip r:embed="rId3"/>
          <a:srcRect/>
          <a:stretch>
            <a:fillRect/>
          </a:stretch>
        </p:blipFill>
        <p:spPr bwMode="auto">
          <a:xfrm>
            <a:off x="1981200" y="3048000"/>
            <a:ext cx="5181600" cy="30099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dirty="0"/>
              <a:t>Depth-first search</a:t>
            </a:r>
          </a:p>
        </p:txBody>
      </p:sp>
      <p:sp>
        <p:nvSpPr>
          <p:cNvPr id="97283" name="Rectangle 3"/>
          <p:cNvSpPr>
            <a:spLocks noGrp="1" noChangeArrowheads="1"/>
          </p:cNvSpPr>
          <p:nvPr>
            <p:ph type="body" idx="1"/>
          </p:nvPr>
        </p:nvSpPr>
        <p:spPr/>
        <p:txBody>
          <a:bodyPr/>
          <a:lstStyle/>
          <a:p>
            <a:r>
              <a:rPr lang="en-US" sz="2800" dirty="0"/>
              <a:t>Expand deepest unexpanded node
</a:t>
            </a:r>
            <a:r>
              <a:rPr lang="en-US" sz="2800" dirty="0" smtClean="0">
                <a:solidFill>
                  <a:schemeClr val="accent2"/>
                </a:solidFill>
              </a:rPr>
              <a:t>Implementation</a:t>
            </a:r>
            <a:r>
              <a:rPr lang="en-US" sz="2800" dirty="0"/>
              <a:t>:</a:t>
            </a:r>
          </a:p>
          <a:p>
            <a:pPr lvl="1"/>
            <a:r>
              <a:rPr lang="en-US" sz="2400" dirty="0" smtClean="0"/>
              <a:t>put </a:t>
            </a:r>
            <a:r>
              <a:rPr lang="en-US" sz="2400" dirty="0"/>
              <a:t>successors at front
</a:t>
            </a:r>
          </a:p>
        </p:txBody>
      </p:sp>
      <p:pic>
        <p:nvPicPr>
          <p:cNvPr id="97284" name="Picture 4" descr="dfs-progress01c"/>
          <p:cNvPicPr>
            <a:picLocks noChangeAspect="1" noChangeArrowheads="1"/>
          </p:cNvPicPr>
          <p:nvPr/>
        </p:nvPicPr>
        <p:blipFill>
          <a:blip r:embed="rId2"/>
          <a:srcRect/>
          <a:stretch>
            <a:fillRect/>
          </a:stretch>
        </p:blipFill>
        <p:spPr bwMode="auto">
          <a:xfrm>
            <a:off x="2362200" y="3124200"/>
            <a:ext cx="4419600" cy="2568575"/>
          </a:xfrm>
          <a:prstGeom prst="rect">
            <a:avLst/>
          </a:prstGeom>
          <a:noFill/>
        </p:spPr>
      </p:pic>
      <p:pic>
        <p:nvPicPr>
          <p:cNvPr id="97286" name="Picture 6" descr="dfs-progress12c"/>
          <p:cNvPicPr>
            <a:picLocks noChangeAspect="1" noChangeArrowheads="1"/>
          </p:cNvPicPr>
          <p:nvPr/>
        </p:nvPicPr>
        <p:blipFill>
          <a:blip r:embed="rId3"/>
          <a:srcRect/>
          <a:stretch>
            <a:fillRect/>
          </a:stretch>
        </p:blipFill>
        <p:spPr bwMode="auto">
          <a:xfrm>
            <a:off x="1981200" y="3048000"/>
            <a:ext cx="5181600" cy="3027363"/>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Problems and their Representations</a:t>
            </a:r>
            <a:endParaRPr lang="en-US" dirty="0"/>
          </a:p>
        </p:txBody>
      </p:sp>
      <p:sp>
        <p:nvSpPr>
          <p:cNvPr id="3" name="Content Placeholder 2"/>
          <p:cNvSpPr>
            <a:spLocks noGrp="1"/>
          </p:cNvSpPr>
          <p:nvPr>
            <p:ph idx="1"/>
          </p:nvPr>
        </p:nvSpPr>
        <p:spPr/>
        <p:txBody>
          <a:bodyPr>
            <a:normAutofit/>
          </a:bodyPr>
          <a:lstStyle/>
          <a:p>
            <a:r>
              <a:rPr lang="en-US" i="1" dirty="0" smtClean="0"/>
              <a:t>Three men and three lions are on one side of a river, with a boat. They all want to get to the other side of the river. The boat can only hold one or two at a time. At no time should there be more lions than men on either side of the river, as this would probably result in the men being eaten.</a:t>
            </a:r>
          </a:p>
          <a:p>
            <a:r>
              <a:rPr lang="en-US" i="1" dirty="0" smtClean="0"/>
              <a:t>Representation could be </a:t>
            </a:r>
            <a:r>
              <a:rPr lang="en-US" dirty="0" smtClean="0"/>
              <a:t>3, 3, 1      0, 0, 0</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Depth-first search</a:t>
            </a:r>
            <a:endParaRPr lang="en-US" dirty="0"/>
          </a:p>
        </p:txBody>
      </p:sp>
      <p:sp>
        <p:nvSpPr>
          <p:cNvPr id="3" name="Content Placeholder 2"/>
          <p:cNvSpPr>
            <a:spLocks noGrp="1"/>
          </p:cNvSpPr>
          <p:nvPr>
            <p:ph idx="1"/>
          </p:nvPr>
        </p:nvSpPr>
        <p:spPr>
          <a:xfrm>
            <a:off x="0" y="1295400"/>
            <a:ext cx="9144000" cy="5562600"/>
          </a:xfrm>
        </p:spPr>
        <p:txBody>
          <a:bodyPr>
            <a:normAutofit fontScale="77500" lnSpcReduction="20000"/>
          </a:bodyPr>
          <a:lstStyle/>
          <a:p>
            <a:pPr>
              <a:buNone/>
            </a:pPr>
            <a:r>
              <a:rPr lang="en-US" dirty="0" smtClean="0"/>
              <a:t>Function depth ()</a:t>
            </a:r>
          </a:p>
          <a:p>
            <a:pPr>
              <a:buNone/>
            </a:pPr>
            <a:r>
              <a:rPr lang="en-US" dirty="0" smtClean="0"/>
              <a:t>{</a:t>
            </a:r>
          </a:p>
          <a:p>
            <a:pPr lvl="1">
              <a:buNone/>
            </a:pPr>
            <a:r>
              <a:rPr lang="en-US" dirty="0" smtClean="0"/>
              <a:t>queue = []; // initialize an empty queue</a:t>
            </a:r>
          </a:p>
          <a:p>
            <a:pPr lvl="1">
              <a:buNone/>
            </a:pPr>
            <a:r>
              <a:rPr lang="en-US" dirty="0" smtClean="0"/>
              <a:t>state = </a:t>
            </a:r>
            <a:r>
              <a:rPr lang="en-US" dirty="0" err="1" smtClean="0"/>
              <a:t>root_node</a:t>
            </a:r>
            <a:r>
              <a:rPr lang="en-US" dirty="0" smtClean="0"/>
              <a:t>; // initialize the start state</a:t>
            </a:r>
          </a:p>
          <a:p>
            <a:pPr lvl="1">
              <a:buNone/>
            </a:pPr>
            <a:r>
              <a:rPr lang="en-US" dirty="0" smtClean="0"/>
              <a:t>while (true)</a:t>
            </a:r>
          </a:p>
          <a:p>
            <a:pPr>
              <a:buNone/>
            </a:pPr>
            <a:r>
              <a:rPr lang="en-US" dirty="0" smtClean="0"/>
              <a:t>	{</a:t>
            </a:r>
          </a:p>
          <a:p>
            <a:pPr lvl="2">
              <a:buNone/>
            </a:pPr>
            <a:r>
              <a:rPr lang="en-US" dirty="0" smtClean="0"/>
              <a:t>if </a:t>
            </a:r>
            <a:r>
              <a:rPr lang="en-US" dirty="0" err="1" smtClean="0"/>
              <a:t>is_goal</a:t>
            </a:r>
            <a:r>
              <a:rPr lang="en-US" dirty="0" smtClean="0"/>
              <a:t> (state)</a:t>
            </a:r>
          </a:p>
          <a:p>
            <a:pPr lvl="2">
              <a:buNone/>
            </a:pPr>
            <a:r>
              <a:rPr lang="en-US" dirty="0" smtClean="0"/>
              <a:t>	then return SUCCESS</a:t>
            </a:r>
          </a:p>
          <a:p>
            <a:pPr lvl="2">
              <a:buNone/>
            </a:pPr>
            <a:r>
              <a:rPr lang="en-US" dirty="0" smtClean="0"/>
              <a:t>else </a:t>
            </a:r>
            <a:r>
              <a:rPr lang="en-US" dirty="0" err="1" smtClean="0"/>
              <a:t>add_to_front_of_queue</a:t>
            </a:r>
            <a:r>
              <a:rPr lang="en-US" dirty="0" smtClean="0"/>
              <a:t> (successors (state));</a:t>
            </a:r>
          </a:p>
          <a:p>
            <a:pPr lvl="2">
              <a:buNone/>
            </a:pPr>
            <a:endParaRPr lang="en-US" dirty="0" smtClean="0"/>
          </a:p>
          <a:p>
            <a:pPr lvl="2">
              <a:buNone/>
            </a:pPr>
            <a:r>
              <a:rPr lang="en-US" dirty="0" smtClean="0"/>
              <a:t>if queue == []</a:t>
            </a:r>
          </a:p>
          <a:p>
            <a:pPr lvl="2">
              <a:buNone/>
            </a:pPr>
            <a:r>
              <a:rPr lang="en-US" dirty="0" smtClean="0"/>
              <a:t>then report FAILURE;</a:t>
            </a:r>
          </a:p>
          <a:p>
            <a:pPr lvl="2">
              <a:buNone/>
            </a:pPr>
            <a:r>
              <a:rPr lang="en-US" dirty="0" smtClean="0"/>
              <a:t>state = queue [0]; // state = first item in queue</a:t>
            </a:r>
          </a:p>
          <a:p>
            <a:pPr lvl="2">
              <a:buNone/>
            </a:pPr>
            <a:r>
              <a:rPr lang="en-US" dirty="0" err="1" smtClean="0"/>
              <a:t>remove_first_item_from</a:t>
            </a:r>
            <a:r>
              <a:rPr lang="en-US" dirty="0" smtClean="0"/>
              <a:t> (queue);</a:t>
            </a:r>
          </a:p>
          <a:p>
            <a:pPr>
              <a:buNone/>
            </a:pPr>
            <a:r>
              <a:rPr lang="en-US" dirty="0" smtClean="0"/>
              <a:t>	}</a:t>
            </a:r>
          </a:p>
          <a:p>
            <a:pPr>
              <a:buNone/>
            </a:pPr>
            <a:r>
              <a:rPr lang="en-US" dirty="0" smtClean="0"/>
              <a: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srcRect/>
          <a:stretch>
            <a:fillRect/>
          </a:stretch>
        </p:blipFill>
        <p:spPr bwMode="auto">
          <a:xfrm>
            <a:off x="0" y="0"/>
            <a:ext cx="3638550" cy="68580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3886200" y="0"/>
            <a:ext cx="5257800" cy="68580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Breadth-first search</a:t>
            </a:r>
          </a:p>
        </p:txBody>
      </p:sp>
      <p:sp>
        <p:nvSpPr>
          <p:cNvPr id="26627" name="Rectangle 3"/>
          <p:cNvSpPr>
            <a:spLocks noGrp="1" noChangeArrowheads="1"/>
          </p:cNvSpPr>
          <p:nvPr>
            <p:ph type="body" idx="1"/>
          </p:nvPr>
        </p:nvSpPr>
        <p:spPr/>
        <p:txBody>
          <a:bodyPr/>
          <a:lstStyle/>
          <a:p>
            <a:r>
              <a:rPr lang="en-US" dirty="0"/>
              <a:t>Expand shallowest unexpanded node
</a:t>
            </a:r>
            <a:r>
              <a:rPr lang="en-US" dirty="0" smtClean="0">
                <a:solidFill>
                  <a:schemeClr val="accent2"/>
                </a:solidFill>
              </a:rPr>
              <a:t>Implementation</a:t>
            </a:r>
            <a:r>
              <a:rPr lang="en-US" dirty="0"/>
              <a:t>:</a:t>
            </a:r>
          </a:p>
          <a:p>
            <a:pPr lvl="1"/>
            <a:r>
              <a:rPr lang="en-US" dirty="0" smtClean="0"/>
              <a:t>new </a:t>
            </a:r>
            <a:r>
              <a:rPr lang="en-US" dirty="0"/>
              <a:t>successors go at </a:t>
            </a:r>
            <a:r>
              <a:rPr lang="en-US" dirty="0" smtClean="0"/>
              <a:t>end
</a:t>
            </a:r>
            <a:endParaRPr lang="en-US" dirty="0"/>
          </a:p>
        </p:txBody>
      </p:sp>
      <p:pic>
        <p:nvPicPr>
          <p:cNvPr id="26628" name="Picture 4" descr="bfs-progress1c"/>
          <p:cNvPicPr>
            <a:picLocks noChangeAspect="1" noChangeArrowheads="1"/>
          </p:cNvPicPr>
          <p:nvPr/>
        </p:nvPicPr>
        <p:blipFill>
          <a:blip r:embed="rId2"/>
          <a:srcRect/>
          <a:stretch>
            <a:fillRect/>
          </a:stretch>
        </p:blipFill>
        <p:spPr bwMode="auto">
          <a:xfrm>
            <a:off x="2438400" y="3657600"/>
            <a:ext cx="4267200" cy="2817813"/>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3" name="Picture 5" descr="bfs-progress2c"/>
          <p:cNvPicPr>
            <a:picLocks noGrp="1" noChangeAspect="1" noChangeArrowheads="1"/>
          </p:cNvPicPr>
          <p:nvPr>
            <p:ph sz="half" idx="2"/>
          </p:nvPr>
        </p:nvPicPr>
        <p:blipFill>
          <a:blip r:embed="rId2"/>
          <a:srcRect/>
          <a:stretch>
            <a:fillRect/>
          </a:stretch>
        </p:blipFill>
        <p:spPr>
          <a:xfrm>
            <a:off x="2362200" y="3657600"/>
            <a:ext cx="4343400" cy="2800350"/>
          </a:xfrm>
          <a:noFill/>
          <a:ln/>
        </p:spPr>
      </p:pic>
      <p:sp>
        <p:nvSpPr>
          <p:cNvPr id="83970" name="Rectangle 2"/>
          <p:cNvSpPr>
            <a:spLocks noGrp="1" noChangeArrowheads="1"/>
          </p:cNvSpPr>
          <p:nvPr>
            <p:ph type="title"/>
          </p:nvPr>
        </p:nvSpPr>
        <p:spPr/>
        <p:txBody>
          <a:bodyPr/>
          <a:lstStyle/>
          <a:p>
            <a:r>
              <a:rPr lang="en-US"/>
              <a:t>Breadth-first search</a:t>
            </a:r>
          </a:p>
        </p:txBody>
      </p:sp>
      <p:sp>
        <p:nvSpPr>
          <p:cNvPr id="83971" name="Rectangle 3"/>
          <p:cNvSpPr>
            <a:spLocks noGrp="1" noChangeArrowheads="1"/>
          </p:cNvSpPr>
          <p:nvPr>
            <p:ph type="body" sz="half" idx="1"/>
          </p:nvPr>
        </p:nvSpPr>
        <p:spPr>
          <a:xfrm>
            <a:off x="304800" y="1524000"/>
            <a:ext cx="8328025" cy="4608513"/>
          </a:xfrm>
        </p:spPr>
        <p:txBody>
          <a:bodyPr/>
          <a:lstStyle/>
          <a:p>
            <a:r>
              <a:rPr lang="en-US" dirty="0"/>
              <a:t>Expand shallowest unexpanded node
</a:t>
            </a:r>
            <a:r>
              <a:rPr lang="en-US" dirty="0" smtClean="0">
                <a:solidFill>
                  <a:schemeClr val="accent2"/>
                </a:solidFill>
              </a:rPr>
              <a:t>Implementation</a:t>
            </a:r>
            <a:r>
              <a:rPr lang="en-US" dirty="0"/>
              <a:t>:</a:t>
            </a:r>
          </a:p>
          <a:p>
            <a:pPr lvl="1"/>
            <a:r>
              <a:rPr lang="en-US" dirty="0" smtClean="0"/>
              <a:t>new </a:t>
            </a:r>
            <a:r>
              <a:rPr lang="en-US" dirty="0"/>
              <a:t>successors go at end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5" name="Picture 5" descr="bfs-progress3c"/>
          <p:cNvPicPr>
            <a:picLocks noChangeAspect="1" noChangeArrowheads="1"/>
          </p:cNvPicPr>
          <p:nvPr/>
        </p:nvPicPr>
        <p:blipFill>
          <a:blip r:embed="rId2"/>
          <a:srcRect/>
          <a:stretch>
            <a:fillRect/>
          </a:stretch>
        </p:blipFill>
        <p:spPr bwMode="auto">
          <a:xfrm>
            <a:off x="2362200" y="3657600"/>
            <a:ext cx="4343400" cy="2855913"/>
          </a:xfrm>
          <a:prstGeom prst="rect">
            <a:avLst/>
          </a:prstGeom>
          <a:noFill/>
        </p:spPr>
      </p:pic>
      <p:sp>
        <p:nvSpPr>
          <p:cNvPr id="81922" name="Rectangle 2"/>
          <p:cNvSpPr>
            <a:spLocks noGrp="1" noChangeArrowheads="1"/>
          </p:cNvSpPr>
          <p:nvPr>
            <p:ph type="title"/>
          </p:nvPr>
        </p:nvSpPr>
        <p:spPr/>
        <p:txBody>
          <a:bodyPr/>
          <a:lstStyle/>
          <a:p>
            <a:r>
              <a:rPr lang="en-US"/>
              <a:t>Breadth-first search</a:t>
            </a:r>
          </a:p>
        </p:txBody>
      </p:sp>
      <p:sp>
        <p:nvSpPr>
          <p:cNvPr id="81923" name="Rectangle 3"/>
          <p:cNvSpPr>
            <a:spLocks noGrp="1" noChangeArrowheads="1"/>
          </p:cNvSpPr>
          <p:nvPr>
            <p:ph type="body" idx="1"/>
          </p:nvPr>
        </p:nvSpPr>
        <p:spPr/>
        <p:txBody>
          <a:bodyPr/>
          <a:lstStyle/>
          <a:p>
            <a:r>
              <a:rPr lang="en-US" dirty="0"/>
              <a:t>Expand shallowest unexpanded node
</a:t>
            </a:r>
            <a:r>
              <a:rPr lang="en-US" dirty="0" smtClean="0">
                <a:solidFill>
                  <a:schemeClr val="accent2"/>
                </a:solidFill>
              </a:rPr>
              <a:t>Implementation</a:t>
            </a:r>
            <a:r>
              <a:rPr lang="en-US" dirty="0"/>
              <a:t>:</a:t>
            </a:r>
          </a:p>
          <a:p>
            <a:pPr lvl="1"/>
            <a:r>
              <a:rPr lang="en-US" dirty="0" smtClean="0"/>
              <a:t>new </a:t>
            </a:r>
            <a:r>
              <a:rPr lang="en-US" dirty="0"/>
              <a:t>successors go at end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9" name="Picture 5" descr="bfs-progress4c"/>
          <p:cNvPicPr>
            <a:picLocks noChangeAspect="1" noChangeArrowheads="1"/>
          </p:cNvPicPr>
          <p:nvPr/>
        </p:nvPicPr>
        <p:blipFill>
          <a:blip r:embed="rId2"/>
          <a:srcRect/>
          <a:stretch>
            <a:fillRect/>
          </a:stretch>
        </p:blipFill>
        <p:spPr bwMode="auto">
          <a:xfrm>
            <a:off x="2057400" y="3657600"/>
            <a:ext cx="4648200" cy="2789238"/>
          </a:xfrm>
          <a:prstGeom prst="rect">
            <a:avLst/>
          </a:prstGeom>
          <a:noFill/>
        </p:spPr>
      </p:pic>
      <p:sp>
        <p:nvSpPr>
          <p:cNvPr id="82946" name="Rectangle 2"/>
          <p:cNvSpPr>
            <a:spLocks noGrp="1" noChangeArrowheads="1"/>
          </p:cNvSpPr>
          <p:nvPr>
            <p:ph type="title"/>
          </p:nvPr>
        </p:nvSpPr>
        <p:spPr/>
        <p:txBody>
          <a:bodyPr/>
          <a:lstStyle/>
          <a:p>
            <a:r>
              <a:rPr lang="en-US"/>
              <a:t>Breadth-first search</a:t>
            </a:r>
          </a:p>
        </p:txBody>
      </p:sp>
      <p:sp>
        <p:nvSpPr>
          <p:cNvPr id="82947" name="Rectangle 3"/>
          <p:cNvSpPr>
            <a:spLocks noGrp="1" noChangeArrowheads="1"/>
          </p:cNvSpPr>
          <p:nvPr>
            <p:ph type="body" idx="1"/>
          </p:nvPr>
        </p:nvSpPr>
        <p:spPr/>
        <p:txBody>
          <a:bodyPr/>
          <a:lstStyle/>
          <a:p>
            <a:r>
              <a:rPr lang="en-US" dirty="0"/>
              <a:t>Expand shallowest unexpanded node
</a:t>
            </a:r>
            <a:r>
              <a:rPr lang="en-US" dirty="0" smtClean="0">
                <a:solidFill>
                  <a:schemeClr val="accent2"/>
                </a:solidFill>
              </a:rPr>
              <a:t>Implementation</a:t>
            </a:r>
            <a:r>
              <a:rPr lang="en-US" dirty="0"/>
              <a:t>:</a:t>
            </a:r>
          </a:p>
          <a:p>
            <a:pPr lvl="1"/>
            <a:r>
              <a:rPr lang="en-US" i="1" dirty="0"/>
              <a:t>fringe</a:t>
            </a:r>
            <a:r>
              <a:rPr lang="en-US" dirty="0"/>
              <a:t> is a FIFO queue, i.e., new successors go at end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Breadth-first search</a:t>
            </a:r>
            <a:endParaRPr lang="en-US" dirty="0"/>
          </a:p>
        </p:txBody>
      </p:sp>
      <p:sp>
        <p:nvSpPr>
          <p:cNvPr id="3" name="Content Placeholder 2"/>
          <p:cNvSpPr>
            <a:spLocks noGrp="1"/>
          </p:cNvSpPr>
          <p:nvPr>
            <p:ph idx="1"/>
          </p:nvPr>
        </p:nvSpPr>
        <p:spPr>
          <a:xfrm>
            <a:off x="0" y="1295400"/>
            <a:ext cx="9144000" cy="5562600"/>
          </a:xfrm>
        </p:spPr>
        <p:txBody>
          <a:bodyPr>
            <a:normAutofit fontScale="70000" lnSpcReduction="20000"/>
          </a:bodyPr>
          <a:lstStyle/>
          <a:p>
            <a:pPr>
              <a:buNone/>
            </a:pPr>
            <a:r>
              <a:rPr lang="en-US" dirty="0" smtClean="0"/>
              <a:t>Function </a:t>
            </a:r>
            <a:r>
              <a:rPr lang="en-US" b="1" dirty="0" smtClean="0"/>
              <a:t>breadth ()</a:t>
            </a:r>
          </a:p>
          <a:p>
            <a:pPr>
              <a:buNone/>
            </a:pPr>
            <a:r>
              <a:rPr lang="en-US" dirty="0" smtClean="0"/>
              <a:t>{</a:t>
            </a:r>
          </a:p>
          <a:p>
            <a:pPr>
              <a:buNone/>
            </a:pPr>
            <a:r>
              <a:rPr lang="en-US" dirty="0" smtClean="0"/>
              <a:t>	queue = []; // initialize an empty queue</a:t>
            </a:r>
          </a:p>
          <a:p>
            <a:pPr>
              <a:buNone/>
            </a:pPr>
            <a:r>
              <a:rPr lang="en-US" dirty="0" smtClean="0"/>
              <a:t>	state = </a:t>
            </a:r>
            <a:r>
              <a:rPr lang="en-US" dirty="0" err="1" smtClean="0"/>
              <a:t>root_node</a:t>
            </a:r>
            <a:r>
              <a:rPr lang="en-US" dirty="0" smtClean="0"/>
              <a:t>; // initialize the start state</a:t>
            </a:r>
          </a:p>
          <a:p>
            <a:pPr>
              <a:buNone/>
            </a:pPr>
            <a:r>
              <a:rPr lang="en-US" dirty="0" smtClean="0"/>
              <a:t>	while (true)</a:t>
            </a:r>
          </a:p>
          <a:p>
            <a:pPr>
              <a:buNone/>
            </a:pPr>
            <a:r>
              <a:rPr lang="en-US" dirty="0" smtClean="0"/>
              <a:t>	{</a:t>
            </a:r>
          </a:p>
          <a:p>
            <a:pPr>
              <a:buNone/>
            </a:pPr>
            <a:r>
              <a:rPr lang="en-US" dirty="0" smtClean="0"/>
              <a:t>		if </a:t>
            </a:r>
            <a:r>
              <a:rPr lang="en-US" dirty="0" err="1" smtClean="0"/>
              <a:t>is_goal</a:t>
            </a:r>
            <a:r>
              <a:rPr lang="en-US" dirty="0" smtClean="0"/>
              <a:t> (state)</a:t>
            </a:r>
          </a:p>
          <a:p>
            <a:pPr>
              <a:buNone/>
            </a:pPr>
            <a:r>
              <a:rPr lang="en-US" dirty="0" smtClean="0"/>
              <a:t>		then return SUCCESS</a:t>
            </a:r>
          </a:p>
          <a:p>
            <a:pPr>
              <a:buNone/>
            </a:pPr>
            <a:r>
              <a:rPr lang="en-US" dirty="0" smtClean="0"/>
              <a:t>		else </a:t>
            </a:r>
            <a:r>
              <a:rPr lang="en-US" dirty="0" err="1" smtClean="0"/>
              <a:t>add_to_back_of_queue</a:t>
            </a:r>
            <a:r>
              <a:rPr lang="en-US" dirty="0" smtClean="0"/>
              <a:t> (successors (state));</a:t>
            </a:r>
          </a:p>
          <a:p>
            <a:pPr>
              <a:buNone/>
            </a:pPr>
            <a:r>
              <a:rPr lang="en-US" dirty="0" smtClean="0"/>
              <a:t>		if queue == []</a:t>
            </a:r>
          </a:p>
          <a:p>
            <a:pPr>
              <a:buNone/>
            </a:pPr>
            <a:r>
              <a:rPr lang="en-US" dirty="0" smtClean="0"/>
              <a:t>		then report FAILURE;</a:t>
            </a:r>
          </a:p>
          <a:p>
            <a:pPr>
              <a:buNone/>
            </a:pPr>
            <a:r>
              <a:rPr lang="en-US" dirty="0" smtClean="0"/>
              <a:t>		state = queue [0]; // state = first item in queue</a:t>
            </a:r>
          </a:p>
          <a:p>
            <a:pPr>
              <a:buNone/>
            </a:pPr>
            <a:r>
              <a:rPr lang="en-US" dirty="0" smtClean="0"/>
              <a:t>		</a:t>
            </a:r>
            <a:r>
              <a:rPr lang="en-US" dirty="0" err="1" smtClean="0"/>
              <a:t>remove_first_item_from</a:t>
            </a:r>
            <a:r>
              <a:rPr lang="en-US" dirty="0" smtClean="0"/>
              <a:t> (queue);</a:t>
            </a:r>
          </a:p>
          <a:p>
            <a:pPr>
              <a:buNone/>
            </a:pPr>
            <a:r>
              <a:rPr lang="en-US" dirty="0" smtClean="0"/>
              <a:t>	}</a:t>
            </a:r>
          </a:p>
          <a:p>
            <a:pPr>
              <a:buNone/>
            </a:pPr>
            <a:r>
              <a:rPr lang="en-US" dirty="0" smtClean="0"/>
              <a:t>}</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srcRect/>
          <a:stretch>
            <a:fillRect/>
          </a:stretch>
        </p:blipFill>
        <p:spPr bwMode="auto">
          <a:xfrm>
            <a:off x="0" y="0"/>
            <a:ext cx="3638550" cy="6858000"/>
          </a:xfrm>
          <a:prstGeom prst="rect">
            <a:avLst/>
          </a:prstGeom>
          <a:noFill/>
          <a:ln w="9525">
            <a:noFill/>
            <a:miter lim="800000"/>
            <a:headEnd/>
            <a:tailEnd/>
          </a:ln>
          <a:effectLst/>
        </p:spPr>
      </p:pic>
      <p:pic>
        <p:nvPicPr>
          <p:cNvPr id="5122" name="Picture 2"/>
          <p:cNvPicPr>
            <a:picLocks noChangeAspect="1" noChangeArrowheads="1"/>
          </p:cNvPicPr>
          <p:nvPr/>
        </p:nvPicPr>
        <p:blipFill>
          <a:blip r:embed="rId4"/>
          <a:srcRect/>
          <a:stretch>
            <a:fillRect/>
          </a:stretch>
        </p:blipFill>
        <p:spPr bwMode="auto">
          <a:xfrm>
            <a:off x="3657600" y="0"/>
            <a:ext cx="5486400" cy="685800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z="4000" dirty="0"/>
              <a:t>Iterative deepening search </a:t>
            </a:r>
            <a:r>
              <a:rPr lang="en-US" sz="4000" i="1" dirty="0"/>
              <a:t>l </a:t>
            </a:r>
            <a:r>
              <a:rPr lang="en-US" sz="4000" dirty="0"/>
              <a:t>=0</a:t>
            </a:r>
          </a:p>
        </p:txBody>
      </p:sp>
      <p:pic>
        <p:nvPicPr>
          <p:cNvPr id="48132" name="Picture 4" descr="ids-progress1c"/>
          <p:cNvPicPr>
            <a:picLocks noChangeAspect="1" noChangeArrowheads="1"/>
          </p:cNvPicPr>
          <p:nvPr/>
        </p:nvPicPr>
        <p:blipFill>
          <a:blip r:embed="rId2"/>
          <a:srcRect/>
          <a:stretch>
            <a:fillRect/>
          </a:stretch>
        </p:blipFill>
        <p:spPr bwMode="auto">
          <a:xfrm>
            <a:off x="762000" y="1657350"/>
            <a:ext cx="7620000" cy="354330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z="4000"/>
              <a:t>Iterative deepening search </a:t>
            </a:r>
            <a:r>
              <a:rPr lang="en-US" sz="4000" i="1"/>
              <a:t>l </a:t>
            </a:r>
            <a:r>
              <a:rPr lang="en-US" sz="4000"/>
              <a:t>=1</a:t>
            </a:r>
          </a:p>
        </p:txBody>
      </p:sp>
      <p:pic>
        <p:nvPicPr>
          <p:cNvPr id="49156" name="Picture 4" descr="ids-progress2c"/>
          <p:cNvPicPr>
            <a:picLocks noChangeAspect="1" noChangeArrowheads="1"/>
          </p:cNvPicPr>
          <p:nvPr/>
        </p:nvPicPr>
        <p:blipFill>
          <a:blip r:embed="rId2"/>
          <a:srcRect/>
          <a:stretch>
            <a:fillRect/>
          </a:stretch>
        </p:blipFill>
        <p:spPr bwMode="auto">
          <a:xfrm>
            <a:off x="762000" y="1657350"/>
            <a:ext cx="7620000" cy="35433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Problems and their Representations</a:t>
            </a:r>
            <a:endParaRPr lang="en-US" dirty="0"/>
          </a:p>
        </p:txBody>
      </p:sp>
      <p:sp>
        <p:nvSpPr>
          <p:cNvPr id="3" name="Content Placeholder 2"/>
          <p:cNvSpPr>
            <a:spLocks noGrp="1"/>
          </p:cNvSpPr>
          <p:nvPr>
            <p:ph idx="1"/>
          </p:nvPr>
        </p:nvSpPr>
        <p:spPr>
          <a:xfrm>
            <a:off x="457200" y="1600201"/>
            <a:ext cx="8229600" cy="1295400"/>
          </a:xfrm>
        </p:spPr>
        <p:txBody>
          <a:bodyPr>
            <a:normAutofit/>
          </a:bodyPr>
          <a:lstStyle/>
          <a:p>
            <a:r>
              <a:rPr lang="en-US" dirty="0" smtClean="0"/>
              <a:t>Traveling Salesman problem (NP complete)</a:t>
            </a:r>
          </a:p>
          <a:p>
            <a:pPr lvl="1"/>
            <a:endParaRPr lang="en-US" dirty="0" smtClean="0"/>
          </a:p>
          <a:p>
            <a:pPr lvl="1"/>
            <a:endParaRPr lang="en-US" dirty="0"/>
          </a:p>
        </p:txBody>
      </p:sp>
      <p:pic>
        <p:nvPicPr>
          <p:cNvPr id="1026" name="Picture 2"/>
          <p:cNvPicPr>
            <a:picLocks noChangeAspect="1" noChangeArrowheads="1"/>
          </p:cNvPicPr>
          <p:nvPr/>
        </p:nvPicPr>
        <p:blipFill>
          <a:blip r:embed="rId2"/>
          <a:srcRect/>
          <a:stretch>
            <a:fillRect/>
          </a:stretch>
        </p:blipFill>
        <p:spPr bwMode="auto">
          <a:xfrm>
            <a:off x="304800" y="2362200"/>
            <a:ext cx="8305799" cy="449580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z="4000"/>
              <a:t>Iterative deepening search </a:t>
            </a:r>
            <a:r>
              <a:rPr lang="en-US" sz="4000" i="1"/>
              <a:t>l </a:t>
            </a:r>
            <a:r>
              <a:rPr lang="en-US" sz="4000"/>
              <a:t>=2</a:t>
            </a:r>
          </a:p>
        </p:txBody>
      </p:sp>
      <p:pic>
        <p:nvPicPr>
          <p:cNvPr id="50180" name="Picture 4" descr="ids-progress3c"/>
          <p:cNvPicPr>
            <a:picLocks noChangeAspect="1" noChangeArrowheads="1"/>
          </p:cNvPicPr>
          <p:nvPr/>
        </p:nvPicPr>
        <p:blipFill>
          <a:blip r:embed="rId2"/>
          <a:srcRect/>
          <a:stretch>
            <a:fillRect/>
          </a:stretch>
        </p:blipFill>
        <p:spPr bwMode="auto">
          <a:xfrm>
            <a:off x="762000" y="1652588"/>
            <a:ext cx="7620000" cy="3552825"/>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z="4000"/>
              <a:t>Iterative deepening search </a:t>
            </a:r>
            <a:r>
              <a:rPr lang="en-US" sz="4000" i="1"/>
              <a:t>l </a:t>
            </a:r>
            <a:r>
              <a:rPr lang="en-US" sz="4000"/>
              <a:t>=3</a:t>
            </a:r>
          </a:p>
        </p:txBody>
      </p:sp>
      <p:pic>
        <p:nvPicPr>
          <p:cNvPr id="51204" name="Picture 4" descr="ids-progress4c"/>
          <p:cNvPicPr>
            <a:picLocks noChangeAspect="1" noChangeArrowheads="1"/>
          </p:cNvPicPr>
          <p:nvPr/>
        </p:nvPicPr>
        <p:blipFill>
          <a:blip r:embed="rId2"/>
          <a:srcRect/>
          <a:stretch>
            <a:fillRect/>
          </a:stretch>
        </p:blipFill>
        <p:spPr bwMode="auto">
          <a:xfrm>
            <a:off x="762000" y="1657350"/>
            <a:ext cx="7620000" cy="3543300"/>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Iterative deepening search</a:t>
            </a:r>
          </a:p>
        </p:txBody>
      </p:sp>
      <p:sp>
        <p:nvSpPr>
          <p:cNvPr id="52227" name="Rectangle 3"/>
          <p:cNvSpPr>
            <a:spLocks noGrp="1" noChangeArrowheads="1"/>
          </p:cNvSpPr>
          <p:nvPr>
            <p:ph type="body" idx="1"/>
          </p:nvPr>
        </p:nvSpPr>
        <p:spPr>
          <a:xfrm>
            <a:off x="0" y="1143000"/>
            <a:ext cx="9144000" cy="5715000"/>
          </a:xfrm>
        </p:spPr>
        <p:txBody>
          <a:bodyPr>
            <a:normAutofit fontScale="92500" lnSpcReduction="10000"/>
          </a:bodyPr>
          <a:lstStyle/>
          <a:p>
            <a:pPr>
              <a:lnSpc>
                <a:spcPct val="80000"/>
              </a:lnSpc>
            </a:pPr>
            <a:r>
              <a:rPr lang="en-US" sz="2400" dirty="0"/>
              <a:t>Number of nodes generated in a depth-limited search to depth </a:t>
            </a:r>
            <a:r>
              <a:rPr lang="en-US" sz="2400" i="1" dirty="0"/>
              <a:t>d</a:t>
            </a:r>
            <a:r>
              <a:rPr lang="en-US" sz="2400" dirty="0"/>
              <a:t> with branching factor </a:t>
            </a:r>
            <a:r>
              <a:rPr lang="en-US" sz="2400" i="1" dirty="0"/>
              <a:t>b</a:t>
            </a:r>
            <a:r>
              <a:rPr lang="en-US" sz="2400" dirty="0"/>
              <a:t>: </a:t>
            </a:r>
          </a:p>
          <a:p>
            <a:pPr algn="ctr">
              <a:lnSpc>
                <a:spcPct val="80000"/>
              </a:lnSpc>
              <a:buFont typeface="Wingdings" pitchFamily="2" charset="2"/>
              <a:buNone/>
            </a:pPr>
            <a:r>
              <a:rPr lang="en-US" sz="2400" i="1" dirty="0"/>
              <a:t>	N</a:t>
            </a:r>
            <a:r>
              <a:rPr lang="en-US" sz="2400" i="1" baseline="-25000" dirty="0"/>
              <a:t>DLS</a:t>
            </a:r>
            <a:r>
              <a:rPr lang="en-US" sz="2400" i="1" dirty="0"/>
              <a:t> = b</a:t>
            </a:r>
            <a:r>
              <a:rPr lang="en-US" sz="2400" i="1" baseline="30000" dirty="0">
                <a:latin typeface="r"/>
              </a:rPr>
              <a:t>0</a:t>
            </a:r>
            <a:r>
              <a:rPr lang="en-US" sz="2400" i="1" dirty="0"/>
              <a:t> + b</a:t>
            </a:r>
            <a:r>
              <a:rPr lang="en-US" sz="2400" i="1" baseline="30000" dirty="0">
                <a:latin typeface="r"/>
              </a:rPr>
              <a:t>1</a:t>
            </a:r>
            <a:r>
              <a:rPr lang="en-US" sz="2400" i="1" dirty="0"/>
              <a:t> + b</a:t>
            </a:r>
            <a:r>
              <a:rPr lang="en-US" sz="2400" i="1" baseline="30000" dirty="0">
                <a:latin typeface="r"/>
              </a:rPr>
              <a:t>2</a:t>
            </a:r>
            <a:r>
              <a:rPr lang="en-US" sz="2400" i="1" dirty="0"/>
              <a:t> + … + b</a:t>
            </a:r>
            <a:r>
              <a:rPr lang="en-US" sz="2400" i="1" baseline="30000" dirty="0">
                <a:latin typeface="r"/>
              </a:rPr>
              <a:t>d-2</a:t>
            </a:r>
            <a:r>
              <a:rPr lang="en-US" sz="2400" i="1" dirty="0"/>
              <a:t> + b</a:t>
            </a:r>
            <a:r>
              <a:rPr lang="en-US" sz="2400" i="1" baseline="30000" dirty="0">
                <a:latin typeface="r"/>
              </a:rPr>
              <a:t>d-1</a:t>
            </a:r>
            <a:r>
              <a:rPr lang="en-US" sz="2400" i="1" dirty="0"/>
              <a:t> + </a:t>
            </a:r>
            <a:r>
              <a:rPr lang="en-US" sz="2400" i="1" dirty="0" err="1"/>
              <a:t>b</a:t>
            </a:r>
            <a:r>
              <a:rPr lang="en-US" sz="2400" i="1" baseline="30000" dirty="0" err="1">
                <a:latin typeface="r"/>
              </a:rPr>
              <a:t>d</a:t>
            </a:r>
            <a:r>
              <a:rPr lang="en-US" sz="2400" dirty="0"/>
              <a:t> </a:t>
            </a:r>
            <a:endParaRPr lang="en-US" sz="2400" dirty="0" smtClean="0"/>
          </a:p>
          <a:p>
            <a:pPr algn="ctr">
              <a:lnSpc>
                <a:spcPct val="80000"/>
              </a:lnSpc>
              <a:buFont typeface="Wingdings" pitchFamily="2" charset="2"/>
              <a:buNone/>
            </a:pPr>
            <a:endParaRPr lang="en-US" sz="2400" dirty="0" smtClean="0"/>
          </a:p>
          <a:p>
            <a:pPr>
              <a:lnSpc>
                <a:spcPct val="80000"/>
              </a:lnSpc>
            </a:pPr>
            <a:r>
              <a:rPr lang="en-US" sz="2400" dirty="0" smtClean="0"/>
              <a:t>GP</a:t>
            </a:r>
          </a:p>
          <a:p>
            <a:pPr>
              <a:lnSpc>
                <a:spcPct val="80000"/>
              </a:lnSpc>
            </a:pPr>
            <a:endParaRPr lang="en-US" sz="2400" dirty="0" smtClean="0"/>
          </a:p>
          <a:p>
            <a:pPr>
              <a:lnSpc>
                <a:spcPct val="80000"/>
              </a:lnSpc>
            </a:pPr>
            <a:endParaRPr lang="en-US" sz="2400" dirty="0"/>
          </a:p>
          <a:p>
            <a:pPr>
              <a:lnSpc>
                <a:spcPct val="80000"/>
              </a:lnSpc>
            </a:pPr>
            <a:r>
              <a:rPr lang="en-US" sz="2400" dirty="0"/>
              <a:t>Number of nodes generated in an iterative deepening search to depth </a:t>
            </a:r>
            <a:r>
              <a:rPr lang="en-US" sz="2400" i="1" dirty="0"/>
              <a:t>d</a:t>
            </a:r>
            <a:r>
              <a:rPr lang="en-US" sz="2400" dirty="0"/>
              <a:t> with branching factor </a:t>
            </a:r>
            <a:r>
              <a:rPr lang="en-US" sz="2400" i="1" dirty="0"/>
              <a:t>b</a:t>
            </a:r>
            <a:r>
              <a:rPr lang="en-US" sz="2400" dirty="0"/>
              <a:t>: </a:t>
            </a:r>
          </a:p>
          <a:p>
            <a:pPr algn="ctr">
              <a:lnSpc>
                <a:spcPct val="80000"/>
              </a:lnSpc>
              <a:buFont typeface="Wingdings" pitchFamily="2" charset="2"/>
              <a:buNone/>
            </a:pPr>
            <a:r>
              <a:rPr lang="en-US" sz="2400" dirty="0"/>
              <a:t>N</a:t>
            </a:r>
            <a:r>
              <a:rPr lang="en-US" sz="2400" baseline="-25000" dirty="0"/>
              <a:t>IDS</a:t>
            </a:r>
            <a:r>
              <a:rPr lang="en-US" sz="2400" dirty="0"/>
              <a:t> = (d+1)b</a:t>
            </a:r>
            <a:r>
              <a:rPr lang="en-US" sz="2400" baseline="30000" dirty="0"/>
              <a:t>0</a:t>
            </a:r>
            <a:r>
              <a:rPr lang="en-US" sz="2400" dirty="0"/>
              <a:t> + d b^</a:t>
            </a:r>
            <a:r>
              <a:rPr lang="en-US" sz="2400" baseline="30000" dirty="0"/>
              <a:t>1</a:t>
            </a:r>
            <a:r>
              <a:rPr lang="en-US" sz="2400" dirty="0"/>
              <a:t> + (d-1)b^</a:t>
            </a:r>
            <a:r>
              <a:rPr lang="en-US" sz="2400" baseline="30000" dirty="0"/>
              <a:t>2</a:t>
            </a:r>
            <a:r>
              <a:rPr lang="en-US" sz="2400" dirty="0"/>
              <a:t> + … + 3b</a:t>
            </a:r>
            <a:r>
              <a:rPr lang="en-US" sz="2400" baseline="30000" dirty="0"/>
              <a:t>d-2</a:t>
            </a:r>
            <a:r>
              <a:rPr lang="en-US" sz="2400" dirty="0"/>
              <a:t> +2b</a:t>
            </a:r>
            <a:r>
              <a:rPr lang="en-US" sz="2400" baseline="30000" dirty="0"/>
              <a:t>d-1</a:t>
            </a:r>
            <a:r>
              <a:rPr lang="en-US" sz="2400" dirty="0"/>
              <a:t> + 1b</a:t>
            </a:r>
            <a:r>
              <a:rPr lang="en-US" sz="2400" baseline="30000" dirty="0"/>
              <a:t>d</a:t>
            </a:r>
            <a:r>
              <a:rPr lang="en-US" sz="2400" dirty="0"/>
              <a:t> </a:t>
            </a:r>
          </a:p>
          <a:p>
            <a:pPr>
              <a:lnSpc>
                <a:spcPct val="80000"/>
              </a:lnSpc>
            </a:pPr>
            <a:endParaRPr lang="en-US" sz="2400" dirty="0"/>
          </a:p>
          <a:p>
            <a:pPr>
              <a:lnSpc>
                <a:spcPct val="80000"/>
              </a:lnSpc>
            </a:pPr>
            <a:r>
              <a:rPr lang="en-US" sz="2400" dirty="0"/>
              <a:t>For </a:t>
            </a:r>
            <a:r>
              <a:rPr lang="en-US" sz="2400" i="1" dirty="0"/>
              <a:t>b = 10</a:t>
            </a:r>
            <a:r>
              <a:rPr lang="en-US" sz="2400" dirty="0"/>
              <a:t>, </a:t>
            </a:r>
            <a:r>
              <a:rPr lang="en-US" sz="2400" i="1" dirty="0"/>
              <a:t>d = 5</a:t>
            </a:r>
            <a:r>
              <a:rPr lang="en-US" sz="2400" dirty="0" smtClean="0"/>
              <a:t>,</a:t>
            </a:r>
            <a:endParaRPr lang="en-US" sz="2400" dirty="0"/>
          </a:p>
          <a:p>
            <a:pPr lvl="1">
              <a:lnSpc>
                <a:spcPct val="80000"/>
              </a:lnSpc>
            </a:pPr>
            <a:r>
              <a:rPr lang="en-US" sz="2000" dirty="0"/>
              <a:t>N</a:t>
            </a:r>
            <a:r>
              <a:rPr lang="en-US" sz="2000" baseline="-25000" dirty="0"/>
              <a:t>DLS </a:t>
            </a:r>
            <a:r>
              <a:rPr lang="en-US" sz="2000" dirty="0"/>
              <a:t>= 1 + 10 + 100 + 1,000 + 10,000 + 100,000 = 111,111
</a:t>
            </a:r>
          </a:p>
          <a:p>
            <a:pPr lvl="1">
              <a:lnSpc>
                <a:spcPct val="80000"/>
              </a:lnSpc>
            </a:pPr>
            <a:r>
              <a:rPr lang="en-US" sz="2000" dirty="0"/>
              <a:t>N</a:t>
            </a:r>
            <a:r>
              <a:rPr lang="en-US" sz="2000" baseline="-25000" dirty="0"/>
              <a:t>IDS</a:t>
            </a:r>
            <a:r>
              <a:rPr lang="en-US" sz="2000" dirty="0"/>
              <a:t> = 6 + 50 + 400 + 3,000 + 20,000 + 100,000 = 123,456
</a:t>
            </a:r>
          </a:p>
          <a:p>
            <a:pPr>
              <a:lnSpc>
                <a:spcPct val="80000"/>
              </a:lnSpc>
            </a:pPr>
            <a:endParaRPr lang="en-US" sz="2400" dirty="0"/>
          </a:p>
          <a:p>
            <a:pPr>
              <a:lnSpc>
                <a:spcPct val="80000"/>
              </a:lnSpc>
            </a:pPr>
            <a:r>
              <a:rPr lang="en-US" sz="2400" dirty="0"/>
              <a:t>Overhead = (123,456 - 111,111)/111,111 = 11%</a:t>
            </a:r>
          </a:p>
        </p:txBody>
      </p:sp>
      <p:pic>
        <p:nvPicPr>
          <p:cNvPr id="1026" name="Picture 2"/>
          <p:cNvPicPr>
            <a:picLocks noChangeAspect="1" noChangeArrowheads="1"/>
          </p:cNvPicPr>
          <p:nvPr/>
        </p:nvPicPr>
        <p:blipFill>
          <a:blip r:embed="rId2"/>
          <a:srcRect/>
          <a:stretch>
            <a:fillRect/>
          </a:stretch>
        </p:blipFill>
        <p:spPr bwMode="auto">
          <a:xfrm>
            <a:off x="3886200" y="2057400"/>
            <a:ext cx="1266825" cy="790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Problems and their Representations</a:t>
            </a:r>
            <a:endParaRPr lang="en-US" dirty="0"/>
          </a:p>
        </p:txBody>
      </p:sp>
      <p:sp>
        <p:nvSpPr>
          <p:cNvPr id="3" name="Content Placeholder 2"/>
          <p:cNvSpPr>
            <a:spLocks noGrp="1"/>
          </p:cNvSpPr>
          <p:nvPr>
            <p:ph idx="1"/>
          </p:nvPr>
        </p:nvSpPr>
        <p:spPr>
          <a:xfrm>
            <a:off x="457200" y="1600201"/>
            <a:ext cx="8229600" cy="1295400"/>
          </a:xfrm>
        </p:spPr>
        <p:txBody>
          <a:bodyPr>
            <a:normAutofit/>
          </a:bodyPr>
          <a:lstStyle/>
          <a:p>
            <a:r>
              <a:rPr lang="en-US" dirty="0" smtClean="0"/>
              <a:t>Traversing a Maze</a:t>
            </a:r>
          </a:p>
          <a:p>
            <a:pPr lvl="1"/>
            <a:endParaRPr lang="en-US" dirty="0" smtClean="0"/>
          </a:p>
          <a:p>
            <a:pPr lvl="1"/>
            <a:endParaRPr lang="en-US" dirty="0"/>
          </a:p>
        </p:txBody>
      </p:sp>
      <p:pic>
        <p:nvPicPr>
          <p:cNvPr id="5" name="Picture 2"/>
          <p:cNvPicPr>
            <a:picLocks noChangeAspect="1" noChangeArrowheads="1"/>
          </p:cNvPicPr>
          <p:nvPr/>
        </p:nvPicPr>
        <p:blipFill>
          <a:blip r:embed="rId2"/>
          <a:srcRect/>
          <a:stretch>
            <a:fillRect/>
          </a:stretch>
        </p:blipFill>
        <p:spPr bwMode="auto">
          <a:xfrm>
            <a:off x="152400" y="2314575"/>
            <a:ext cx="8686800" cy="454342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Driven or Goal Driven Search</a:t>
            </a:r>
            <a:endParaRPr lang="en-US" dirty="0"/>
          </a:p>
        </p:txBody>
      </p:sp>
      <p:sp>
        <p:nvSpPr>
          <p:cNvPr id="3" name="Content Placeholder 2"/>
          <p:cNvSpPr>
            <a:spLocks noGrp="1"/>
          </p:cNvSpPr>
          <p:nvPr>
            <p:ph idx="1"/>
          </p:nvPr>
        </p:nvSpPr>
        <p:spPr/>
        <p:txBody>
          <a:bodyPr>
            <a:normAutofit lnSpcReduction="10000"/>
          </a:bodyPr>
          <a:lstStyle/>
          <a:p>
            <a:r>
              <a:rPr lang="en-US" b="1" dirty="0" smtClean="0"/>
              <a:t>Data-driven search </a:t>
            </a:r>
            <a:r>
              <a:rPr lang="en-US" dirty="0" smtClean="0"/>
              <a:t>starts from an initial state and uses actions that are allowed to move forward until a goal is reached. This approach is also known as </a:t>
            </a:r>
            <a:r>
              <a:rPr lang="en-US" b="1" dirty="0" smtClean="0"/>
              <a:t>forward chaining.</a:t>
            </a:r>
          </a:p>
          <a:p>
            <a:r>
              <a:rPr lang="en-US" dirty="0" smtClean="0"/>
              <a:t>Search can start at the goal and work back toward a start state, by seeing what moves could have led to the goal state. This is </a:t>
            </a:r>
            <a:r>
              <a:rPr lang="en-US" b="1" dirty="0" smtClean="0"/>
              <a:t>goal-driven </a:t>
            </a:r>
            <a:r>
              <a:rPr lang="en-US" dirty="0" smtClean="0"/>
              <a:t>search, also known as </a:t>
            </a:r>
            <a:r>
              <a:rPr lang="en-US" b="1" dirty="0" smtClean="0"/>
              <a:t>backward chaining.</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Properties of Search Methods</a:t>
            </a:r>
            <a:endParaRPr lang="en-US" dirty="0"/>
          </a:p>
        </p:txBody>
      </p:sp>
      <p:sp>
        <p:nvSpPr>
          <p:cNvPr id="3" name="Content Placeholder 2"/>
          <p:cNvSpPr>
            <a:spLocks noGrp="1"/>
          </p:cNvSpPr>
          <p:nvPr>
            <p:ph idx="1"/>
          </p:nvPr>
        </p:nvSpPr>
        <p:spPr/>
        <p:txBody>
          <a:bodyPr/>
          <a:lstStyle/>
          <a:p>
            <a:r>
              <a:rPr lang="en-US" dirty="0" smtClean="0"/>
              <a:t>Complexity</a:t>
            </a:r>
          </a:p>
          <a:p>
            <a:r>
              <a:rPr lang="en-US" dirty="0" smtClean="0"/>
              <a:t>Completeness</a:t>
            </a:r>
          </a:p>
          <a:p>
            <a:r>
              <a:rPr lang="en-US" dirty="0" smtClean="0"/>
              <a:t>Optimality</a:t>
            </a:r>
          </a:p>
          <a:p>
            <a:r>
              <a:rPr lang="en-US" dirty="0" smtClean="0"/>
              <a:t>Admissibility</a:t>
            </a:r>
          </a:p>
          <a:p>
            <a:r>
              <a:rPr lang="en-US" dirty="0" smtClean="0"/>
              <a:t>Irrevocability</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a:t>
            </a:r>
            <a:endParaRPr lang="en-US" dirty="0"/>
          </a:p>
        </p:txBody>
      </p:sp>
      <p:sp>
        <p:nvSpPr>
          <p:cNvPr id="3" name="Content Placeholder 2"/>
          <p:cNvSpPr>
            <a:spLocks noGrp="1"/>
          </p:cNvSpPr>
          <p:nvPr>
            <p:ph idx="1"/>
          </p:nvPr>
        </p:nvSpPr>
        <p:spPr/>
        <p:txBody>
          <a:bodyPr>
            <a:normAutofit/>
          </a:bodyPr>
          <a:lstStyle/>
          <a:p>
            <a:r>
              <a:rPr lang="en-US" smtClean="0"/>
              <a:t>It </a:t>
            </a:r>
            <a:r>
              <a:rPr lang="en-US" dirty="0" smtClean="0"/>
              <a:t>is useful to describe how efficient that method is, over time and space. </a:t>
            </a:r>
          </a:p>
          <a:p>
            <a:r>
              <a:rPr lang="en-US" dirty="0" smtClean="0"/>
              <a:t>The </a:t>
            </a:r>
            <a:r>
              <a:rPr lang="en-US" b="1" dirty="0" smtClean="0"/>
              <a:t>time complexity </a:t>
            </a:r>
            <a:r>
              <a:rPr lang="en-US" dirty="0" smtClean="0"/>
              <a:t>of a method is related to the length of time that the method would take to find a goal state. </a:t>
            </a:r>
          </a:p>
          <a:p>
            <a:r>
              <a:rPr lang="en-US" dirty="0" smtClean="0"/>
              <a:t>The </a:t>
            </a:r>
            <a:r>
              <a:rPr lang="en-US" b="1" dirty="0" smtClean="0"/>
              <a:t>space complexity </a:t>
            </a:r>
            <a:r>
              <a:rPr lang="en-US" dirty="0" smtClean="0"/>
              <a:t>is related to the amount of memory that the method needs to use.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Completeness</a:t>
            </a:r>
            <a:endParaRPr lang="en-US" dirty="0"/>
          </a:p>
        </p:txBody>
      </p:sp>
      <p:sp>
        <p:nvSpPr>
          <p:cNvPr id="3" name="Content Placeholder 2"/>
          <p:cNvSpPr>
            <a:spLocks noGrp="1"/>
          </p:cNvSpPr>
          <p:nvPr>
            <p:ph idx="1"/>
          </p:nvPr>
        </p:nvSpPr>
        <p:spPr/>
        <p:txBody>
          <a:bodyPr/>
          <a:lstStyle/>
          <a:p>
            <a:r>
              <a:rPr lang="en-US" dirty="0" smtClean="0"/>
              <a:t>A search method is described as being </a:t>
            </a:r>
            <a:r>
              <a:rPr lang="en-US" b="1" dirty="0" smtClean="0"/>
              <a:t>complete </a:t>
            </a:r>
            <a:r>
              <a:rPr lang="en-US" dirty="0" smtClean="0"/>
              <a:t>if it is guaranteed to find a goal state if one exists.</a:t>
            </a:r>
          </a:p>
          <a:p>
            <a:r>
              <a:rPr lang="en-US" dirty="0" smtClean="0"/>
              <a:t>A method that is not complete has the disadvantage that it cannot necessarily be believed if it reports that no solution exists.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919</TotalTime>
  <Words>848</Words>
  <Application>Microsoft Office PowerPoint</Application>
  <PresentationFormat>On-screen Show (4:3)</PresentationFormat>
  <Paragraphs>171</Paragraphs>
  <Slides>42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Comic Sans MS</vt:lpstr>
      <vt:lpstr>r</vt:lpstr>
      <vt:lpstr>Wingdings</vt:lpstr>
      <vt:lpstr>Office Theme</vt:lpstr>
      <vt:lpstr>Lecture 3</vt:lpstr>
      <vt:lpstr>Outline</vt:lpstr>
      <vt:lpstr>Problems and their Representations</vt:lpstr>
      <vt:lpstr>Problems and their Representations</vt:lpstr>
      <vt:lpstr>Problems and their Representations</vt:lpstr>
      <vt:lpstr>Data Driven or Goal Driven Search</vt:lpstr>
      <vt:lpstr>Properties of Search Methods</vt:lpstr>
      <vt:lpstr>Complexity</vt:lpstr>
      <vt:lpstr>Completeness</vt:lpstr>
      <vt:lpstr>Optimality</vt:lpstr>
      <vt:lpstr>Admissibility</vt:lpstr>
      <vt:lpstr>Irrevocability</vt:lpstr>
      <vt:lpstr>Tree search algorithms</vt:lpstr>
      <vt:lpstr>Tree search example</vt:lpstr>
      <vt:lpstr>Tree search example</vt:lpstr>
      <vt:lpstr>Tree search example</vt:lpstr>
      <vt:lpstr>Uninformed search strategies</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PowerPoint Presentation</vt:lpstr>
      <vt:lpstr>Breadth-first search</vt:lpstr>
      <vt:lpstr>Breadth-first search</vt:lpstr>
      <vt:lpstr>Breadth-first search</vt:lpstr>
      <vt:lpstr>Breadth-first search</vt:lpstr>
      <vt:lpstr>Breadth-first search</vt:lpstr>
      <vt:lpstr>PowerPoint Presentation</vt:lpstr>
      <vt:lpstr>Iterative deepening search l =0</vt:lpstr>
      <vt:lpstr>Iterative deepening search l =1</vt:lpstr>
      <vt:lpstr>Iterative deepening search l =2</vt:lpstr>
      <vt:lpstr>Iterative deepening search l =3</vt:lpstr>
      <vt:lpstr>Iterative deepening 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
  <cp:lastModifiedBy>Dr Kamran Malik</cp:lastModifiedBy>
  <cp:revision>185</cp:revision>
  <dcterms:created xsi:type="dcterms:W3CDTF">2006-08-16T00:00:00Z</dcterms:created>
  <dcterms:modified xsi:type="dcterms:W3CDTF">2022-11-04T05:03:50Z</dcterms:modified>
</cp:coreProperties>
</file>