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82" r:id="rId3"/>
    <p:sldId id="283"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122FBC-8436-423B-9AC2-7DFFC01F46A1}" type="datetimeFigureOut">
              <a:rPr lang="en-US" smtClean="0"/>
              <a:pPr/>
              <a:t>12/5/2022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B896B2-24FC-4465-AD31-90F614F7170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470025"/>
          </a:xfrm>
        </p:spPr>
        <p:txBody>
          <a:bodyPr/>
          <a:lstStyle/>
          <a:p>
            <a:r>
              <a:rPr lang="en-US"/>
              <a:t>Game Trees</a:t>
            </a:r>
            <a:endParaRPr lang="en-US" dirty="0"/>
          </a:p>
        </p:txBody>
      </p:sp>
      <p:sp>
        <p:nvSpPr>
          <p:cNvPr id="4" name="Text Box 4"/>
          <p:cNvSpPr txBox="1">
            <a:spLocks noChangeArrowheads="1"/>
          </p:cNvSpPr>
          <p:nvPr/>
        </p:nvSpPr>
        <p:spPr bwMode="auto">
          <a:xfrm>
            <a:off x="0" y="3505200"/>
            <a:ext cx="8686800" cy="2031313"/>
          </a:xfrm>
          <a:prstGeom prst="rect">
            <a:avLst/>
          </a:prstGeom>
          <a:noFill/>
          <a:ln w="57150">
            <a:noFill/>
            <a:miter lim="800000"/>
            <a:headEnd/>
            <a:tailEnd/>
          </a:ln>
        </p:spPr>
        <p:txBody>
          <a:bodyPr wrap="square" lIns="91429" tIns="45714" rIns="91429" bIns="45714">
            <a:spAutoFit/>
          </a:bodyPr>
          <a:lstStyle/>
          <a:p>
            <a:r>
              <a:rPr lang="en-US" b="1" dirty="0">
                <a:latin typeface="Comic Sans MS" pitchFamily="66" charset="0"/>
              </a:rPr>
              <a:t>Note:</a:t>
            </a:r>
            <a:r>
              <a:rPr lang="en-US" dirty="0">
                <a:latin typeface="Comic Sans MS" pitchFamily="66" charset="0"/>
              </a:rPr>
              <a:t> Some slides and/or pictures </a:t>
            </a:r>
            <a:r>
              <a:rPr lang="en-US" dirty="0" smtClean="0">
                <a:latin typeface="Comic Sans MS" pitchFamily="66" charset="0"/>
              </a:rPr>
              <a:t>are adapted </a:t>
            </a:r>
            <a:r>
              <a:rPr lang="en-US" dirty="0">
                <a:latin typeface="Comic Sans MS" pitchFamily="66" charset="0"/>
              </a:rPr>
              <a:t>from </a:t>
            </a:r>
            <a:r>
              <a:rPr lang="en-US" dirty="0" smtClean="0">
                <a:latin typeface="Comic Sans MS" pitchFamily="66" charset="0"/>
              </a:rPr>
              <a:t>Lecture slides / Books of</a:t>
            </a:r>
          </a:p>
          <a:p>
            <a:pPr>
              <a:buFont typeface="Arial" pitchFamily="34" charset="0"/>
              <a:buChar char="•"/>
            </a:pPr>
            <a:r>
              <a:rPr lang="en-US" sz="1600" dirty="0" smtClean="0">
                <a:latin typeface="Comic Sans MS" pitchFamily="66" charset="0"/>
              </a:rPr>
              <a:t>  Dr </a:t>
            </a:r>
            <a:r>
              <a:rPr lang="en-US" sz="1600" dirty="0" err="1" smtClean="0">
                <a:latin typeface="Comic Sans MS" pitchFamily="66" charset="0"/>
              </a:rPr>
              <a:t>Zafar</a:t>
            </a:r>
            <a:r>
              <a:rPr lang="en-US" sz="1600" dirty="0" smtClean="0">
                <a:latin typeface="Comic Sans MS" pitchFamily="66" charset="0"/>
              </a:rPr>
              <a:t> </a:t>
            </a:r>
            <a:r>
              <a:rPr lang="en-US" sz="1600" dirty="0" err="1" smtClean="0">
                <a:latin typeface="Comic Sans MS" pitchFamily="66" charset="0"/>
              </a:rPr>
              <a:t>Alvi</a:t>
            </a:r>
            <a:r>
              <a:rPr lang="en-US" sz="1600" dirty="0" smtClean="0">
                <a:latin typeface="Comic Sans MS" pitchFamily="66" charset="0"/>
              </a:rPr>
              <a:t>.</a:t>
            </a:r>
          </a:p>
          <a:p>
            <a:pPr>
              <a:buFont typeface="Arial" pitchFamily="34" charset="0"/>
              <a:buChar char="•"/>
            </a:pPr>
            <a:r>
              <a:rPr lang="en-US" sz="1600" dirty="0" smtClean="0">
                <a:latin typeface="Comic Sans MS" pitchFamily="66" charset="0"/>
              </a:rPr>
              <a:t>  Text Book - </a:t>
            </a:r>
            <a:r>
              <a:rPr lang="en-US" sz="1600" i="1" dirty="0" err="1" smtClean="0"/>
              <a:t>Aritificial</a:t>
            </a:r>
            <a:r>
              <a:rPr lang="en-US" sz="1600" i="1" dirty="0" smtClean="0"/>
              <a:t> Intelligence Illuminated</a:t>
            </a:r>
            <a:r>
              <a:rPr lang="en-US" sz="1600" dirty="0" smtClean="0"/>
              <a:t> by Ben </a:t>
            </a:r>
            <a:r>
              <a:rPr lang="en-US" sz="1600" dirty="0" err="1" smtClean="0"/>
              <a:t>Coppin</a:t>
            </a:r>
            <a:r>
              <a:rPr lang="en-US" sz="1600" dirty="0" smtClean="0"/>
              <a:t>, </a:t>
            </a:r>
            <a:r>
              <a:rPr lang="en-US" sz="1600" dirty="0" err="1" smtClean="0"/>
              <a:t>Narosa</a:t>
            </a:r>
            <a:r>
              <a:rPr lang="en-US" sz="1600" dirty="0" smtClean="0"/>
              <a:t> Publishers</a:t>
            </a:r>
            <a:r>
              <a:rPr lang="en-US" sz="1600" dirty="0" smtClean="0">
                <a:latin typeface="Comic Sans MS" pitchFamily="66" charset="0"/>
              </a:rPr>
              <a:t>.</a:t>
            </a:r>
          </a:p>
          <a:p>
            <a:pPr>
              <a:buFont typeface="Arial" pitchFamily="34" charset="0"/>
              <a:buChar char="•"/>
            </a:pPr>
            <a:r>
              <a:rPr lang="en-US" sz="1600" dirty="0" smtClean="0">
                <a:latin typeface="Comic Sans MS" pitchFamily="66" charset="0"/>
              </a:rPr>
              <a:t>   Ref Books  </a:t>
            </a:r>
          </a:p>
          <a:p>
            <a:pPr lvl="1">
              <a:buFont typeface="Arial" pitchFamily="34" charset="0"/>
              <a:buChar char="•"/>
            </a:pPr>
            <a:r>
              <a:rPr lang="en-US" sz="1400" i="1" dirty="0" smtClean="0"/>
              <a:t>Artificial Intelligence- Structures &amp; Strategies for Complex Problem Solving by</a:t>
            </a:r>
            <a:r>
              <a:rPr lang="en-US" sz="1400" dirty="0" smtClean="0"/>
              <a:t> George F. Luger, 4</a:t>
            </a:r>
            <a:r>
              <a:rPr lang="en-US" sz="1400" baseline="30000" dirty="0" smtClean="0"/>
              <a:t>th</a:t>
            </a:r>
            <a:r>
              <a:rPr lang="en-US" sz="1400" dirty="0" smtClean="0"/>
              <a:t>  edition, Pearson Education.</a:t>
            </a:r>
          </a:p>
          <a:p>
            <a:pPr lvl="1">
              <a:buFont typeface="Arial" pitchFamily="34" charset="0"/>
              <a:buChar char="•"/>
            </a:pPr>
            <a:r>
              <a:rPr lang="en-US" sz="1400" dirty="0" smtClean="0">
                <a:latin typeface="Comic Sans MS" pitchFamily="66" charset="0"/>
              </a:rPr>
              <a:t> </a:t>
            </a:r>
            <a:r>
              <a:rPr lang="en-US" sz="1400" i="1" dirty="0" smtClean="0"/>
              <a:t>Artificial Intelligence A Modern Approach</a:t>
            </a:r>
            <a:r>
              <a:rPr lang="en-US" sz="1400" dirty="0" smtClean="0"/>
              <a:t> by Stuart Russell &amp; Peter </a:t>
            </a:r>
            <a:r>
              <a:rPr lang="en-US" sz="1400" dirty="0" err="1" smtClean="0"/>
              <a:t>Norvig</a:t>
            </a:r>
            <a:r>
              <a:rPr lang="en-US" sz="1400" dirty="0" smtClean="0">
                <a:latin typeface="Comic Sans MS" pitchFamily="66" charset="0"/>
              </a:rPr>
              <a:t>.</a:t>
            </a:r>
          </a:p>
          <a:p>
            <a:pPr lvl="1">
              <a:buFont typeface="Arial" pitchFamily="34" charset="0"/>
              <a:buChar char="•"/>
            </a:pPr>
            <a:r>
              <a:rPr lang="en-US" sz="1400" smtClean="0"/>
              <a:t>Artificial Intelligence, Third Edition by Patrick Henry Winston</a:t>
            </a:r>
            <a:endParaRPr lang="en-US" sz="1400" dirty="0" smtClean="0">
              <a:latin typeface="Comic Sans MS" pitchFamily="66"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Minimax</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err="1" smtClean="0"/>
              <a:t>Minimax</a:t>
            </a:r>
            <a:r>
              <a:rPr lang="en-US" dirty="0" smtClean="0"/>
              <a:t> algorithm is used to choose good moves. It is assumed that a suitable static evaluation function is available, which is able to give an overall score to a given position.</a:t>
            </a:r>
          </a:p>
          <a:p>
            <a:r>
              <a:rPr lang="en-US" dirty="0" smtClean="0"/>
              <a:t>In applying </a:t>
            </a:r>
            <a:r>
              <a:rPr lang="en-US" dirty="0" err="1" smtClean="0"/>
              <a:t>Minimax</a:t>
            </a:r>
            <a:r>
              <a:rPr lang="en-US" dirty="0" smtClean="0"/>
              <a:t>, the static evaluator will only be used on leaf nodes, and the values of the leaf nodes will be filtered up through the tree, to pick out the best path that the computer can achieve.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152400"/>
            <a:ext cx="9182100" cy="586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Bounded </a:t>
            </a:r>
            <a:r>
              <a:rPr lang="en-US" b="1" dirty="0" err="1" smtClean="0"/>
              <a:t>Lookahead</a:t>
            </a:r>
            <a:endParaRPr lang="en-US" dirty="0"/>
          </a:p>
        </p:txBody>
      </p:sp>
      <p:sp>
        <p:nvSpPr>
          <p:cNvPr id="3" name="Content Placeholder 2"/>
          <p:cNvSpPr>
            <a:spLocks noGrp="1"/>
          </p:cNvSpPr>
          <p:nvPr>
            <p:ph idx="1"/>
          </p:nvPr>
        </p:nvSpPr>
        <p:spPr>
          <a:xfrm>
            <a:off x="0" y="1143000"/>
            <a:ext cx="9144000" cy="5715000"/>
          </a:xfrm>
        </p:spPr>
        <p:txBody>
          <a:bodyPr>
            <a:normAutofit fontScale="92500" lnSpcReduction="20000"/>
          </a:bodyPr>
          <a:lstStyle/>
          <a:p>
            <a:r>
              <a:rPr lang="en-US" dirty="0" err="1" smtClean="0"/>
              <a:t>Minimax</a:t>
            </a:r>
            <a:r>
              <a:rPr lang="en-US" dirty="0" smtClean="0"/>
              <a:t>, as we have defined it, is a very simple algorithm and is unsuitable for use in many games, such as chess where the game tree is extremely large. </a:t>
            </a:r>
          </a:p>
          <a:p>
            <a:r>
              <a:rPr lang="en-US" dirty="0" smtClean="0"/>
              <a:t>The problem is that in order to run </a:t>
            </a:r>
            <a:r>
              <a:rPr lang="en-US" dirty="0" err="1" smtClean="0"/>
              <a:t>Minimax</a:t>
            </a:r>
            <a:r>
              <a:rPr lang="en-US" dirty="0" smtClean="0"/>
              <a:t>, the entire game tree must be examined, and for games such as chess, this is not possible due to the potential depth of the tree and the large branching factor. </a:t>
            </a:r>
          </a:p>
          <a:p>
            <a:r>
              <a:rPr lang="en-US" dirty="0" smtClean="0"/>
              <a:t>In such cases, </a:t>
            </a:r>
            <a:r>
              <a:rPr lang="en-US" b="1" dirty="0" smtClean="0"/>
              <a:t>bounded </a:t>
            </a:r>
            <a:r>
              <a:rPr lang="en-US" b="1" dirty="0" err="1" smtClean="0"/>
              <a:t>lookahead</a:t>
            </a:r>
            <a:r>
              <a:rPr lang="en-US" b="1" dirty="0" smtClean="0"/>
              <a:t> </a:t>
            </a:r>
            <a:r>
              <a:rPr lang="en-US" dirty="0" smtClean="0"/>
              <a:t>is very commonly used and can be combined with </a:t>
            </a:r>
            <a:r>
              <a:rPr lang="en-US" dirty="0" err="1" smtClean="0"/>
              <a:t>Minimax</a:t>
            </a:r>
            <a:r>
              <a:rPr lang="en-US" dirty="0" smtClean="0"/>
              <a:t>. </a:t>
            </a:r>
          </a:p>
          <a:p>
            <a:r>
              <a:rPr lang="en-US" dirty="0" smtClean="0"/>
              <a:t>The idea of bounded </a:t>
            </a:r>
            <a:r>
              <a:rPr lang="en-US" dirty="0" err="1" smtClean="0"/>
              <a:t>lookahead</a:t>
            </a:r>
            <a:r>
              <a:rPr lang="en-US" dirty="0" smtClean="0"/>
              <a:t> is that the search tree is only examined to a particular depth. </a:t>
            </a:r>
          </a:p>
          <a:p>
            <a:r>
              <a:rPr lang="en-US" dirty="0" smtClean="0"/>
              <a:t>All nodes at this depth are considered to be leaf nodes and are evaluated using a static evaluation function.</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Alpha–Beta Pruning</a:t>
            </a:r>
            <a:endParaRPr lang="en-US" dirty="0"/>
          </a:p>
        </p:txBody>
      </p:sp>
      <p:sp>
        <p:nvSpPr>
          <p:cNvPr id="3" name="Content Placeholder 2"/>
          <p:cNvSpPr>
            <a:spLocks noGrp="1"/>
          </p:cNvSpPr>
          <p:nvPr>
            <p:ph idx="1"/>
          </p:nvPr>
        </p:nvSpPr>
        <p:spPr>
          <a:xfrm>
            <a:off x="0" y="1600200"/>
            <a:ext cx="9144000" cy="5257800"/>
          </a:xfrm>
        </p:spPr>
        <p:txBody>
          <a:bodyPr>
            <a:normAutofit fontScale="92500" lnSpcReduction="20000"/>
          </a:bodyPr>
          <a:lstStyle/>
          <a:p>
            <a:r>
              <a:rPr lang="en-US" dirty="0" smtClean="0"/>
              <a:t>Bounded </a:t>
            </a:r>
            <a:r>
              <a:rPr lang="en-US" dirty="0" err="1" smtClean="0"/>
              <a:t>lookahead</a:t>
            </a:r>
            <a:r>
              <a:rPr lang="en-US" dirty="0" smtClean="0"/>
              <a:t> can help to make smaller the part of the game tree that needs to be examined. </a:t>
            </a:r>
          </a:p>
          <a:p>
            <a:r>
              <a:rPr lang="en-US" dirty="0" smtClean="0"/>
              <a:t>In some cases, it is extremely useful to be able to </a:t>
            </a:r>
            <a:r>
              <a:rPr lang="en-US" b="1" dirty="0" smtClean="0"/>
              <a:t>prune </a:t>
            </a:r>
            <a:r>
              <a:rPr lang="en-US" dirty="0" smtClean="0"/>
              <a:t>sections of the game tree. </a:t>
            </a:r>
          </a:p>
          <a:p>
            <a:r>
              <a:rPr lang="en-US" dirty="0" smtClean="0"/>
              <a:t>Using alpha–beta pruning, it is possible to remove sections of the game tree that are not worth examining, to make searching for a good move more efficient. </a:t>
            </a:r>
          </a:p>
          <a:p>
            <a:r>
              <a:rPr lang="en-US" dirty="0" smtClean="0"/>
              <a:t>The principle behind alpha–beta pruning is that if a move is determined to be worse than another move that has already been examined, then further examining the possible consequences of that worse move is pointless.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Consider the partial game tree</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762000" y="1295400"/>
            <a:ext cx="7315200" cy="48005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Alpha–Beta Pruning</a:t>
            </a:r>
            <a:endParaRPr lang="en-US" dirty="0"/>
          </a:p>
        </p:txBody>
      </p:sp>
      <p:sp>
        <p:nvSpPr>
          <p:cNvPr id="3" name="Content Placeholder 2"/>
          <p:cNvSpPr>
            <a:spLocks noGrp="1"/>
          </p:cNvSpPr>
          <p:nvPr>
            <p:ph idx="1"/>
          </p:nvPr>
        </p:nvSpPr>
        <p:spPr>
          <a:xfrm>
            <a:off x="0" y="1295400"/>
            <a:ext cx="9144000" cy="5257800"/>
          </a:xfrm>
        </p:spPr>
        <p:txBody>
          <a:bodyPr>
            <a:normAutofit fontScale="92500" lnSpcReduction="20000"/>
          </a:bodyPr>
          <a:lstStyle/>
          <a:p>
            <a:r>
              <a:rPr lang="en-US" dirty="0" smtClean="0"/>
              <a:t>This very simple game tree has five leaf nodes. </a:t>
            </a:r>
          </a:p>
          <a:p>
            <a:r>
              <a:rPr lang="en-US" dirty="0" smtClean="0"/>
              <a:t>The top arc represents a choice by the computer, and so is a </a:t>
            </a:r>
            <a:r>
              <a:rPr lang="en-US" b="1" dirty="0" smtClean="0"/>
              <a:t>maximizing level </a:t>
            </a:r>
            <a:r>
              <a:rPr lang="en-US" dirty="0" smtClean="0"/>
              <a:t>(in other words, the top node is a max node).</a:t>
            </a:r>
          </a:p>
          <a:p>
            <a:r>
              <a:rPr lang="en-US" dirty="0" smtClean="0"/>
              <a:t>After calculating the static evaluation function for the first four leaf nodes, it becomes unnecessary to evaluate the score for the fifth. </a:t>
            </a:r>
          </a:p>
          <a:p>
            <a:r>
              <a:rPr lang="en-US" dirty="0" smtClean="0"/>
              <a:t>The reason for this can be understood as follows: In choosing the left-hand path from the root node, it is possible to achieve a score of 3 or 5. </a:t>
            </a:r>
          </a:p>
          <a:p>
            <a:r>
              <a:rPr lang="en-US" dirty="0" smtClean="0"/>
              <a:t>Because this level is a minimizing level, the opponent can be expected to choose the move that leads to a score of 3.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Alpha–Beta Pruning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So, by choosing the left-hand arc from the root node, the computer can achieve a score of 3.</a:t>
            </a:r>
          </a:p>
          <a:p>
            <a:r>
              <a:rPr lang="en-US" dirty="0" smtClean="0"/>
              <a:t>By choosing the right-hand arc, the computer can achieve a score of 7 or 1, or a mystery value. Because the opponent is aiming to minimize the score, he or she could choose the position with a score of 1, which is worse than the value the computer could achieve by choosing the left-hand path. </a:t>
            </a:r>
          </a:p>
          <a:p>
            <a:r>
              <a:rPr lang="en-US" dirty="0" smtClean="0"/>
              <a:t>So, the value of the rightmost leaf node doesn’t matter—the computer must not choose the right-hand arc because it definitely leads to a score of </a:t>
            </a:r>
            <a:r>
              <a:rPr lang="en-US" b="1" dirty="0" smtClean="0"/>
              <a:t>at best </a:t>
            </a:r>
            <a:r>
              <a:rPr lang="en-US" dirty="0" smtClean="0"/>
              <a:t>1 (assuming the opponent does not irrationally choose the 7 option).</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smtClean="0"/>
              <a:t>Example</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28600" y="1066800"/>
            <a:ext cx="8458200" cy="541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a:t>
            </a:r>
            <a:endParaRPr lang="en-US" dirty="0"/>
          </a:p>
        </p:txBody>
      </p:sp>
      <p:sp>
        <p:nvSpPr>
          <p:cNvPr id="3" name="Content Placeholder 2"/>
          <p:cNvSpPr>
            <a:spLocks noGrp="1"/>
          </p:cNvSpPr>
          <p:nvPr>
            <p:ph idx="1"/>
          </p:nvPr>
        </p:nvSpPr>
        <p:spPr/>
        <p:txBody>
          <a:bodyPr/>
          <a:lstStyle/>
          <a:p>
            <a:r>
              <a:rPr lang="en-US" i="1" dirty="0" smtClean="0"/>
              <a:t>Some Studies in Machine Learning Using the Game of Checkers, Arthur Samuel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Trees</a:t>
            </a:r>
            <a:endParaRPr lang="en-US" dirty="0"/>
          </a:p>
        </p:txBody>
      </p:sp>
      <p:sp>
        <p:nvSpPr>
          <p:cNvPr id="3" name="Content Placeholder 2"/>
          <p:cNvSpPr>
            <a:spLocks noGrp="1"/>
          </p:cNvSpPr>
          <p:nvPr>
            <p:ph idx="1"/>
          </p:nvPr>
        </p:nvSpPr>
        <p:spPr/>
        <p:txBody>
          <a:bodyPr>
            <a:normAutofit/>
          </a:bodyPr>
          <a:lstStyle/>
          <a:p>
            <a:r>
              <a:rPr lang="en-US" dirty="0" smtClean="0"/>
              <a:t>Many two-player games can be efficiently represented using trees, called </a:t>
            </a:r>
            <a:r>
              <a:rPr lang="en-US" b="1" dirty="0" smtClean="0"/>
              <a:t>game trees. </a:t>
            </a:r>
          </a:p>
          <a:p>
            <a:r>
              <a:rPr lang="en-US" dirty="0" smtClean="0"/>
              <a:t>A game tree is an instance of a tree in which the root node represents the state before any moves have been made, the nodes in the tree represent possible states of the game (or positions), and arcs in the tree represent moves.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Trees</a:t>
            </a:r>
            <a:endParaRPr lang="en-US" dirty="0"/>
          </a:p>
        </p:txBody>
      </p:sp>
      <p:sp>
        <p:nvSpPr>
          <p:cNvPr id="3" name="Content Placeholder 2"/>
          <p:cNvSpPr>
            <a:spLocks noGrp="1"/>
          </p:cNvSpPr>
          <p:nvPr>
            <p:ph idx="1"/>
          </p:nvPr>
        </p:nvSpPr>
        <p:spPr/>
        <p:txBody>
          <a:bodyPr>
            <a:normAutofit fontScale="92500"/>
          </a:bodyPr>
          <a:lstStyle/>
          <a:p>
            <a:r>
              <a:rPr lang="en-US" dirty="0" smtClean="0"/>
              <a:t>It is usual to represent the two players’ moves on alternate levels of the game tree, so that all edges leading from the root node to the first level represent possible moves for the first player, and edges from the first level to the second represent moves for the second player, and so on.</a:t>
            </a:r>
          </a:p>
          <a:p>
            <a:r>
              <a:rPr lang="en-US" dirty="0" smtClean="0"/>
              <a:t>Leaf nodes in the tree represent final states, where the game has been </a:t>
            </a:r>
            <a:r>
              <a:rPr lang="en-US" b="1" dirty="0" smtClean="0"/>
              <a:t>won, lost, or drawn</a:t>
            </a:r>
            <a:r>
              <a:rPr lang="en-US" dirty="0" smtClean="0"/>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Trees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One approach to playing a game might be for the computer to use a tree search algorithm such as depth-first or breadth-first search, looking for a goal state (i.e., a final state of the game where the computer has won).</a:t>
            </a:r>
          </a:p>
          <a:p>
            <a:r>
              <a:rPr lang="en-US" dirty="0" smtClean="0"/>
              <a:t>Unfortunately, this approach does not work because there is another intelligence involved in the game.</a:t>
            </a:r>
          </a:p>
          <a:p>
            <a:r>
              <a:rPr lang="en-US" dirty="0" smtClean="0"/>
              <a:t>Consider the partial game tree shown in next slide of   tic-tac-toe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2388" y="0"/>
            <a:ext cx="9039225"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Trees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branching factor of the root node is 9 because there are nine squares in which the computer can place its first naught. The branching factor of the next level of the tree is 8, then 7 for the next level, and so on.</a:t>
            </a:r>
          </a:p>
          <a:p>
            <a:r>
              <a:rPr lang="en-US" dirty="0" smtClean="0"/>
              <a:t>For a computer to use this tree to make decisions about moves in a game of tic-tac-toe, it needs to use an </a:t>
            </a:r>
            <a:r>
              <a:rPr lang="en-US" b="1" dirty="0" smtClean="0"/>
              <a:t>evaluation function</a:t>
            </a:r>
            <a:r>
              <a:rPr lang="en-US" dirty="0" smtClean="0"/>
              <a:t>, which enables it to decide whether a given position in the game is good or bad.</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Evaluation Functions</a:t>
            </a:r>
            <a:endParaRPr lang="en-US" dirty="0"/>
          </a:p>
        </p:txBody>
      </p:sp>
      <p:sp>
        <p:nvSpPr>
          <p:cNvPr id="3" name="Content Placeholder 2"/>
          <p:cNvSpPr>
            <a:spLocks noGrp="1"/>
          </p:cNvSpPr>
          <p:nvPr>
            <p:ph idx="1"/>
          </p:nvPr>
        </p:nvSpPr>
        <p:spPr>
          <a:xfrm>
            <a:off x="0" y="1143000"/>
            <a:ext cx="9144000" cy="5715000"/>
          </a:xfrm>
        </p:spPr>
        <p:txBody>
          <a:bodyPr>
            <a:normAutofit fontScale="85000" lnSpcReduction="10000"/>
          </a:bodyPr>
          <a:lstStyle/>
          <a:p>
            <a:r>
              <a:rPr lang="en-US" dirty="0" smtClean="0"/>
              <a:t>Evaluation functions (also known as </a:t>
            </a:r>
            <a:r>
              <a:rPr lang="en-US" b="1" dirty="0" smtClean="0"/>
              <a:t>static evaluators </a:t>
            </a:r>
            <a:r>
              <a:rPr lang="en-US" dirty="0" smtClean="0"/>
              <a:t>because they are used to evaluate a game from just one static position) are vital to most game-playing computer programs.</a:t>
            </a:r>
          </a:p>
          <a:p>
            <a:r>
              <a:rPr lang="en-US" dirty="0" smtClean="0"/>
              <a:t>This is because it is almost never possible to search the game tree fully due to its size. </a:t>
            </a:r>
          </a:p>
          <a:p>
            <a:r>
              <a:rPr lang="en-US" dirty="0" smtClean="0"/>
              <a:t>Hence, a search will rarely reach a leaf node in the tree at which the game is either won, lost, or drawn, which means that the software needs to be able to </a:t>
            </a:r>
            <a:r>
              <a:rPr lang="en-US" b="1" dirty="0" smtClean="0"/>
              <a:t>cut off </a:t>
            </a:r>
            <a:r>
              <a:rPr lang="en-US" dirty="0" smtClean="0"/>
              <a:t>search and evaluate the position of the board at that node.</a:t>
            </a:r>
          </a:p>
          <a:p>
            <a:r>
              <a:rPr lang="en-US" dirty="0" smtClean="0"/>
              <a:t>Hence, an evaluation function is used to examine a particular position of the board and estimate how well the computer is doing, or how likely it is to win from this position.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Trees</a:t>
            </a:r>
            <a:endParaRPr lang="en-US" dirty="0"/>
          </a:p>
        </p:txBody>
      </p:sp>
      <p:sp>
        <p:nvSpPr>
          <p:cNvPr id="3" name="Content Placeholder 2"/>
          <p:cNvSpPr>
            <a:spLocks noGrp="1"/>
          </p:cNvSpPr>
          <p:nvPr>
            <p:ph idx="1"/>
          </p:nvPr>
        </p:nvSpPr>
        <p:spPr/>
        <p:txBody>
          <a:bodyPr/>
          <a:lstStyle/>
          <a:p>
            <a:r>
              <a:rPr lang="en-US" dirty="0" smtClean="0"/>
              <a:t>One question is how the evaluation function will compare two positions.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Minimax</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When evaluating game trees, it is usual to assume that the computer is attempting to maximize some score that the opponent is trying to minimize.</a:t>
            </a:r>
          </a:p>
          <a:p>
            <a:r>
              <a:rPr lang="en-US" dirty="0" smtClean="0"/>
              <a:t>Normally we would consider this score to be the result of the evaluation function for a given position, so we would usually have a high positive score mean a good position for the computer, a score of 0 mean a neutral position, and a high negative score mean a good position for the opponent.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3493</TotalTime>
  <Words>1214</Words>
  <Application>Microsoft Office PowerPoint</Application>
  <PresentationFormat>On-screen Show (4:3)</PresentationFormat>
  <Paragraphs>59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Comic Sans MS</vt:lpstr>
      <vt:lpstr>Office Theme</vt:lpstr>
      <vt:lpstr>Game Trees</vt:lpstr>
      <vt:lpstr>Game Trees</vt:lpstr>
      <vt:lpstr>Game Trees</vt:lpstr>
      <vt:lpstr>Game Trees</vt:lpstr>
      <vt:lpstr>PowerPoint Presentation</vt:lpstr>
      <vt:lpstr>Game Trees</vt:lpstr>
      <vt:lpstr>Evaluation Functions</vt:lpstr>
      <vt:lpstr>Game Trees</vt:lpstr>
      <vt:lpstr>Minimax</vt:lpstr>
      <vt:lpstr>Minimax</vt:lpstr>
      <vt:lpstr>PowerPoint Presentation</vt:lpstr>
      <vt:lpstr>Bounded Lookahead</vt:lpstr>
      <vt:lpstr>Alpha–Beta Pruning</vt:lpstr>
      <vt:lpstr>Consider the partial game tree</vt:lpstr>
      <vt:lpstr>Alpha–Beta Pruning</vt:lpstr>
      <vt:lpstr>Alpha–Beta Pruning</vt:lpstr>
      <vt:lpstr>Example</vt:lpstr>
      <vt:lpstr>Find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
  <cp:lastModifiedBy>Dr Kamran Malik</cp:lastModifiedBy>
  <cp:revision>251</cp:revision>
  <dcterms:created xsi:type="dcterms:W3CDTF">2006-08-16T00:00:00Z</dcterms:created>
  <dcterms:modified xsi:type="dcterms:W3CDTF">2022-12-05T05:43:09Z</dcterms:modified>
</cp:coreProperties>
</file>