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2FBC-8436-423B-9AC2-7DFFC01F46A1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96B2-24FC-4465-AD31-90F614F71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505200"/>
            <a:ext cx="8686800" cy="20313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Note:</a:t>
            </a:r>
            <a:r>
              <a:rPr lang="en-US" dirty="0">
                <a:latin typeface="Comic Sans MS" pitchFamily="66" charset="0"/>
              </a:rPr>
              <a:t> Some slides and/or pictures </a:t>
            </a:r>
            <a:r>
              <a:rPr lang="en-US" dirty="0" smtClean="0">
                <a:latin typeface="Comic Sans MS" pitchFamily="66" charset="0"/>
              </a:rPr>
              <a:t>are adapted </a:t>
            </a:r>
            <a:r>
              <a:rPr lang="en-US" dirty="0">
                <a:latin typeface="Comic Sans MS" pitchFamily="66" charset="0"/>
              </a:rPr>
              <a:t>from </a:t>
            </a:r>
            <a:r>
              <a:rPr lang="en-US" dirty="0" smtClean="0">
                <a:latin typeface="Comic Sans MS" pitchFamily="66" charset="0"/>
              </a:rPr>
              <a:t>Lecture slides / Books of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Dr </a:t>
            </a:r>
            <a:r>
              <a:rPr lang="en-US" sz="1600" dirty="0" err="1" smtClean="0">
                <a:latin typeface="Comic Sans MS" pitchFamily="66" charset="0"/>
              </a:rPr>
              <a:t>Zafar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Alvi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Text Book - </a:t>
            </a:r>
            <a:r>
              <a:rPr lang="en-US" sz="1600" i="1" dirty="0" err="1" smtClean="0"/>
              <a:t>Aritificial</a:t>
            </a:r>
            <a:r>
              <a:rPr lang="en-US" sz="1600" i="1" dirty="0" smtClean="0"/>
              <a:t> Intelligence Illuminated</a:t>
            </a:r>
            <a:r>
              <a:rPr lang="en-US" sz="1600" dirty="0" smtClean="0"/>
              <a:t> by Ben </a:t>
            </a:r>
            <a:r>
              <a:rPr lang="en-US" sz="1600" dirty="0" err="1" smtClean="0"/>
              <a:t>Coppin</a:t>
            </a:r>
            <a:r>
              <a:rPr lang="en-US" sz="1600" dirty="0" smtClean="0"/>
              <a:t>, </a:t>
            </a:r>
            <a:r>
              <a:rPr lang="en-US" sz="1600" dirty="0" err="1" smtClean="0"/>
              <a:t>Narosa</a:t>
            </a:r>
            <a:r>
              <a:rPr lang="en-US" sz="1600" dirty="0" smtClean="0"/>
              <a:t> Publishers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 Ref Books 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i="1" dirty="0" smtClean="0"/>
              <a:t>Artificial Intelligence- Structures &amp; Strategies for Complex Problem Solving by</a:t>
            </a:r>
            <a:r>
              <a:rPr lang="en-US" sz="1400" dirty="0" smtClean="0"/>
              <a:t> George F. Luger,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 edition, Pearson Education.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i="1" dirty="0" smtClean="0"/>
              <a:t>Artificial Intelligence A Modern Approach</a:t>
            </a:r>
            <a:r>
              <a:rPr lang="en-US" sz="1400" dirty="0" smtClean="0"/>
              <a:t> by Stuart Russell &amp; Peter </a:t>
            </a:r>
            <a:r>
              <a:rPr lang="en-US" sz="1400" dirty="0" err="1" smtClean="0"/>
              <a:t>Norvig</a:t>
            </a:r>
            <a:r>
              <a:rPr lang="en-US" sz="1400" dirty="0" smtClean="0">
                <a:latin typeface="Comic Sans MS" pitchFamily="66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Artificial Intelligence, Third Edition by Patrick Henry Winston</a:t>
            </a:r>
            <a:endParaRPr lang="en-U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Knapsack(0-1)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0-1 knapsack problem is the same as the fractional knapsack problem, except that he cannot take parts of items. </a:t>
            </a:r>
          </a:p>
          <a:p>
            <a:r>
              <a:rPr lang="en-US" dirty="0" smtClean="0"/>
              <a:t>Each item is thus something like a television set or a laptop computer, which must be taken whole. </a:t>
            </a:r>
          </a:p>
          <a:p>
            <a:r>
              <a:rPr lang="en-US" dirty="0" smtClean="0"/>
              <a:t>In solving this problem, a greedy-search approach does not 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One man has a knapsack that lets him carry a total of 100 pounds. His items are:</a:t>
            </a:r>
          </a:p>
          <a:p>
            <a:pPr lvl="1"/>
            <a:r>
              <a:rPr lang="en-US" sz="2000" dirty="0" smtClean="0"/>
              <a:t>1 gold brick worth $1800 and weighing 50 pounds</a:t>
            </a:r>
          </a:p>
          <a:p>
            <a:pPr lvl="1"/>
            <a:r>
              <a:rPr lang="en-US" sz="2000" dirty="0" smtClean="0"/>
              <a:t>1 platinum brick worth $1500 and weighing 30 pounds</a:t>
            </a:r>
          </a:p>
          <a:p>
            <a:pPr lvl="1"/>
            <a:r>
              <a:rPr lang="en-US" sz="2000" dirty="0" smtClean="0"/>
              <a:t>1 laptop computer worth $2000 and weighing 50 pounds</a:t>
            </a:r>
          </a:p>
          <a:p>
            <a:r>
              <a:rPr lang="en-US" sz="2400" dirty="0" smtClean="0"/>
              <a:t>Hence, we have three items, whose values of </a:t>
            </a:r>
            <a:r>
              <a:rPr lang="en-US" sz="2400" i="1" dirty="0" smtClean="0"/>
              <a:t>v and w are as follows:</a:t>
            </a:r>
          </a:p>
          <a:p>
            <a:pPr lvl="1"/>
            <a:r>
              <a:rPr lang="pl-PL" sz="2000" i="1" dirty="0" smtClean="0"/>
              <a:t>v1 = 1800 w1 = 50 v1/w1 = 36</a:t>
            </a:r>
          </a:p>
          <a:p>
            <a:pPr lvl="1"/>
            <a:r>
              <a:rPr lang="pl-PL" sz="2000" i="1" dirty="0" smtClean="0"/>
              <a:t>v2 = 1500 w2 = 30 v2/w2 = 50</a:t>
            </a:r>
          </a:p>
          <a:p>
            <a:pPr lvl="1"/>
            <a:r>
              <a:rPr lang="pl-PL" sz="2000" i="1" dirty="0" smtClean="0"/>
              <a:t>v3 = 2000 w3 = 50 v3/w3 = 40</a:t>
            </a:r>
            <a:endParaRPr lang="en-US" sz="2000" i="1" dirty="0" smtClean="0"/>
          </a:p>
          <a:p>
            <a:r>
              <a:rPr lang="en-US" sz="2400" dirty="0" smtClean="0"/>
              <a:t>In this case, a greedy-search strategy would pick item 2 first, and then would take item 3, giving a total weight of 80 pounds, and a total value of $3500. </a:t>
            </a:r>
          </a:p>
          <a:p>
            <a:r>
              <a:rPr lang="en-US" sz="2400" dirty="0" smtClean="0"/>
              <a:t>In fact, the best solution is to take items 1 and 3 and to leave item 2 behind giving a total weight of 100 pounds and a total value of $3800.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Informed </a:t>
            </a:r>
            <a:r>
              <a:rPr lang="en-US" dirty="0" err="1" smtClean="0"/>
              <a:t>vs</a:t>
            </a:r>
            <a:r>
              <a:rPr lang="en-US" dirty="0" smtClean="0"/>
              <a:t> Uninformed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search </a:t>
            </a:r>
            <a:r>
              <a:rPr lang="en-US" smtClean="0"/>
              <a:t>method is </a:t>
            </a:r>
            <a:r>
              <a:rPr lang="en-US" b="1" dirty="0" smtClean="0"/>
              <a:t>informed </a:t>
            </a:r>
            <a:r>
              <a:rPr lang="en-US" dirty="0" smtClean="0"/>
              <a:t>if it uses additional information about nodes that have not yet been explored to decide which nodes to examine next. </a:t>
            </a:r>
          </a:p>
          <a:p>
            <a:r>
              <a:rPr lang="en-US" dirty="0" smtClean="0"/>
              <a:t>If a method is not informed, it is </a:t>
            </a:r>
            <a:r>
              <a:rPr lang="en-US" b="1" dirty="0" smtClean="0"/>
              <a:t>uninformed, or blind. </a:t>
            </a:r>
            <a:endParaRPr lang="en-US" dirty="0" smtClean="0"/>
          </a:p>
          <a:p>
            <a:r>
              <a:rPr lang="en-US" dirty="0" smtClean="0"/>
              <a:t>In  other words, search methods that use heuristics are informed, and those that do not are blind.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heuristic evaluation function </a:t>
            </a:r>
            <a:r>
              <a:rPr lang="en-US" dirty="0" smtClean="0"/>
              <a:t>is a function that when applied to a node gives a value that represents a good estimate of the distance of the node from the goal. </a:t>
            </a:r>
          </a:p>
          <a:p>
            <a:r>
              <a:rPr lang="en-US" dirty="0" smtClean="0"/>
              <a:t>For two nodes </a:t>
            </a:r>
            <a:r>
              <a:rPr lang="en-US" i="1" dirty="0" smtClean="0"/>
              <a:t>m and n, and a heuristic function f, if f(m) &lt; f(n), then it should be the case that m is more likely to be on an </a:t>
            </a:r>
            <a:r>
              <a:rPr lang="en-US" b="1" i="1" dirty="0" smtClean="0"/>
              <a:t>optimal </a:t>
            </a:r>
            <a:r>
              <a:rPr lang="en-US" b="1" dirty="0" smtClean="0"/>
              <a:t>path </a:t>
            </a:r>
            <a:r>
              <a:rPr lang="en-US" dirty="0" smtClean="0"/>
              <a:t>to the goal node than </a:t>
            </a:r>
            <a:r>
              <a:rPr lang="en-US" i="1" dirty="0" smtClean="0"/>
              <a:t>n. </a:t>
            </a:r>
          </a:p>
          <a:p>
            <a:r>
              <a:rPr lang="en-US" i="1" dirty="0" smtClean="0"/>
              <a:t>In other words, the lower the heuristic value </a:t>
            </a:r>
            <a:r>
              <a:rPr lang="en-US" dirty="0" smtClean="0"/>
              <a:t>of a node, the more likely it is that it is on an optimal path to a goal and the more sensible it is for a search method to examine that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Details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(Fractional)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man is packing items into his knapsack. </a:t>
            </a:r>
          </a:p>
          <a:p>
            <a:r>
              <a:rPr lang="en-US" dirty="0" smtClean="0"/>
              <a:t>He wants to take the most valuable items he can, but there is a limit on how much weight he can fit in his knapsack. </a:t>
            </a:r>
          </a:p>
          <a:p>
            <a:r>
              <a:rPr lang="en-US" dirty="0" smtClean="0"/>
              <a:t>Each item has a weight </a:t>
            </a:r>
            <a:r>
              <a:rPr lang="en-US" i="1" dirty="0" err="1" smtClean="0"/>
              <a:t>wi</a:t>
            </a:r>
            <a:r>
              <a:rPr lang="en-US" i="1" dirty="0" smtClean="0"/>
              <a:t> and is worth vi. </a:t>
            </a:r>
          </a:p>
          <a:p>
            <a:r>
              <a:rPr lang="en-US" i="1" dirty="0" smtClean="0"/>
              <a:t>He can only fit a total </a:t>
            </a:r>
            <a:r>
              <a:rPr lang="en-US" dirty="0" smtClean="0"/>
              <a:t>weight of </a:t>
            </a:r>
            <a:r>
              <a:rPr lang="en-US" i="1" dirty="0" smtClean="0"/>
              <a:t>Wi in his knapsack. </a:t>
            </a:r>
          </a:p>
          <a:p>
            <a:r>
              <a:rPr lang="en-US" i="1" dirty="0" smtClean="0"/>
              <a:t>The items that he wants to take are things that </a:t>
            </a:r>
            <a:r>
              <a:rPr lang="en-US" dirty="0" smtClean="0"/>
              <a:t>can be broken up and still retain their value (like flour or milk), and he is able to take fractions of items. </a:t>
            </a:r>
          </a:p>
          <a:p>
            <a:r>
              <a:rPr lang="en-US" dirty="0" smtClean="0"/>
              <a:t>Hence, the problem is called the </a:t>
            </a:r>
            <a:r>
              <a:rPr lang="en-US" i="1" dirty="0" smtClean="0"/>
              <a:t>fractional </a:t>
            </a:r>
            <a:r>
              <a:rPr lang="en-US" dirty="0" smtClean="0"/>
              <a:t>knapsack problem.</a:t>
            </a:r>
          </a:p>
          <a:p>
            <a:r>
              <a:rPr lang="en-US" dirty="0" smtClean="0"/>
              <a:t>In solving this problem, a greedy-search algorithm provides the best solution.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628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Comic Sans MS</vt:lpstr>
      <vt:lpstr>Office Theme</vt:lpstr>
      <vt:lpstr>Lecture 4</vt:lpstr>
      <vt:lpstr>Informed vs Uninformed Methods</vt:lpstr>
      <vt:lpstr>Heuristic</vt:lpstr>
      <vt:lpstr>PowerPoint Presentation</vt:lpstr>
      <vt:lpstr>Distance Details</vt:lpstr>
      <vt:lpstr>PowerPoint Presentation</vt:lpstr>
      <vt:lpstr>PowerPoint Presentation</vt:lpstr>
      <vt:lpstr>PowerPoint Presentation</vt:lpstr>
      <vt:lpstr>The Knapsack (Fractional) Problem</vt:lpstr>
      <vt:lpstr>The Knapsack(0-1) Problem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/>
  <cp:lastModifiedBy>Dr Kamran Malik</cp:lastModifiedBy>
  <cp:revision>212</cp:revision>
  <dcterms:created xsi:type="dcterms:W3CDTF">2006-08-16T00:00:00Z</dcterms:created>
  <dcterms:modified xsi:type="dcterms:W3CDTF">2022-11-07T06:26:38Z</dcterms:modified>
</cp:coreProperties>
</file>