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314" r:id="rId4"/>
    <p:sldId id="284" r:id="rId5"/>
    <p:sldId id="327" r:id="rId6"/>
    <p:sldId id="328" r:id="rId7"/>
    <p:sldId id="329" r:id="rId8"/>
    <p:sldId id="330" r:id="rId9"/>
    <p:sldId id="337" r:id="rId10"/>
    <p:sldId id="338" r:id="rId11"/>
    <p:sldId id="331" r:id="rId12"/>
    <p:sldId id="332" r:id="rId13"/>
    <p:sldId id="333" r:id="rId14"/>
    <p:sldId id="334" r:id="rId15"/>
    <p:sldId id="335" r:id="rId16"/>
    <p:sldId id="336" r:id="rId17"/>
    <p:sldId id="285" r:id="rId18"/>
    <p:sldId id="304" r:id="rId19"/>
    <p:sldId id="305" r:id="rId20"/>
    <p:sldId id="306" r:id="rId21"/>
    <p:sldId id="307" r:id="rId22"/>
    <p:sldId id="309" r:id="rId23"/>
    <p:sldId id="310" r:id="rId24"/>
    <p:sldId id="288" r:id="rId25"/>
    <p:sldId id="28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>
      <p:cViewPr varScale="1">
        <p:scale>
          <a:sx n="83" d="100"/>
          <a:sy n="83" d="100"/>
        </p:scale>
        <p:origin x="139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2FBC-8436-423B-9AC2-7DFFC01F46A1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896B2-24FC-4465-AD31-90F614F71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470025"/>
          </a:xfrm>
        </p:spPr>
        <p:txBody>
          <a:bodyPr/>
          <a:lstStyle/>
          <a:p>
            <a:r>
              <a:rPr lang="en-US" dirty="0" smtClean="0"/>
              <a:t>Lecture 5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3505200"/>
            <a:ext cx="8686800" cy="20313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square" lIns="91429" tIns="45714" rIns="91429" bIns="45714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Note:</a:t>
            </a:r>
            <a:r>
              <a:rPr lang="en-US" dirty="0">
                <a:latin typeface="Comic Sans MS" pitchFamily="66" charset="0"/>
              </a:rPr>
              <a:t> Some slides and/or pictures </a:t>
            </a:r>
            <a:r>
              <a:rPr lang="en-US" dirty="0" smtClean="0">
                <a:latin typeface="Comic Sans MS" pitchFamily="66" charset="0"/>
              </a:rPr>
              <a:t>are adapted </a:t>
            </a:r>
            <a:r>
              <a:rPr lang="en-US" dirty="0">
                <a:latin typeface="Comic Sans MS" pitchFamily="66" charset="0"/>
              </a:rPr>
              <a:t>from </a:t>
            </a:r>
            <a:r>
              <a:rPr lang="en-US" dirty="0" smtClean="0">
                <a:latin typeface="Comic Sans MS" pitchFamily="66" charset="0"/>
              </a:rPr>
              <a:t>Lecture slides / Books of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Dr </a:t>
            </a:r>
            <a:r>
              <a:rPr lang="en-US" sz="1600" dirty="0" err="1" smtClean="0">
                <a:latin typeface="Comic Sans MS" pitchFamily="66" charset="0"/>
              </a:rPr>
              <a:t>Zafar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Alvi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Text Book - </a:t>
            </a:r>
            <a:r>
              <a:rPr lang="en-US" sz="1600" i="1" dirty="0" err="1" smtClean="0"/>
              <a:t>Aritificial</a:t>
            </a:r>
            <a:r>
              <a:rPr lang="en-US" sz="1600" i="1" dirty="0" smtClean="0"/>
              <a:t> Intelligence Illuminated</a:t>
            </a:r>
            <a:r>
              <a:rPr lang="en-US" sz="1600" dirty="0" smtClean="0"/>
              <a:t> by Ben </a:t>
            </a:r>
            <a:r>
              <a:rPr lang="en-US" sz="1600" dirty="0" err="1" smtClean="0"/>
              <a:t>Coppin</a:t>
            </a:r>
            <a:r>
              <a:rPr lang="en-US" sz="1600" dirty="0" smtClean="0"/>
              <a:t>, </a:t>
            </a:r>
            <a:r>
              <a:rPr lang="en-US" sz="1600" dirty="0" err="1" smtClean="0"/>
              <a:t>Narosa</a:t>
            </a:r>
            <a:r>
              <a:rPr lang="en-US" sz="1600" dirty="0" smtClean="0"/>
              <a:t> Publishers</a:t>
            </a:r>
            <a:r>
              <a:rPr lang="en-US" sz="1600" dirty="0" smtClean="0"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latin typeface="Comic Sans MS" pitchFamily="66" charset="0"/>
              </a:rPr>
              <a:t>   Ref Books  </a:t>
            </a:r>
          </a:p>
          <a:p>
            <a:pPr lvl="1">
              <a:buFont typeface="Arial" pitchFamily="34" charset="0"/>
              <a:buChar char="•"/>
            </a:pPr>
            <a:r>
              <a:rPr lang="en-US" sz="1400" i="1" dirty="0" smtClean="0"/>
              <a:t>Artificial Intelligence- Structures &amp; Strategies for Complex Problem Solving by</a:t>
            </a:r>
            <a:r>
              <a:rPr lang="en-US" sz="1400" dirty="0" smtClean="0"/>
              <a:t> George F. Luger, 4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 edition, Pearson Education.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dirty="0" smtClean="0">
                <a:latin typeface="Comic Sans MS" pitchFamily="66" charset="0"/>
              </a:rPr>
              <a:t> </a:t>
            </a:r>
            <a:r>
              <a:rPr lang="en-US" sz="1400" i="1" dirty="0" smtClean="0"/>
              <a:t>Artificial Intelligence A Modern Approach</a:t>
            </a:r>
            <a:r>
              <a:rPr lang="en-US" sz="1400" dirty="0" smtClean="0"/>
              <a:t> by Stuart Russell &amp; Peter </a:t>
            </a:r>
            <a:r>
              <a:rPr lang="en-US" sz="1400" dirty="0" err="1" smtClean="0"/>
              <a:t>Norvig</a:t>
            </a:r>
            <a:r>
              <a:rPr lang="en-US" sz="1400" dirty="0" smtClean="0">
                <a:latin typeface="Comic Sans MS" pitchFamily="66" charset="0"/>
              </a:rPr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sz="1400" smtClean="0"/>
              <a:t>Artificial Intelligence, Third Edition by Patrick Henry Winston</a:t>
            </a:r>
            <a:endParaRPr lang="en-US" sz="1400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79248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87" y="1339336"/>
            <a:ext cx="3951514" cy="5518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39335"/>
            <a:ext cx="4572000" cy="55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proceed in a Best First Search manner. 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/>
              <a:t>at S we see that A is </a:t>
            </a:r>
            <a:r>
              <a:rPr lang="en-US" dirty="0" smtClean="0"/>
              <a:t>the best </a:t>
            </a:r>
            <a:r>
              <a:rPr lang="en-US" dirty="0"/>
              <a:t>option so we explore A</a:t>
            </a:r>
            <a:r>
              <a:rPr lang="en-US" dirty="0" smtClean="0"/>
              <a:t>.</a:t>
            </a:r>
          </a:p>
          <a:p>
            <a:r>
              <a:rPr lang="en-US" dirty="0"/>
              <a:t>From S the options to travel are B and D, the children of A and D the child of S.</a:t>
            </a:r>
          </a:p>
          <a:p>
            <a:r>
              <a:rPr lang="en-US" dirty="0"/>
              <a:t>Among these, D the child of S is the best option. So we explore D</a:t>
            </a:r>
            <a:r>
              <a:rPr lang="en-US" dirty="0" smtClean="0"/>
              <a:t>.</a:t>
            </a:r>
          </a:p>
          <a:p>
            <a:r>
              <a:rPr lang="en-US" dirty="0"/>
              <a:t>From here the best option is E so we go there</a:t>
            </a:r>
            <a:r>
              <a:rPr lang="en-US" dirty="0" smtClean="0"/>
              <a:t>,</a:t>
            </a:r>
            <a:r>
              <a:rPr lang="en-US" dirty="0"/>
              <a:t> then B</a:t>
            </a:r>
            <a:r>
              <a:rPr lang="en-US" dirty="0" smtClean="0"/>
              <a:t>,</a:t>
            </a:r>
            <a:r>
              <a:rPr lang="en-US" dirty="0"/>
              <a:t> then </a:t>
            </a:r>
            <a:r>
              <a:rPr lang="en-US" dirty="0" smtClean="0"/>
              <a:t>D.</a:t>
            </a:r>
          </a:p>
          <a:p>
            <a:r>
              <a:rPr lang="en-US" dirty="0" smtClean="0"/>
              <a:t> </a:t>
            </a:r>
            <a:r>
              <a:rPr lang="en-US" dirty="0"/>
              <a:t>Here we have E, F and A as equally good options so we select arbitrarily </a:t>
            </a:r>
            <a:r>
              <a:rPr lang="en-US" dirty="0" smtClean="0"/>
              <a:t>and move </a:t>
            </a:r>
            <a:r>
              <a:rPr lang="en-US" dirty="0"/>
              <a:t>to say A</a:t>
            </a:r>
            <a:r>
              <a:rPr lang="en-US" dirty="0" smtClean="0"/>
              <a:t>, then E.</a:t>
            </a:r>
          </a:p>
          <a:p>
            <a:r>
              <a:rPr lang="en-US" dirty="0"/>
              <a:t>When we explore E we find out that if we follow this path further, our path </a:t>
            </a:r>
            <a:r>
              <a:rPr lang="en-US" dirty="0" smtClean="0"/>
              <a:t>length will </a:t>
            </a:r>
            <a:r>
              <a:rPr lang="en-US" dirty="0"/>
              <a:t>increase beyond 9 which is the distance of S to G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Hence </a:t>
            </a:r>
            <a:r>
              <a:rPr lang="en-US" dirty="0"/>
              <a:t>we block all </a:t>
            </a:r>
            <a:r>
              <a:rPr lang="en-US" dirty="0" smtClean="0"/>
              <a:t>the further </a:t>
            </a:r>
            <a:r>
              <a:rPr lang="en-US" dirty="0"/>
              <a:t>sub-trees along this </a:t>
            </a:r>
            <a:r>
              <a:rPr lang="en-US" dirty="0" smtClean="0"/>
              <a:t>path.</a:t>
            </a:r>
          </a:p>
        </p:txBody>
      </p:sp>
    </p:spTree>
    <p:extLst>
      <p:ext uri="{BB962C8B-B14F-4D97-AF65-F5344CB8AC3E}">
        <p14:creationId xmlns:p14="http://schemas.microsoft.com/office/powerpoint/2010/main" val="369470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then move to F as that is the best option at this point with a value </a:t>
            </a:r>
            <a:r>
              <a:rPr lang="en-US" dirty="0" smtClean="0"/>
              <a:t>7, then C, </a:t>
            </a:r>
            <a:r>
              <a:rPr lang="en-US" dirty="0"/>
              <a:t>We see that C is a leaf </a:t>
            </a:r>
            <a:r>
              <a:rPr lang="en-US" dirty="0" smtClean="0"/>
              <a:t>node so </a:t>
            </a:r>
            <a:r>
              <a:rPr lang="en-US" dirty="0"/>
              <a:t>we bind C too</a:t>
            </a:r>
            <a:r>
              <a:rPr lang="en-US" dirty="0" smtClean="0"/>
              <a:t>.</a:t>
            </a:r>
          </a:p>
          <a:p>
            <a:r>
              <a:rPr lang="en-US" dirty="0"/>
              <a:t>Then we move to B on the right hand side of the tree and bind the sub </a:t>
            </a:r>
            <a:r>
              <a:rPr lang="en-US" dirty="0" smtClean="0"/>
              <a:t>trees ahead </a:t>
            </a:r>
            <a:r>
              <a:rPr lang="en-US" dirty="0"/>
              <a:t>of B as they also exceed the path length 9</a:t>
            </a:r>
            <a:r>
              <a:rPr lang="en-US" dirty="0" smtClean="0"/>
              <a:t>.</a:t>
            </a:r>
          </a:p>
          <a:p>
            <a:r>
              <a:rPr lang="en-US" dirty="0"/>
              <a:t>We go on proceeding in this fashion, binding the paths that exceed 9 and </a:t>
            </a:r>
            <a:r>
              <a:rPr lang="en-US" dirty="0" smtClean="0"/>
              <a:t>hence we </a:t>
            </a:r>
            <a:r>
              <a:rPr lang="en-US" dirty="0"/>
              <a:t>are saved from traversing a considerable portion of the tree. </a:t>
            </a:r>
            <a:endParaRPr lang="en-US" dirty="0" smtClean="0"/>
          </a:p>
          <a:p>
            <a:r>
              <a:rPr lang="en-US" dirty="0" smtClean="0"/>
              <a:t>The subsequent diagrams </a:t>
            </a:r>
            <a:r>
              <a:rPr lang="en-US" dirty="0"/>
              <a:t>complete the search until it has found all the optimal solution, that </a:t>
            </a:r>
            <a:r>
              <a:rPr lang="en-US" dirty="0" smtClean="0"/>
              <a:t>is along </a:t>
            </a:r>
            <a:r>
              <a:rPr lang="en-US" dirty="0"/>
              <a:t>the right hand branch of the tree</a:t>
            </a:r>
            <a:r>
              <a:rPr lang="en-US" dirty="0" smtClean="0"/>
              <a:t>.</a:t>
            </a:r>
          </a:p>
          <a:p>
            <a:r>
              <a:rPr lang="en-US" dirty="0"/>
              <a:t>Notice that we have saved ourselves from traversing a considerable portion </a:t>
            </a:r>
            <a:r>
              <a:rPr lang="en-US" dirty="0" smtClean="0"/>
              <a:t>of the </a:t>
            </a:r>
            <a:r>
              <a:rPr lang="en-US" dirty="0"/>
              <a:t>tree and still have found the optimal solution.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basic idea was to </a:t>
            </a:r>
            <a:r>
              <a:rPr lang="en-US" dirty="0" smtClean="0"/>
              <a:t>reduce the </a:t>
            </a:r>
            <a:r>
              <a:rPr lang="en-US" dirty="0"/>
              <a:t>search space by binding the paths that exceed the path length from S to 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Improvements </a:t>
            </a:r>
            <a:r>
              <a:rPr lang="en-US" dirty="0" smtClean="0"/>
              <a:t>in 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above procedure can be improved in many different ways.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</a:t>
            </a:r>
            <a:r>
              <a:rPr lang="en-US" dirty="0" smtClean="0"/>
              <a:t>discuss the </a:t>
            </a:r>
            <a:r>
              <a:rPr lang="en-US" dirty="0"/>
              <a:t>two most famous ways to improve 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Estimates</a:t>
            </a:r>
          </a:p>
          <a:p>
            <a:pPr lvl="1"/>
            <a:r>
              <a:rPr lang="en-US" dirty="0" smtClean="0"/>
              <a:t>Dynamic programming</a:t>
            </a:r>
          </a:p>
          <a:p>
            <a:r>
              <a:rPr lang="en-US" dirty="0"/>
              <a:t>The idea of estimates is that we can travel in the solution space using a </a:t>
            </a:r>
            <a:r>
              <a:rPr lang="en-US" dirty="0" smtClean="0"/>
              <a:t>heuristic estimate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using “guesses” about remaining distance as well as facts </a:t>
            </a:r>
            <a:r>
              <a:rPr lang="en-US" dirty="0" smtClean="0"/>
              <a:t>about distance </a:t>
            </a:r>
            <a:r>
              <a:rPr lang="en-US" dirty="0"/>
              <a:t>already accumulated we will be able to travel in the solution space </a:t>
            </a:r>
            <a:r>
              <a:rPr lang="en-US" dirty="0" smtClean="0"/>
              <a:t>more efficiently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/>
              <a:t>we use the estimates of the remaining distance. </a:t>
            </a:r>
          </a:p>
        </p:txBody>
      </p:sp>
    </p:spTree>
    <p:extLst>
      <p:ext uri="{BB962C8B-B14F-4D97-AF65-F5344CB8AC3E}">
        <p14:creationId xmlns:p14="http://schemas.microsoft.com/office/powerpoint/2010/main" val="31633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dirty="0" smtClean="0"/>
              <a:t>problem here </a:t>
            </a:r>
            <a:r>
              <a:rPr lang="en-US" dirty="0"/>
              <a:t>is that if we go with an overestimate of the remaining distance then we </a:t>
            </a:r>
            <a:r>
              <a:rPr lang="en-US" dirty="0" smtClean="0"/>
              <a:t>might loose </a:t>
            </a:r>
            <a:r>
              <a:rPr lang="en-US" dirty="0"/>
              <a:t>a solution that is somewhere nearby. </a:t>
            </a:r>
            <a:endParaRPr lang="en-US" dirty="0" smtClean="0"/>
          </a:p>
          <a:p>
            <a:r>
              <a:rPr lang="en-US" dirty="0" smtClean="0"/>
              <a:t>Hence </a:t>
            </a:r>
            <a:r>
              <a:rPr lang="en-US" dirty="0"/>
              <a:t>we always travel </a:t>
            </a:r>
            <a:r>
              <a:rPr lang="en-US" dirty="0" smtClean="0"/>
              <a:t>with underestimates </a:t>
            </a:r>
            <a:r>
              <a:rPr lang="en-US" dirty="0"/>
              <a:t>of the remaining distance.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demonstrate this </a:t>
            </a:r>
            <a:r>
              <a:rPr lang="en-US" dirty="0" smtClean="0"/>
              <a:t>improvement with </a:t>
            </a:r>
            <a:r>
              <a:rPr lang="en-US" dirty="0"/>
              <a:t>an example.</a:t>
            </a:r>
          </a:p>
          <a:p>
            <a:r>
              <a:rPr lang="en-US" dirty="0"/>
              <a:t>The second improvement is dynamic programming.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 idea </a:t>
            </a:r>
            <a:r>
              <a:rPr lang="en-US" dirty="0" smtClean="0"/>
              <a:t>behind dynamic </a:t>
            </a:r>
            <a:r>
              <a:rPr lang="en-US" dirty="0"/>
              <a:t>programming is that if we can reach a specific node through more </a:t>
            </a:r>
            <a:r>
              <a:rPr lang="en-US" dirty="0" smtClean="0"/>
              <a:t>than one </a:t>
            </a:r>
            <a:r>
              <a:rPr lang="en-US" dirty="0"/>
              <a:t>different path then we shall take the path with the minimum cost.</a:t>
            </a:r>
          </a:p>
        </p:txBody>
      </p:sp>
    </p:spTree>
    <p:extLst>
      <p:ext uri="{BB962C8B-B14F-4D97-AF65-F5344CB8AC3E}">
        <p14:creationId xmlns:p14="http://schemas.microsoft.com/office/powerpoint/2010/main" val="248495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diagram you can see that we can reach node D directly from S with a </a:t>
            </a:r>
            <a:r>
              <a:rPr lang="en-US" dirty="0" smtClean="0"/>
              <a:t>cost of </a:t>
            </a:r>
            <a:r>
              <a:rPr lang="en-US" dirty="0"/>
              <a:t>3 and via S A D with a cost of 6 hence we will never expand the path with </a:t>
            </a:r>
            <a:r>
              <a:rPr lang="en-US" dirty="0" smtClean="0"/>
              <a:t>the larger </a:t>
            </a:r>
            <a:r>
              <a:rPr lang="en-US" dirty="0"/>
              <a:t>cost of reaching the same node</a:t>
            </a:r>
            <a:r>
              <a:rPr lang="en-US" dirty="0" smtClean="0"/>
              <a:t>.</a:t>
            </a:r>
          </a:p>
          <a:p>
            <a:r>
              <a:rPr lang="en-US" dirty="0"/>
              <a:t>When we include these two improvements in branch and bound then we name </a:t>
            </a:r>
            <a:r>
              <a:rPr lang="en-US" dirty="0" smtClean="0"/>
              <a:t>it as </a:t>
            </a:r>
            <a:r>
              <a:rPr lang="en-US" dirty="0"/>
              <a:t>a different technique known as A*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-25400"/>
            <a:ext cx="8458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A* algorithms are similar to best-first search but use a somewhat </a:t>
            </a:r>
            <a:r>
              <a:rPr lang="en-US" dirty="0" smtClean="0"/>
              <a:t>more complex </a:t>
            </a:r>
            <a:r>
              <a:rPr lang="en-US" dirty="0"/>
              <a:t>heuristic to select a path through the 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best-first </a:t>
            </a:r>
            <a:r>
              <a:rPr lang="en-US" dirty="0" smtClean="0"/>
              <a:t>algorithm always </a:t>
            </a:r>
            <a:r>
              <a:rPr lang="en-US" dirty="0"/>
              <a:t>extends paths that involve moving to the node that appears to </a:t>
            </a:r>
            <a:r>
              <a:rPr lang="en-US" dirty="0" smtClean="0"/>
              <a:t>be closest </a:t>
            </a:r>
            <a:r>
              <a:rPr lang="en-US" dirty="0"/>
              <a:t>to the goal, but it does not take into account the cost of the path </a:t>
            </a:r>
            <a:r>
              <a:rPr lang="en-US" dirty="0" smtClean="0"/>
              <a:t>to that </a:t>
            </a:r>
            <a:r>
              <a:rPr lang="en-US" dirty="0"/>
              <a:t>node so far</a:t>
            </a:r>
            <a:r>
              <a:rPr lang="en-US" dirty="0" smtClean="0"/>
              <a:t>.</a:t>
            </a:r>
          </a:p>
          <a:p>
            <a:r>
              <a:rPr lang="en-US" dirty="0"/>
              <a:t>The A* algorithm operates in the same manner as best-first search but </a:t>
            </a:r>
            <a:r>
              <a:rPr lang="en-US" dirty="0" smtClean="0"/>
              <a:t>uses the </a:t>
            </a:r>
            <a:r>
              <a:rPr lang="en-US" dirty="0"/>
              <a:t>following function to evaluate nodes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f(node</a:t>
            </a:r>
            <a:r>
              <a:rPr lang="en-US" dirty="0"/>
              <a:t>) = g(node) + h(node</a:t>
            </a:r>
            <a:r>
              <a:rPr lang="en-US" dirty="0" smtClean="0"/>
              <a:t>)</a:t>
            </a:r>
          </a:p>
          <a:p>
            <a:r>
              <a:rPr lang="en-US" dirty="0"/>
              <a:t>g(node) is the cost of the path so far leading up to the node, and h(node) </a:t>
            </a:r>
            <a:r>
              <a:rPr lang="en-US" dirty="0" smtClean="0"/>
              <a:t>is an </a:t>
            </a:r>
            <a:r>
              <a:rPr lang="en-US" dirty="0"/>
              <a:t>underestimate of the distance of the node from a goal state; f is called </a:t>
            </a:r>
            <a:r>
              <a:rPr lang="en-US" dirty="0" smtClean="0"/>
              <a:t>a </a:t>
            </a:r>
            <a:r>
              <a:rPr lang="en-US" b="1" dirty="0" smtClean="0"/>
              <a:t>path-based </a:t>
            </a:r>
            <a:r>
              <a:rPr lang="en-US" b="1" dirty="0"/>
              <a:t>evaluation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operating A*, f(node) is </a:t>
            </a:r>
            <a:r>
              <a:rPr lang="en-US" dirty="0" smtClean="0"/>
              <a:t>evaluated for </a:t>
            </a:r>
            <a:r>
              <a:rPr lang="en-US" dirty="0"/>
              <a:t>successor nodes and paths extended using the nodes that have the </a:t>
            </a:r>
            <a:r>
              <a:rPr lang="en-US" i="1" dirty="0" smtClean="0"/>
              <a:t>lowest </a:t>
            </a:r>
            <a:r>
              <a:rPr lang="en-US" dirty="0" smtClean="0"/>
              <a:t>values </a:t>
            </a:r>
            <a:r>
              <a:rPr lang="en-US" dirty="0"/>
              <a:t>of f</a:t>
            </a:r>
            <a:r>
              <a:rPr lang="en-US" dirty="0" smtClean="0"/>
              <a:t>.</a:t>
            </a:r>
          </a:p>
          <a:p>
            <a:r>
              <a:rPr lang="en-US" dirty="0"/>
              <a:t>If h(node) is always an </a:t>
            </a:r>
            <a:r>
              <a:rPr lang="en-US" i="1" dirty="0"/>
              <a:t>underestimate </a:t>
            </a:r>
            <a:r>
              <a:rPr lang="en-US" dirty="0"/>
              <a:t>of the distance of a node to a </a:t>
            </a:r>
            <a:r>
              <a:rPr lang="en-US" dirty="0" smtClean="0"/>
              <a:t>goal node</a:t>
            </a:r>
            <a:r>
              <a:rPr lang="en-US" dirty="0"/>
              <a:t>, then the A* algorithm is optimal: it is </a:t>
            </a:r>
            <a:r>
              <a:rPr lang="en-US" i="1" dirty="0"/>
              <a:t>guaranteed </a:t>
            </a:r>
            <a:r>
              <a:rPr lang="en-US" dirty="0"/>
              <a:t>to find the </a:t>
            </a:r>
            <a:r>
              <a:rPr lang="en-US" dirty="0" smtClean="0"/>
              <a:t>shortest path </a:t>
            </a:r>
            <a:r>
              <a:rPr lang="en-US" dirty="0"/>
              <a:t>to a goal state.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* is described as being optimally efficient, in that </a:t>
            </a:r>
            <a:r>
              <a:rPr lang="en-US" dirty="0" smtClean="0"/>
              <a:t>in finding </a:t>
            </a:r>
            <a:r>
              <a:rPr lang="en-US" dirty="0"/>
              <a:t>the path to the goal node, it will expand the fewest possible paths.</a:t>
            </a:r>
          </a:p>
          <a:p>
            <a:r>
              <a:rPr lang="en-US" dirty="0"/>
              <a:t>Again, this property depends on h(node) always being an underestimate.</a:t>
            </a:r>
          </a:p>
        </p:txBody>
      </p:sp>
    </p:spTree>
    <p:extLst>
      <p:ext uri="{BB962C8B-B14F-4D97-AF65-F5344CB8AC3E}">
        <p14:creationId xmlns:p14="http://schemas.microsoft.com/office/powerpoint/2010/main" val="3104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a </a:t>
            </a:r>
            <a:r>
              <a:rPr lang="en-US" dirty="0" err="1"/>
              <a:t>nonadmissible</a:t>
            </a:r>
            <a:r>
              <a:rPr lang="en-US" dirty="0"/>
              <a:t> </a:t>
            </a:r>
            <a:r>
              <a:rPr lang="en-US" dirty="0" smtClean="0"/>
              <a:t>heuristic for </a:t>
            </a:r>
            <a:r>
              <a:rPr lang="en-US" dirty="0"/>
              <a:t>h(node) is used, then the algorithm is called </a:t>
            </a:r>
            <a:r>
              <a:rPr lang="en-US" b="1" dirty="0"/>
              <a:t>A</a:t>
            </a:r>
            <a:r>
              <a:rPr lang="en-US" dirty="0" smtClean="0"/>
              <a:t>.</a:t>
            </a:r>
          </a:p>
          <a:p>
            <a:r>
              <a:rPr lang="en-US" dirty="0"/>
              <a:t>A* is the name given to the algorithm where the h(node) function is admissible.</a:t>
            </a:r>
          </a:p>
          <a:p>
            <a:r>
              <a:rPr lang="en-US" dirty="0"/>
              <a:t>In other words, it is guaranteed to provide an underestimate of </a:t>
            </a:r>
            <a:r>
              <a:rPr lang="en-US" dirty="0" smtClean="0"/>
              <a:t>the true </a:t>
            </a:r>
            <a:r>
              <a:rPr lang="en-US" dirty="0"/>
              <a:t>cost to the goal</a:t>
            </a:r>
            <a:r>
              <a:rPr lang="en-US" dirty="0" smtClean="0"/>
              <a:t>.</a:t>
            </a:r>
          </a:p>
          <a:p>
            <a:r>
              <a:rPr lang="en-US" dirty="0"/>
              <a:t>A* is optimal and complete.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it is guaranteed to find a </a:t>
            </a:r>
            <a:r>
              <a:rPr lang="en-US" dirty="0" smtClean="0"/>
              <a:t>solution, and </a:t>
            </a:r>
            <a:r>
              <a:rPr lang="en-US" dirty="0"/>
              <a:t>that solution is guaranteed to be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38644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Optimal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 far we have looked at uninformed and informed searches.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have </a:t>
            </a:r>
            <a:r>
              <a:rPr lang="en-US" dirty="0" smtClean="0"/>
              <a:t>their advantages </a:t>
            </a:r>
            <a:r>
              <a:rPr lang="en-US" dirty="0"/>
              <a:t>and disadvantages.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one thing that lacks in both is that </a:t>
            </a:r>
            <a:r>
              <a:rPr lang="en-US" dirty="0" smtClean="0"/>
              <a:t>whenever they </a:t>
            </a:r>
            <a:r>
              <a:rPr lang="en-US" dirty="0"/>
              <a:t>find a solution they immediately stop.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never consider that their </a:t>
            </a:r>
            <a:r>
              <a:rPr lang="en-US" dirty="0" smtClean="0"/>
              <a:t>might be </a:t>
            </a:r>
            <a:r>
              <a:rPr lang="en-US" dirty="0"/>
              <a:t>more than one solution to the problem and the solution that they have </a:t>
            </a:r>
            <a:r>
              <a:rPr lang="en-US" dirty="0" smtClean="0"/>
              <a:t>ignored might </a:t>
            </a:r>
            <a:r>
              <a:rPr lang="en-US" dirty="0"/>
              <a:t>be the optimal one</a:t>
            </a:r>
            <a:r>
              <a:rPr lang="en-US" dirty="0" smtClean="0"/>
              <a:t>.</a:t>
            </a:r>
          </a:p>
          <a:p>
            <a:r>
              <a:rPr lang="en-US" dirty="0"/>
              <a:t>A simplest approach to find the optimal solution is this; find all the </a:t>
            </a:r>
            <a:r>
              <a:rPr lang="en-US" dirty="0" smtClean="0"/>
              <a:t>possible solutions </a:t>
            </a:r>
            <a:r>
              <a:rPr lang="en-US" dirty="0"/>
              <a:t>using either an uninformed search or informed search and once </a:t>
            </a:r>
            <a:r>
              <a:rPr lang="en-US" dirty="0" smtClean="0"/>
              <a:t>you have </a:t>
            </a:r>
            <a:r>
              <a:rPr lang="en-US" dirty="0"/>
              <a:t>searched the whole search space and no other solution exists, then </a:t>
            </a:r>
            <a:r>
              <a:rPr lang="en-US" dirty="0" smtClean="0"/>
              <a:t>choose the </a:t>
            </a:r>
            <a:r>
              <a:rPr lang="en-US" dirty="0"/>
              <a:t>most optimal amongst the solutions found.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approach is analogous to </a:t>
            </a:r>
            <a:r>
              <a:rPr lang="en-US" dirty="0" smtClean="0"/>
              <a:t>the brute </a:t>
            </a:r>
            <a:r>
              <a:rPr lang="en-US" dirty="0"/>
              <a:t>force method and is also called the British museum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This is actually branch and bound technique with the improvement </a:t>
            </a:r>
            <a:r>
              <a:rPr lang="en-US" dirty="0" smtClean="0"/>
              <a:t>of underestimates </a:t>
            </a:r>
            <a:r>
              <a:rPr lang="en-US" dirty="0"/>
              <a:t>and dynamic programming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values on the nodes </a:t>
            </a:r>
            <a:r>
              <a:rPr lang="en-US" dirty="0" smtClean="0"/>
              <a:t>are </a:t>
            </a:r>
            <a:r>
              <a:rPr lang="en-US" dirty="0"/>
              <a:t>the underestimates of the </a:t>
            </a:r>
            <a:r>
              <a:rPr lang="en-US" dirty="0" smtClean="0"/>
              <a:t>distance of </a:t>
            </a:r>
            <a:r>
              <a:rPr lang="en-US" dirty="0"/>
              <a:t>a specific node from 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values on the edges are the distance between </a:t>
            </a:r>
            <a:r>
              <a:rPr lang="en-US" dirty="0" smtClean="0"/>
              <a:t>two adjacent </a:t>
            </a:r>
            <a:r>
              <a:rPr lang="en-US" dirty="0"/>
              <a:t>cities</a:t>
            </a:r>
            <a:r>
              <a:rPr lang="en-US" dirty="0" smtClean="0"/>
              <a:t>.</a:t>
            </a:r>
          </a:p>
          <a:p>
            <a:r>
              <a:rPr lang="en-US" dirty="0"/>
              <a:t>Our measure of goodness and badness of a node will now be decided by </a:t>
            </a:r>
            <a:r>
              <a:rPr lang="en-US" dirty="0" smtClean="0"/>
              <a:t>a combination </a:t>
            </a:r>
            <a:r>
              <a:rPr lang="en-US" dirty="0"/>
              <a:t>of values that is the distance traveled so far and the estimate of </a:t>
            </a:r>
            <a:r>
              <a:rPr lang="en-US" dirty="0" smtClean="0"/>
              <a:t>the remaining </a:t>
            </a:r>
            <a:r>
              <a:rPr lang="en-US" dirty="0"/>
              <a:t>distance.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construct the tree corresponding to the graph above.</a:t>
            </a:r>
          </a:p>
          <a:p>
            <a:r>
              <a:rPr lang="en-US" dirty="0"/>
              <a:t>We start with a tree with goodness of every node mentioned on it.</a:t>
            </a:r>
          </a:p>
        </p:txBody>
      </p:sp>
    </p:spTree>
    <p:extLst>
      <p:ext uri="{BB962C8B-B14F-4D97-AF65-F5344CB8AC3E}">
        <p14:creationId xmlns:p14="http://schemas.microsoft.com/office/powerpoint/2010/main" val="19145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Standing at S we observe that the best node is A with a value of 4 so we move </a:t>
            </a:r>
            <a:r>
              <a:rPr lang="en-US" dirty="0" smtClean="0"/>
              <a:t>to 4, </a:t>
            </a:r>
            <a:r>
              <a:rPr lang="en-US" dirty="0"/>
              <a:t>Then B.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all the sub-trees emerging from B make our path length more than </a:t>
            </a:r>
            <a:r>
              <a:rPr lang="en-US" dirty="0" smtClean="0"/>
              <a:t>9 units </a:t>
            </a:r>
            <a:r>
              <a:rPr lang="en-US" dirty="0"/>
              <a:t>so we bound this </a:t>
            </a:r>
            <a:r>
              <a:rPr lang="en-US" dirty="0" smtClean="0"/>
              <a:t>path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Now </a:t>
            </a:r>
            <a:r>
              <a:rPr lang="en-US" dirty="0"/>
              <a:t>observe that to reach node D that is the child of A we can reach it either </a:t>
            </a:r>
            <a:r>
              <a:rPr lang="en-US" dirty="0" smtClean="0"/>
              <a:t>with a </a:t>
            </a:r>
            <a:r>
              <a:rPr lang="en-US" dirty="0"/>
              <a:t>cost of 12 or we can directly reach D from S with a cost of 9. </a:t>
            </a:r>
            <a:endParaRPr lang="en-US" dirty="0" smtClean="0"/>
          </a:p>
          <a:p>
            <a:r>
              <a:rPr lang="en-US" dirty="0" smtClean="0"/>
              <a:t>Hence using dynamic </a:t>
            </a:r>
            <a:r>
              <a:rPr lang="en-US" dirty="0"/>
              <a:t>programming we will ignore the whole sub-tree beneath D (the child </a:t>
            </a:r>
            <a:r>
              <a:rPr lang="en-US" dirty="0" smtClean="0"/>
              <a:t>of A).</a:t>
            </a:r>
          </a:p>
          <a:p>
            <a:r>
              <a:rPr lang="en-US" dirty="0"/>
              <a:t>Now we move to D from S.</a:t>
            </a:r>
          </a:p>
        </p:txBody>
      </p:sp>
    </p:spTree>
    <p:extLst>
      <p:ext uri="{BB962C8B-B14F-4D97-AF65-F5344CB8AC3E}">
        <p14:creationId xmlns:p14="http://schemas.microsoft.com/office/powerpoint/2010/main" val="26165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A*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Now A and E are equally good nodes so we arbitrarily choose amongst </a:t>
            </a:r>
            <a:r>
              <a:rPr lang="en-US" dirty="0" smtClean="0"/>
              <a:t>them, and </a:t>
            </a:r>
            <a:r>
              <a:rPr lang="en-US" dirty="0"/>
              <a:t>we move to A</a:t>
            </a:r>
            <a:r>
              <a:rPr lang="en-US" dirty="0" smtClean="0"/>
              <a:t>.</a:t>
            </a:r>
          </a:p>
          <a:p>
            <a:r>
              <a:rPr lang="en-US" dirty="0"/>
              <a:t>As the sub-tree beneath A expands the path length is beyond 9 so we bind it</a:t>
            </a:r>
            <a:r>
              <a:rPr lang="en-US" dirty="0" smtClean="0"/>
              <a:t>.</a:t>
            </a:r>
          </a:p>
          <a:p>
            <a:r>
              <a:rPr lang="en-US" dirty="0"/>
              <a:t>We proceed in this manner. </a:t>
            </a:r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we visit E, then we visit B the child of E, </a:t>
            </a:r>
            <a:r>
              <a:rPr lang="en-US" dirty="0" smtClean="0"/>
              <a:t>we bound </a:t>
            </a:r>
            <a:r>
              <a:rPr lang="en-US" dirty="0"/>
              <a:t>the sub-tree below B. We visit F and finally we reach </a:t>
            </a:r>
            <a:r>
              <a:rPr lang="en-US" dirty="0" smtClean="0"/>
              <a:t>G.</a:t>
            </a:r>
          </a:p>
          <a:p>
            <a:r>
              <a:rPr lang="en-US" dirty="0"/>
              <a:t>Notice that by using underestimates and dynamic programming the search </a:t>
            </a:r>
            <a:r>
              <a:rPr lang="en-US" dirty="0" smtClean="0"/>
              <a:t>space was </a:t>
            </a:r>
            <a:r>
              <a:rPr lang="en-US" dirty="0"/>
              <a:t>further reduced and our optimal solution was found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133176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Greedy search </a:t>
            </a:r>
            <a:r>
              <a:rPr lang="en-US" dirty="0"/>
              <a:t>is a variation of the A* algorithm, where g(node) is set </a:t>
            </a:r>
            <a:r>
              <a:rPr lang="en-US" dirty="0" smtClean="0"/>
              <a:t>to zero</a:t>
            </a:r>
            <a:r>
              <a:rPr lang="en-US" dirty="0"/>
              <a:t>, so that only h(node) is used to evaluate suitable paths.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way, </a:t>
            </a:r>
            <a:r>
              <a:rPr lang="en-US" dirty="0" smtClean="0"/>
              <a:t>the algorithm </a:t>
            </a:r>
            <a:r>
              <a:rPr lang="en-US" dirty="0"/>
              <a:t>always selects the path that has the lowest heuristic value or </a:t>
            </a:r>
            <a:r>
              <a:rPr lang="en-US" dirty="0" smtClean="0"/>
              <a:t>estimated distance </a:t>
            </a:r>
            <a:r>
              <a:rPr lang="en-US" dirty="0"/>
              <a:t>(or cost) to the goal.</a:t>
            </a:r>
          </a:p>
          <a:p>
            <a:r>
              <a:rPr lang="en-US" dirty="0"/>
              <a:t>Greedy search is an example of a best-first strategy.</a:t>
            </a:r>
          </a:p>
          <a:p>
            <a:r>
              <a:rPr lang="en-US" dirty="0" smtClean="0"/>
              <a:t>Greedy </a:t>
            </a:r>
            <a:r>
              <a:rPr lang="en-US" dirty="0"/>
              <a:t>search is not optimal and can be fooled into following extremely </a:t>
            </a:r>
            <a:r>
              <a:rPr lang="en-US" dirty="0" smtClean="0"/>
              <a:t>costly paths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happen if the first step on the shortest path toward the goal </a:t>
            </a:r>
            <a:r>
              <a:rPr lang="en-US" dirty="0" smtClean="0"/>
              <a:t>is longer </a:t>
            </a:r>
            <a:r>
              <a:rPr lang="en-US" dirty="0"/>
              <a:t>than the first step along another path, as is shown in </a:t>
            </a:r>
            <a:r>
              <a:rPr lang="en-US" dirty="0" smtClean="0"/>
              <a:t>Figure.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5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948" y="533400"/>
            <a:ext cx="7774104" cy="58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0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Optimal </a:t>
            </a:r>
            <a:r>
              <a:rPr lang="en-US" b="1" dirty="0" smtClean="0"/>
              <a:t>Paths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But in reality, exploring the entire search space is never feasible and at times </a:t>
            </a:r>
            <a:r>
              <a:rPr lang="en-US" dirty="0" smtClean="0"/>
              <a:t>is not </a:t>
            </a:r>
            <a:r>
              <a:rPr lang="en-US" dirty="0"/>
              <a:t>even possible, for instance, if we just consider the tree corresponding to </a:t>
            </a:r>
            <a:r>
              <a:rPr lang="en-US" dirty="0" smtClean="0"/>
              <a:t>a game </a:t>
            </a:r>
            <a:r>
              <a:rPr lang="en-US" dirty="0"/>
              <a:t>of chess (we will learn about game trees later), the effective </a:t>
            </a:r>
            <a:r>
              <a:rPr lang="en-US" dirty="0" smtClean="0"/>
              <a:t>branching factor </a:t>
            </a:r>
            <a:r>
              <a:rPr lang="en-US" dirty="0"/>
              <a:t>is 16 and the effective depth is 100. </a:t>
            </a:r>
            <a:endParaRPr lang="en-US" dirty="0" smtClean="0"/>
          </a:p>
          <a:p>
            <a:r>
              <a:rPr lang="en-US" smtClean="0"/>
              <a:t>Hence </a:t>
            </a:r>
            <a:r>
              <a:rPr lang="en-US" dirty="0"/>
              <a:t>a huge amount </a:t>
            </a:r>
            <a:r>
              <a:rPr lang="en-US" dirty="0" smtClean="0"/>
              <a:t>of computation </a:t>
            </a:r>
            <a:r>
              <a:rPr lang="en-US" dirty="0"/>
              <a:t>power and time is required in solving the optimal search problems </a:t>
            </a:r>
            <a:r>
              <a:rPr lang="en-US" dirty="0" smtClean="0"/>
              <a:t>in a </a:t>
            </a:r>
            <a:r>
              <a:rPr lang="en-US" dirty="0"/>
              <a:t>brute force manner.</a:t>
            </a:r>
          </a:p>
        </p:txBody>
      </p:sp>
    </p:spTree>
    <p:extLst>
      <p:ext uri="{BB962C8B-B14F-4D97-AF65-F5344CB8AC3E}">
        <p14:creationId xmlns:p14="http://schemas.microsoft.com/office/powerpoint/2010/main" val="38280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Identifying Optimal Paths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The following more sophisticated techniques for identifying optimal </a:t>
            </a:r>
            <a:r>
              <a:rPr lang="en-US" dirty="0" smtClean="0"/>
              <a:t>paths are </a:t>
            </a:r>
            <a:r>
              <a:rPr lang="en-US" dirty="0"/>
              <a:t>outlined in this section:</a:t>
            </a:r>
          </a:p>
          <a:p>
            <a:r>
              <a:rPr lang="en-US" dirty="0"/>
              <a:t>Uniform cost search (Branch and Bound)</a:t>
            </a:r>
          </a:p>
          <a:p>
            <a:r>
              <a:rPr lang="en-US" dirty="0" smtClean="0"/>
              <a:t>A*</a:t>
            </a:r>
          </a:p>
          <a:p>
            <a:r>
              <a:rPr lang="en-US" dirty="0" smtClean="0"/>
              <a:t>Greedy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Uniform Cost </a:t>
            </a:r>
            <a:r>
              <a:rPr lang="en-US" b="1" dirty="0" smtClean="0"/>
              <a:t>Search (Branch and Bound)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Uniform cost search </a:t>
            </a:r>
            <a:r>
              <a:rPr lang="en-US" dirty="0"/>
              <a:t>(or </a:t>
            </a:r>
            <a:r>
              <a:rPr lang="en-US" b="1" dirty="0"/>
              <a:t>Branch and Bound</a:t>
            </a:r>
            <a:r>
              <a:rPr lang="en-US" dirty="0"/>
              <a:t>) is a variation on </a:t>
            </a:r>
            <a:r>
              <a:rPr lang="en-US" dirty="0" smtClean="0"/>
              <a:t>best-first search </a:t>
            </a:r>
            <a:r>
              <a:rPr lang="en-US" dirty="0"/>
              <a:t>that uses </a:t>
            </a:r>
            <a:r>
              <a:rPr lang="en-US" dirty="0" smtClean="0"/>
              <a:t>the evaluation </a:t>
            </a:r>
            <a:r>
              <a:rPr lang="en-US" dirty="0"/>
              <a:t>function g(node), which for a given </a:t>
            </a:r>
            <a:r>
              <a:rPr lang="en-US" dirty="0" smtClean="0"/>
              <a:t>node evaluates </a:t>
            </a:r>
            <a:r>
              <a:rPr lang="en-US" dirty="0"/>
              <a:t>to the cost of the path leading to that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other words, this </a:t>
            </a:r>
            <a:r>
              <a:rPr lang="en-US" dirty="0" smtClean="0"/>
              <a:t>is an </a:t>
            </a:r>
            <a:r>
              <a:rPr lang="en-US" dirty="0"/>
              <a:t>A* algorithm but where h(node) is set to zero.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each stage, the </a:t>
            </a:r>
            <a:r>
              <a:rPr lang="en-US" dirty="0" smtClean="0"/>
              <a:t>path that </a:t>
            </a:r>
            <a:r>
              <a:rPr lang="en-US" dirty="0"/>
              <a:t>has the lowest cost so far is extended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way, the path that is </a:t>
            </a:r>
            <a:r>
              <a:rPr lang="en-US" dirty="0" smtClean="0"/>
              <a:t>generated is </a:t>
            </a:r>
            <a:r>
              <a:rPr lang="en-US" dirty="0"/>
              <a:t>likely to be the path with the lowest overall cost, but this is </a:t>
            </a:r>
            <a:r>
              <a:rPr lang="en-US" dirty="0" smtClean="0"/>
              <a:t>not guaranteed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find the best path, the algorithm needs to continue </a:t>
            </a:r>
            <a:r>
              <a:rPr lang="en-US" dirty="0" smtClean="0"/>
              <a:t>running after </a:t>
            </a:r>
            <a:r>
              <a:rPr lang="en-US" dirty="0"/>
              <a:t>a solution is found, and if a preferable solution is found, it should </a:t>
            </a:r>
            <a:r>
              <a:rPr lang="en-US" dirty="0" smtClean="0"/>
              <a:t>be accepted </a:t>
            </a:r>
            <a:r>
              <a:rPr lang="en-US" dirty="0"/>
              <a:t>in place of the earlier solution.</a:t>
            </a:r>
          </a:p>
        </p:txBody>
      </p:sp>
    </p:spTree>
    <p:extLst>
      <p:ext uri="{BB962C8B-B14F-4D97-AF65-F5344CB8AC3E}">
        <p14:creationId xmlns:p14="http://schemas.microsoft.com/office/powerpoint/2010/main" val="33780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Uniform cost search is complete and is optimal, </a:t>
            </a:r>
            <a:r>
              <a:rPr lang="en-US" dirty="0" smtClean="0"/>
              <a:t>provided </a:t>
            </a:r>
            <a:r>
              <a:rPr lang="en-US" dirty="0"/>
              <a:t>the cost of </a:t>
            </a:r>
            <a:r>
              <a:rPr lang="en-US" dirty="0" smtClean="0"/>
              <a:t>a path </a:t>
            </a:r>
            <a:r>
              <a:rPr lang="en-US" dirty="0"/>
              <a:t>increases monotonically.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words, if for every node m that has </a:t>
            </a:r>
            <a:r>
              <a:rPr lang="en-US" dirty="0" smtClean="0"/>
              <a:t>a successor </a:t>
            </a:r>
            <a:r>
              <a:rPr lang="en-US" dirty="0"/>
              <a:t>n, it is true that g(m) &lt; g(n), then uniform cost </a:t>
            </a:r>
            <a:r>
              <a:rPr lang="en-US" dirty="0" smtClean="0"/>
              <a:t>is optimal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dirty="0" smtClean="0"/>
              <a:t>is possible </a:t>
            </a:r>
            <a:r>
              <a:rPr lang="en-US" dirty="0"/>
              <a:t>for the cost of a node to be less than the cost of its parent, </a:t>
            </a:r>
            <a:r>
              <a:rPr lang="en-US" dirty="0" smtClean="0"/>
              <a:t>then uniform </a:t>
            </a:r>
            <a:r>
              <a:rPr lang="en-US" dirty="0"/>
              <a:t>cost search may not find the best path.</a:t>
            </a:r>
          </a:p>
          <a:p>
            <a:r>
              <a:rPr lang="en-US" dirty="0"/>
              <a:t>Uniform cost search was invented by </a:t>
            </a:r>
            <a:r>
              <a:rPr lang="en-US" dirty="0" err="1"/>
              <a:t>Dijkstra</a:t>
            </a:r>
            <a:r>
              <a:rPr lang="en-US" dirty="0"/>
              <a:t> in 1959 and is also known </a:t>
            </a:r>
            <a:r>
              <a:rPr lang="en-US" dirty="0" smtClean="0"/>
              <a:t>as </a:t>
            </a:r>
            <a:r>
              <a:rPr lang="en-US" dirty="0" err="1" smtClean="0"/>
              <a:t>Dijkstra’s</a:t>
            </a:r>
            <a:r>
              <a:rPr lang="en-US" dirty="0" smtClean="0"/>
              <a:t> </a:t>
            </a:r>
            <a:r>
              <a:rPr lang="en-US" dirty="0"/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25204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9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and Bound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The length of the complete path from S to G is 9.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note that while </a:t>
            </a:r>
            <a:r>
              <a:rPr lang="en-US" dirty="0" smtClean="0"/>
              <a:t>traveling from </a:t>
            </a:r>
            <a:r>
              <a:rPr lang="en-US" dirty="0"/>
              <a:t>S to B we have already covered a distance of 9 units.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traveling </a:t>
            </a:r>
            <a:r>
              <a:rPr lang="en-US" dirty="0" smtClean="0"/>
              <a:t>further from </a:t>
            </a:r>
            <a:r>
              <a:rPr lang="en-US" dirty="0"/>
              <a:t>S D A B to some other node will make the path longer.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we ignore </a:t>
            </a:r>
            <a:r>
              <a:rPr lang="en-US" dirty="0" smtClean="0"/>
              <a:t>any further </a:t>
            </a:r>
            <a:r>
              <a:rPr lang="en-US" dirty="0"/>
              <a:t>paths ahead of the path S D A B.</a:t>
            </a:r>
          </a:p>
        </p:txBody>
      </p:sp>
    </p:spTree>
    <p:extLst>
      <p:ext uri="{BB962C8B-B14F-4D97-AF65-F5344CB8AC3E}">
        <p14:creationId xmlns:p14="http://schemas.microsoft.com/office/powerpoint/2010/main" val="40614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274638"/>
            <a:ext cx="8447314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5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21933</TotalTime>
  <Words>1985</Words>
  <Application>Microsoft Office PowerPoint</Application>
  <PresentationFormat>On-screen Show 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Comic Sans MS</vt:lpstr>
      <vt:lpstr>Office Theme</vt:lpstr>
      <vt:lpstr>Lecture 5</vt:lpstr>
      <vt:lpstr>Identifying Optimal Paths</vt:lpstr>
      <vt:lpstr>Identifying Optimal Paths (Cont.)</vt:lpstr>
      <vt:lpstr>Identifying Optimal Paths (Cont.)</vt:lpstr>
      <vt:lpstr>Uniform Cost Search (Branch and Bound)</vt:lpstr>
      <vt:lpstr>PowerPoint Presentation</vt:lpstr>
      <vt:lpstr>Branch and Bound</vt:lpstr>
      <vt:lpstr>Branch and Bound</vt:lpstr>
      <vt:lpstr>PowerPoint Presentation</vt:lpstr>
      <vt:lpstr>PowerPoint Presentation</vt:lpstr>
      <vt:lpstr>Branch and Bound</vt:lpstr>
      <vt:lpstr>Branch and Bound</vt:lpstr>
      <vt:lpstr>Branch and Bound</vt:lpstr>
      <vt:lpstr>Improvements in Branch and Bound</vt:lpstr>
      <vt:lpstr>Branch and Bound</vt:lpstr>
      <vt:lpstr>Branch and Bound</vt:lpstr>
      <vt:lpstr>A* Algorithm</vt:lpstr>
      <vt:lpstr>A* Algorithm</vt:lpstr>
      <vt:lpstr>A* Algorithm</vt:lpstr>
      <vt:lpstr>A* Algorithm</vt:lpstr>
      <vt:lpstr>A* Algorithm</vt:lpstr>
      <vt:lpstr>A* Algorithm</vt:lpstr>
      <vt:lpstr>A* Algorithm</vt:lpstr>
      <vt:lpstr>Greedy 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/>
  <cp:lastModifiedBy>Dr Kamran Malik</cp:lastModifiedBy>
  <cp:revision>299</cp:revision>
  <dcterms:created xsi:type="dcterms:W3CDTF">2006-08-16T00:00:00Z</dcterms:created>
  <dcterms:modified xsi:type="dcterms:W3CDTF">2022-11-18T03:24:32Z</dcterms:modified>
</cp:coreProperties>
</file>