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5" d="100"/>
          <a:sy n="75" d="100"/>
        </p:scale>
        <p:origin x="9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486BDD-BD06-4B0B-9FAD-D1F085EEB4F7}" type="datetimeFigureOut">
              <a:rPr lang="en-IL" smtClean="0"/>
              <a:t>04/08/2024</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5EEFB1-E4B4-4629-AE10-999648AA778F}" type="slidenum">
              <a:rPr lang="en-IL" smtClean="0"/>
              <a:t>‹#›</a:t>
            </a:fld>
            <a:endParaRPr lang="en-IL"/>
          </a:p>
        </p:txBody>
      </p:sp>
    </p:spTree>
    <p:extLst>
      <p:ext uri="{BB962C8B-B14F-4D97-AF65-F5344CB8AC3E}">
        <p14:creationId xmlns:p14="http://schemas.microsoft.com/office/powerpoint/2010/main" val="3070917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התחלת המצגת</a:t>
            </a:r>
            <a:endParaRPr lang="en-IL" dirty="0"/>
          </a:p>
        </p:txBody>
      </p:sp>
      <p:sp>
        <p:nvSpPr>
          <p:cNvPr id="4" name="Slide Number Placeholder 3"/>
          <p:cNvSpPr>
            <a:spLocks noGrp="1"/>
          </p:cNvSpPr>
          <p:nvPr>
            <p:ph type="sldNum" sz="quarter" idx="5"/>
          </p:nvPr>
        </p:nvSpPr>
        <p:spPr/>
        <p:txBody>
          <a:bodyPr/>
          <a:lstStyle/>
          <a:p>
            <a:fld id="{AA5EEFB1-E4B4-4629-AE10-999648AA778F}" type="slidenum">
              <a:rPr lang="en-IL" smtClean="0"/>
              <a:t>1</a:t>
            </a:fld>
            <a:endParaRPr lang="en-IL"/>
          </a:p>
        </p:txBody>
      </p:sp>
    </p:spTree>
    <p:extLst>
      <p:ext uri="{BB962C8B-B14F-4D97-AF65-F5344CB8AC3E}">
        <p14:creationId xmlns:p14="http://schemas.microsoft.com/office/powerpoint/2010/main" val="1083507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מה מימשתי ומה כללי המשחק</a:t>
            </a:r>
            <a:endParaRPr lang="en-IL" dirty="0"/>
          </a:p>
        </p:txBody>
      </p:sp>
      <p:sp>
        <p:nvSpPr>
          <p:cNvPr id="4" name="Slide Number Placeholder 3"/>
          <p:cNvSpPr>
            <a:spLocks noGrp="1"/>
          </p:cNvSpPr>
          <p:nvPr>
            <p:ph type="sldNum" sz="quarter" idx="5"/>
          </p:nvPr>
        </p:nvSpPr>
        <p:spPr/>
        <p:txBody>
          <a:bodyPr/>
          <a:lstStyle/>
          <a:p>
            <a:fld id="{AA5EEFB1-E4B4-4629-AE10-999648AA778F}" type="slidenum">
              <a:rPr lang="en-IL" smtClean="0"/>
              <a:t>2</a:t>
            </a:fld>
            <a:endParaRPr lang="en-IL"/>
          </a:p>
        </p:txBody>
      </p:sp>
    </p:spTree>
    <p:extLst>
      <p:ext uri="{BB962C8B-B14F-4D97-AF65-F5344CB8AC3E}">
        <p14:creationId xmlns:p14="http://schemas.microsoft.com/office/powerpoint/2010/main" val="175479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אלגוריתמם בהם השתמשתי</a:t>
            </a:r>
            <a:endParaRPr lang="en-IL" dirty="0"/>
          </a:p>
        </p:txBody>
      </p:sp>
      <p:sp>
        <p:nvSpPr>
          <p:cNvPr id="4" name="Slide Number Placeholder 3"/>
          <p:cNvSpPr>
            <a:spLocks noGrp="1"/>
          </p:cNvSpPr>
          <p:nvPr>
            <p:ph type="sldNum" sz="quarter" idx="5"/>
          </p:nvPr>
        </p:nvSpPr>
        <p:spPr/>
        <p:txBody>
          <a:bodyPr/>
          <a:lstStyle/>
          <a:p>
            <a:fld id="{AA5EEFB1-E4B4-4629-AE10-999648AA778F}" type="slidenum">
              <a:rPr lang="en-IL" smtClean="0"/>
              <a:t>3</a:t>
            </a:fld>
            <a:endParaRPr lang="en-IL"/>
          </a:p>
        </p:txBody>
      </p:sp>
    </p:spTree>
    <p:extLst>
      <p:ext uri="{BB962C8B-B14F-4D97-AF65-F5344CB8AC3E}">
        <p14:creationId xmlns:p14="http://schemas.microsoft.com/office/powerpoint/2010/main" val="3707445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קשיים שעברתי והחלתת שפת תיכנות</a:t>
            </a:r>
            <a:endParaRPr lang="en-IL" dirty="0"/>
          </a:p>
        </p:txBody>
      </p:sp>
      <p:sp>
        <p:nvSpPr>
          <p:cNvPr id="4" name="Slide Number Placeholder 3"/>
          <p:cNvSpPr>
            <a:spLocks noGrp="1"/>
          </p:cNvSpPr>
          <p:nvPr>
            <p:ph type="sldNum" sz="quarter" idx="5"/>
          </p:nvPr>
        </p:nvSpPr>
        <p:spPr/>
        <p:txBody>
          <a:bodyPr/>
          <a:lstStyle/>
          <a:p>
            <a:fld id="{AA5EEFB1-E4B4-4629-AE10-999648AA778F}" type="slidenum">
              <a:rPr lang="en-IL" smtClean="0"/>
              <a:t>4</a:t>
            </a:fld>
            <a:endParaRPr lang="en-IL"/>
          </a:p>
        </p:txBody>
      </p:sp>
    </p:spTree>
    <p:extLst>
      <p:ext uri="{BB962C8B-B14F-4D97-AF65-F5344CB8AC3E}">
        <p14:creationId xmlns:p14="http://schemas.microsoft.com/office/powerpoint/2010/main" val="2195479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תמונות</a:t>
            </a:r>
            <a:endParaRPr lang="en-IL" dirty="0"/>
          </a:p>
        </p:txBody>
      </p:sp>
      <p:sp>
        <p:nvSpPr>
          <p:cNvPr id="4" name="Slide Number Placeholder 3"/>
          <p:cNvSpPr>
            <a:spLocks noGrp="1"/>
          </p:cNvSpPr>
          <p:nvPr>
            <p:ph type="sldNum" sz="quarter" idx="5"/>
          </p:nvPr>
        </p:nvSpPr>
        <p:spPr/>
        <p:txBody>
          <a:bodyPr/>
          <a:lstStyle/>
          <a:p>
            <a:fld id="{AA5EEFB1-E4B4-4629-AE10-999648AA778F}" type="slidenum">
              <a:rPr lang="en-IL" smtClean="0"/>
              <a:t>5</a:t>
            </a:fld>
            <a:endParaRPr lang="en-IL"/>
          </a:p>
        </p:txBody>
      </p:sp>
    </p:spTree>
    <p:extLst>
      <p:ext uri="{BB962C8B-B14F-4D97-AF65-F5344CB8AC3E}">
        <p14:creationId xmlns:p14="http://schemas.microsoft.com/office/powerpoint/2010/main" val="793606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Sunday, August 4,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892649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Sunday, August 4,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945333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Sunday, August 4,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257534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Sunday, August 4,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77997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Sunday, August 4,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902874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Sunday, August 4,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85986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Sunday, August 4, 2024</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3452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Sunday, August 4, 2024</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39155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Sunday, August 4, 2024</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36682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Sunday, August 4,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96981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Sunday, August 4,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026262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Sunday, August 4, 2024</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684829428"/>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2DFF2D-EA41-4CBE-9659-C2917E488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B6571B-D107-5B04-D56B-49B1637FE42D}"/>
              </a:ext>
            </a:extLst>
          </p:cNvPr>
          <p:cNvSpPr>
            <a:spLocks noGrp="1"/>
          </p:cNvSpPr>
          <p:nvPr>
            <p:ph type="ctrTitle"/>
          </p:nvPr>
        </p:nvSpPr>
        <p:spPr>
          <a:xfrm>
            <a:off x="1228663" y="2517059"/>
            <a:ext cx="5015638" cy="909019"/>
          </a:xfrm>
        </p:spPr>
        <p:txBody>
          <a:bodyPr>
            <a:normAutofit/>
          </a:bodyPr>
          <a:lstStyle/>
          <a:p>
            <a:r>
              <a:rPr lang="he-IL"/>
              <a:t>פרויקט גמר</a:t>
            </a:r>
            <a:endParaRPr lang="en-IL" dirty="0"/>
          </a:p>
        </p:txBody>
      </p:sp>
      <p:sp>
        <p:nvSpPr>
          <p:cNvPr id="3" name="Subtitle 2">
            <a:extLst>
              <a:ext uri="{FF2B5EF4-FFF2-40B4-BE49-F238E27FC236}">
                <a16:creationId xmlns:a16="http://schemas.microsoft.com/office/drawing/2014/main" id="{0739D2E8-673D-4B36-5327-946B17B7BCAC}"/>
              </a:ext>
            </a:extLst>
          </p:cNvPr>
          <p:cNvSpPr>
            <a:spLocks noGrp="1"/>
          </p:cNvSpPr>
          <p:nvPr>
            <p:ph type="subTitle" idx="1"/>
          </p:nvPr>
        </p:nvSpPr>
        <p:spPr>
          <a:xfrm>
            <a:off x="179226" y="2011432"/>
            <a:ext cx="7450606" cy="505627"/>
          </a:xfrm>
        </p:spPr>
        <p:txBody>
          <a:bodyPr>
            <a:normAutofit/>
          </a:bodyPr>
          <a:lstStyle/>
          <a:p>
            <a:r>
              <a:rPr lang="he-IL" dirty="0"/>
              <a:t>אלגוריתמים מתקדמים לתזמון ותכנון מערכות נבונות</a:t>
            </a:r>
            <a:endParaRPr lang="en-IL" dirty="0"/>
          </a:p>
        </p:txBody>
      </p:sp>
      <p:pic>
        <p:nvPicPr>
          <p:cNvPr id="4" name="Picture 3" descr="Colorful paint pigments">
            <a:extLst>
              <a:ext uri="{FF2B5EF4-FFF2-40B4-BE49-F238E27FC236}">
                <a16:creationId xmlns:a16="http://schemas.microsoft.com/office/drawing/2014/main" id="{1B2B0C55-C46E-21D9-6F79-DFE77D2610B4}"/>
              </a:ext>
            </a:extLst>
          </p:cNvPr>
          <p:cNvPicPr>
            <a:picLocks noChangeAspect="1"/>
          </p:cNvPicPr>
          <p:nvPr/>
        </p:nvPicPr>
        <p:blipFill>
          <a:blip r:embed="rId3"/>
          <a:srcRect l="420" r="47972"/>
          <a:stretch/>
        </p:blipFill>
        <p:spPr>
          <a:xfrm>
            <a:off x="6529067" y="10"/>
            <a:ext cx="5662935" cy="6857990"/>
          </a:xfrm>
          <a:custGeom>
            <a:avLst/>
            <a:gdLst/>
            <a:ahLst/>
            <a:cxnLst/>
            <a:rect l="l" t="t" r="r" b="b"/>
            <a:pathLst>
              <a:path w="5662935" h="6858000">
                <a:moveTo>
                  <a:pt x="598332" y="0"/>
                </a:moveTo>
                <a:lnTo>
                  <a:pt x="5662935" y="0"/>
                </a:lnTo>
                <a:lnTo>
                  <a:pt x="5662935" y="6858000"/>
                </a:lnTo>
                <a:lnTo>
                  <a:pt x="0" y="6858000"/>
                </a:lnTo>
                <a:lnTo>
                  <a:pt x="78957" y="6777438"/>
                </a:lnTo>
                <a:cubicBezTo>
                  <a:pt x="291624" y="6544265"/>
                  <a:pt x="490445" y="6275955"/>
                  <a:pt x="672224" y="5969316"/>
                </a:cubicBezTo>
                <a:cubicBezTo>
                  <a:pt x="914597" y="5515036"/>
                  <a:pt x="1066080" y="5030470"/>
                  <a:pt x="1217563" y="4515619"/>
                </a:cubicBezTo>
                <a:cubicBezTo>
                  <a:pt x="1338748" y="3970483"/>
                  <a:pt x="1399341" y="3516203"/>
                  <a:pt x="1399341" y="3061922"/>
                </a:cubicBezTo>
                <a:cubicBezTo>
                  <a:pt x="1399341" y="1948936"/>
                  <a:pt x="1190580" y="1021447"/>
                  <a:pt x="773055" y="279455"/>
                </a:cubicBezTo>
                <a:close/>
              </a:path>
            </a:pathLst>
          </a:custGeom>
        </p:spPr>
      </p:pic>
      <p:sp>
        <p:nvSpPr>
          <p:cNvPr id="6" name="Subtitle 2">
            <a:extLst>
              <a:ext uri="{FF2B5EF4-FFF2-40B4-BE49-F238E27FC236}">
                <a16:creationId xmlns:a16="http://schemas.microsoft.com/office/drawing/2014/main" id="{18A40DE1-19E6-5FCB-442D-A6B36685DECB}"/>
              </a:ext>
            </a:extLst>
          </p:cNvPr>
          <p:cNvSpPr txBox="1">
            <a:spLocks/>
          </p:cNvSpPr>
          <p:nvPr/>
        </p:nvSpPr>
        <p:spPr>
          <a:xfrm>
            <a:off x="4289110" y="4340942"/>
            <a:ext cx="3340722" cy="1375550"/>
          </a:xfrm>
          <a:prstGeom prst="rect">
            <a:avLst/>
          </a:prstGeom>
        </p:spPr>
        <p:txBody>
          <a:bodyPr vert="horz" lIns="0" tIns="0" rIns="0" bIns="0" rtlCol="0">
            <a:normAutofit/>
          </a:bodyPr>
          <a:lstStyle>
            <a:lvl1pPr marL="0" indent="0" algn="ctr" defTabSz="914400" rtl="0" eaLnBrk="1" latinLnBrk="0" hangingPunct="1">
              <a:lnSpc>
                <a:spcPct val="120000"/>
              </a:lnSpc>
              <a:spcBef>
                <a:spcPts val="1000"/>
              </a:spcBef>
              <a:buClr>
                <a:schemeClr val="accent4"/>
              </a:buClr>
              <a:buFont typeface="The Hand Extrablack" panose="03070A02030502020204" pitchFamily="66" charset="0"/>
              <a:buNone/>
              <a:defRPr sz="2800" kern="1200" spc="20" baseline="0">
                <a:solidFill>
                  <a:schemeClr val="tx1">
                    <a:alpha val="58000"/>
                  </a:schemeClr>
                </a:solidFill>
                <a:latin typeface="+mn-lt"/>
                <a:ea typeface="+mn-ea"/>
                <a:cs typeface="+mn-cs"/>
              </a:defRPr>
            </a:lvl1pPr>
            <a:lvl2pPr marL="457200" indent="0" algn="ctr" defTabSz="914400" rtl="0" eaLnBrk="1" latinLnBrk="0" hangingPunct="1">
              <a:lnSpc>
                <a:spcPct val="120000"/>
              </a:lnSpc>
              <a:spcBef>
                <a:spcPts val="500"/>
              </a:spcBef>
              <a:buClr>
                <a:schemeClr val="accent4"/>
              </a:buClr>
              <a:buFont typeface="The Hand Extrablack" panose="03070A02030502020204" pitchFamily="66" charset="0"/>
              <a:buNone/>
              <a:defRPr sz="2000" kern="1200" spc="20" baseline="0">
                <a:solidFill>
                  <a:schemeClr val="tx1">
                    <a:alpha val="58000"/>
                  </a:schemeClr>
                </a:solidFill>
                <a:latin typeface="+mn-lt"/>
                <a:ea typeface="+mn-ea"/>
                <a:cs typeface="+mn-cs"/>
              </a:defRPr>
            </a:lvl2pPr>
            <a:lvl3pPr marL="914400" indent="0" algn="ctr" defTabSz="914400" rtl="0" eaLnBrk="1" latinLnBrk="0" hangingPunct="1">
              <a:lnSpc>
                <a:spcPct val="120000"/>
              </a:lnSpc>
              <a:spcBef>
                <a:spcPts val="500"/>
              </a:spcBef>
              <a:buClr>
                <a:schemeClr val="accent4"/>
              </a:buClr>
              <a:buFont typeface="The Hand Extrablack" panose="03070A02030502020204" pitchFamily="66" charset="0"/>
              <a:buNone/>
              <a:defRPr sz="1800" kern="1200" spc="20" baseline="0">
                <a:solidFill>
                  <a:schemeClr val="tx1">
                    <a:alpha val="58000"/>
                  </a:schemeClr>
                </a:solidFill>
                <a:latin typeface="+mn-lt"/>
                <a:ea typeface="+mn-ea"/>
                <a:cs typeface="+mn-cs"/>
              </a:defRPr>
            </a:lvl3pPr>
            <a:lvl4pPr marL="1371600" indent="0" algn="ctr" defTabSz="914400" rtl="0" eaLnBrk="1" latinLnBrk="0" hangingPunct="1">
              <a:lnSpc>
                <a:spcPct val="120000"/>
              </a:lnSpc>
              <a:spcBef>
                <a:spcPts val="500"/>
              </a:spcBef>
              <a:buClr>
                <a:schemeClr val="accent4"/>
              </a:buClr>
              <a:buFont typeface="The Hand Extrablack" panose="03070A02030502020204" pitchFamily="66" charset="0"/>
              <a:buNone/>
              <a:defRPr sz="1600" kern="1200" spc="20" baseline="0">
                <a:solidFill>
                  <a:schemeClr val="tx1">
                    <a:alpha val="58000"/>
                  </a:schemeClr>
                </a:solidFill>
                <a:latin typeface="+mn-lt"/>
                <a:ea typeface="+mn-ea"/>
                <a:cs typeface="+mn-cs"/>
              </a:defRPr>
            </a:lvl4pPr>
            <a:lvl5pPr marL="1828800" indent="0" algn="ctr" defTabSz="914400" rtl="0" eaLnBrk="1" latinLnBrk="0" hangingPunct="1">
              <a:lnSpc>
                <a:spcPct val="120000"/>
              </a:lnSpc>
              <a:spcBef>
                <a:spcPts val="500"/>
              </a:spcBef>
              <a:buClr>
                <a:schemeClr val="accent4"/>
              </a:buClr>
              <a:buFont typeface="The Hand Extrablack" panose="03070A02030502020204" pitchFamily="66" charset="0"/>
              <a:buNone/>
              <a:defRPr sz="1600" kern="1200" spc="20" baseline="0">
                <a:solidFill>
                  <a:schemeClr val="tx1">
                    <a:alpha val="58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dirty="0"/>
              <a:t>מגיש : חסאן גבארה </a:t>
            </a:r>
          </a:p>
          <a:p>
            <a:r>
              <a:rPr lang="he-IL" dirty="0"/>
              <a:t>  ת.ז : 319095758</a:t>
            </a:r>
            <a:endParaRPr lang="en-IL" dirty="0"/>
          </a:p>
        </p:txBody>
      </p:sp>
    </p:spTree>
    <p:extLst>
      <p:ext uri="{BB962C8B-B14F-4D97-AF65-F5344CB8AC3E}">
        <p14:creationId xmlns:p14="http://schemas.microsoft.com/office/powerpoint/2010/main" val="2919479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3A0DF-C0D9-B530-18C4-C83A31360A0B}"/>
              </a:ext>
            </a:extLst>
          </p:cNvPr>
          <p:cNvSpPr>
            <a:spLocks noGrp="1"/>
          </p:cNvSpPr>
          <p:nvPr>
            <p:ph type="title"/>
          </p:nvPr>
        </p:nvSpPr>
        <p:spPr>
          <a:xfrm>
            <a:off x="720000" y="916844"/>
            <a:ext cx="10728322" cy="344361"/>
          </a:xfrm>
        </p:spPr>
        <p:txBody>
          <a:bodyPr>
            <a:normAutofit fontScale="90000"/>
          </a:bodyPr>
          <a:lstStyle/>
          <a:p>
            <a:pPr algn="ctr" rtl="1"/>
            <a:r>
              <a:rPr lang="he-IL" dirty="0"/>
              <a:t>משחק פקמן עם רוחות חכמות אשר עושות שימוש באלגוריתם </a:t>
            </a:r>
            <a:r>
              <a:rPr lang="en-US" dirty="0"/>
              <a:t>A</a:t>
            </a:r>
            <a:r>
              <a:rPr lang="he-IL" dirty="0"/>
              <a:t>*</a:t>
            </a:r>
            <a:br>
              <a:rPr lang="en-IL" dirty="0"/>
            </a:br>
            <a:endParaRPr lang="en-IL" dirty="0"/>
          </a:p>
        </p:txBody>
      </p:sp>
      <p:sp>
        <p:nvSpPr>
          <p:cNvPr id="3" name="Content Placeholder 2">
            <a:extLst>
              <a:ext uri="{FF2B5EF4-FFF2-40B4-BE49-F238E27FC236}">
                <a16:creationId xmlns:a16="http://schemas.microsoft.com/office/drawing/2014/main" id="{C89AB692-36D4-95B4-2E3E-8DFDBE62F742}"/>
              </a:ext>
            </a:extLst>
          </p:cNvPr>
          <p:cNvSpPr>
            <a:spLocks noGrp="1"/>
          </p:cNvSpPr>
          <p:nvPr>
            <p:ph idx="1"/>
          </p:nvPr>
        </p:nvSpPr>
        <p:spPr/>
        <p:txBody>
          <a:bodyPr/>
          <a:lstStyle/>
          <a:p>
            <a:pPr algn="r" rtl="1">
              <a:lnSpc>
                <a:spcPct val="107000"/>
              </a:lnSpc>
              <a:spcAft>
                <a:spcPts val="800"/>
              </a:spcAft>
            </a:pPr>
            <a:r>
              <a:rPr lang="he-IL" sz="1800" kern="100" dirty="0">
                <a:effectLst/>
                <a:latin typeface="Calibri" panose="020F0502020204030204" pitchFamily="34" charset="0"/>
                <a:ea typeface="Calibri" panose="020F0502020204030204" pitchFamily="34" charset="0"/>
                <a:cs typeface="Arial" panose="020B0604020202020204" pitchFamily="34" charset="0"/>
              </a:rPr>
              <a:t>לקחת</a:t>
            </a:r>
            <a:r>
              <a:rPr lang="he-IL" sz="1800" kern="100" dirty="0">
                <a:latin typeface="Calibri" panose="020F0502020204030204" pitchFamily="34" charset="0"/>
                <a:ea typeface="Calibri" panose="020F0502020204030204" pitchFamily="34" charset="0"/>
                <a:cs typeface="Arial" panose="020B0604020202020204" pitchFamily="34" charset="0"/>
              </a:rPr>
              <a:t>י</a:t>
            </a:r>
            <a:r>
              <a:rPr lang="he-IL" sz="1800" kern="100" dirty="0">
                <a:effectLst/>
                <a:latin typeface="Calibri" panose="020F0502020204030204" pitchFamily="34" charset="0"/>
                <a:ea typeface="Calibri" panose="020F0502020204030204" pitchFamily="34" charset="0"/>
                <a:cs typeface="Arial" panose="020B0604020202020204" pitchFamily="34" charset="0"/>
              </a:rPr>
              <a:t> את משחק פקמן הקלאסי, אשר המשתמש שולט בתנועת הפקמן ומנווט בתוך מבוך, והמטרה שלו היא לאכול את כל הנקודות תוך בריחה מהרוחות. השינויים שהכנסתי במשחק המקורי הם:</a:t>
            </a:r>
            <a:endParaRPr lang="en-IL" sz="18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he-IL" sz="1800" kern="100" dirty="0">
                <a:effectLst/>
                <a:latin typeface="Calibri" panose="020F0502020204030204" pitchFamily="34" charset="0"/>
                <a:ea typeface="Calibri" panose="020F0502020204030204" pitchFamily="34" charset="0"/>
                <a:cs typeface="Arial" panose="020B0604020202020204" pitchFamily="34" charset="0"/>
              </a:rPr>
              <a:t>הרוחות שלנו הפכו לסוכנים חכמים אשר עושים שימוש בגרסאות שונות של אלגוריתם </a:t>
            </a:r>
            <a:r>
              <a:rPr lang="en-US" sz="1800" kern="100" dirty="0">
                <a:effectLst/>
                <a:latin typeface="Calibri" panose="020F0502020204030204" pitchFamily="34" charset="0"/>
                <a:ea typeface="Calibri" panose="020F0502020204030204" pitchFamily="34" charset="0"/>
                <a:cs typeface="Arial" panose="020B0604020202020204" pitchFamily="34" charset="0"/>
              </a:rPr>
              <a:t>A*</a:t>
            </a:r>
            <a:r>
              <a:rPr lang="he-IL" sz="1800" kern="100" dirty="0">
                <a:effectLst/>
                <a:latin typeface="Calibri" panose="020F0502020204030204" pitchFamily="34" charset="0"/>
                <a:ea typeface="Calibri" panose="020F0502020204030204" pitchFamily="34" charset="0"/>
                <a:cs typeface="Arial" panose="020B0604020202020204" pitchFamily="34" charset="0"/>
              </a:rPr>
              <a:t> לצורך מציאת מסלולים אל הפקמן ורדיפה אחריו.</a:t>
            </a:r>
            <a:endParaRPr lang="en-IL" sz="18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he-IL" sz="1800" kern="100" dirty="0">
                <a:effectLst/>
                <a:latin typeface="Calibri" panose="020F0502020204030204" pitchFamily="34" charset="0"/>
                <a:ea typeface="Calibri" panose="020F0502020204030204" pitchFamily="34" charset="0"/>
                <a:cs typeface="Arial" panose="020B0604020202020204" pitchFamily="34" charset="0"/>
              </a:rPr>
              <a:t>בנוסף, כל 10 שניות (5 מהלכי משחק), יופיעו 3 מכשולים (קירות) בצורה רנדומלית במשחק למשך 6 שניות (3 מהלכי משחק), דבר אשר יוצר מכשולים זמניים.</a:t>
            </a:r>
            <a:endParaRPr lang="en-IL"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spTree>
    <p:extLst>
      <p:ext uri="{BB962C8B-B14F-4D97-AF65-F5344CB8AC3E}">
        <p14:creationId xmlns:p14="http://schemas.microsoft.com/office/powerpoint/2010/main" val="3142654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38E27F7-3F29-47F0-B30F-585059182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B16CD8D-2899-43D9-995B-DD1278D6B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7F38A32B-CAD5-4D19-8E90-F63EB6902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342615" y="342615"/>
            <a:ext cx="6858000" cy="6172768"/>
          </a:xfrm>
          <a:custGeom>
            <a:avLst/>
            <a:gdLst>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4440498 w 6858000"/>
              <a:gd name="connsiteY4" fmla="*/ 5734742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0" fmla="*/ 6858000 w 6858000"/>
              <a:gd name="connsiteY0" fmla="*/ 0 h 5878098"/>
              <a:gd name="connsiteX1" fmla="*/ 6858000 w 6858000"/>
              <a:gd name="connsiteY1" fmla="*/ 5780582 h 5878098"/>
              <a:gd name="connsiteX2" fmla="*/ 6766523 w 6858000"/>
              <a:gd name="connsiteY2" fmla="*/ 5777266 h 5878098"/>
              <a:gd name="connsiteX3" fmla="*/ 5437222 w 6858000"/>
              <a:gd name="connsiteY3" fmla="*/ 5734742 h 5878098"/>
              <a:gd name="connsiteX4" fmla="*/ 4440498 w 6858000"/>
              <a:gd name="connsiteY4" fmla="*/ 5734742 h 5878098"/>
              <a:gd name="connsiteX5" fmla="*/ 582209 w 6858000"/>
              <a:gd name="connsiteY5" fmla="*/ 4121983 h 5878098"/>
              <a:gd name="connsiteX6" fmla="*/ 73548 w 6858000"/>
              <a:gd name="connsiteY6" fmla="*/ 3184291 h 5878098"/>
              <a:gd name="connsiteX7" fmla="*/ 0 w 6858000"/>
              <a:gd name="connsiteY7" fmla="*/ 2994994 h 5878098"/>
              <a:gd name="connsiteX8" fmla="*/ 0 w 6858000"/>
              <a:gd name="connsiteY8" fmla="*/ 0 h 5878098"/>
              <a:gd name="connsiteX9" fmla="*/ 6858000 w 6858000"/>
              <a:gd name="connsiteY9" fmla="*/ 0 h 5878098"/>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959581 w 6858000"/>
              <a:gd name="connsiteY5" fmla="*/ 4373609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3010841 w 6858000"/>
              <a:gd name="connsiteY3" fmla="*/ 5469518 h 5780582"/>
              <a:gd name="connsiteX4" fmla="*/ 959581 w 6858000"/>
              <a:gd name="connsiteY4" fmla="*/ 4373609 h 5780582"/>
              <a:gd name="connsiteX5" fmla="*/ 0 w 6858000"/>
              <a:gd name="connsiteY5" fmla="*/ 2994994 h 5780582"/>
              <a:gd name="connsiteX6" fmla="*/ 0 w 6858000"/>
              <a:gd name="connsiteY6" fmla="*/ 0 h 5780582"/>
              <a:gd name="connsiteX7" fmla="*/ 6858000 w 6858000"/>
              <a:gd name="connsiteY7"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264841 w 6858000"/>
              <a:gd name="connsiteY2" fmla="*/ 5442316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4516"/>
              <a:gd name="connsiteX1" fmla="*/ 6858000 w 6858000"/>
              <a:gd name="connsiteY1" fmla="*/ 5780582 h 5784516"/>
              <a:gd name="connsiteX2" fmla="*/ 3264841 w 6858000"/>
              <a:gd name="connsiteY2" fmla="*/ 5442316 h 5784516"/>
              <a:gd name="connsiteX3" fmla="*/ 959581 w 6858000"/>
              <a:gd name="connsiteY3" fmla="*/ 4373609 h 5784516"/>
              <a:gd name="connsiteX4" fmla="*/ 0 w 6858000"/>
              <a:gd name="connsiteY4" fmla="*/ 2994994 h 5784516"/>
              <a:gd name="connsiteX5" fmla="*/ 0 w 6858000"/>
              <a:gd name="connsiteY5" fmla="*/ 0 h 5784516"/>
              <a:gd name="connsiteX6" fmla="*/ 6858000 w 6858000"/>
              <a:gd name="connsiteY6" fmla="*/ 0 h 578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84516">
                <a:moveTo>
                  <a:pt x="6858000" y="0"/>
                </a:moveTo>
                <a:lnTo>
                  <a:pt x="6858000" y="5780582"/>
                </a:lnTo>
                <a:cubicBezTo>
                  <a:pt x="4704756" y="5812908"/>
                  <a:pt x="4198884" y="5641214"/>
                  <a:pt x="3264841" y="5442316"/>
                </a:cubicBezTo>
                <a:cubicBezTo>
                  <a:pt x="2330798" y="5243418"/>
                  <a:pt x="1503721" y="4781496"/>
                  <a:pt x="959581" y="4373609"/>
                </a:cubicBezTo>
                <a:cubicBezTo>
                  <a:pt x="415441" y="3965722"/>
                  <a:pt x="198635" y="3573180"/>
                  <a:pt x="0" y="2994994"/>
                </a:cubicBezTo>
                <a:lnTo>
                  <a:pt x="0" y="0"/>
                </a:lnTo>
                <a:lnTo>
                  <a:pt x="6858000" y="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3E9118AE-BF15-3339-415E-85E51352F83A}"/>
              </a:ext>
            </a:extLst>
          </p:cNvPr>
          <p:cNvSpPr>
            <a:spLocks noGrp="1"/>
          </p:cNvSpPr>
          <p:nvPr>
            <p:ph type="title"/>
          </p:nvPr>
        </p:nvSpPr>
        <p:spPr>
          <a:xfrm>
            <a:off x="7303085" y="259742"/>
            <a:ext cx="4168877" cy="373857"/>
          </a:xfrm>
        </p:spPr>
        <p:txBody>
          <a:bodyPr>
            <a:normAutofit/>
          </a:bodyPr>
          <a:lstStyle/>
          <a:p>
            <a:pPr rtl="1"/>
            <a:r>
              <a:rPr lang="he-IL" sz="2000" dirty="0"/>
              <a:t>השתמשתי ברמות שונות של אלגוריתם </a:t>
            </a:r>
            <a:r>
              <a:rPr lang="en-US" sz="2000" dirty="0"/>
              <a:t>A* </a:t>
            </a:r>
            <a:r>
              <a:rPr lang="he-IL" sz="2000" dirty="0"/>
              <a:t> </a:t>
            </a:r>
            <a:endParaRPr lang="en-IL" sz="2000" dirty="0"/>
          </a:p>
        </p:txBody>
      </p:sp>
      <p:pic>
        <p:nvPicPr>
          <p:cNvPr id="6" name="תמונה 1" descr="A grid of black squares&#10;&#10;Description automatically generated">
            <a:extLst>
              <a:ext uri="{FF2B5EF4-FFF2-40B4-BE49-F238E27FC236}">
                <a16:creationId xmlns:a16="http://schemas.microsoft.com/office/drawing/2014/main" id="{E2A627C1-6856-D4E5-F41B-A9B0F3C5B25B}"/>
              </a:ext>
            </a:extLst>
          </p:cNvPr>
          <p:cNvPicPr>
            <a:picLocks noChangeAspect="1"/>
          </p:cNvPicPr>
          <p:nvPr/>
        </p:nvPicPr>
        <p:blipFill>
          <a:blip r:embed="rId3"/>
          <a:stretch>
            <a:fillRect/>
          </a:stretch>
        </p:blipFill>
        <p:spPr>
          <a:xfrm>
            <a:off x="720000" y="3164858"/>
            <a:ext cx="5015639" cy="2445123"/>
          </a:xfrm>
          <a:custGeom>
            <a:avLst/>
            <a:gdLst/>
            <a:ahLst/>
            <a:cxnLst/>
            <a:rect l="l" t="t" r="r" b="b"/>
            <a:pathLst>
              <a:path w="5015639" h="3501162">
                <a:moveTo>
                  <a:pt x="0" y="0"/>
                </a:moveTo>
                <a:lnTo>
                  <a:pt x="5015639" y="0"/>
                </a:lnTo>
                <a:lnTo>
                  <a:pt x="5015639" y="3501162"/>
                </a:lnTo>
                <a:lnTo>
                  <a:pt x="0" y="3501162"/>
                </a:lnTo>
                <a:close/>
              </a:path>
            </a:pathLst>
          </a:custGeom>
        </p:spPr>
      </p:pic>
      <p:sp>
        <p:nvSpPr>
          <p:cNvPr id="3" name="Content Placeholder 2">
            <a:extLst>
              <a:ext uri="{FF2B5EF4-FFF2-40B4-BE49-F238E27FC236}">
                <a16:creationId xmlns:a16="http://schemas.microsoft.com/office/drawing/2014/main" id="{3F272F0E-3B4C-52EA-7DE1-E25BF03889CC}"/>
              </a:ext>
            </a:extLst>
          </p:cNvPr>
          <p:cNvSpPr>
            <a:spLocks noGrp="1"/>
          </p:cNvSpPr>
          <p:nvPr>
            <p:ph idx="1"/>
          </p:nvPr>
        </p:nvSpPr>
        <p:spPr>
          <a:xfrm>
            <a:off x="6480000" y="633599"/>
            <a:ext cx="4991962" cy="5816361"/>
          </a:xfrm>
        </p:spPr>
        <p:txBody>
          <a:bodyPr>
            <a:noAutofit/>
          </a:bodyPr>
          <a:lstStyle/>
          <a:p>
            <a:pPr algn="r" rtl="1">
              <a:lnSpc>
                <a:spcPct val="110000"/>
              </a:lnSpc>
              <a:spcAft>
                <a:spcPts val="800"/>
              </a:spcAft>
            </a:pPr>
            <a:r>
              <a:rPr lang="he-IL" sz="1500" kern="100" dirty="0">
                <a:effectLst/>
                <a:latin typeface="Calibri" panose="020F0502020204030204" pitchFamily="34" charset="0"/>
                <a:ea typeface="Calibri" panose="020F0502020204030204" pitchFamily="34" charset="0"/>
                <a:cs typeface="Arial" panose="020B0604020202020204" pitchFamily="34" charset="0"/>
              </a:rPr>
              <a:t>אלגוריתם 1 – אלגוריתם פשוט אקראי, אשר בעזרתו הרוחות זזות בצורה אקראית.</a:t>
            </a:r>
            <a:endParaRPr lang="en-IL" sz="15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10000"/>
              </a:lnSpc>
              <a:spcAft>
                <a:spcPts val="800"/>
              </a:spcAft>
            </a:pPr>
            <a:r>
              <a:rPr lang="he-IL" sz="1500" kern="100" dirty="0">
                <a:effectLst/>
                <a:latin typeface="Calibri" panose="020F0502020204030204" pitchFamily="34" charset="0"/>
                <a:ea typeface="Calibri" panose="020F0502020204030204" pitchFamily="34" charset="0"/>
                <a:cs typeface="Arial" panose="020B0604020202020204" pitchFamily="34" charset="0"/>
              </a:rPr>
              <a:t>אלגוריתם 2 – אלגוריתם אשר עושה שימוש ב </a:t>
            </a:r>
            <a:r>
              <a:rPr lang="en-US" sz="1500" kern="100" dirty="0">
                <a:effectLst/>
                <a:latin typeface="Calibri" panose="020F0502020204030204" pitchFamily="34" charset="0"/>
                <a:ea typeface="Calibri" panose="020F0502020204030204" pitchFamily="34" charset="0"/>
                <a:cs typeface="Arial" panose="020B0604020202020204" pitchFamily="34" charset="0"/>
              </a:rPr>
              <a:t>A*</a:t>
            </a:r>
            <a:r>
              <a:rPr lang="he-IL" sz="1500" kern="100" dirty="0">
                <a:effectLst/>
                <a:latin typeface="Calibri" panose="020F0502020204030204" pitchFamily="34" charset="0"/>
                <a:ea typeface="Calibri" panose="020F0502020204030204" pitchFamily="34" charset="0"/>
                <a:cs typeface="Arial" panose="020B0604020202020204" pitchFamily="34" charset="0"/>
              </a:rPr>
              <a:t> כדי למצוא את המסלול אל הפקמן, האלגוריתם עושה שימוש בפונקציה היוריסטית מרחק מנהטן, האלגוריתם לא מתחשב בכיוון התנועה של הפקמן, או במכשולים הזמניים </a:t>
            </a:r>
          </a:p>
          <a:p>
            <a:pPr algn="r" rtl="1">
              <a:lnSpc>
                <a:spcPct val="110000"/>
              </a:lnSpc>
              <a:spcAft>
                <a:spcPts val="800"/>
              </a:spcAft>
            </a:pPr>
            <a:r>
              <a:rPr lang="he-IL" sz="1500" kern="100" dirty="0">
                <a:effectLst/>
                <a:latin typeface="Calibri" panose="020F0502020204030204" pitchFamily="34" charset="0"/>
                <a:ea typeface="Calibri" panose="020F0502020204030204" pitchFamily="34" charset="0"/>
                <a:cs typeface="Arial" panose="020B0604020202020204" pitchFamily="34" charset="0"/>
              </a:rPr>
              <a:t>אלגוריתם 3 – בדומה לאלגוריתם 2, גם הוא עושה שימוש ב </a:t>
            </a:r>
            <a:r>
              <a:rPr lang="en-US" sz="1500" kern="100" dirty="0">
                <a:effectLst/>
                <a:latin typeface="Calibri" panose="020F0502020204030204" pitchFamily="34" charset="0"/>
                <a:ea typeface="Calibri" panose="020F0502020204030204" pitchFamily="34" charset="0"/>
                <a:cs typeface="Arial" panose="020B0604020202020204" pitchFamily="34" charset="0"/>
              </a:rPr>
              <a:t>A*</a:t>
            </a:r>
            <a:r>
              <a:rPr lang="he-IL" sz="1500" kern="100" dirty="0">
                <a:effectLst/>
                <a:latin typeface="Calibri" panose="020F0502020204030204" pitchFamily="34" charset="0"/>
                <a:ea typeface="Calibri" panose="020F0502020204030204" pitchFamily="34" charset="0"/>
                <a:cs typeface="Arial" panose="020B0604020202020204" pitchFamily="34" charset="0"/>
              </a:rPr>
              <a:t> כדי למצוא את המסלול אל הפקמן, וגם הוא עושה שימוש בפונקציה היוריסטית מרחק מנהטן, אבל החידוש באלגוריתם הזה הוא שהוא בודק האם קיימים מכשולים זמניים. במידה וקיימים מכשולים זמניים, הוא יחשב מה עדיף לו לעשות כדי לתפוס את הפקמן. האם עדיף לו להמתין ליד המכשול, או לעקוף את המכשול ולהמשיך ברדיפה.</a:t>
            </a:r>
            <a:endParaRPr lang="en-IL" sz="15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10000"/>
              </a:lnSpc>
              <a:spcAft>
                <a:spcPts val="800"/>
              </a:spcAft>
            </a:pPr>
            <a:r>
              <a:rPr lang="he-IL" sz="1500" kern="100" dirty="0">
                <a:effectLst/>
                <a:latin typeface="Calibri" panose="020F0502020204030204" pitchFamily="34" charset="0"/>
                <a:ea typeface="Calibri" panose="020F0502020204030204" pitchFamily="34" charset="0"/>
                <a:cs typeface="Arial" panose="020B0604020202020204" pitchFamily="34" charset="0"/>
              </a:rPr>
              <a:t>אלגוריתם 4 – האלגוריתם המתוחכם ביותר, הוא משתמש ב </a:t>
            </a:r>
            <a:r>
              <a:rPr lang="en-US" sz="1500" kern="100" dirty="0">
                <a:effectLst/>
                <a:latin typeface="Calibri" panose="020F0502020204030204" pitchFamily="34" charset="0"/>
                <a:ea typeface="Calibri" panose="020F0502020204030204" pitchFamily="34" charset="0"/>
                <a:cs typeface="Arial" panose="020B0604020202020204" pitchFamily="34" charset="0"/>
              </a:rPr>
              <a:t>A*</a:t>
            </a:r>
            <a:r>
              <a:rPr lang="he-IL" sz="1500" kern="100" dirty="0">
                <a:effectLst/>
                <a:latin typeface="Calibri" panose="020F0502020204030204" pitchFamily="34" charset="0"/>
                <a:ea typeface="Calibri" panose="020F0502020204030204" pitchFamily="34" charset="0"/>
                <a:cs typeface="Arial" panose="020B0604020202020204" pitchFamily="34" charset="0"/>
              </a:rPr>
              <a:t> למציאת מסלול לפקמן, הוא משתמש בפונקציה היוריסטית מרחק מנהטן, הוא בודק האם קיימים מכשולים זמניים, ובוחר בהחלטה הנכונה האם כדאי לו להמתין ליד המכשול או לעקוף אותו ולרדוף אחרי הפקמן לפי המסלול הקצר ביותר ובנוסף הוא לוקח בחשבון את כיוון תנועת הפקמן ומבצע חיזוי של התנועות העתידיות של הפקמן. הוא מחשב האם כדאי לו לחסום את הפקמן או לרדוף אחריו.</a:t>
            </a:r>
            <a:endParaRPr lang="en-IL" sz="15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10000"/>
              </a:lnSpc>
            </a:pPr>
            <a:endParaRPr lang="en-IL" sz="1500" dirty="0"/>
          </a:p>
        </p:txBody>
      </p:sp>
      <p:sp>
        <p:nvSpPr>
          <p:cNvPr id="7" name="Title 1">
            <a:extLst>
              <a:ext uri="{FF2B5EF4-FFF2-40B4-BE49-F238E27FC236}">
                <a16:creationId xmlns:a16="http://schemas.microsoft.com/office/drawing/2014/main" id="{9E3DB75E-491B-63AE-5BDC-8865C490A13D}"/>
              </a:ext>
            </a:extLst>
          </p:cNvPr>
          <p:cNvSpPr txBox="1">
            <a:spLocks/>
          </p:cNvSpPr>
          <p:nvPr/>
        </p:nvSpPr>
        <p:spPr>
          <a:xfrm>
            <a:off x="3574530" y="2797926"/>
            <a:ext cx="2185432" cy="596213"/>
          </a:xfrm>
          <a:prstGeom prst="rect">
            <a:avLst/>
          </a:prstGeom>
        </p:spPr>
        <p:txBody>
          <a:bodyPr vert="horz" wrap="square" lIns="0" tIns="0" rIns="0" bIns="0" rtlCol="0" anchor="t" anchorCtr="0">
            <a:noAutofit/>
          </a:bodyPr>
          <a:lst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a:lstStyle>
          <a:p>
            <a:pPr rtl="1"/>
            <a:r>
              <a:rPr lang="he-IL" sz="2000" dirty="0"/>
              <a:t>הבהרה לאלגורתם 2 :</a:t>
            </a:r>
            <a:endParaRPr lang="en-IL" sz="2000" dirty="0"/>
          </a:p>
        </p:txBody>
      </p:sp>
      <p:sp>
        <p:nvSpPr>
          <p:cNvPr id="8" name="Title 1">
            <a:extLst>
              <a:ext uri="{FF2B5EF4-FFF2-40B4-BE49-F238E27FC236}">
                <a16:creationId xmlns:a16="http://schemas.microsoft.com/office/drawing/2014/main" id="{0BAD29EE-7F44-08C4-0227-7EAA441BE05F}"/>
              </a:ext>
            </a:extLst>
          </p:cNvPr>
          <p:cNvSpPr txBox="1">
            <a:spLocks/>
          </p:cNvSpPr>
          <p:nvPr/>
        </p:nvSpPr>
        <p:spPr>
          <a:xfrm>
            <a:off x="115976" y="446670"/>
            <a:ext cx="5940816" cy="596213"/>
          </a:xfrm>
          <a:prstGeom prst="rect">
            <a:avLst/>
          </a:prstGeom>
        </p:spPr>
        <p:txBody>
          <a:bodyPr vert="horz" wrap="square" lIns="0" tIns="0" rIns="0" bIns="0" rtlCol="0" anchor="t" anchorCtr="0">
            <a:noAutofit/>
          </a:bodyPr>
          <a:lst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a:lstStyle>
          <a:p>
            <a:pPr algn="r" rtl="1"/>
            <a:r>
              <a:rPr lang="he-IL" sz="3500" dirty="0"/>
              <a:t>אלגוריתמים שממומשות בפרויקט :</a:t>
            </a:r>
            <a:endParaRPr lang="en-IL" sz="3500" dirty="0"/>
          </a:p>
        </p:txBody>
      </p:sp>
    </p:spTree>
    <p:extLst>
      <p:ext uri="{BB962C8B-B14F-4D97-AF65-F5344CB8AC3E}">
        <p14:creationId xmlns:p14="http://schemas.microsoft.com/office/powerpoint/2010/main" val="2952603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C951D-1868-D21D-1DCB-C597AC84889F}"/>
              </a:ext>
            </a:extLst>
          </p:cNvPr>
          <p:cNvSpPr>
            <a:spLocks noGrp="1"/>
          </p:cNvSpPr>
          <p:nvPr>
            <p:ph type="title"/>
          </p:nvPr>
        </p:nvSpPr>
        <p:spPr>
          <a:xfrm>
            <a:off x="720000" y="619200"/>
            <a:ext cx="10728322" cy="639329"/>
          </a:xfrm>
        </p:spPr>
        <p:txBody>
          <a:bodyPr/>
          <a:lstStyle/>
          <a:p>
            <a:pPr algn="r"/>
            <a:r>
              <a:rPr lang="he-IL" dirty="0"/>
              <a:t>קשיים שעברתי בפרויקט :</a:t>
            </a:r>
            <a:endParaRPr lang="en-IL" dirty="0"/>
          </a:p>
        </p:txBody>
      </p:sp>
      <p:sp>
        <p:nvSpPr>
          <p:cNvPr id="3" name="Content Placeholder 2">
            <a:extLst>
              <a:ext uri="{FF2B5EF4-FFF2-40B4-BE49-F238E27FC236}">
                <a16:creationId xmlns:a16="http://schemas.microsoft.com/office/drawing/2014/main" id="{519E9F23-306F-ABAA-A59F-599B0C0A4F83}"/>
              </a:ext>
            </a:extLst>
          </p:cNvPr>
          <p:cNvSpPr>
            <a:spLocks noGrp="1"/>
          </p:cNvSpPr>
          <p:nvPr>
            <p:ph idx="1"/>
          </p:nvPr>
        </p:nvSpPr>
        <p:spPr>
          <a:xfrm>
            <a:off x="719997" y="1361729"/>
            <a:ext cx="10728325" cy="4877071"/>
          </a:xfrm>
        </p:spPr>
        <p:txBody>
          <a:bodyPr/>
          <a:lstStyle/>
          <a:p>
            <a:pPr marL="457200" indent="-457200" algn="r" rtl="1">
              <a:buAutoNum type="arabicPeriod"/>
            </a:pPr>
            <a:r>
              <a:rPr lang="he-IL" dirty="0"/>
              <a:t>הקושי הראשון שהוא לא קשור לתוכן הפרויקט זה שהייתי לבד בפרויקט אז היה קשה ללמוד איך ממש אפשר לממש את האלגורימם ואיך אפשר לעשות אותו ברמות שונות בשבל שיהיה מגוון של רמות משחק.</a:t>
            </a:r>
          </a:p>
          <a:p>
            <a:pPr marL="457200" indent="-457200" algn="r" rtl="1">
              <a:buAutoNum type="arabicPeriod"/>
            </a:pPr>
            <a:r>
              <a:rPr lang="he-IL" dirty="0"/>
              <a:t>הקושי השיני היה המחשבה על איך אפשר לתת משחק מול המחשב וגם זה יהיה משחק הגיוני ולמרות כל זה יהיה אפשרי לנציח את המחשב (חכם אבל לא בלתי אפשרי)</a:t>
            </a:r>
          </a:p>
          <a:p>
            <a:pPr marL="457200" indent="-457200" algn="r" rtl="1">
              <a:buAutoNum type="arabicPeriod"/>
            </a:pPr>
            <a:r>
              <a:rPr lang="he-IL" dirty="0"/>
              <a:t>אחרי מחשבות באיזה שפה כדי להשתמש בחרתי בפיתון בגלל שיש שם ספריה שעוזרת ביותר בלתכנת משחקים שהיא : </a:t>
            </a:r>
            <a:r>
              <a:rPr lang="en-US" sz="1800" dirty="0" err="1">
                <a:effectLst/>
                <a:latin typeface="Calibri" panose="020F0502020204030204" pitchFamily="34" charset="0"/>
                <a:ea typeface="Calibri" panose="020F0502020204030204" pitchFamily="34" charset="0"/>
                <a:cs typeface="Arial" panose="020B0604020202020204" pitchFamily="34" charset="0"/>
              </a:rPr>
              <a:t>pygame</a:t>
            </a: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457200" indent="-457200" algn="r" rtl="1">
              <a:buAutoNum type="arabicPeriod"/>
            </a:pPr>
            <a:r>
              <a:rPr lang="he-IL" sz="1800" dirty="0">
                <a:latin typeface="Calibri" panose="020F0502020204030204" pitchFamily="34" charset="0"/>
                <a:ea typeface="Calibri" panose="020F0502020204030204" pitchFamily="34" charset="0"/>
                <a:cs typeface="Arial" panose="020B0604020202020204" pitchFamily="34" charset="0"/>
              </a:rPr>
              <a:t>גם קושי שהוא לא פחות ממה שעבר זה איך להביא משחק שקיים מהרבה שנים ולשנות את חוקו</a:t>
            </a:r>
          </a:p>
          <a:p>
            <a:pPr marL="457200" indent="-457200" algn="r" rtl="1">
              <a:buAutoNum type="arabicPeriod"/>
            </a:pPr>
            <a:r>
              <a:rPr lang="he-IL" sz="1800" dirty="0">
                <a:latin typeface="Calibri" panose="020F0502020204030204" pitchFamily="34" charset="0"/>
                <a:ea typeface="Calibri" panose="020F0502020204030204" pitchFamily="34" charset="0"/>
                <a:cs typeface="Arial" panose="020B0604020202020204" pitchFamily="34" charset="0"/>
              </a:rPr>
              <a:t>התקשיתי בלכתוב את הקוד בכללי היה הרבה חיפושים באינטרנט ולמידות של איך להשתמש בספרייה בכלל, איך לממש את האלגוריתם, איך לחבר אותו למשחק ואיך להוצי בסוף משחק הגיוני שאפשר לשחק בו</a:t>
            </a:r>
          </a:p>
          <a:p>
            <a:pPr marL="457200" indent="-457200" algn="r" rtl="1">
              <a:buAutoNum type="arabicPeriod"/>
            </a:pPr>
            <a:endParaRPr lang="he-IL" sz="1800" dirty="0">
              <a:latin typeface="Calibri" panose="020F0502020204030204" pitchFamily="34" charset="0"/>
              <a:ea typeface="Calibri" panose="020F0502020204030204" pitchFamily="34" charset="0"/>
              <a:cs typeface="Arial" panose="020B0604020202020204" pitchFamily="34" charset="0"/>
            </a:endParaRPr>
          </a:p>
          <a:p>
            <a:pPr marL="457200" indent="-457200" algn="r" rtl="1">
              <a:buAutoNum type="arabicPeriod"/>
            </a:pPr>
            <a:endParaRPr lang="en-IL" dirty="0"/>
          </a:p>
        </p:txBody>
      </p:sp>
    </p:spTree>
    <p:extLst>
      <p:ext uri="{BB962C8B-B14F-4D97-AF65-F5344CB8AC3E}">
        <p14:creationId xmlns:p14="http://schemas.microsoft.com/office/powerpoint/2010/main" val="4131575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16A965BF-6EBA-451C-9F67-78DB14434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7E27FD1-C42C-4144-BDB4-B26C897EA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C3BB37-B7CB-92CA-A98F-2466FE7252EF}"/>
              </a:ext>
            </a:extLst>
          </p:cNvPr>
          <p:cNvSpPr>
            <a:spLocks noGrp="1"/>
          </p:cNvSpPr>
          <p:nvPr>
            <p:ph type="title"/>
          </p:nvPr>
        </p:nvSpPr>
        <p:spPr>
          <a:xfrm>
            <a:off x="1349567" y="619199"/>
            <a:ext cx="9492866" cy="576000"/>
          </a:xfrm>
        </p:spPr>
        <p:txBody>
          <a:bodyPr vert="horz" wrap="square" lIns="0" tIns="0" rIns="0" bIns="0" rtlCol="0" anchor="t" anchorCtr="0">
            <a:normAutofit/>
          </a:bodyPr>
          <a:lstStyle/>
          <a:p>
            <a:pPr algn="ctr"/>
            <a:r>
              <a:rPr lang="en-US" spc="-100"/>
              <a:t>קמה תמונות מהמשחק</a:t>
            </a:r>
          </a:p>
        </p:txBody>
      </p:sp>
      <p:grpSp>
        <p:nvGrpSpPr>
          <p:cNvPr id="26" name="Group 25">
            <a:extLst>
              <a:ext uri="{FF2B5EF4-FFF2-40B4-BE49-F238E27FC236}">
                <a16:creationId xmlns:a16="http://schemas.microsoft.com/office/drawing/2014/main" id="{C8F3AECA-1E28-4DB0-901D-747B827596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27" name="Freeform 78">
              <a:extLst>
                <a:ext uri="{FF2B5EF4-FFF2-40B4-BE49-F238E27FC236}">
                  <a16:creationId xmlns:a16="http://schemas.microsoft.com/office/drawing/2014/main" id="{F137E6B0-A1AA-47FF-AAB8-9E5D6B701C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8" name="Freeform 79">
              <a:extLst>
                <a:ext uri="{FF2B5EF4-FFF2-40B4-BE49-F238E27FC236}">
                  <a16:creationId xmlns:a16="http://schemas.microsoft.com/office/drawing/2014/main" id="{F72FB821-5AF0-4EA1-B84B-D5E12D8333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9" name="Freeform 85">
              <a:extLst>
                <a:ext uri="{FF2B5EF4-FFF2-40B4-BE49-F238E27FC236}">
                  <a16:creationId xmlns:a16="http://schemas.microsoft.com/office/drawing/2014/main" id="{DFE0F740-8A45-42B9-BEF6-A75329504F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31" name="Group 30">
            <a:extLst>
              <a:ext uri="{FF2B5EF4-FFF2-40B4-BE49-F238E27FC236}">
                <a16:creationId xmlns:a16="http://schemas.microsoft.com/office/drawing/2014/main" id="{3214C51D-3B74-4CCB-82B8-A184460FC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10" y="268794"/>
            <a:ext cx="632305" cy="1606552"/>
            <a:chOff x="10224385" y="954724"/>
            <a:chExt cx="1324087" cy="3364228"/>
          </a:xfrm>
        </p:grpSpPr>
        <p:sp>
          <p:nvSpPr>
            <p:cNvPr id="32" name="Freeform 80">
              <a:extLst>
                <a:ext uri="{FF2B5EF4-FFF2-40B4-BE49-F238E27FC236}">
                  <a16:creationId xmlns:a16="http://schemas.microsoft.com/office/drawing/2014/main" id="{66CD91DA-BDB8-476E-8111-2918188D6D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3" name="Freeform 84">
              <a:extLst>
                <a:ext uri="{FF2B5EF4-FFF2-40B4-BE49-F238E27FC236}">
                  <a16:creationId xmlns:a16="http://schemas.microsoft.com/office/drawing/2014/main" id="{576CF7BA-63E8-47BF-AB8E-E9134BE8E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4" name="Freeform 87">
              <a:extLst>
                <a:ext uri="{FF2B5EF4-FFF2-40B4-BE49-F238E27FC236}">
                  <a16:creationId xmlns:a16="http://schemas.microsoft.com/office/drawing/2014/main" id="{C0C95E2B-D068-4E18-85DE-266A42E6C6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15" name="Picture 14">
            <a:extLst>
              <a:ext uri="{FF2B5EF4-FFF2-40B4-BE49-F238E27FC236}">
                <a16:creationId xmlns:a16="http://schemas.microsoft.com/office/drawing/2014/main" id="{6DE8B1F2-46F6-9E9D-D423-B6535EED005E}"/>
              </a:ext>
            </a:extLst>
          </p:cNvPr>
          <p:cNvPicPr>
            <a:picLocks noChangeAspect="1"/>
          </p:cNvPicPr>
          <p:nvPr/>
        </p:nvPicPr>
        <p:blipFill>
          <a:blip r:embed="rId3"/>
          <a:stretch>
            <a:fillRect/>
          </a:stretch>
        </p:blipFill>
        <p:spPr>
          <a:xfrm>
            <a:off x="1100291" y="2636842"/>
            <a:ext cx="2583818" cy="3131901"/>
          </a:xfrm>
          <a:custGeom>
            <a:avLst/>
            <a:gdLst/>
            <a:ahLst/>
            <a:cxnLst/>
            <a:rect l="l" t="t" r="r" b="b"/>
            <a:pathLst>
              <a:path w="3344401" h="3131901">
                <a:moveTo>
                  <a:pt x="0" y="0"/>
                </a:moveTo>
                <a:lnTo>
                  <a:pt x="3344401" y="0"/>
                </a:lnTo>
                <a:lnTo>
                  <a:pt x="3344401" y="3131901"/>
                </a:lnTo>
                <a:lnTo>
                  <a:pt x="0" y="3131901"/>
                </a:lnTo>
                <a:close/>
              </a:path>
            </a:pathLst>
          </a:custGeom>
        </p:spPr>
      </p:pic>
      <p:pic>
        <p:nvPicPr>
          <p:cNvPr id="13" name="Picture 12">
            <a:extLst>
              <a:ext uri="{FF2B5EF4-FFF2-40B4-BE49-F238E27FC236}">
                <a16:creationId xmlns:a16="http://schemas.microsoft.com/office/drawing/2014/main" id="{3995ECB1-1F60-6791-AB25-042F59506B86}"/>
              </a:ext>
            </a:extLst>
          </p:cNvPr>
          <p:cNvPicPr>
            <a:picLocks noChangeAspect="1"/>
          </p:cNvPicPr>
          <p:nvPr/>
        </p:nvPicPr>
        <p:blipFill>
          <a:blip r:embed="rId4"/>
          <a:stretch>
            <a:fillRect/>
          </a:stretch>
        </p:blipFill>
        <p:spPr>
          <a:xfrm>
            <a:off x="4808606" y="2636842"/>
            <a:ext cx="2575988" cy="3131901"/>
          </a:xfrm>
          <a:custGeom>
            <a:avLst/>
            <a:gdLst/>
            <a:ahLst/>
            <a:cxnLst/>
            <a:rect l="l" t="t" r="r" b="b"/>
            <a:pathLst>
              <a:path w="3344400" h="3131901">
                <a:moveTo>
                  <a:pt x="0" y="0"/>
                </a:moveTo>
                <a:lnTo>
                  <a:pt x="3344400" y="0"/>
                </a:lnTo>
                <a:lnTo>
                  <a:pt x="3344400" y="3131901"/>
                </a:lnTo>
                <a:lnTo>
                  <a:pt x="0" y="3131901"/>
                </a:lnTo>
                <a:close/>
              </a:path>
            </a:pathLst>
          </a:custGeom>
        </p:spPr>
      </p:pic>
      <p:pic>
        <p:nvPicPr>
          <p:cNvPr id="7" name="Picture 6">
            <a:extLst>
              <a:ext uri="{FF2B5EF4-FFF2-40B4-BE49-F238E27FC236}">
                <a16:creationId xmlns:a16="http://schemas.microsoft.com/office/drawing/2014/main" id="{89C13094-31CF-CCA9-BCDE-451AC25C1952}"/>
              </a:ext>
            </a:extLst>
          </p:cNvPr>
          <p:cNvPicPr>
            <a:picLocks noChangeAspect="1"/>
          </p:cNvPicPr>
          <p:nvPr/>
        </p:nvPicPr>
        <p:blipFill rotWithShape="1">
          <a:blip r:embed="rId5"/>
          <a:srcRect l="1882" t="1421"/>
          <a:stretch/>
        </p:blipFill>
        <p:spPr>
          <a:xfrm>
            <a:off x="8510488" y="2636842"/>
            <a:ext cx="2556148" cy="3131901"/>
          </a:xfrm>
          <a:custGeom>
            <a:avLst/>
            <a:gdLst/>
            <a:ahLst/>
            <a:cxnLst/>
            <a:rect l="l" t="t" r="r" b="b"/>
            <a:pathLst>
              <a:path w="3319524" h="3131901">
                <a:moveTo>
                  <a:pt x="0" y="0"/>
                </a:moveTo>
                <a:lnTo>
                  <a:pt x="3319524" y="0"/>
                </a:lnTo>
                <a:lnTo>
                  <a:pt x="3319524" y="3131901"/>
                </a:lnTo>
                <a:lnTo>
                  <a:pt x="0" y="3131901"/>
                </a:lnTo>
                <a:close/>
              </a:path>
            </a:pathLst>
          </a:custGeom>
        </p:spPr>
      </p:pic>
      <p:sp useBgFill="1">
        <p:nvSpPr>
          <p:cNvPr id="36" name="Freeform: Shape 35">
            <a:extLst>
              <a:ext uri="{FF2B5EF4-FFF2-40B4-BE49-F238E27FC236}">
                <a16:creationId xmlns:a16="http://schemas.microsoft.com/office/drawing/2014/main" id="{61DBDC3E-EFBF-429B-957B-6C76FFB44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693480" y="359481"/>
            <a:ext cx="805041" cy="12192001"/>
          </a:xfrm>
          <a:custGeom>
            <a:avLst/>
            <a:gdLst>
              <a:gd name="connsiteX0" fmla="*/ 0 w 805041"/>
              <a:gd name="connsiteY0" fmla="*/ 12192001 h 12192001"/>
              <a:gd name="connsiteX1" fmla="*/ 2268 w 805041"/>
              <a:gd name="connsiteY1" fmla="*/ 11635931 h 12192001"/>
              <a:gd name="connsiteX2" fmla="*/ 39265 w 805041"/>
              <a:gd name="connsiteY2" fmla="*/ 9246579 h 12192001"/>
              <a:gd name="connsiteX3" fmla="*/ 79643 w 805041"/>
              <a:gd name="connsiteY3" fmla="*/ 7976300 h 12192001"/>
              <a:gd name="connsiteX4" fmla="*/ 39265 w 805041"/>
              <a:gd name="connsiteY4" fmla="*/ 7150621 h 12192001"/>
              <a:gd name="connsiteX5" fmla="*/ 39265 w 805041"/>
              <a:gd name="connsiteY5" fmla="*/ 6515481 h 12192001"/>
              <a:gd name="connsiteX6" fmla="*/ 39265 w 805041"/>
              <a:gd name="connsiteY6" fmla="*/ 4864121 h 12192001"/>
              <a:gd name="connsiteX7" fmla="*/ 79645 w 805041"/>
              <a:gd name="connsiteY7" fmla="*/ 2958705 h 12192001"/>
              <a:gd name="connsiteX8" fmla="*/ 54260 w 805041"/>
              <a:gd name="connsiteY8" fmla="*/ 203487 h 12192001"/>
              <a:gd name="connsiteX9" fmla="*/ 52385 w 805041"/>
              <a:gd name="connsiteY9" fmla="*/ 0 h 12192001"/>
              <a:gd name="connsiteX10" fmla="*/ 805041 w 805041"/>
              <a:gd name="connsiteY10" fmla="*/ 0 h 12192001"/>
              <a:gd name="connsiteX11" fmla="*/ 805040 w 805041"/>
              <a:gd name="connsiteY11" fmla="*/ 12192001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5041" h="12192001">
                <a:moveTo>
                  <a:pt x="0" y="12192001"/>
                </a:moveTo>
                <a:lnTo>
                  <a:pt x="2268" y="11635931"/>
                </a:lnTo>
                <a:cubicBezTo>
                  <a:pt x="6616" y="10932425"/>
                  <a:pt x="16553" y="10139742"/>
                  <a:pt x="39265" y="9246579"/>
                </a:cubicBezTo>
                <a:cubicBezTo>
                  <a:pt x="79643" y="7976300"/>
                  <a:pt x="79643" y="7976300"/>
                  <a:pt x="79643" y="7976300"/>
                </a:cubicBezTo>
                <a:cubicBezTo>
                  <a:pt x="79643" y="7722245"/>
                  <a:pt x="39265" y="7468190"/>
                  <a:pt x="39265" y="7150621"/>
                </a:cubicBezTo>
                <a:cubicBezTo>
                  <a:pt x="39265" y="6833051"/>
                  <a:pt x="39265" y="6578996"/>
                  <a:pt x="39265" y="6515481"/>
                </a:cubicBezTo>
                <a:cubicBezTo>
                  <a:pt x="39265" y="4864121"/>
                  <a:pt x="39265" y="4864121"/>
                  <a:pt x="39265" y="4864121"/>
                </a:cubicBezTo>
                <a:cubicBezTo>
                  <a:pt x="79645" y="2958705"/>
                  <a:pt x="79645" y="2958705"/>
                  <a:pt x="79645" y="2958705"/>
                </a:cubicBezTo>
                <a:cubicBezTo>
                  <a:pt x="68288" y="1726140"/>
                  <a:pt x="60126" y="840233"/>
                  <a:pt x="54260" y="203487"/>
                </a:cubicBezTo>
                <a:lnTo>
                  <a:pt x="52385" y="0"/>
                </a:lnTo>
                <a:lnTo>
                  <a:pt x="805041" y="0"/>
                </a:lnTo>
                <a:lnTo>
                  <a:pt x="805040" y="12192001"/>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069712087"/>
      </p:ext>
    </p:extLst>
  </p:cSld>
  <p:clrMapOvr>
    <a:masterClrMapping/>
  </p:clrMapOvr>
</p:sld>
</file>

<file path=ppt/theme/theme1.xml><?xml version="1.0" encoding="utf-8"?>
<a:theme xmlns:a="http://schemas.openxmlformats.org/drawingml/2006/main" name="BlobVTI">
  <a:themeElements>
    <a:clrScheme name="AnalogousFromRegularSeedLeftStep">
      <a:dk1>
        <a:srgbClr val="000000"/>
      </a:dk1>
      <a:lt1>
        <a:srgbClr val="FFFFFF"/>
      </a:lt1>
      <a:dk2>
        <a:srgbClr val="311C20"/>
      </a:dk2>
      <a:lt2>
        <a:srgbClr val="F0F1F3"/>
      </a:lt2>
      <a:accent1>
        <a:srgbClr val="CF972C"/>
      </a:accent1>
      <a:accent2>
        <a:srgbClr val="CE481E"/>
      </a:accent2>
      <a:accent3>
        <a:srgbClr val="E0304F"/>
      </a:accent3>
      <a:accent4>
        <a:srgbClr val="CE1E87"/>
      </a:accent4>
      <a:accent5>
        <a:srgbClr val="DE30E0"/>
      </a:accent5>
      <a:accent6>
        <a:srgbClr val="831ECE"/>
      </a:accent6>
      <a:hlink>
        <a:srgbClr val="436EC0"/>
      </a:hlink>
      <a:folHlink>
        <a:srgbClr val="7F7F7F"/>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TotalTime>
  <Words>493</Words>
  <Application>Microsoft Office PowerPoint</Application>
  <PresentationFormat>Widescreen</PresentationFormat>
  <Paragraphs>32</Paragraphs>
  <Slides>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Aptos</vt:lpstr>
      <vt:lpstr>Arial</vt:lpstr>
      <vt:lpstr>Avenir Next LT Pro</vt:lpstr>
      <vt:lpstr>Calibri</vt:lpstr>
      <vt:lpstr>Sagona Book</vt:lpstr>
      <vt:lpstr>The Hand Extrablack</vt:lpstr>
      <vt:lpstr>BlobVTI</vt:lpstr>
      <vt:lpstr>פרויקט גמר</vt:lpstr>
      <vt:lpstr>משחק פקמן עם רוחות חכמות אשר עושות שימוש באלגוריתם A* </vt:lpstr>
      <vt:lpstr>השתמשתי ברמות שונות של אלגוריתם A*  </vt:lpstr>
      <vt:lpstr>קשיים שעברתי בפרויקט :</vt:lpstr>
      <vt:lpstr>קמה תמונות מהמשחק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חסאן גבארה</dc:creator>
  <cp:lastModifiedBy>חסאן גבארה</cp:lastModifiedBy>
  <cp:revision>1</cp:revision>
  <dcterms:created xsi:type="dcterms:W3CDTF">2024-08-03T23:52:34Z</dcterms:created>
  <dcterms:modified xsi:type="dcterms:W3CDTF">2024-08-04T00:36:01Z</dcterms:modified>
</cp:coreProperties>
</file>