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64" r:id="rId6"/>
    <p:sldId id="260" r:id="rId7"/>
    <p:sldId id="259" r:id="rId8"/>
    <p:sldId id="261" r:id="rId9"/>
    <p:sldId id="262" r:id="rId10"/>
    <p:sldId id="263" r:id="rId11"/>
    <p:sldId id="266" r:id="rId12"/>
    <p:sldId id="265" r:id="rId13"/>
    <p:sldId id="268" r:id="rId14"/>
    <p:sldId id="267" r:id="rId15"/>
    <p:sldId id="269" r:id="rId16"/>
    <p:sldId id="270" r:id="rId17"/>
    <p:sldId id="271" r:id="rId18"/>
    <p:sldId id="281" r:id="rId19"/>
    <p:sldId id="272" r:id="rId20"/>
    <p:sldId id="273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5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759D9BD-E8F6-45DB-8CCE-ED3D63F142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EF36444-FB75-4F6E-88A6-5FA3BB48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7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72E55-A6D9-4B48-9B21-387B46366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65000"/>
          </a:blip>
          <a:srcRect t="9293" b="6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5">
            <a:extLst>
              <a:ext uri="{FF2B5EF4-FFF2-40B4-BE49-F238E27FC236}">
                <a16:creationId xmlns:a16="http://schemas.microsoft.com/office/drawing/2014/main" id="{FE409147-9C8A-4E37-878B-8EA26E282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C7ADC-6C7E-4A7F-AB5D-1EC94F64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94560"/>
            <a:ext cx="11471565" cy="1739347"/>
          </a:xfrm>
        </p:spPr>
        <p:txBody>
          <a:bodyPr>
            <a:normAutofit/>
          </a:bodyPr>
          <a:lstStyle/>
          <a:p>
            <a:r>
              <a:rPr lang="en-US"/>
              <a:t>CRYPTO Price prediction and Sentimental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1BC9-6F21-4B8C-98D3-85AAF5CA5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410" y="4086698"/>
            <a:ext cx="9144000" cy="13092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MA981: DISSERTATION</a:t>
            </a:r>
          </a:p>
          <a:p>
            <a:r>
              <a:rPr lang="en-US" sz="2800" dirty="0"/>
              <a:t>Name: Hassan Kaleem </a:t>
            </a:r>
          </a:p>
          <a:p>
            <a:r>
              <a:rPr lang="en-US" sz="2800" dirty="0"/>
              <a:t>Supervisor: Peter Higgins</a:t>
            </a:r>
          </a:p>
        </p:txBody>
      </p:sp>
    </p:spTree>
    <p:extLst>
      <p:ext uri="{BB962C8B-B14F-4D97-AF65-F5344CB8AC3E}">
        <p14:creationId xmlns:p14="http://schemas.microsoft.com/office/powerpoint/2010/main" val="18391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0C1-0926-4668-B17E-4DC5460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Sentimental Analysis ?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94A4B09-E257-4FF7-9D47-AF855250E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22" y="1792936"/>
            <a:ext cx="3548572" cy="5070610"/>
          </a:xfrm>
        </p:spPr>
      </p:pic>
    </p:spTree>
    <p:extLst>
      <p:ext uri="{BB962C8B-B14F-4D97-AF65-F5344CB8AC3E}">
        <p14:creationId xmlns:p14="http://schemas.microsoft.com/office/powerpoint/2010/main" val="397600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B489-B0EA-44C9-B3F8-0E11A0DB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for Sentimental Analysis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D47AF2-A205-4835-B263-041613B79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29" y="1875099"/>
            <a:ext cx="4395681" cy="4899074"/>
          </a:xfrm>
        </p:spPr>
      </p:pic>
    </p:spTree>
    <p:extLst>
      <p:ext uri="{BB962C8B-B14F-4D97-AF65-F5344CB8AC3E}">
        <p14:creationId xmlns:p14="http://schemas.microsoft.com/office/powerpoint/2010/main" val="210596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0829-7441-4E9F-9DBF-587F9510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Tweets Dataset </a:t>
            </a:r>
          </a:p>
        </p:txBody>
      </p:sp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3DCA5A8C-7524-425D-A0A7-91EB254D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" y="2019557"/>
            <a:ext cx="11245344" cy="4349344"/>
          </a:xfrm>
        </p:spPr>
      </p:pic>
    </p:spTree>
    <p:extLst>
      <p:ext uri="{BB962C8B-B14F-4D97-AF65-F5344CB8AC3E}">
        <p14:creationId xmlns:p14="http://schemas.microsoft.com/office/powerpoint/2010/main" val="290228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5675-8677-4F49-8B46-27DA6071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Tweets based on location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28215F02-A5F7-49F8-ADC8-473A1139B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6" y="1792936"/>
            <a:ext cx="10371008" cy="5185504"/>
          </a:xfrm>
        </p:spPr>
      </p:pic>
    </p:spTree>
    <p:extLst>
      <p:ext uri="{BB962C8B-B14F-4D97-AF65-F5344CB8AC3E}">
        <p14:creationId xmlns:p14="http://schemas.microsoft.com/office/powerpoint/2010/main" val="404228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93C3-3E5A-47D7-B2FE-A4C4F8C1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Preprocessed Tweets </a:t>
            </a:r>
          </a:p>
        </p:txBody>
      </p:sp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E04444D5-3FAC-471D-9935-9FC279CA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78" y="2022858"/>
            <a:ext cx="9659709" cy="4550965"/>
          </a:xfrm>
        </p:spPr>
      </p:pic>
    </p:spTree>
    <p:extLst>
      <p:ext uri="{BB962C8B-B14F-4D97-AF65-F5344CB8AC3E}">
        <p14:creationId xmlns:p14="http://schemas.microsoft.com/office/powerpoint/2010/main" val="131413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71FD-A3CA-4E9B-B5F9-A8FF648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Tweets USING </a:t>
            </a:r>
            <a:r>
              <a:rPr lang="en-US" dirty="0" err="1"/>
              <a:t>Textblod</a:t>
            </a:r>
            <a:r>
              <a:rPr lang="en-US" dirty="0"/>
              <a:t> and Vader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B347D-1D3D-461C-B004-0C1EA1D8D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8" y="2317896"/>
            <a:ext cx="10994721" cy="3413053"/>
          </a:xfrm>
        </p:spPr>
      </p:pic>
    </p:spTree>
    <p:extLst>
      <p:ext uri="{BB962C8B-B14F-4D97-AF65-F5344CB8AC3E}">
        <p14:creationId xmlns:p14="http://schemas.microsoft.com/office/powerpoint/2010/main" val="161503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6A30-FDDB-4CD4-B859-D03F11D6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Sentiments using </a:t>
            </a:r>
            <a:r>
              <a:rPr lang="en-US" dirty="0" err="1"/>
              <a:t>Textblod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7D08CE9-B4EA-4A53-8F81-370316A2C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1" y="1906578"/>
            <a:ext cx="9933223" cy="5072522"/>
          </a:xfrm>
        </p:spPr>
      </p:pic>
    </p:spTree>
    <p:extLst>
      <p:ext uri="{BB962C8B-B14F-4D97-AF65-F5344CB8AC3E}">
        <p14:creationId xmlns:p14="http://schemas.microsoft.com/office/powerpoint/2010/main" val="282520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EB0-B39A-4219-B6ED-BF3142AD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Sentiments using Vader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C6698D4-9C33-49C4-A070-A47113F5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0" y="1887064"/>
            <a:ext cx="9449606" cy="4885876"/>
          </a:xfrm>
        </p:spPr>
      </p:pic>
    </p:spTree>
    <p:extLst>
      <p:ext uri="{BB962C8B-B14F-4D97-AF65-F5344CB8AC3E}">
        <p14:creationId xmlns:p14="http://schemas.microsoft.com/office/powerpoint/2010/main" val="44572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FD59-6196-4752-8743-0FE8DBCE9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Closing Price Prediction of Bitcoin</a:t>
            </a:r>
          </a:p>
        </p:txBody>
      </p:sp>
    </p:spTree>
    <p:extLst>
      <p:ext uri="{BB962C8B-B14F-4D97-AF65-F5344CB8AC3E}">
        <p14:creationId xmlns:p14="http://schemas.microsoft.com/office/powerpoint/2010/main" val="411279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0B8F-F1AE-4609-849F-0E3C58F6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data of bitcoin</a:t>
            </a:r>
          </a:p>
        </p:txBody>
      </p:sp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E9B79F42-90C4-40D5-9CE6-286F1FD8B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56" y="2235451"/>
            <a:ext cx="8050449" cy="4199476"/>
          </a:xfrm>
        </p:spPr>
      </p:pic>
    </p:spTree>
    <p:extLst>
      <p:ext uri="{BB962C8B-B14F-4D97-AF65-F5344CB8AC3E}">
        <p14:creationId xmlns:p14="http://schemas.microsoft.com/office/powerpoint/2010/main" val="383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0C1-0926-4668-B17E-4DC5460D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14" y="560622"/>
            <a:ext cx="9784080" cy="106615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323B"/>
                </a:solidFill>
                <a:effectLst/>
                <a:latin typeface="-apple-system"/>
              </a:rPr>
              <a:t>What is Bitcoin?</a:t>
            </a:r>
            <a:br>
              <a:rPr lang="en-US" b="1" i="0" dirty="0">
                <a:solidFill>
                  <a:srgbClr val="2D323B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B603-FCC5-418A-9094-329AAEE5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14" y="2479513"/>
            <a:ext cx="9784080" cy="228387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D323B"/>
                </a:solidFill>
                <a:effectLst/>
                <a:latin typeface="-apple-system"/>
              </a:rPr>
              <a:t>Bitcoin is a new type of digital money as know as cryptocurrency.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D323B"/>
                </a:solidFill>
                <a:latin typeface="-apple-system"/>
              </a:rPr>
              <a:t>Y</a:t>
            </a:r>
            <a:r>
              <a:rPr lang="en-US" b="0" i="0" dirty="0">
                <a:solidFill>
                  <a:srgbClr val="2D323B"/>
                </a:solidFill>
                <a:effectLst/>
                <a:latin typeface="-apple-system"/>
              </a:rPr>
              <a:t>ou can store it, exchange it, and make payments with it.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D323B"/>
                </a:solidFill>
                <a:effectLst/>
                <a:latin typeface="-apple-system"/>
              </a:rPr>
              <a:t>The key to what makes Bitcoin different from national currencies like the US Dollar, the Euro or the Japanese Yen lies in its </a:t>
            </a:r>
            <a:r>
              <a:rPr lang="en-US" b="0" i="1" dirty="0">
                <a:solidFill>
                  <a:srgbClr val="2D323B"/>
                </a:solidFill>
                <a:effectLst/>
                <a:latin typeface="-apple-system"/>
              </a:rPr>
              <a:t>decentralized structure</a:t>
            </a:r>
            <a:r>
              <a:rPr lang="en-US" b="0" i="0" dirty="0">
                <a:solidFill>
                  <a:srgbClr val="2D323B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D323B"/>
                </a:solidFill>
                <a:latin typeface="-apple-system"/>
              </a:rPr>
              <a:t> Its has limited supply of 21 Million</a:t>
            </a:r>
            <a:endParaRPr lang="en-US" b="0" i="0" dirty="0">
              <a:solidFill>
                <a:srgbClr val="2D323B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F72C-DDA9-4E29-81B4-9FF2461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 Loss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4ECD901-AEC8-4F5A-8634-1D11F779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0" y="1931693"/>
            <a:ext cx="6863005" cy="4642131"/>
          </a:xfrm>
        </p:spPr>
      </p:pic>
    </p:spTree>
    <p:extLst>
      <p:ext uri="{BB962C8B-B14F-4D97-AF65-F5344CB8AC3E}">
        <p14:creationId xmlns:p14="http://schemas.microsoft.com/office/powerpoint/2010/main" val="238842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717E-D1DD-4BB6-8077-E9E969F2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 LSTM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79D6F56-6AD9-4377-A8BF-EE9E4CB7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792936"/>
            <a:ext cx="12192000" cy="492921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EB70F1-DBD4-491C-A9E0-1529495F3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86" y="3830311"/>
            <a:ext cx="5418596" cy="17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FBFF-CEE7-4129-8A68-97A08C29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Linear Regression</a:t>
            </a:r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08C6A1F2-4FF8-491C-89AA-B7B663B77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99" y="2011363"/>
            <a:ext cx="9803860" cy="4562461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B332B91-6774-48FE-AA62-405619F1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39" y="4084249"/>
            <a:ext cx="5030095" cy="14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4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78D2-28D6-41BD-AE5F-0F91E398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random Forest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EECF8DB-9C49-4ACC-AF3C-00666E61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20" y="2020568"/>
            <a:ext cx="10061480" cy="4682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8FCFE-C1E7-4FEC-BF93-E5D84BC1E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94" y="3832510"/>
            <a:ext cx="4961670" cy="16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2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6CFC-6998-4ADE-86A3-DE9476CF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7121-0544-4CB5-B82C-9D541285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Bitcoin will recover from the dip based on sentimental analysis.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Random forest regressor had performed better than Linear regression and LSTM model.</a:t>
            </a:r>
          </a:p>
        </p:txBody>
      </p:sp>
    </p:spTree>
    <p:extLst>
      <p:ext uri="{BB962C8B-B14F-4D97-AF65-F5344CB8AC3E}">
        <p14:creationId xmlns:p14="http://schemas.microsoft.com/office/powerpoint/2010/main" val="201330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2D27-2578-4A0F-8BF0-8501F584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A5D2-A37E-4B3C-8D1B-2FC6FA8B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Identify if bitcoin price will recover from the 21</a:t>
            </a:r>
            <a:r>
              <a:rPr lang="en-US" baseline="30000" dirty="0"/>
              <a:t>st</a:t>
            </a:r>
            <a:r>
              <a:rPr lang="en-US" dirty="0"/>
              <a:t> July 2021 market dip or not.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Train machine learning model to predict the closing price of bitcoin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Identify good performing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75123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0C1-0926-4668-B17E-4DC5460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Circulating Bitcoins on 21 July</a:t>
            </a:r>
          </a:p>
        </p:txBody>
      </p:sp>
      <p:pic>
        <p:nvPicPr>
          <p:cNvPr id="55" name="Content Placeholder 54" descr="Chart, line chart&#10;&#10;Description automatically generated">
            <a:extLst>
              <a:ext uri="{FF2B5EF4-FFF2-40B4-BE49-F238E27FC236}">
                <a16:creationId xmlns:a16="http://schemas.microsoft.com/office/drawing/2014/main" id="{CBB2B7C5-6195-4CD3-A75D-8164D6168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81" y="1792936"/>
            <a:ext cx="9795126" cy="5045664"/>
          </a:xfrm>
        </p:spPr>
      </p:pic>
    </p:spTree>
    <p:extLst>
      <p:ext uri="{BB962C8B-B14F-4D97-AF65-F5344CB8AC3E}">
        <p14:creationId xmlns:p14="http://schemas.microsoft.com/office/powerpoint/2010/main" val="129025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A0A2-CE3E-44BA-B8E1-D54E9CB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 of Bitcoin  on 21 July 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B0D7711-969F-4890-920B-60A1DB418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5" y="1792936"/>
            <a:ext cx="9565102" cy="5065064"/>
          </a:xfrm>
        </p:spPr>
      </p:pic>
    </p:spTree>
    <p:extLst>
      <p:ext uri="{BB962C8B-B14F-4D97-AF65-F5344CB8AC3E}">
        <p14:creationId xmlns:p14="http://schemas.microsoft.com/office/powerpoint/2010/main" val="358919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0C1-0926-4668-B17E-4DC5460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Market Price (USD) 21 – July- 2021 DIP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5F040-49C3-45AC-B2C8-7C7BA44DE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8" y="1792936"/>
            <a:ext cx="9817345" cy="5065064"/>
          </a:xfrm>
        </p:spPr>
      </p:pic>
    </p:spTree>
    <p:extLst>
      <p:ext uri="{BB962C8B-B14F-4D97-AF65-F5344CB8AC3E}">
        <p14:creationId xmlns:p14="http://schemas.microsoft.com/office/powerpoint/2010/main" val="200389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0C1-0926-4668-B17E-4DC5460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of overall Hash rate 2019 - 2021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46FB6-3A27-4655-BD83-D922D3CF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1" y="1792936"/>
            <a:ext cx="8300783" cy="5065064"/>
          </a:xfrm>
        </p:spPr>
      </p:pic>
    </p:spTree>
    <p:extLst>
      <p:ext uri="{BB962C8B-B14F-4D97-AF65-F5344CB8AC3E}">
        <p14:creationId xmlns:p14="http://schemas.microsoft.com/office/powerpoint/2010/main" val="329799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0C1-0926-4668-B17E-4DC5460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 of Bitcoin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2653D-DD6B-4EF7-BCF9-9133DE7E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4" y="1913860"/>
            <a:ext cx="9954228" cy="4944140"/>
          </a:xfrm>
        </p:spPr>
      </p:pic>
    </p:spTree>
    <p:extLst>
      <p:ext uri="{BB962C8B-B14F-4D97-AF65-F5344CB8AC3E}">
        <p14:creationId xmlns:p14="http://schemas.microsoft.com/office/powerpoint/2010/main" val="417710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0C1-0926-4668-B17E-4DC5460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Footprints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B27A2-D8DA-4742-98D1-DA6F16239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91" y="1913860"/>
            <a:ext cx="6080746" cy="4813453"/>
          </a:xfrm>
        </p:spPr>
      </p:pic>
    </p:spTree>
    <p:extLst>
      <p:ext uri="{BB962C8B-B14F-4D97-AF65-F5344CB8AC3E}">
        <p14:creationId xmlns:p14="http://schemas.microsoft.com/office/powerpoint/2010/main" val="1166931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133</TotalTime>
  <Words>237</Words>
  <Application>Microsoft Office PowerPoint</Application>
  <PresentationFormat>Widescreen</PresentationFormat>
  <Paragraphs>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Corbel</vt:lpstr>
      <vt:lpstr>Inter</vt:lpstr>
      <vt:lpstr>Wingdings</vt:lpstr>
      <vt:lpstr>Banded</vt:lpstr>
      <vt:lpstr>CRYPTO Price prediction and Sentimental Analysis</vt:lpstr>
      <vt:lpstr>What is Bitcoin? </vt:lpstr>
      <vt:lpstr>Key Research Questions</vt:lpstr>
      <vt:lpstr>Total Circulating Bitcoins on 21 July</vt:lpstr>
      <vt:lpstr>Market Cap of Bitcoin  on 21 July </vt:lpstr>
      <vt:lpstr>Market Price (USD) 21 – July- 2021 DIP </vt:lpstr>
      <vt:lpstr>Share of overall Hash rate 2019 - 2021</vt:lpstr>
      <vt:lpstr>Energy Consumption of Bitcoin</vt:lpstr>
      <vt:lpstr>Bitcoin Footprints </vt:lpstr>
      <vt:lpstr>Why Sentimental Analysis ?</vt:lpstr>
      <vt:lpstr>Model used for Sentimental Analysis</vt:lpstr>
      <vt:lpstr>Tweets Dataset </vt:lpstr>
      <vt:lpstr>Distribution of Tweets based on location</vt:lpstr>
      <vt:lpstr>Preprocessed Tweets </vt:lpstr>
      <vt:lpstr>Labeled Tweets USING Textblod and Vader</vt:lpstr>
      <vt:lpstr>Sentiments using Textblod</vt:lpstr>
      <vt:lpstr>Sentiments using Vader</vt:lpstr>
      <vt:lpstr>Closing Price Prediction of Bitcoin</vt:lpstr>
      <vt:lpstr>Historical data of bitcoin</vt:lpstr>
      <vt:lpstr>LSTM model  Loss</vt:lpstr>
      <vt:lpstr>Results of  LSTM</vt:lpstr>
      <vt:lpstr>Results of Linear Regression</vt:lpstr>
      <vt:lpstr>Results of random Forest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Price prediction and Sentimental Analysis</dc:title>
  <dc:creator>Kaleem, Hassan</dc:creator>
  <cp:lastModifiedBy>Kaleem, Hassan</cp:lastModifiedBy>
  <cp:revision>10</cp:revision>
  <dcterms:created xsi:type="dcterms:W3CDTF">2021-09-02T09:12:17Z</dcterms:created>
  <dcterms:modified xsi:type="dcterms:W3CDTF">2021-09-02T11:25:36Z</dcterms:modified>
</cp:coreProperties>
</file>