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1E001EA2.xml" ContentType="application/vnd.ms-powerpoint.comments+xml"/>
  <Override PartName="/ppt/comments/modernComment_102_7FEA2A1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A0_30B2F46D.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7" r:id="rId2"/>
    <p:sldId id="258" r:id="rId3"/>
    <p:sldId id="259" r:id="rId4"/>
    <p:sldId id="413" r:id="rId5"/>
    <p:sldId id="429" r:id="rId6"/>
    <p:sldId id="434" r:id="rId7"/>
    <p:sldId id="415" r:id="rId8"/>
    <p:sldId id="416" r:id="rId9"/>
    <p:sldId id="417" r:id="rId10"/>
    <p:sldId id="420" r:id="rId11"/>
    <p:sldId id="430" r:id="rId12"/>
    <p:sldId id="431" r:id="rId13"/>
    <p:sldId id="432" r:id="rId14"/>
    <p:sldId id="433" r:id="rId15"/>
    <p:sldId id="422" r:id="rId16"/>
    <p:sldId id="419" r:id="rId17"/>
    <p:sldId id="437" r:id="rId18"/>
    <p:sldId id="435" r:id="rId19"/>
    <p:sldId id="436" r:id="rId20"/>
    <p:sldId id="438" r:id="rId21"/>
    <p:sldId id="426" r:id="rId22"/>
    <p:sldId id="428" r:id="rId23"/>
    <p:sldId id="439" r:id="rId24"/>
    <p:sldId id="440" r:id="rId25"/>
    <p:sldId id="4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916CDF-48A4-DA1B-2D7F-85EDC3DDCEE1}" name="Hassan Khan" initials="HK" userId="e4c5db180edccf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205C9-8E6A-4405-8D27-0F0C293F4D94}" v="14" dt="2023-12-02T10:54:12.790"/>
    <p1510:client id="{EE3DE885-CFB3-419C-A764-613AADD5B9BD}" v="28" dt="2023-12-02T09:12:49.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Khan" userId="e4c5db180edccf76" providerId="LiveId" clId="{511205C9-8E6A-4405-8D27-0F0C293F4D94}"/>
    <pc:docChg chg="custSel addSld delSld modSld sldOrd">
      <pc:chgData name="Hassan Khan" userId="e4c5db180edccf76" providerId="LiveId" clId="{511205C9-8E6A-4405-8D27-0F0C293F4D94}" dt="2023-12-02T13:14:26.120" v="40"/>
      <pc:docMkLst>
        <pc:docMk/>
      </pc:docMkLst>
      <pc:sldChg chg="addCm">
        <pc:chgData name="Hassan Khan" userId="e4c5db180edccf76" providerId="LiveId" clId="{511205C9-8E6A-4405-8D27-0F0C293F4D94}" dt="2023-12-02T13:11:23.374" v="39"/>
        <pc:sldMkLst>
          <pc:docMk/>
          <pc:sldMk cId="503324322" sldId="257"/>
        </pc:sldMkLst>
        <pc:extLst>
          <p:ext xmlns:p="http://schemas.openxmlformats.org/presentationml/2006/main" uri="{D6D511B9-2390-475A-947B-AFAB55BFBCF1}">
            <pc226:cmChg xmlns:pc226="http://schemas.microsoft.com/office/powerpoint/2022/06/main/command" chg="add">
              <pc226:chgData name="Hassan Khan" userId="e4c5db180edccf76" providerId="LiveId" clId="{511205C9-8E6A-4405-8D27-0F0C293F4D94}" dt="2023-12-02T13:11:23.374" v="39"/>
              <pc2:cmMkLst xmlns:pc2="http://schemas.microsoft.com/office/powerpoint/2019/9/main/command">
                <pc:docMk/>
                <pc:sldMk cId="503324322" sldId="257"/>
                <pc2:cmMk id="{E0BE757D-F237-4676-A024-85DEE56AC342}"/>
              </pc2:cmMkLst>
            </pc226:cmChg>
          </p:ext>
        </pc:extLst>
      </pc:sldChg>
      <pc:sldChg chg="addSp modSp mod addCm">
        <pc:chgData name="Hassan Khan" userId="e4c5db180edccf76" providerId="LiveId" clId="{511205C9-8E6A-4405-8D27-0F0C293F4D94}" dt="2023-12-02T13:14:26.120" v="40"/>
        <pc:sldMkLst>
          <pc:docMk/>
          <pc:sldMk cId="2146052630" sldId="258"/>
        </pc:sldMkLst>
        <pc:spChg chg="mod">
          <ac:chgData name="Hassan Khan" userId="e4c5db180edccf76" providerId="LiveId" clId="{511205C9-8E6A-4405-8D27-0F0C293F4D94}" dt="2023-12-02T10:42:53.490" v="2" actId="1076"/>
          <ac:spMkLst>
            <pc:docMk/>
            <pc:sldMk cId="2146052630" sldId="258"/>
            <ac:spMk id="12" creationId="{1D1B8714-BB9C-5903-E681-91091FE2AB08}"/>
          </ac:spMkLst>
        </pc:spChg>
        <pc:picChg chg="add mod">
          <ac:chgData name="Hassan Khan" userId="e4c5db180edccf76" providerId="LiveId" clId="{511205C9-8E6A-4405-8D27-0F0C293F4D94}" dt="2023-12-02T10:42:41.479" v="1" actId="1076"/>
          <ac:picMkLst>
            <pc:docMk/>
            <pc:sldMk cId="2146052630" sldId="258"/>
            <ac:picMk id="4" creationId="{FDDDCBA7-677C-5ED9-CCC5-305A2AC64FA2}"/>
          </ac:picMkLst>
        </pc:picChg>
        <pc:extLst>
          <p:ext xmlns:p="http://schemas.openxmlformats.org/presentationml/2006/main" uri="{D6D511B9-2390-475A-947B-AFAB55BFBCF1}">
            <pc226:cmChg xmlns:pc226="http://schemas.microsoft.com/office/powerpoint/2022/06/main/command" chg="add">
              <pc226:chgData name="Hassan Khan" userId="e4c5db180edccf76" providerId="LiveId" clId="{511205C9-8E6A-4405-8D27-0F0C293F4D94}" dt="2023-12-02T13:14:26.120" v="40"/>
              <pc2:cmMkLst xmlns:pc2="http://schemas.microsoft.com/office/powerpoint/2019/9/main/command">
                <pc:docMk/>
                <pc:sldMk cId="2146052630" sldId="258"/>
                <pc2:cmMk id="{E6984EF8-C990-43DD-A8F7-BA80A490FCF6}"/>
              </pc2:cmMkLst>
            </pc226:cmChg>
          </p:ext>
        </pc:extLst>
      </pc:sldChg>
      <pc:sldChg chg="del">
        <pc:chgData name="Hassan Khan" userId="e4c5db180edccf76" providerId="LiveId" clId="{511205C9-8E6A-4405-8D27-0F0C293F4D94}" dt="2023-12-02T10:47:43.101" v="6" actId="47"/>
        <pc:sldMkLst>
          <pc:docMk/>
          <pc:sldMk cId="187687081" sldId="441"/>
        </pc:sldMkLst>
      </pc:sldChg>
      <pc:sldChg chg="addSp delSp modSp add mod ord">
        <pc:chgData name="Hassan Khan" userId="e4c5db180edccf76" providerId="LiveId" clId="{511205C9-8E6A-4405-8D27-0F0C293F4D94}" dt="2023-12-02T10:52:15.864" v="38" actId="1076"/>
        <pc:sldMkLst>
          <pc:docMk/>
          <pc:sldMk cId="2177402727" sldId="442"/>
        </pc:sldMkLst>
        <pc:spChg chg="del mod">
          <ac:chgData name="Hassan Khan" userId="e4c5db180edccf76" providerId="LiveId" clId="{511205C9-8E6A-4405-8D27-0F0C293F4D94}" dt="2023-12-02T10:50:10.836" v="33"/>
          <ac:spMkLst>
            <pc:docMk/>
            <pc:sldMk cId="2177402727" sldId="442"/>
            <ac:spMk id="6" creationId="{48EBC7A2-007F-DBDD-33B4-B6E3CF20A24A}"/>
          </ac:spMkLst>
        </pc:spChg>
        <pc:spChg chg="del mod">
          <ac:chgData name="Hassan Khan" userId="e4c5db180edccf76" providerId="LiveId" clId="{511205C9-8E6A-4405-8D27-0F0C293F4D94}" dt="2023-12-02T10:50:10.835" v="31"/>
          <ac:spMkLst>
            <pc:docMk/>
            <pc:sldMk cId="2177402727" sldId="442"/>
            <ac:spMk id="10" creationId="{71C8A7E1-7904-D772-B5C1-A9C9A1423EA9}"/>
          </ac:spMkLst>
        </pc:spChg>
        <pc:spChg chg="del mod">
          <ac:chgData name="Hassan Khan" userId="e4c5db180edccf76" providerId="LiveId" clId="{511205C9-8E6A-4405-8D27-0F0C293F4D94}" dt="2023-12-02T10:50:10.835" v="29"/>
          <ac:spMkLst>
            <pc:docMk/>
            <pc:sldMk cId="2177402727" sldId="442"/>
            <ac:spMk id="12" creationId="{1D1B8714-BB9C-5903-E681-91091FE2AB08}"/>
          </ac:spMkLst>
        </pc:spChg>
        <pc:picChg chg="del">
          <ac:chgData name="Hassan Khan" userId="e4c5db180edccf76" providerId="LiveId" clId="{511205C9-8E6A-4405-8D27-0F0C293F4D94}" dt="2023-12-02T10:50:19.676" v="36" actId="478"/>
          <ac:picMkLst>
            <pc:docMk/>
            <pc:sldMk cId="2177402727" sldId="442"/>
            <ac:picMk id="4" creationId="{FDDDCBA7-677C-5ED9-CCC5-305A2AC64FA2}"/>
          </ac:picMkLst>
        </pc:picChg>
        <pc:picChg chg="add mod">
          <ac:chgData name="Hassan Khan" userId="e4c5db180edccf76" providerId="LiveId" clId="{511205C9-8E6A-4405-8D27-0F0C293F4D94}" dt="2023-12-02T10:50:15.340" v="35" actId="1076"/>
          <ac:picMkLst>
            <pc:docMk/>
            <pc:sldMk cId="2177402727" sldId="442"/>
            <ac:picMk id="7" creationId="{8D6838D9-D22C-E033-FC09-38ACFB98A17E}"/>
          </ac:picMkLst>
        </pc:picChg>
        <pc:picChg chg="add mod">
          <ac:chgData name="Hassan Khan" userId="e4c5db180edccf76" providerId="LiveId" clId="{511205C9-8E6A-4405-8D27-0F0C293F4D94}" dt="2023-12-02T10:52:15.864" v="38" actId="1076"/>
          <ac:picMkLst>
            <pc:docMk/>
            <pc:sldMk cId="2177402727" sldId="442"/>
            <ac:picMk id="9" creationId="{C7D72DFA-FED0-B9D1-DF5E-17CA40D6230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1323547134604046E-2"/>
          <c:y val="0.19425593077185235"/>
          <c:w val="0.52929685618106415"/>
          <c:h val="0.77806989407110216"/>
        </c:manualLayout>
      </c:layout>
      <c:pieChart>
        <c:varyColors val="1"/>
        <c:ser>
          <c:idx val="0"/>
          <c:order val="0"/>
          <c:tx>
            <c:strRef>
              <c:f>Sheet1!$B$1</c:f>
              <c:strCache>
                <c:ptCount val="1"/>
                <c:pt idx="0">
                  <c:v>Response</c:v>
                </c:pt>
              </c:strCache>
            </c:strRef>
          </c:tx>
          <c:explosion val="8"/>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CC5-4B1B-8620-2F78923BA8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CC5-4B1B-8620-2F78923BA8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0.00%</c:formatCode>
                <c:ptCount val="2"/>
                <c:pt idx="0">
                  <c:v>0.88700000000000001</c:v>
                </c:pt>
                <c:pt idx="1">
                  <c:v>0.113</c:v>
                </c:pt>
              </c:numCache>
            </c:numRef>
          </c:val>
          <c:extLst>
            <c:ext xmlns:c16="http://schemas.microsoft.com/office/drawing/2014/chart" uri="{C3380CC4-5D6E-409C-BE32-E72D297353CC}">
              <c16:uniqueId val="{00000000-BBD6-4F2E-864F-0FF7225C1B8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Age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Sheet1!$B$2:$B$6</c:f>
              <c:numCache>
                <c:formatCode>General</c:formatCode>
                <c:ptCount val="5"/>
                <c:pt idx="0">
                  <c:v>755</c:v>
                </c:pt>
                <c:pt idx="1">
                  <c:v>1355</c:v>
                </c:pt>
                <c:pt idx="2">
                  <c:v>672</c:v>
                </c:pt>
                <c:pt idx="3">
                  <c:v>554</c:v>
                </c:pt>
                <c:pt idx="4">
                  <c:v>376</c:v>
                </c:pt>
              </c:numCache>
            </c:numRef>
          </c:val>
          <c:extLst>
            <c:ext xmlns:c16="http://schemas.microsoft.com/office/drawing/2014/chart" uri="{C3380CC4-5D6E-409C-BE32-E72D297353CC}">
              <c16:uniqueId val="{00000000-9363-443B-8553-510B6C4CDC06}"/>
            </c:ext>
          </c:extLst>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Sheet1!$C$2:$C$6</c:f>
              <c:numCache>
                <c:formatCode>General</c:formatCode>
                <c:ptCount val="5"/>
                <c:pt idx="0">
                  <c:v>3814</c:v>
                </c:pt>
                <c:pt idx="1">
                  <c:v>12119</c:v>
                </c:pt>
                <c:pt idx="2">
                  <c:v>7751</c:v>
                </c:pt>
                <c:pt idx="3">
                  <c:v>4952</c:v>
                </c:pt>
                <c:pt idx="4">
                  <c:v>571</c:v>
                </c:pt>
              </c:numCache>
            </c:numRef>
          </c:val>
          <c:extLst>
            <c:ext xmlns:c16="http://schemas.microsoft.com/office/drawing/2014/chart" uri="{C3380CC4-5D6E-409C-BE32-E72D297353CC}">
              <c16:uniqueId val="{00000001-9363-443B-8553-510B6C4CDC06}"/>
            </c:ext>
          </c:extLst>
        </c:ser>
        <c:dLbls>
          <c:showLegendKey val="0"/>
          <c:showVal val="1"/>
          <c:showCatName val="0"/>
          <c:showSerName val="0"/>
          <c:showPercent val="0"/>
          <c:showBubbleSize val="0"/>
        </c:dLbls>
        <c:gapWidth val="150"/>
        <c:overlap val="100"/>
        <c:axId val="1869782752"/>
        <c:axId val="1950850944"/>
      </c:barChart>
      <c:catAx>
        <c:axId val="18697827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AGE RANGE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0850944"/>
        <c:crosses val="autoZero"/>
        <c:auto val="1"/>
        <c:lblAlgn val="ctr"/>
        <c:lblOffset val="100"/>
        <c:noMultiLvlLbl val="0"/>
      </c:catAx>
      <c:valAx>
        <c:axId val="1950850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782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Marital Status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35312638274137"/>
          <c:y val="0.11459088035621033"/>
          <c:w val="0.86130014081441753"/>
          <c:h val="0.54809407610656136"/>
        </c:manualLayout>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Sheet1!$C$2:$C$4</c:f>
              <c:numCache>
                <c:formatCode>General</c:formatCode>
                <c:ptCount val="3"/>
                <c:pt idx="0">
                  <c:v>371</c:v>
                </c:pt>
                <c:pt idx="1">
                  <c:v>2031</c:v>
                </c:pt>
                <c:pt idx="2">
                  <c:v>1310</c:v>
                </c:pt>
              </c:numCache>
            </c:numRef>
          </c:val>
          <c:extLst>
            <c:ext xmlns:c16="http://schemas.microsoft.com/office/drawing/2014/chart" uri="{C3380CC4-5D6E-409C-BE32-E72D297353CC}">
              <c16:uniqueId val="{00000000-5549-43D9-A747-C09A8C7B5D6A}"/>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0"/>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Sheet1!$B$2:$B$4</c:f>
              <c:numCache>
                <c:formatCode>General</c:formatCode>
                <c:ptCount val="3"/>
                <c:pt idx="0">
                  <c:v>3302</c:v>
                </c:pt>
                <c:pt idx="1">
                  <c:v>17966</c:v>
                </c:pt>
                <c:pt idx="2">
                  <c:v>7939</c:v>
                </c:pt>
              </c:numCache>
            </c:numRef>
          </c:val>
          <c:extLst>
            <c:ext xmlns:c16="http://schemas.microsoft.com/office/drawing/2014/chart" uri="{C3380CC4-5D6E-409C-BE32-E72D297353CC}">
              <c16:uniqueId val="{00000001-5549-43D9-A747-C09A8C7B5D6A}"/>
            </c:ext>
          </c:extLst>
        </c:ser>
        <c:dLbls>
          <c:dLblPos val="ctr"/>
          <c:showLegendKey val="0"/>
          <c:showVal val="1"/>
          <c:showCatName val="0"/>
          <c:showSerName val="0"/>
          <c:showPercent val="0"/>
          <c:showBubbleSize val="0"/>
        </c:dLbls>
        <c:gapWidth val="150"/>
        <c:overlap val="100"/>
        <c:axId val="720017023"/>
        <c:axId val="1238275615"/>
      </c:barChart>
      <c:catAx>
        <c:axId val="72001702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GB"/>
                  <a:t>MARITAL</a:t>
                </a:r>
              </a:p>
            </c:rich>
          </c:tx>
          <c:layout>
            <c:manualLayout>
              <c:xMode val="edge"/>
              <c:yMode val="edge"/>
              <c:x val="0.44865376202974633"/>
              <c:y val="0.8423924284826698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38275615"/>
        <c:crosses val="autoZero"/>
        <c:auto val="1"/>
        <c:lblAlgn val="ctr"/>
        <c:lblOffset val="100"/>
        <c:noMultiLvlLbl val="0"/>
      </c:catAx>
      <c:valAx>
        <c:axId val="12382756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200170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Job</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Sheet1!$C$2:$C$12</c:f>
              <c:numCache>
                <c:formatCode>General</c:formatCode>
                <c:ptCount val="11"/>
                <c:pt idx="0">
                  <c:v>1103</c:v>
                </c:pt>
                <c:pt idx="1">
                  <c:v>515</c:v>
                </c:pt>
                <c:pt idx="2">
                  <c:v>100</c:v>
                </c:pt>
                <c:pt idx="3">
                  <c:v>86</c:v>
                </c:pt>
                <c:pt idx="4">
                  <c:v>269</c:v>
                </c:pt>
                <c:pt idx="5">
                  <c:v>348</c:v>
                </c:pt>
                <c:pt idx="6">
                  <c:v>119</c:v>
                </c:pt>
                <c:pt idx="7">
                  <c:v>254</c:v>
                </c:pt>
                <c:pt idx="8">
                  <c:v>217</c:v>
                </c:pt>
                <c:pt idx="9">
                  <c:v>585</c:v>
                </c:pt>
                <c:pt idx="10">
                  <c:v>116</c:v>
                </c:pt>
              </c:numCache>
            </c:numRef>
          </c:val>
          <c:extLst>
            <c:ext xmlns:c16="http://schemas.microsoft.com/office/drawing/2014/chart" uri="{C3380CC4-5D6E-409C-BE32-E72D297353CC}">
              <c16:uniqueId val="{00000000-6888-43A5-B5C1-291A27204931}"/>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Sheet1!$B$2:$B$12</c:f>
              <c:numCache>
                <c:formatCode>General</c:formatCode>
                <c:ptCount val="11"/>
                <c:pt idx="0">
                  <c:v>7467</c:v>
                </c:pt>
                <c:pt idx="1">
                  <c:v>6918</c:v>
                </c:pt>
                <c:pt idx="2">
                  <c:v>1059</c:v>
                </c:pt>
                <c:pt idx="3">
                  <c:v>769</c:v>
                </c:pt>
                <c:pt idx="4">
                  <c:v>2074</c:v>
                </c:pt>
                <c:pt idx="5">
                  <c:v>1015</c:v>
                </c:pt>
                <c:pt idx="6">
                  <c:v>979</c:v>
                </c:pt>
                <c:pt idx="7">
                  <c:v>2940</c:v>
                </c:pt>
                <c:pt idx="8">
                  <c:v>494</c:v>
                </c:pt>
                <c:pt idx="9">
                  <c:v>4810</c:v>
                </c:pt>
                <c:pt idx="10">
                  <c:v>682</c:v>
                </c:pt>
              </c:numCache>
            </c:numRef>
          </c:val>
          <c:extLst>
            <c:ext xmlns:c16="http://schemas.microsoft.com/office/drawing/2014/chart" uri="{C3380CC4-5D6E-409C-BE32-E72D297353CC}">
              <c16:uniqueId val="{00000001-6888-43A5-B5C1-291A27204931}"/>
            </c:ext>
          </c:extLst>
        </c:ser>
        <c:dLbls>
          <c:showLegendKey val="0"/>
          <c:showVal val="1"/>
          <c:showCatName val="0"/>
          <c:showSerName val="0"/>
          <c:showPercent val="0"/>
          <c:showBubbleSize val="0"/>
        </c:dLbls>
        <c:gapWidth val="150"/>
        <c:overlap val="100"/>
        <c:axId val="724523103"/>
        <c:axId val="1087512639"/>
      </c:barChart>
      <c:catAx>
        <c:axId val="72452310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JOBE ROLE </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512639"/>
        <c:crosses val="autoZero"/>
        <c:auto val="1"/>
        <c:lblAlgn val="ctr"/>
        <c:lblOffset val="100"/>
        <c:noMultiLvlLbl val="0"/>
      </c:catAx>
      <c:valAx>
        <c:axId val="10875126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45231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Education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Sheet1!$C$2:$C$8</c:f>
              <c:numCache>
                <c:formatCode>General</c:formatCode>
                <c:ptCount val="7"/>
                <c:pt idx="0">
                  <c:v>344</c:v>
                </c:pt>
                <c:pt idx="1">
                  <c:v>156</c:v>
                </c:pt>
                <c:pt idx="2">
                  <c:v>369</c:v>
                </c:pt>
                <c:pt idx="3">
                  <c:v>815</c:v>
                </c:pt>
                <c:pt idx="4">
                  <c:v>1</c:v>
                </c:pt>
                <c:pt idx="5">
                  <c:v>473</c:v>
                </c:pt>
                <c:pt idx="6">
                  <c:v>1552</c:v>
                </c:pt>
              </c:numCache>
            </c:numRef>
          </c:val>
          <c:extLst>
            <c:ext xmlns:c16="http://schemas.microsoft.com/office/drawing/2014/chart" uri="{C3380CC4-5D6E-409C-BE32-E72D297353CC}">
              <c16:uniqueId val="{00000000-DBA1-4CEA-B919-07710151CA2B}"/>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Sheet1!$B$2:$B$8</c:f>
              <c:numCache>
                <c:formatCode>General</c:formatCode>
                <c:ptCount val="7"/>
                <c:pt idx="0">
                  <c:v>2978</c:v>
                </c:pt>
                <c:pt idx="1">
                  <c:v>1708</c:v>
                </c:pt>
                <c:pt idx="2">
                  <c:v>4450</c:v>
                </c:pt>
                <c:pt idx="3">
                  <c:v>6773</c:v>
                </c:pt>
                <c:pt idx="4">
                  <c:v>13</c:v>
                </c:pt>
                <c:pt idx="5">
                  <c:v>3715</c:v>
                </c:pt>
                <c:pt idx="6">
                  <c:v>9570</c:v>
                </c:pt>
              </c:numCache>
            </c:numRef>
          </c:val>
          <c:extLst>
            <c:ext xmlns:c16="http://schemas.microsoft.com/office/drawing/2014/chart" uri="{C3380CC4-5D6E-409C-BE32-E72D297353CC}">
              <c16:uniqueId val="{00000001-DBA1-4CEA-B919-07710151CA2B}"/>
            </c:ext>
          </c:extLst>
        </c:ser>
        <c:dLbls>
          <c:showLegendKey val="0"/>
          <c:showVal val="1"/>
          <c:showCatName val="0"/>
          <c:showSerName val="0"/>
          <c:showPercent val="0"/>
          <c:showBubbleSize val="0"/>
        </c:dLbls>
        <c:gapWidth val="150"/>
        <c:overlap val="100"/>
        <c:axId val="1100501615"/>
        <c:axId val="1225344511"/>
      </c:barChart>
      <c:catAx>
        <c:axId val="11005016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EDUCATION</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5344511"/>
        <c:crosses val="autoZero"/>
        <c:auto val="1"/>
        <c:lblAlgn val="ctr"/>
        <c:lblOffset val="100"/>
        <c:noMultiLvlLbl val="0"/>
      </c:catAx>
      <c:valAx>
        <c:axId val="1225344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5016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MODE OF CONTACT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Sheet1!$C$2:$C$3</c:f>
              <c:numCache>
                <c:formatCode>General</c:formatCode>
                <c:ptCount val="2"/>
                <c:pt idx="0">
                  <c:v>3074</c:v>
                </c:pt>
                <c:pt idx="1">
                  <c:v>638</c:v>
                </c:pt>
              </c:numCache>
            </c:numRef>
          </c:val>
          <c:extLst>
            <c:ext xmlns:c16="http://schemas.microsoft.com/office/drawing/2014/chart" uri="{C3380CC4-5D6E-409C-BE32-E72D297353CC}">
              <c16:uniqueId val="{00000000-EBA9-4CB1-911E-A4B2D4EB94BC}"/>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Sheet1!$B$2:$B$3</c:f>
              <c:numCache>
                <c:formatCode>General</c:formatCode>
                <c:ptCount val="2"/>
                <c:pt idx="0">
                  <c:v>17822</c:v>
                </c:pt>
                <c:pt idx="1">
                  <c:v>11385</c:v>
                </c:pt>
              </c:numCache>
            </c:numRef>
          </c:val>
          <c:extLst>
            <c:ext xmlns:c16="http://schemas.microsoft.com/office/drawing/2014/chart" uri="{C3380CC4-5D6E-409C-BE32-E72D297353CC}">
              <c16:uniqueId val="{00000001-EBA9-4CB1-911E-A4B2D4EB94BC}"/>
            </c:ext>
          </c:extLst>
        </c:ser>
        <c:dLbls>
          <c:showLegendKey val="0"/>
          <c:showVal val="1"/>
          <c:showCatName val="0"/>
          <c:showSerName val="0"/>
          <c:showPercent val="0"/>
          <c:showBubbleSize val="0"/>
        </c:dLbls>
        <c:gapWidth val="150"/>
        <c:overlap val="100"/>
        <c:axId val="1089695663"/>
        <c:axId val="1279593407"/>
      </c:barChart>
      <c:catAx>
        <c:axId val="108969566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dirty="0"/>
                  <a:t>CONTACT</a:t>
                </a:r>
              </a:p>
            </c:rich>
          </c:tx>
          <c:layout>
            <c:manualLayout>
              <c:xMode val="edge"/>
              <c:yMode val="edge"/>
              <c:x val="0.46873380519797336"/>
              <c:y val="0.884692638008434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9593407"/>
        <c:crosses val="autoZero"/>
        <c:auto val="1"/>
        <c:lblAlgn val="ctr"/>
        <c:lblOffset val="100"/>
        <c:noMultiLvlLbl val="0"/>
      </c:catAx>
      <c:valAx>
        <c:axId val="127959340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969566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5908367914286802"/>
          <c:y val="0.93495804684486772"/>
          <c:w val="0.18492375812971051"/>
          <c:h val="5.029540509560968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PREVIOUS OUTCOME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05892351159845"/>
          <c:y val="0.11809601962702652"/>
          <c:w val="0.87022770870296939"/>
          <c:h val="0.58400962430453651"/>
        </c:manualLayout>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Sheet1!$B$2:$B$4</c:f>
              <c:numCache>
                <c:formatCode>General</c:formatCode>
                <c:ptCount val="3"/>
                <c:pt idx="0">
                  <c:v>494</c:v>
                </c:pt>
                <c:pt idx="1">
                  <c:v>2501</c:v>
                </c:pt>
                <c:pt idx="2">
                  <c:v>717</c:v>
                </c:pt>
              </c:numCache>
            </c:numRef>
          </c:val>
          <c:extLst>
            <c:ext xmlns:c16="http://schemas.microsoft.com/office/drawing/2014/chart" uri="{C3380CC4-5D6E-409C-BE32-E72D297353CC}">
              <c16:uniqueId val="{00000000-CFC2-49D6-9021-EDE0EC1581C6}"/>
            </c:ext>
          </c:extLst>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Sheet1!$C$2:$C$4</c:f>
              <c:numCache>
                <c:formatCode>General</c:formatCode>
                <c:ptCount val="3"/>
                <c:pt idx="0">
                  <c:v>2934</c:v>
                </c:pt>
                <c:pt idx="1">
                  <c:v>25887</c:v>
                </c:pt>
                <c:pt idx="2">
                  <c:v>386</c:v>
                </c:pt>
              </c:numCache>
            </c:numRef>
          </c:val>
          <c:extLst>
            <c:ext xmlns:c16="http://schemas.microsoft.com/office/drawing/2014/chart" uri="{C3380CC4-5D6E-409C-BE32-E72D297353CC}">
              <c16:uniqueId val="{00000001-CFC2-49D6-9021-EDE0EC1581C6}"/>
            </c:ext>
          </c:extLst>
        </c:ser>
        <c:dLbls>
          <c:showLegendKey val="0"/>
          <c:showVal val="1"/>
          <c:showCatName val="0"/>
          <c:showSerName val="0"/>
          <c:showPercent val="0"/>
          <c:showBubbleSize val="0"/>
        </c:dLbls>
        <c:gapWidth val="150"/>
        <c:overlap val="100"/>
        <c:axId val="1314938015"/>
        <c:axId val="1493937327"/>
      </c:barChart>
      <c:catAx>
        <c:axId val="13149380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POUTCOME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937327"/>
        <c:crosses val="autoZero"/>
        <c:auto val="1"/>
        <c:lblAlgn val="ctr"/>
        <c:lblOffset val="100"/>
        <c:noMultiLvlLbl val="0"/>
      </c:catAx>
      <c:valAx>
        <c:axId val="14939373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4938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5982951976292702"/>
          <c:y val="0.8972905285150139"/>
          <c:w val="0.17026408328470366"/>
          <c:h val="4.755485673727045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Sheet1!$C$2:$C$11</c:f>
              <c:numCache>
                <c:formatCode>General</c:formatCode>
                <c:ptCount val="10"/>
                <c:pt idx="0">
                  <c:v>427</c:v>
                </c:pt>
                <c:pt idx="1">
                  <c:v>531</c:v>
                </c:pt>
                <c:pt idx="2">
                  <c:v>72</c:v>
                </c:pt>
                <c:pt idx="3">
                  <c:v>532</c:v>
                </c:pt>
                <c:pt idx="4">
                  <c:v>441</c:v>
                </c:pt>
                <c:pt idx="5">
                  <c:v>217</c:v>
                </c:pt>
                <c:pt idx="6">
                  <c:v>699</c:v>
                </c:pt>
                <c:pt idx="7">
                  <c:v>332</c:v>
                </c:pt>
                <c:pt idx="8">
                  <c:v>254</c:v>
                </c:pt>
                <c:pt idx="9">
                  <c:v>207</c:v>
                </c:pt>
              </c:numCache>
            </c:numRef>
          </c:val>
          <c:extLst>
            <c:ext xmlns:c16="http://schemas.microsoft.com/office/drawing/2014/chart" uri="{C3380CC4-5D6E-409C-BE32-E72D297353CC}">
              <c16:uniqueId val="{00000000-7214-46F7-90E1-CB0FD2B37AF2}"/>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Sheet1!$B$2:$B$11</c:f>
              <c:numCache>
                <c:formatCode>General</c:formatCode>
                <c:ptCount val="10"/>
                <c:pt idx="0">
                  <c:v>1656</c:v>
                </c:pt>
                <c:pt idx="1">
                  <c:v>4411</c:v>
                </c:pt>
                <c:pt idx="2">
                  <c:v>71</c:v>
                </c:pt>
                <c:pt idx="3">
                  <c:v>5228</c:v>
                </c:pt>
                <c:pt idx="4">
                  <c:v>3805</c:v>
                </c:pt>
                <c:pt idx="5">
                  <c:v>219</c:v>
                </c:pt>
                <c:pt idx="6">
                  <c:v>10302</c:v>
                </c:pt>
                <c:pt idx="7">
                  <c:v>2932</c:v>
                </c:pt>
                <c:pt idx="8">
                  <c:v>329</c:v>
                </c:pt>
                <c:pt idx="9">
                  <c:v>254</c:v>
                </c:pt>
              </c:numCache>
            </c:numRef>
          </c:val>
          <c:extLst>
            <c:ext xmlns:c16="http://schemas.microsoft.com/office/drawing/2014/chart" uri="{C3380CC4-5D6E-409C-BE32-E72D297353CC}">
              <c16:uniqueId val="{00000001-7214-46F7-90E1-CB0FD2B37AF2}"/>
            </c:ext>
          </c:extLst>
        </c:ser>
        <c:dLbls>
          <c:showLegendKey val="0"/>
          <c:showVal val="1"/>
          <c:showCatName val="0"/>
          <c:showSerName val="0"/>
          <c:showPercent val="0"/>
          <c:showBubbleSize val="0"/>
        </c:dLbls>
        <c:gapWidth val="150"/>
        <c:overlap val="100"/>
        <c:axId val="1274184015"/>
        <c:axId val="1048855023"/>
      </c:barChart>
      <c:catAx>
        <c:axId val="12741840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8855023"/>
        <c:crosses val="autoZero"/>
        <c:auto val="1"/>
        <c:lblAlgn val="ctr"/>
        <c:lblOffset val="100"/>
        <c:noMultiLvlLbl val="0"/>
      </c:catAx>
      <c:valAx>
        <c:axId val="1048855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B"/>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4184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8981505838756534"/>
          <c:y val="0.93495804684486772"/>
          <c:w val="8.7762663947792585E-2"/>
          <c:h val="4.985884084506717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modernComment_101_1E001EA2.xml><?xml version="1.0" encoding="utf-8"?>
<p188:cmLst xmlns:a="http://schemas.openxmlformats.org/drawingml/2006/main" xmlns:r="http://schemas.openxmlformats.org/officeDocument/2006/relationships" xmlns:p188="http://schemas.microsoft.com/office/powerpoint/2018/8/main">
  <p188:cm id="{E0BE757D-F237-4676-A024-85DEE56AC342}" authorId="{F5916CDF-48A4-DA1B-2D7F-85EDC3DDCEE1}" created="2023-12-02T13:11:23.372">
    <ac:deMkLst xmlns:ac="http://schemas.microsoft.com/office/drawing/2013/main/command">
      <pc:docMk xmlns:pc="http://schemas.microsoft.com/office/powerpoint/2013/main/command"/>
      <pc:sldMk xmlns:pc="http://schemas.microsoft.com/office/powerpoint/2013/main/command" cId="503324322" sldId="257"/>
      <ac:picMk id="5" creationId="{9DF61CB4-EFD8-4FB2-AC1D-5731103B6470}"/>
    </ac:deMkLst>
    <p188:txBody>
      <a:bodyPr/>
      <a:lstStyle/>
      <a:p>
        <a:r>
          <a:rPr lang="en-GB"/>
          <a:t>Hello, everyone! I'm Hassan Khan, and today, we're diving into a predictive analysis project tailored for the Banking, Financial Services, and Insurance (BFSI) sector. Our goal is to enhance customer outreach strategies by predicting responses to marketing campaigns."
"In the dynamic world of BFSI, understanding customer behavior is crucial. We'll explore how data-driven insights can help us optimize marketing efforts and reach out more effectively to potential clients.</a:t>
        </a:r>
      </a:p>
    </p188:txBody>
  </p188:cm>
</p188:cmLst>
</file>

<file path=ppt/comments/modernComment_102_7FEA2A16.xml><?xml version="1.0" encoding="utf-8"?>
<p188:cmLst xmlns:a="http://schemas.openxmlformats.org/drawingml/2006/main" xmlns:r="http://schemas.openxmlformats.org/officeDocument/2006/relationships" xmlns:p188="http://schemas.microsoft.com/office/powerpoint/2018/8/main">
  <p188:cm id="{E6984EF8-C990-43DD-A8F7-BA80A490FCF6}" authorId="{F5916CDF-48A4-DA1B-2D7F-85EDC3DDCEE1}" created="2023-12-02T13:14:26.120">
    <ac:deMkLst xmlns:ac="http://schemas.microsoft.com/office/drawing/2013/main/command">
      <pc:docMk xmlns:pc="http://schemas.microsoft.com/office/powerpoint/2013/main/command"/>
      <pc:sldMk xmlns:pc="http://schemas.microsoft.com/office/powerpoint/2013/main/command" cId="2146052630" sldId="258"/>
      <ac:picMk id="2" creationId="{D5B65F9C-ED4C-1602-B913-3A2EB097126B}"/>
    </ac:deMkLst>
    <p188:txBody>
      <a:bodyPr/>
      <a:lstStyle/>
      <a:p>
        <a:r>
          <a:rPr lang="en-GB"/>
          <a:t>, we're delving into our dataset named 'Bank Data Analysis.' Our mission is to uncover strategies that will not only strengthen long-term deposits but also drive significant revenue growth for our Portuguese bank.</a:t>
        </a:r>
      </a:p>
    </p188:txBody>
  </p188:cm>
</p188:cmLst>
</file>

<file path=ppt/comments/modernComment_1A0_30B2F46D.xml><?xml version="1.0" encoding="utf-8"?>
<p188:cmLst xmlns:a="http://schemas.openxmlformats.org/drawingml/2006/main" xmlns:r="http://schemas.openxmlformats.org/officeDocument/2006/relationships" xmlns:p188="http://schemas.microsoft.com/office/powerpoint/2018/8/main">
  <p188:cm id="{08B52D06-F218-41F1-AEBB-C0BEF1545310}" authorId="{F5916CDF-48A4-DA1B-2D7F-85EDC3DDCEE1}" created="2023-11-30T11:10:51.397">
    <ac:deMkLst xmlns:ac="http://schemas.microsoft.com/office/drawing/2013/main/command">
      <pc:docMk xmlns:pc="http://schemas.microsoft.com/office/powerpoint/2013/main/command"/>
      <pc:sldMk xmlns:pc="http://schemas.microsoft.com/office/powerpoint/2013/main/command" cId="817034349" sldId="416"/>
      <ac:graphicFrameMk id="2" creationId="{BD04EC7D-F63C-9A56-0003-D8657FE7F76E}"/>
    </ac:deMkLst>
    <p188:txBody>
      <a:bodyPr/>
      <a:lstStyle/>
      <a:p>
        <a:r>
          <a:rPr lang="en-GB"/>
          <a:t>Taking a look at the chart, it's like peeking into different age groups and seeing how they responded to the bank's contacts.
So, the 30-year-olds got a ton of calls, more than 12,000! But here's the twist: even with all those calls, only about 15% of them said yes. On the flip side, the 60-year-olds didn't get as many calls, not even 1,000, but a whopping 40% of them said yes!
Now, the 40 and 50-year-olds, they got about 8,000 calls each. Surprisingly, their yes responses were similar, hanging around 20%.
The young guns in the 20s got around 4,000 calls. Even though it's less than the 30-year-olds, about 20% of them said yes, which is higher.
But, guess what? The bank seemed to be really into calling the middle-aged group, even though they didn't say yes as much as the younger and older folks. To make the next campaign better, maybe the bank should try talking more to the younger and older crowd—they seem more likely to join in! It's like realizing that inviting the right people to the party makes all the difference</a:t>
        </a:r>
      </a:p>
    </p188:txBody>
  </p188:cm>
  <p188:cm id="{70188D95-3CEB-4EC1-8ED8-6BBD8B440FB7}" authorId="{F5916CDF-48A4-DA1B-2D7F-85EDC3DDCEE1}" created="2023-11-30T11:12:05.400">
    <ac:deMkLst xmlns:ac="http://schemas.microsoft.com/office/drawing/2013/main/command">
      <pc:docMk xmlns:pc="http://schemas.microsoft.com/office/powerpoint/2013/main/command"/>
      <pc:sldMk xmlns:pc="http://schemas.microsoft.com/office/powerpoint/2013/main/command" cId="817034349" sldId="416"/>
      <ac:graphicFrameMk id="3" creationId="{099EABF0-B62C-4A09-0276-850492A847E2}"/>
    </ac:deMkLst>
    <p188:txBody>
      <a:bodyPr/>
      <a:lstStyle/>
      <a:p>
        <a:r>
          <a:rPr lang="en-GB"/>
          <a:t>MARTIAL STATUS
So, the married folks, they got a ton of calls—around 18,000 of them! But here's the surprising part: even with all those calls, only about 10% of them said yes. It's a bit like hosting a big dinner party, inviting a bunch of friends, but only a few saying they can make it.
Now, the singles, they got around 9,000 calls, which is a bit less than the married crew. But guess what? They were way more excited about the offer—with about 15% of them saying yes!
Lastly, the divorced category got the least number of calls, around 3,600. Similar to the married group, about 10% of them said yes.
So, for the bank's next move, maybe they should try chatting more with the single folks—they seem really open to the idea!</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46E-CC1F-EAF3-EF24-238BE928C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36E36C-FC16-89EC-09AA-6C572FB15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10EC1C-2151-D202-03E0-1CAC5AE13F31}"/>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8ABF23F4-2BC7-D693-472D-E5764FE6E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2DC86-44AE-E68D-D705-C4211389E29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23923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0167-E062-7807-95FF-05F1CEDE68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2445AA-CCBB-720D-36EF-90FE487B8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AC4DE6-FBD5-6A91-A982-78170785FB1C}"/>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1383ECF5-974B-A323-ABDA-BB3170313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FB40D-7E11-AC43-CB64-BBDBE1D50C4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19506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D8555-D1F6-95D2-A0E0-90C2B540C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DF84AB-DEBA-E30D-C328-37BDB12F3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CB3B5-6ABB-3524-C1FD-8E7DE43AF62B}"/>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573E2FE8-180C-0282-19AE-D5D737B6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442D9-B9C6-D782-BE01-C032DD72C074}"/>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0813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421D-D90D-EE7B-E781-30263950A4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05823A-92D2-E0AC-32ED-FE3307222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4A73D-8F3C-0084-8A94-932308CED63D}"/>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0B64B10D-D2B9-0A36-74E6-F4A883B5A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468B6-3AA9-117E-33F8-8A7399D827C6}"/>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34166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B632-7F6D-1E1D-17B8-CE3D6E9C1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BF68B8-7BBE-F30C-1A9B-99EC6BCFA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D8200-DA3C-726A-49A9-520020C4AE6B}"/>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E7B618CB-7AE3-DA29-AAEE-F97BA982E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1DB73-7FDF-1F0D-387D-A13E9345672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14580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63AA-B801-BE03-9EF8-36BEBB81FD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1FCAE0-34FA-61D1-FEB4-33B9E1A90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F481AD-53B6-FFEF-26C0-C510CFAE5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5DB0C3-C120-5449-9BEE-9CC8490A51C7}"/>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6" name="Footer Placeholder 5">
            <a:extLst>
              <a:ext uri="{FF2B5EF4-FFF2-40B4-BE49-F238E27FC236}">
                <a16:creationId xmlns:a16="http://schemas.microsoft.com/office/drawing/2014/main" id="{BD8ACD13-1F32-3551-754B-4AD3A8945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B64B0-448D-DC10-7A48-807805F2D21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68017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B311-4C88-6FFB-5A6F-9755789591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4BB30-CA73-1F94-E126-50A580172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0A5AD-F237-8A5F-D7CB-66FFF474A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1A9B5FC-B6F4-EACA-F971-E0ACEBF74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DBAE4-46DB-3CFC-86B6-4FE4D0E76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9270D3-EE6A-4A6E-0501-3AEA0860ADC7}"/>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8" name="Footer Placeholder 7">
            <a:extLst>
              <a:ext uri="{FF2B5EF4-FFF2-40B4-BE49-F238E27FC236}">
                <a16:creationId xmlns:a16="http://schemas.microsoft.com/office/drawing/2014/main" id="{C8A77E06-C570-D4A6-BAB1-5C8808CFA6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85BE53-EA6F-5897-33D2-9EC9A9690F5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0879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E0D5-6698-82E0-9C67-089776CFB6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0BFEB4-CF54-2911-1019-03B4AC704989}"/>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4" name="Footer Placeholder 3">
            <a:extLst>
              <a:ext uri="{FF2B5EF4-FFF2-40B4-BE49-F238E27FC236}">
                <a16:creationId xmlns:a16="http://schemas.microsoft.com/office/drawing/2014/main" id="{F42EB65C-0F03-6AF7-7D87-8CB1B47DB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29C62-27BE-712F-CB0D-0A79A9CAED64}"/>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5377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AD296-AA5B-646D-29E4-A8B3D350D6E1}"/>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3" name="Footer Placeholder 2">
            <a:extLst>
              <a:ext uri="{FF2B5EF4-FFF2-40B4-BE49-F238E27FC236}">
                <a16:creationId xmlns:a16="http://schemas.microsoft.com/office/drawing/2014/main" id="{A7C8C287-3A4A-8CDF-950B-BABF6E4A5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18B7C-381B-21A2-165B-472FAE1E383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3956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3E3C-4764-D4E8-D7AE-F9BC0B972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08495D0-170A-DA94-09A4-9016AEF5A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EB1993-B38F-5269-0BDE-04AB63F93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2664F-9DA9-00E0-C6BC-A4C792F62813}"/>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6" name="Footer Placeholder 5">
            <a:extLst>
              <a:ext uri="{FF2B5EF4-FFF2-40B4-BE49-F238E27FC236}">
                <a16:creationId xmlns:a16="http://schemas.microsoft.com/office/drawing/2014/main" id="{992BF772-AD24-072C-0207-0B30F3FAE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7A20F-0196-5FF1-24CA-875E3DA1F6E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01196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7E7-C926-EA5C-FDA5-88AB41FE8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390D86-7EEB-0F02-FF54-809B2C166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994A62-2824-960A-C177-05B205373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DE982-C84B-0432-E15A-57B468958FB6}"/>
              </a:ext>
            </a:extLst>
          </p:cNvPr>
          <p:cNvSpPr>
            <a:spLocks noGrp="1"/>
          </p:cNvSpPr>
          <p:nvPr>
            <p:ph type="dt" sz="half" idx="10"/>
          </p:nvPr>
        </p:nvSpPr>
        <p:spPr/>
        <p:txBody>
          <a:bodyPr/>
          <a:lstStyle/>
          <a:p>
            <a:fld id="{DE3951B7-5837-40D7-A284-C287FC16DA88}" type="datetimeFigureOut">
              <a:rPr lang="en-IN" smtClean="0"/>
              <a:t>02-12-2023</a:t>
            </a:fld>
            <a:endParaRPr lang="en-IN"/>
          </a:p>
        </p:txBody>
      </p:sp>
      <p:sp>
        <p:nvSpPr>
          <p:cNvPr id="6" name="Footer Placeholder 5">
            <a:extLst>
              <a:ext uri="{FF2B5EF4-FFF2-40B4-BE49-F238E27FC236}">
                <a16:creationId xmlns:a16="http://schemas.microsoft.com/office/drawing/2014/main" id="{435FFEF0-3CEA-4030-B888-55D0FFBC23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B47122-3E88-4B4A-31E2-AC97CEC8CCE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2460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7FAF4-0CC4-3DB5-A964-1EEF4EC81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D8AAA-F92C-CEC4-3380-9F716E4CE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501A79-E4C6-DE6C-84E8-FD37051BC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02-12-2023</a:t>
            </a:fld>
            <a:endParaRPr lang="en-IN"/>
          </a:p>
        </p:txBody>
      </p:sp>
      <p:sp>
        <p:nvSpPr>
          <p:cNvPr id="5" name="Footer Placeholder 4">
            <a:extLst>
              <a:ext uri="{FF2B5EF4-FFF2-40B4-BE49-F238E27FC236}">
                <a16:creationId xmlns:a16="http://schemas.microsoft.com/office/drawing/2014/main" id="{32D9F67A-1ED7-9EB5-6EA3-903A67B13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0CEE2B-3F41-F2DE-807F-8CF5311CB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170903374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1_1E001EA2.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7FEA2A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A0_30B2F46D.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3">
            <a:extLst>
              <a:ext uri="{28A0092B-C50C-407E-A947-70E740481C1C}">
                <a14:useLocalDpi xmlns:a14="http://schemas.microsoft.com/office/drawing/2010/main" val="0"/>
              </a:ext>
            </a:extLst>
          </a:blip>
          <a:srcRect l="23219" t="-746" r="1676" b="448"/>
          <a:stretch/>
        </p:blipFill>
        <p:spPr>
          <a:xfrm>
            <a:off x="0" y="-102637"/>
            <a:ext cx="12192001" cy="6960637"/>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2" name="Chart 1">
            <a:extLst>
              <a:ext uri="{FF2B5EF4-FFF2-40B4-BE49-F238E27FC236}">
                <a16:creationId xmlns:a16="http://schemas.microsoft.com/office/drawing/2014/main" id="{F2883070-B542-ED8C-0F71-4E4C5F1CE3DF}"/>
              </a:ext>
            </a:extLst>
          </p:cNvPr>
          <p:cNvGraphicFramePr/>
          <p:nvPr>
            <p:extLst>
              <p:ext uri="{D42A27DB-BD31-4B8C-83A1-F6EECF244321}">
                <p14:modId xmlns:p14="http://schemas.microsoft.com/office/powerpoint/2010/main" val="3392441880"/>
              </p:ext>
            </p:extLst>
          </p:nvPr>
        </p:nvGraphicFramePr>
        <p:xfrm>
          <a:off x="384175" y="525070"/>
          <a:ext cx="8848058" cy="516731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3F0F7553-8327-071D-5963-E7BA8779CE67}"/>
              </a:ext>
            </a:extLst>
          </p:cNvPr>
          <p:cNvSpPr txBox="1"/>
          <p:nvPr/>
        </p:nvSpPr>
        <p:spPr>
          <a:xfrm>
            <a:off x="1282273" y="5627576"/>
            <a:ext cx="7339263" cy="830997"/>
          </a:xfrm>
          <a:prstGeom prst="rect">
            <a:avLst/>
          </a:prstGeom>
          <a:noFill/>
        </p:spPr>
        <p:txBody>
          <a:bodyPr wrap="square">
            <a:spAutoFit/>
          </a:bodyPr>
          <a:lstStyle/>
          <a:p>
            <a:pPr marL="285750" indent="-285750">
              <a:buFont typeface="Wingdings" panose="05000000000000000000" pitchFamily="2" charset="2"/>
              <a:buChar char="q"/>
            </a:pPr>
            <a:r>
              <a:rPr lang="en-GB" sz="1600" b="0" dirty="0">
                <a:effectLst/>
                <a:latin typeface="Söhne"/>
              </a:rPr>
              <a:t>The </a:t>
            </a:r>
            <a:r>
              <a:rPr lang="en-GB" sz="1600" b="1" dirty="0">
                <a:effectLst/>
                <a:latin typeface="Söhne"/>
              </a:rPr>
              <a:t>University Degree</a:t>
            </a:r>
            <a:r>
              <a:rPr lang="en-GB" sz="1600" b="0" dirty="0">
                <a:effectLst/>
                <a:latin typeface="Söhne"/>
              </a:rPr>
              <a:t> Holders had the </a:t>
            </a:r>
            <a:r>
              <a:rPr lang="en-GB" sz="1600" b="1" dirty="0">
                <a:effectLst/>
                <a:latin typeface="Söhne"/>
              </a:rPr>
              <a:t>highest number of contacts made to them</a:t>
            </a:r>
            <a:r>
              <a:rPr lang="en-GB" sz="1600" b="0" dirty="0">
                <a:effectLst/>
                <a:latin typeface="Söhne"/>
              </a:rPr>
              <a:t>, with around </a:t>
            </a:r>
            <a:r>
              <a:rPr lang="en-GB" sz="1600" b="1" dirty="0">
                <a:effectLst/>
                <a:latin typeface="Söhne"/>
              </a:rPr>
              <a:t>9500 contacts </a:t>
            </a:r>
            <a:r>
              <a:rPr lang="en-GB" sz="1600" b="0" dirty="0">
                <a:effectLst/>
                <a:latin typeface="Söhne"/>
              </a:rPr>
              <a:t>each. They also had the </a:t>
            </a:r>
            <a:r>
              <a:rPr lang="en-GB" sz="1600" b="1" dirty="0">
                <a:effectLst/>
                <a:latin typeface="Söhne"/>
              </a:rPr>
              <a:t>highest proportion of positive responses</a:t>
            </a:r>
            <a:r>
              <a:rPr lang="en-GB" sz="1600" b="0" dirty="0">
                <a:effectLst/>
                <a:latin typeface="Söhne"/>
              </a:rPr>
              <a:t>, with about </a:t>
            </a:r>
            <a:r>
              <a:rPr lang="en-GB" sz="1600" b="1" dirty="0">
                <a:effectLst/>
                <a:latin typeface="Söhne"/>
              </a:rPr>
              <a:t>15% </a:t>
            </a:r>
            <a:r>
              <a:rPr lang="en-GB" sz="1600" b="0" dirty="0">
                <a:effectLst/>
                <a:latin typeface="Söhne"/>
              </a:rPr>
              <a:t>of them saying </a:t>
            </a:r>
            <a:r>
              <a:rPr lang="en-GB" sz="1600" b="1" dirty="0">
                <a:effectLst/>
                <a:latin typeface="Söhne"/>
              </a:rPr>
              <a:t>yes</a:t>
            </a:r>
            <a:r>
              <a:rPr lang="en-GB" sz="1600" b="0" dirty="0">
                <a:effectLst/>
                <a:latin typeface="Söhne"/>
              </a:rPr>
              <a:t>.</a:t>
            </a:r>
          </a:p>
        </p:txBody>
      </p:sp>
    </p:spTree>
    <p:extLst>
      <p:ext uri="{BB962C8B-B14F-4D97-AF65-F5344CB8AC3E}">
        <p14:creationId xmlns:p14="http://schemas.microsoft.com/office/powerpoint/2010/main" val="255313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6" name="Chart 5">
            <a:extLst>
              <a:ext uri="{FF2B5EF4-FFF2-40B4-BE49-F238E27FC236}">
                <a16:creationId xmlns:a16="http://schemas.microsoft.com/office/drawing/2014/main" id="{BCEAE2D1-F1A3-647D-699D-E314FDB3A17E}"/>
              </a:ext>
            </a:extLst>
          </p:cNvPr>
          <p:cNvGraphicFramePr/>
          <p:nvPr>
            <p:extLst>
              <p:ext uri="{D42A27DB-BD31-4B8C-83A1-F6EECF244321}">
                <p14:modId xmlns:p14="http://schemas.microsoft.com/office/powerpoint/2010/main" val="3908273889"/>
              </p:ext>
            </p:extLst>
          </p:nvPr>
        </p:nvGraphicFramePr>
        <p:xfrm>
          <a:off x="299789" y="616744"/>
          <a:ext cx="4681286" cy="51673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9331854-2C68-2CA0-483B-237689576407}"/>
              </a:ext>
            </a:extLst>
          </p:cNvPr>
          <p:cNvGraphicFramePr/>
          <p:nvPr>
            <p:extLst>
              <p:ext uri="{D42A27DB-BD31-4B8C-83A1-F6EECF244321}">
                <p14:modId xmlns:p14="http://schemas.microsoft.com/office/powerpoint/2010/main" val="832052373"/>
              </p:ext>
            </p:extLst>
          </p:nvPr>
        </p:nvGraphicFramePr>
        <p:xfrm>
          <a:off x="4838803" y="547556"/>
          <a:ext cx="5084343" cy="5465099"/>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8E8A4785-225B-931C-DD5F-C0F2269118F2}"/>
              </a:ext>
            </a:extLst>
          </p:cNvPr>
          <p:cNvSpPr txBox="1"/>
          <p:nvPr/>
        </p:nvSpPr>
        <p:spPr>
          <a:xfrm>
            <a:off x="5278960" y="5656389"/>
            <a:ext cx="5084343" cy="1200329"/>
          </a:xfrm>
          <a:prstGeom prst="rect">
            <a:avLst/>
          </a:prstGeom>
          <a:noFill/>
        </p:spPr>
        <p:txBody>
          <a:bodyPr wrap="square">
            <a:spAutoFit/>
          </a:bodyPr>
          <a:lstStyle/>
          <a:p>
            <a:pPr marL="285750" indent="-285750" algn="l">
              <a:buFont typeface="Wingdings" panose="05000000000000000000" pitchFamily="2" charset="2"/>
              <a:buChar char="q"/>
            </a:pPr>
            <a:r>
              <a:rPr lang="en-GB" b="0" i="0" dirty="0">
                <a:effectLst/>
                <a:latin typeface="Söhne"/>
              </a:rPr>
              <a:t>The fewest contacts had a previous outcome of success, with around </a:t>
            </a:r>
            <a:r>
              <a:rPr lang="en-GB" b="1" i="0" dirty="0">
                <a:effectLst/>
                <a:latin typeface="Söhne"/>
              </a:rPr>
              <a:t>1000 contacts </a:t>
            </a:r>
            <a:r>
              <a:rPr lang="en-GB" b="0" i="0" dirty="0">
                <a:effectLst/>
                <a:latin typeface="Söhne"/>
              </a:rPr>
              <a:t>in this category. However, they had the </a:t>
            </a:r>
            <a:r>
              <a:rPr lang="en-GB" b="1" i="0" dirty="0">
                <a:effectLst/>
                <a:latin typeface="Söhne"/>
              </a:rPr>
              <a:t>highest proportion of positive responses</a:t>
            </a:r>
            <a:r>
              <a:rPr lang="en-GB" b="0" i="0" dirty="0">
                <a:effectLst/>
                <a:latin typeface="Söhne"/>
              </a:rPr>
              <a:t>.</a:t>
            </a:r>
          </a:p>
        </p:txBody>
      </p:sp>
      <p:sp>
        <p:nvSpPr>
          <p:cNvPr id="12" name="TextBox 11">
            <a:extLst>
              <a:ext uri="{FF2B5EF4-FFF2-40B4-BE49-F238E27FC236}">
                <a16:creationId xmlns:a16="http://schemas.microsoft.com/office/drawing/2014/main" id="{2F8848FC-FED5-3129-3721-4C03189A77FD}"/>
              </a:ext>
            </a:extLst>
          </p:cNvPr>
          <p:cNvSpPr txBox="1"/>
          <p:nvPr/>
        </p:nvSpPr>
        <p:spPr>
          <a:xfrm>
            <a:off x="299789" y="5848779"/>
            <a:ext cx="4915003" cy="923330"/>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Roboto" panose="02000000000000000000" pitchFamily="2" charset="0"/>
              </a:rPr>
              <a:t>Cellular contact </a:t>
            </a:r>
            <a:r>
              <a:rPr lang="en-GB" i="0" dirty="0">
                <a:effectLst/>
                <a:latin typeface="Roboto" panose="02000000000000000000" pitchFamily="2" charset="0"/>
              </a:rPr>
              <a:t>has lead to </a:t>
            </a:r>
            <a:r>
              <a:rPr lang="en-GB" b="1" i="0" dirty="0">
                <a:effectLst/>
                <a:latin typeface="Roboto" panose="02000000000000000000" pitchFamily="2" charset="0"/>
              </a:rPr>
              <a:t>maximum conversions</a:t>
            </a:r>
            <a:r>
              <a:rPr lang="en-GB" i="0" dirty="0">
                <a:effectLst/>
                <a:latin typeface="Roboto" panose="02000000000000000000" pitchFamily="2" charset="0"/>
              </a:rPr>
              <a:t> than the telephonic point of contact.</a:t>
            </a:r>
            <a:endParaRPr lang="en-GB" dirty="0"/>
          </a:p>
        </p:txBody>
      </p:sp>
    </p:spTree>
    <p:extLst>
      <p:ext uri="{BB962C8B-B14F-4D97-AF65-F5344CB8AC3E}">
        <p14:creationId xmlns:p14="http://schemas.microsoft.com/office/powerpoint/2010/main" val="41303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2" name="Chart 1">
            <a:extLst>
              <a:ext uri="{FF2B5EF4-FFF2-40B4-BE49-F238E27FC236}">
                <a16:creationId xmlns:a16="http://schemas.microsoft.com/office/drawing/2014/main" id="{B69C1F82-FDC0-BACC-CAE7-095A8A4CB517}"/>
              </a:ext>
            </a:extLst>
          </p:cNvPr>
          <p:cNvGraphicFramePr/>
          <p:nvPr>
            <p:extLst>
              <p:ext uri="{D42A27DB-BD31-4B8C-83A1-F6EECF244321}">
                <p14:modId xmlns:p14="http://schemas.microsoft.com/office/powerpoint/2010/main" val="1335175907"/>
              </p:ext>
            </p:extLst>
          </p:nvPr>
        </p:nvGraphicFramePr>
        <p:xfrm>
          <a:off x="89738" y="616744"/>
          <a:ext cx="9863887" cy="521255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3F74C99-8492-4DB3-5376-3FBCC7C2E950}"/>
              </a:ext>
            </a:extLst>
          </p:cNvPr>
          <p:cNvSpPr txBox="1"/>
          <p:nvPr/>
        </p:nvSpPr>
        <p:spPr>
          <a:xfrm>
            <a:off x="1905000" y="5829300"/>
            <a:ext cx="7200900" cy="646331"/>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Söhne"/>
              </a:rPr>
              <a:t>H</a:t>
            </a:r>
            <a:r>
              <a:rPr lang="en-GB" b="1" i="0" dirty="0">
                <a:effectLst/>
                <a:latin typeface="Söhne"/>
              </a:rPr>
              <a:t>ighest subscription </a:t>
            </a:r>
            <a:r>
              <a:rPr lang="en-GB" b="0" i="0" dirty="0">
                <a:effectLst/>
                <a:latin typeface="Söhne"/>
              </a:rPr>
              <a:t>rate was in March, and all subscription rates in September, October, and December were over 40%.</a:t>
            </a:r>
            <a:endParaRPr lang="en-GB" dirty="0">
              <a:latin typeface="Söhne"/>
            </a:endParaRPr>
          </a:p>
        </p:txBody>
      </p:sp>
    </p:spTree>
    <p:extLst>
      <p:ext uri="{BB962C8B-B14F-4D97-AF65-F5344CB8AC3E}">
        <p14:creationId xmlns:p14="http://schemas.microsoft.com/office/powerpoint/2010/main" val="293993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9" name="Picture 8">
            <a:extLst>
              <a:ext uri="{FF2B5EF4-FFF2-40B4-BE49-F238E27FC236}">
                <a16:creationId xmlns:a16="http://schemas.microsoft.com/office/drawing/2014/main" id="{01E00305-BB01-CDDC-F928-78082DB2C0D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5300"/>
                    </a14:imgEffect>
                    <a14:imgEffect>
                      <a14:saturation sat="400000"/>
                    </a14:imgEffect>
                  </a14:imgLayer>
                </a14:imgProps>
              </a:ext>
            </a:extLst>
          </a:blip>
          <a:stretch>
            <a:fillRect/>
          </a:stretch>
        </p:blipFill>
        <p:spPr>
          <a:xfrm>
            <a:off x="6096000" y="938940"/>
            <a:ext cx="5060118" cy="5189670"/>
          </a:xfrm>
          <a:prstGeom prst="rect">
            <a:avLst/>
          </a:prstGeom>
        </p:spPr>
      </p:pic>
      <p:sp>
        <p:nvSpPr>
          <p:cNvPr id="11" name="TextBox 10">
            <a:extLst>
              <a:ext uri="{FF2B5EF4-FFF2-40B4-BE49-F238E27FC236}">
                <a16:creationId xmlns:a16="http://schemas.microsoft.com/office/drawing/2014/main" id="{8A8A8957-8328-18A4-F359-29A18327E3E6}"/>
              </a:ext>
            </a:extLst>
          </p:cNvPr>
          <p:cNvSpPr txBox="1"/>
          <p:nvPr/>
        </p:nvSpPr>
        <p:spPr>
          <a:xfrm>
            <a:off x="438150" y="1779449"/>
            <a:ext cx="5219700" cy="1754326"/>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range of duration </a:t>
            </a:r>
            <a:r>
              <a:rPr lang="en-GB" b="0" i="0" dirty="0">
                <a:effectLst/>
                <a:latin typeface="Söhne"/>
              </a:rPr>
              <a:t>for contacts who responded with </a:t>
            </a:r>
            <a:r>
              <a:rPr lang="en-GB" b="1" i="0" dirty="0">
                <a:effectLst/>
                <a:latin typeface="Söhne"/>
              </a:rPr>
              <a:t>'yes'</a:t>
            </a:r>
            <a:r>
              <a:rPr lang="en-GB" b="0" i="0" dirty="0">
                <a:effectLst/>
                <a:latin typeface="Söhne"/>
              </a:rPr>
              <a:t> was </a:t>
            </a:r>
            <a:r>
              <a:rPr lang="en-GB" b="1" i="0" dirty="0">
                <a:effectLst/>
                <a:latin typeface="Söhne"/>
              </a:rPr>
              <a:t>larger</a:t>
            </a:r>
            <a:r>
              <a:rPr lang="en-GB" b="0" i="0" dirty="0">
                <a:effectLst/>
                <a:latin typeface="Söhne"/>
              </a:rPr>
              <a:t> </a:t>
            </a:r>
            <a:r>
              <a:rPr lang="en-GB" b="1" i="0" dirty="0">
                <a:effectLst/>
                <a:latin typeface="Söhne"/>
              </a:rPr>
              <a:t>than</a:t>
            </a:r>
            <a:r>
              <a:rPr lang="en-GB" b="0" i="0" dirty="0">
                <a:effectLst/>
                <a:latin typeface="Söhne"/>
              </a:rPr>
              <a:t> for contacts who </a:t>
            </a:r>
            <a:r>
              <a:rPr lang="en-GB" b="1" i="0" dirty="0">
                <a:effectLst/>
                <a:latin typeface="Söhne"/>
              </a:rPr>
              <a:t>responded with 'no</a:t>
            </a:r>
            <a:r>
              <a:rPr lang="en-GB" b="0" i="0" dirty="0">
                <a:effectLst/>
                <a:latin typeface="Söhne"/>
              </a:rPr>
              <a:t>'. This means that the contacts who said yes had </a:t>
            </a:r>
            <a:r>
              <a:rPr lang="en-GB" b="1" i="0" dirty="0">
                <a:effectLst/>
                <a:latin typeface="Söhne"/>
              </a:rPr>
              <a:t>more variation </a:t>
            </a:r>
            <a:r>
              <a:rPr lang="en-GB" b="0" i="0" dirty="0">
                <a:effectLst/>
                <a:latin typeface="Söhne"/>
              </a:rPr>
              <a:t>in their </a:t>
            </a:r>
            <a:r>
              <a:rPr lang="en-GB" b="1" i="0" dirty="0">
                <a:effectLst/>
                <a:latin typeface="Söhne"/>
              </a:rPr>
              <a:t>conversation length </a:t>
            </a:r>
            <a:r>
              <a:rPr lang="en-GB" b="0" i="0" dirty="0">
                <a:effectLst/>
                <a:latin typeface="Söhne"/>
              </a:rPr>
              <a:t>than the contacts who said no.</a:t>
            </a:r>
          </a:p>
        </p:txBody>
      </p:sp>
      <p:sp>
        <p:nvSpPr>
          <p:cNvPr id="13" name="TextBox 12">
            <a:extLst>
              <a:ext uri="{FF2B5EF4-FFF2-40B4-BE49-F238E27FC236}">
                <a16:creationId xmlns:a16="http://schemas.microsoft.com/office/drawing/2014/main" id="{75017E4F-8211-76B7-633D-40CDFE5AA6D9}"/>
              </a:ext>
            </a:extLst>
          </p:cNvPr>
          <p:cNvSpPr txBox="1"/>
          <p:nvPr/>
        </p:nvSpPr>
        <p:spPr>
          <a:xfrm>
            <a:off x="438150" y="3957161"/>
            <a:ext cx="5219700" cy="1477328"/>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outliers</a:t>
            </a:r>
            <a:r>
              <a:rPr lang="en-GB" b="0" i="0" dirty="0">
                <a:effectLst/>
                <a:latin typeface="Söhne"/>
              </a:rPr>
              <a:t> in the </a:t>
            </a:r>
            <a:r>
              <a:rPr lang="en-GB" b="1" i="0" dirty="0">
                <a:effectLst/>
                <a:latin typeface="Söhne"/>
              </a:rPr>
              <a:t>graph</a:t>
            </a:r>
            <a:r>
              <a:rPr lang="en-GB" b="0" i="0" dirty="0">
                <a:effectLst/>
                <a:latin typeface="Söhne"/>
              </a:rPr>
              <a:t> indicate that there were some contacts who had </a:t>
            </a:r>
            <a:r>
              <a:rPr lang="en-GB" b="1" i="0" dirty="0">
                <a:effectLst/>
                <a:latin typeface="Söhne"/>
              </a:rPr>
              <a:t>very long</a:t>
            </a:r>
            <a:r>
              <a:rPr lang="en-GB" b="0" i="0" dirty="0">
                <a:effectLst/>
                <a:latin typeface="Söhne"/>
              </a:rPr>
              <a:t> or </a:t>
            </a:r>
            <a:r>
              <a:rPr lang="en-GB" b="1" i="0" dirty="0">
                <a:effectLst/>
                <a:latin typeface="Söhne"/>
              </a:rPr>
              <a:t>very short conversations</a:t>
            </a:r>
            <a:r>
              <a:rPr lang="en-GB" b="0" i="0" dirty="0">
                <a:effectLst/>
                <a:latin typeface="Söhne"/>
              </a:rPr>
              <a:t>, regardless of their </a:t>
            </a:r>
            <a:r>
              <a:rPr lang="en-GB" b="1" i="0" dirty="0">
                <a:effectLst/>
                <a:latin typeface="Söhne"/>
              </a:rPr>
              <a:t>response</a:t>
            </a:r>
            <a:r>
              <a:rPr lang="en-GB" b="0" i="0" dirty="0">
                <a:effectLst/>
                <a:latin typeface="Söhne"/>
              </a:rPr>
              <a:t>. These </a:t>
            </a:r>
            <a:r>
              <a:rPr lang="en-GB" b="1" i="0" dirty="0">
                <a:effectLst/>
                <a:latin typeface="Söhne"/>
              </a:rPr>
              <a:t>outliers may have some special characteristics or circumstances</a:t>
            </a:r>
            <a:r>
              <a:rPr lang="en-GB" b="0" i="0" dirty="0">
                <a:effectLst/>
                <a:latin typeface="Söhne"/>
              </a:rPr>
              <a:t> that affected their duration.</a:t>
            </a:r>
          </a:p>
        </p:txBody>
      </p:sp>
    </p:spTree>
    <p:extLst>
      <p:ext uri="{BB962C8B-B14F-4D97-AF65-F5344CB8AC3E}">
        <p14:creationId xmlns:p14="http://schemas.microsoft.com/office/powerpoint/2010/main" val="254404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3" name="Picture 2">
            <a:extLst>
              <a:ext uri="{FF2B5EF4-FFF2-40B4-BE49-F238E27FC236}">
                <a16:creationId xmlns:a16="http://schemas.microsoft.com/office/drawing/2014/main" id="{3B32F1FD-ECC3-1A21-AA7D-D146ABB4E0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29151" y="581025"/>
            <a:ext cx="7364516" cy="5646073"/>
          </a:xfrm>
          <a:prstGeom prst="rect">
            <a:avLst/>
          </a:prstGeom>
          <a:effectLst>
            <a:outerShdw blurRad="76200" dir="13500000" sy="23000" kx="1200000" algn="br" rotWithShape="0">
              <a:prstClr val="black">
                <a:alpha val="20000"/>
              </a:prstClr>
            </a:outerShdw>
          </a:effectLst>
        </p:spPr>
      </p:pic>
      <p:sp>
        <p:nvSpPr>
          <p:cNvPr id="7" name="TextBox 6">
            <a:extLst>
              <a:ext uri="{FF2B5EF4-FFF2-40B4-BE49-F238E27FC236}">
                <a16:creationId xmlns:a16="http://schemas.microsoft.com/office/drawing/2014/main" id="{E370A374-CE5B-E648-0FA1-CE9CFE1F989F}"/>
              </a:ext>
            </a:extLst>
          </p:cNvPr>
          <p:cNvSpPr txBox="1"/>
          <p:nvPr/>
        </p:nvSpPr>
        <p:spPr>
          <a:xfrm>
            <a:off x="533400" y="957547"/>
            <a:ext cx="3371850" cy="5078313"/>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0.4</a:t>
            </a:r>
            <a:r>
              <a:rPr lang="en-GB" b="0" i="0" dirty="0">
                <a:effectLst/>
                <a:latin typeface="Söhne"/>
              </a:rPr>
              <a:t> between Response and duration of calls means that there is a moderate positive relationship between these two variables. which means clients are more likely to accept the term deposit when duration of calls is high</a:t>
            </a:r>
          </a:p>
          <a:p>
            <a:pPr marL="285750" indent="-285750" algn="just">
              <a:buFont typeface="Wingdings" panose="05000000000000000000" pitchFamily="2" charset="2"/>
              <a:buChar char="q"/>
            </a:pPr>
            <a:endParaRPr lang="en-GB" b="0" i="0" dirty="0">
              <a:effectLst/>
              <a:latin typeface="Söhne"/>
            </a:endParaRPr>
          </a:p>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0.28</a:t>
            </a:r>
            <a:r>
              <a:rPr lang="en-GB" b="0" i="0" dirty="0">
                <a:effectLst/>
                <a:latin typeface="Söhne"/>
              </a:rPr>
              <a:t> between </a:t>
            </a:r>
            <a:r>
              <a:rPr lang="en-GB" b="1" i="0" dirty="0">
                <a:effectLst/>
                <a:latin typeface="Söhne"/>
              </a:rPr>
              <a:t>month and contact</a:t>
            </a:r>
            <a:r>
              <a:rPr lang="en-GB" b="0" i="0" dirty="0">
                <a:effectLst/>
                <a:latin typeface="Söhne"/>
              </a:rPr>
              <a:t> means that there is a weak positive relationship between these two </a:t>
            </a:r>
            <a:r>
              <a:rPr lang="en-GB" b="0" i="0" dirty="0" err="1">
                <a:effectLst/>
                <a:latin typeface="Söhne"/>
              </a:rPr>
              <a:t>variables.This</a:t>
            </a:r>
            <a:r>
              <a:rPr lang="en-GB" b="0" i="0" dirty="0">
                <a:effectLst/>
                <a:latin typeface="Söhne"/>
              </a:rPr>
              <a:t> means the campaign was more active or effective in the later months of the year.</a:t>
            </a:r>
          </a:p>
        </p:txBody>
      </p:sp>
    </p:spTree>
    <p:extLst>
      <p:ext uri="{BB962C8B-B14F-4D97-AF65-F5344CB8AC3E}">
        <p14:creationId xmlns:p14="http://schemas.microsoft.com/office/powerpoint/2010/main" val="316651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C8A84A7F-61DD-9E57-931A-E461E7241F0A}"/>
              </a:ext>
            </a:extLst>
          </p:cNvPr>
          <p:cNvSpPr txBox="1"/>
          <p:nvPr/>
        </p:nvSpPr>
        <p:spPr>
          <a:xfrm>
            <a:off x="360946" y="605407"/>
            <a:ext cx="7435515" cy="584775"/>
          </a:xfrm>
          <a:prstGeom prst="rect">
            <a:avLst/>
          </a:prstGeom>
          <a:noFill/>
        </p:spPr>
        <p:txBody>
          <a:bodyPr wrap="square">
            <a:spAutoFit/>
          </a:bodyPr>
          <a:lstStyle/>
          <a:p>
            <a:r>
              <a:rPr lang="en-GB" sz="3200" b="1" i="0" dirty="0">
                <a:effectLst/>
                <a:latin typeface="Söhne"/>
              </a:rPr>
              <a:t>Optimizing Features for Model Training</a:t>
            </a:r>
            <a:endParaRPr lang="en-GB" sz="3200" b="1" dirty="0"/>
          </a:p>
        </p:txBody>
      </p:sp>
      <p:sp>
        <p:nvSpPr>
          <p:cNvPr id="8" name="TextBox 7">
            <a:extLst>
              <a:ext uri="{FF2B5EF4-FFF2-40B4-BE49-F238E27FC236}">
                <a16:creationId xmlns:a16="http://schemas.microsoft.com/office/drawing/2014/main" id="{5979DE36-D83A-411D-0A3C-9CC962E078EC}"/>
              </a:ext>
            </a:extLst>
          </p:cNvPr>
          <p:cNvSpPr txBox="1"/>
          <p:nvPr/>
        </p:nvSpPr>
        <p:spPr>
          <a:xfrm>
            <a:off x="360946" y="1380260"/>
            <a:ext cx="9168065" cy="5078313"/>
          </a:xfrm>
          <a:prstGeom prst="rect">
            <a:avLst/>
          </a:prstGeom>
          <a:noFill/>
        </p:spPr>
        <p:txBody>
          <a:bodyPr wrap="square">
            <a:spAutoFit/>
          </a:bodyPr>
          <a:lstStyle/>
          <a:p>
            <a:pPr algn="l"/>
            <a:r>
              <a:rPr lang="en-GB" b="0" i="0" dirty="0">
                <a:effectLst/>
                <a:latin typeface="Söhne"/>
              </a:rPr>
              <a:t>(1) </a:t>
            </a:r>
            <a:r>
              <a:rPr lang="en-GB" b="1" i="0" dirty="0">
                <a:effectLst/>
                <a:latin typeface="Söhne"/>
              </a:rPr>
              <a:t>Label Encoding:</a:t>
            </a:r>
            <a:endParaRPr lang="en-GB" b="0" i="0" dirty="0">
              <a:effectLst/>
              <a:latin typeface="Söhne"/>
            </a:endParaRPr>
          </a:p>
          <a:p>
            <a:pPr algn="l">
              <a:buFont typeface="Arial" panose="020B0604020202020204" pitchFamily="34" charset="0"/>
              <a:buChar char="•"/>
            </a:pPr>
            <a:r>
              <a:rPr lang="en-GB" b="0" i="0" dirty="0">
                <a:effectLst/>
                <a:latin typeface="Söhne"/>
              </a:rPr>
              <a:t> Applied Label Encoding to convert categorical variables such as job, marital status, education, etc., into numerical values.</a:t>
            </a:r>
          </a:p>
          <a:p>
            <a:pPr algn="l">
              <a:buFont typeface="Arial" panose="020B0604020202020204" pitchFamily="34" charset="0"/>
              <a:buChar char="•"/>
            </a:pPr>
            <a:r>
              <a:rPr lang="en-GB" b="0" i="0" dirty="0">
                <a:effectLst/>
                <a:latin typeface="Söhne"/>
              </a:rPr>
              <a:t> This transformation ensures that machine learning algorithms can effectively interpret and learn from these features.</a:t>
            </a: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Age Group Removal:</a:t>
            </a:r>
            <a:endParaRPr lang="en-GB" b="0" i="0" dirty="0">
              <a:effectLst/>
              <a:latin typeface="Söhne"/>
            </a:endParaRPr>
          </a:p>
          <a:p>
            <a:pPr algn="l">
              <a:buFont typeface="Arial" panose="020B0604020202020204" pitchFamily="34" charset="0"/>
              <a:buChar char="•"/>
            </a:pPr>
            <a:r>
              <a:rPr lang="en-GB" b="0" i="0" dirty="0">
                <a:effectLst/>
                <a:latin typeface="Söhne"/>
              </a:rPr>
              <a:t> Introduced an </a:t>
            </a:r>
            <a:r>
              <a:rPr lang="en-GB" b="1" i="0" dirty="0">
                <a:effectLst/>
                <a:latin typeface="Söhne"/>
              </a:rPr>
              <a:t>'</a:t>
            </a:r>
            <a:r>
              <a:rPr lang="en-GB" b="1" i="0" dirty="0" err="1">
                <a:effectLst/>
                <a:latin typeface="Söhne"/>
              </a:rPr>
              <a:t>age_group</a:t>
            </a:r>
            <a:r>
              <a:rPr lang="en-GB" b="1" i="0" dirty="0">
                <a:effectLst/>
                <a:latin typeface="Söhne"/>
              </a:rPr>
              <a:t>' </a:t>
            </a:r>
            <a:r>
              <a:rPr lang="en-GB" b="0" i="0" dirty="0">
                <a:effectLst/>
                <a:latin typeface="Söhne"/>
              </a:rPr>
              <a:t>column during </a:t>
            </a:r>
            <a:r>
              <a:rPr lang="en-GB" b="1" i="0" dirty="0">
                <a:effectLst/>
                <a:latin typeface="Söhne"/>
              </a:rPr>
              <a:t>exploratory data analysis </a:t>
            </a:r>
            <a:r>
              <a:rPr lang="en-GB" b="0" i="0" dirty="0">
                <a:effectLst/>
                <a:latin typeface="Söhne"/>
              </a:rPr>
              <a:t>to visualize age patterns.</a:t>
            </a:r>
          </a:p>
          <a:p>
            <a:pPr algn="l">
              <a:buFont typeface="Arial" panose="020B0604020202020204" pitchFamily="34" charset="0"/>
              <a:buChar char="•"/>
            </a:pPr>
            <a:r>
              <a:rPr lang="en-GB" b="0" i="0" dirty="0">
                <a:effectLst/>
                <a:latin typeface="Söhne"/>
              </a:rPr>
              <a:t> However, for the actual model training, '</a:t>
            </a:r>
            <a:r>
              <a:rPr lang="en-GB" b="0" i="0" dirty="0" err="1">
                <a:effectLst/>
                <a:latin typeface="Söhne"/>
              </a:rPr>
              <a:t>age_group</a:t>
            </a:r>
            <a:r>
              <a:rPr lang="en-GB" b="0" i="0" dirty="0">
                <a:effectLst/>
                <a:latin typeface="Söhne"/>
              </a:rPr>
              <a:t>' was excluded to maintain simplicity and focus on more relevant features.</a:t>
            </a:r>
          </a:p>
          <a:p>
            <a:pPr algn="l"/>
            <a:br>
              <a:rPr lang="en-GB" b="0" i="0" dirty="0">
                <a:effectLst/>
                <a:latin typeface="Söhne"/>
              </a:rPr>
            </a:br>
            <a:r>
              <a:rPr lang="en-GB" b="0" i="0" dirty="0">
                <a:effectLst/>
                <a:latin typeface="Söhne"/>
              </a:rPr>
              <a:t>(3) </a:t>
            </a:r>
            <a:r>
              <a:rPr lang="en-GB" b="1" i="0" dirty="0">
                <a:effectLst/>
                <a:latin typeface="Söhne"/>
              </a:rPr>
              <a:t>Feature Drop:</a:t>
            </a:r>
            <a:endParaRPr lang="en-GB" b="0" i="0" dirty="0">
              <a:effectLst/>
              <a:latin typeface="Söhne"/>
            </a:endParaRPr>
          </a:p>
          <a:p>
            <a:pPr algn="l">
              <a:buFont typeface="Arial" panose="020B0604020202020204" pitchFamily="34" charset="0"/>
              <a:buChar char="•"/>
            </a:pPr>
            <a:r>
              <a:rPr lang="en-GB" dirty="0">
                <a:latin typeface="Söhne"/>
              </a:rPr>
              <a:t> Removed </a:t>
            </a:r>
            <a:r>
              <a:rPr lang="en-GB" b="1" dirty="0">
                <a:latin typeface="Söhne"/>
              </a:rPr>
              <a:t>‘duration’</a:t>
            </a:r>
            <a:r>
              <a:rPr lang="en-GB" dirty="0">
                <a:latin typeface="Söhne"/>
              </a:rPr>
              <a:t> to prevent data </a:t>
            </a:r>
            <a:r>
              <a:rPr lang="en-GB" b="1" dirty="0">
                <a:latin typeface="Söhne"/>
              </a:rPr>
              <a:t>leakage and biased predictions</a:t>
            </a:r>
            <a:r>
              <a:rPr lang="en-GB" dirty="0">
                <a:latin typeface="Söhne"/>
              </a:rPr>
              <a:t>.</a:t>
            </a:r>
          </a:p>
          <a:p>
            <a:pPr algn="l">
              <a:buFont typeface="Arial" panose="020B0604020202020204" pitchFamily="34" charset="0"/>
              <a:buChar char="•"/>
            </a:pPr>
            <a:r>
              <a:rPr lang="en-GB" i="0" dirty="0">
                <a:effectLst/>
                <a:latin typeface="Söhne"/>
              </a:rPr>
              <a:t> </a:t>
            </a:r>
            <a:r>
              <a:rPr lang="en-GB" b="1" dirty="0">
                <a:latin typeface="Söhne"/>
              </a:rPr>
              <a:t>‘</a:t>
            </a:r>
            <a:r>
              <a:rPr lang="en-GB" b="1" i="0" dirty="0">
                <a:effectLst/>
                <a:latin typeface="Söhne"/>
              </a:rPr>
              <a:t>Duration’ </a:t>
            </a:r>
            <a:r>
              <a:rPr lang="en-GB" i="0" dirty="0">
                <a:effectLst/>
                <a:latin typeface="Söhne"/>
              </a:rPr>
              <a:t>provides post-call information, </a:t>
            </a:r>
            <a:r>
              <a:rPr lang="en-GB" b="1" i="0" dirty="0">
                <a:effectLst/>
                <a:latin typeface="Söhne"/>
              </a:rPr>
              <a:t>risking model overfitting</a:t>
            </a:r>
            <a:r>
              <a:rPr lang="en-GB" i="0" dirty="0">
                <a:effectLst/>
                <a:latin typeface="Söhne"/>
              </a:rPr>
              <a:t>.</a:t>
            </a:r>
          </a:p>
          <a:p>
            <a:pPr algn="l">
              <a:buFont typeface="Arial" panose="020B0604020202020204" pitchFamily="34" charset="0"/>
              <a:buChar char="•"/>
            </a:pPr>
            <a:r>
              <a:rPr lang="en-GB" i="0" dirty="0">
                <a:effectLst/>
                <a:latin typeface="Söhne"/>
              </a:rPr>
              <a:t> Ensuring fairness and unbiased results in </a:t>
            </a:r>
            <a:r>
              <a:rPr lang="en-GB" b="1" i="0" dirty="0">
                <a:effectLst/>
                <a:latin typeface="Söhne"/>
              </a:rPr>
              <a:t>predictive </a:t>
            </a:r>
            <a:r>
              <a:rPr lang="en-GB" b="1" i="0" dirty="0" err="1">
                <a:effectLst/>
                <a:latin typeface="Söhne"/>
              </a:rPr>
              <a:t>modeling</a:t>
            </a:r>
            <a:r>
              <a:rPr lang="en-GB" i="0" dirty="0">
                <a:effectLst/>
                <a:latin typeface="Söhne"/>
              </a:rPr>
              <a:t>.</a:t>
            </a:r>
          </a:p>
          <a:p>
            <a:pPr algn="l">
              <a:buFont typeface="Arial" panose="020B0604020202020204" pitchFamily="34" charset="0"/>
              <a:buChar char="•"/>
            </a:pPr>
            <a:endParaRPr lang="en-GB" i="0" dirty="0">
              <a:effectLst/>
              <a:latin typeface="Söhne"/>
            </a:endParaRPr>
          </a:p>
          <a:p>
            <a:pPr algn="l"/>
            <a:r>
              <a:rPr lang="en-GB" b="1" i="0" dirty="0">
                <a:effectLst/>
                <a:latin typeface="Söhne"/>
              </a:rPr>
              <a:t>These feature engineering steps contribute to the preparation of a well-structured dataset, enhancing the efficiency of the machine learning models in the subsequent steps.</a:t>
            </a:r>
          </a:p>
        </p:txBody>
      </p:sp>
    </p:spTree>
    <p:extLst>
      <p:ext uri="{BB962C8B-B14F-4D97-AF65-F5344CB8AC3E}">
        <p14:creationId xmlns:p14="http://schemas.microsoft.com/office/powerpoint/2010/main" val="67092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83D55D9B-8209-77E2-BAD8-687ECD55CF2C}"/>
              </a:ext>
            </a:extLst>
          </p:cNvPr>
          <p:cNvSpPr txBox="1"/>
          <p:nvPr/>
        </p:nvSpPr>
        <p:spPr>
          <a:xfrm>
            <a:off x="449180" y="613429"/>
            <a:ext cx="6112042" cy="584775"/>
          </a:xfrm>
          <a:prstGeom prst="rect">
            <a:avLst/>
          </a:prstGeom>
          <a:noFill/>
        </p:spPr>
        <p:txBody>
          <a:bodyPr wrap="square">
            <a:spAutoFit/>
          </a:bodyPr>
          <a:lstStyle/>
          <a:p>
            <a:r>
              <a:rPr lang="en-GB" sz="3200" b="1" i="0" dirty="0">
                <a:effectLst/>
                <a:latin typeface="Söhne"/>
              </a:rPr>
              <a:t>Preparing for Model Training</a:t>
            </a:r>
            <a:endParaRPr lang="en-GB" sz="3200" b="1" dirty="0"/>
          </a:p>
        </p:txBody>
      </p:sp>
      <p:sp>
        <p:nvSpPr>
          <p:cNvPr id="7" name="TextBox 6">
            <a:extLst>
              <a:ext uri="{FF2B5EF4-FFF2-40B4-BE49-F238E27FC236}">
                <a16:creationId xmlns:a16="http://schemas.microsoft.com/office/drawing/2014/main" id="{A201392A-4165-5B37-5F0E-ACDA76A7F54A}"/>
              </a:ext>
            </a:extLst>
          </p:cNvPr>
          <p:cNvSpPr txBox="1"/>
          <p:nvPr/>
        </p:nvSpPr>
        <p:spPr>
          <a:xfrm>
            <a:off x="449180" y="1428850"/>
            <a:ext cx="9240252" cy="4801314"/>
          </a:xfrm>
          <a:prstGeom prst="rect">
            <a:avLst/>
          </a:prstGeom>
          <a:noFill/>
        </p:spPr>
        <p:txBody>
          <a:bodyPr wrap="square">
            <a:spAutoFit/>
          </a:bodyPr>
          <a:lstStyle/>
          <a:p>
            <a:r>
              <a:rPr lang="en-GB" b="0" i="0" dirty="0">
                <a:effectLst/>
                <a:latin typeface="Söhne"/>
              </a:rPr>
              <a:t>(1) </a:t>
            </a:r>
            <a:r>
              <a:rPr lang="en-GB" b="1" i="0" dirty="0">
                <a:effectLst/>
                <a:latin typeface="Söhne"/>
              </a:rPr>
              <a:t>Dividing into Independent and Dependent Variables:</a:t>
            </a:r>
            <a:endParaRPr lang="en-GB" b="0" i="0" dirty="0">
              <a:effectLst/>
              <a:latin typeface="Söhne"/>
            </a:endParaRPr>
          </a:p>
          <a:p>
            <a:pPr>
              <a:buFont typeface="Arial" panose="020B0604020202020204" pitchFamily="34" charset="0"/>
              <a:buChar char="•"/>
            </a:pPr>
            <a:r>
              <a:rPr lang="en-GB" b="0" i="0" dirty="0">
                <a:effectLst/>
                <a:latin typeface="Söhne"/>
              </a:rPr>
              <a:t>Segregated the dataset into </a:t>
            </a:r>
            <a:r>
              <a:rPr lang="en-GB" b="1" i="0" dirty="0">
                <a:effectLst/>
                <a:latin typeface="Söhne"/>
              </a:rPr>
              <a:t>independent variables (X) </a:t>
            </a:r>
            <a:r>
              <a:rPr lang="en-GB" b="0" i="0" dirty="0">
                <a:effectLst/>
                <a:latin typeface="Söhne"/>
              </a:rPr>
              <a:t>and the </a:t>
            </a:r>
            <a:r>
              <a:rPr lang="en-GB" b="1" i="0" dirty="0">
                <a:effectLst/>
                <a:latin typeface="Söhne"/>
              </a:rPr>
              <a:t>dependent variable (y).</a:t>
            </a:r>
          </a:p>
          <a:p>
            <a:pPr>
              <a:buFont typeface="Arial" panose="020B0604020202020204" pitchFamily="34" charset="0"/>
              <a:buChar char="•"/>
            </a:pPr>
            <a:r>
              <a:rPr lang="en-GB" b="0" i="0" dirty="0">
                <a:effectLst/>
                <a:latin typeface="Söhne"/>
              </a:rPr>
              <a:t>The </a:t>
            </a:r>
            <a:r>
              <a:rPr lang="en-GB" b="1" i="0" dirty="0">
                <a:effectLst/>
                <a:latin typeface="Söhne"/>
              </a:rPr>
              <a:t>independent variables (features) </a:t>
            </a:r>
            <a:r>
              <a:rPr lang="en-GB" b="0" i="0" dirty="0">
                <a:effectLst/>
                <a:latin typeface="Söhne"/>
              </a:rPr>
              <a:t>include </a:t>
            </a:r>
            <a:r>
              <a:rPr lang="en-GB" b="1" i="0" dirty="0">
                <a:effectLst/>
                <a:latin typeface="Söhne"/>
              </a:rPr>
              <a:t>customer statistics</a:t>
            </a:r>
            <a:r>
              <a:rPr lang="en-GB" b="0" i="0" dirty="0">
                <a:effectLst/>
                <a:latin typeface="Söhne"/>
              </a:rPr>
              <a:t>, while the </a:t>
            </a:r>
            <a:r>
              <a:rPr lang="en-GB" b="1" i="0" dirty="0">
                <a:effectLst/>
                <a:latin typeface="Söhne"/>
              </a:rPr>
              <a:t>dependent variable is the target variable ('response') </a:t>
            </a:r>
            <a:r>
              <a:rPr lang="en-GB" b="0" i="0" dirty="0">
                <a:effectLst/>
                <a:latin typeface="Söhne"/>
              </a:rPr>
              <a:t>indicating subscription to a term </a:t>
            </a:r>
            <a:r>
              <a:rPr lang="en-GB" b="1" i="0" dirty="0">
                <a:effectLst/>
                <a:latin typeface="Söhne"/>
              </a:rPr>
              <a:t>deposit</a:t>
            </a:r>
            <a:r>
              <a:rPr lang="en-GB" b="0" i="0" dirty="0">
                <a:effectLst/>
                <a:latin typeface="Söhne"/>
              </a:rPr>
              <a:t>.</a:t>
            </a:r>
          </a:p>
          <a:p>
            <a:pPr>
              <a:buFont typeface="Arial" panose="020B0604020202020204" pitchFamily="34" charset="0"/>
              <a:buChar char="•"/>
            </a:pPr>
            <a:endParaRPr lang="en-GB" b="0" i="0" dirty="0">
              <a:effectLst/>
              <a:latin typeface="Söhne"/>
            </a:endParaRPr>
          </a:p>
          <a:p>
            <a:r>
              <a:rPr lang="en-GB" b="0" i="0" dirty="0">
                <a:effectLst/>
                <a:latin typeface="Söhne"/>
              </a:rPr>
              <a:t>(2) </a:t>
            </a:r>
            <a:r>
              <a:rPr lang="en-GB" b="1" i="0" dirty="0">
                <a:effectLst/>
                <a:latin typeface="Söhne"/>
              </a:rPr>
              <a:t>Train-Test Split:</a:t>
            </a:r>
            <a:endParaRPr lang="en-GB" b="0" i="0" dirty="0">
              <a:effectLst/>
              <a:latin typeface="Söhne"/>
            </a:endParaRPr>
          </a:p>
          <a:p>
            <a:pPr>
              <a:buFont typeface="Arial" panose="020B0604020202020204" pitchFamily="34" charset="0"/>
              <a:buChar char="•"/>
            </a:pPr>
            <a:r>
              <a:rPr lang="en-GB" b="0" i="0" dirty="0">
                <a:effectLst/>
                <a:latin typeface="Söhne"/>
              </a:rPr>
              <a:t>Split the data into training and testing sets using the </a:t>
            </a:r>
            <a:r>
              <a:rPr lang="en-GB" b="1" i="0" dirty="0" err="1">
                <a:effectLst/>
                <a:latin typeface="Söhne"/>
              </a:rPr>
              <a:t>train_test_split</a:t>
            </a:r>
            <a:r>
              <a:rPr lang="en-GB" b="1" i="0" dirty="0">
                <a:effectLst/>
                <a:latin typeface="Söhne"/>
              </a:rPr>
              <a:t> </a:t>
            </a:r>
            <a:r>
              <a:rPr lang="en-GB" b="0" i="0" dirty="0">
                <a:effectLst/>
                <a:latin typeface="Söhne"/>
              </a:rPr>
              <a:t>function from </a:t>
            </a:r>
            <a:r>
              <a:rPr lang="en-GB" b="1" i="0" dirty="0">
                <a:effectLst/>
                <a:latin typeface="Söhne"/>
              </a:rPr>
              <a:t>Scikit-Learn</a:t>
            </a:r>
            <a:r>
              <a:rPr lang="en-GB" b="0" i="0" dirty="0">
                <a:effectLst/>
                <a:latin typeface="Söhne"/>
              </a:rPr>
              <a:t>.</a:t>
            </a:r>
          </a:p>
          <a:p>
            <a:pPr>
              <a:buFont typeface="Arial" panose="020B0604020202020204" pitchFamily="34" charset="0"/>
              <a:buChar char="•"/>
            </a:pPr>
            <a:r>
              <a:rPr lang="en-GB" b="0" i="0" dirty="0">
                <a:effectLst/>
                <a:latin typeface="Söhne"/>
              </a:rPr>
              <a:t>The training set </a:t>
            </a:r>
            <a:r>
              <a:rPr lang="en-GB" b="1" i="0" dirty="0">
                <a:effectLst/>
                <a:latin typeface="Söhne"/>
              </a:rPr>
              <a:t>(</a:t>
            </a:r>
            <a:r>
              <a:rPr lang="en-GB" b="1" i="0" dirty="0" err="1">
                <a:effectLst/>
                <a:latin typeface="Söhne"/>
              </a:rPr>
              <a:t>X_train</a:t>
            </a:r>
            <a:r>
              <a:rPr lang="en-GB" b="1" i="0" dirty="0">
                <a:effectLst/>
                <a:latin typeface="Söhne"/>
              </a:rPr>
              <a:t> and </a:t>
            </a:r>
            <a:r>
              <a:rPr lang="en-GB" b="1" i="0" dirty="0" err="1">
                <a:effectLst/>
                <a:latin typeface="Söhne"/>
              </a:rPr>
              <a:t>y_train</a:t>
            </a:r>
            <a:r>
              <a:rPr lang="en-GB" b="1" i="0" dirty="0">
                <a:effectLst/>
                <a:latin typeface="Söhne"/>
              </a:rPr>
              <a:t>) </a:t>
            </a:r>
            <a:r>
              <a:rPr lang="en-GB" b="0" i="0" dirty="0">
                <a:effectLst/>
                <a:latin typeface="Söhne"/>
              </a:rPr>
              <a:t>constitutes </a:t>
            </a:r>
            <a:r>
              <a:rPr lang="en-GB" b="1" i="0" dirty="0">
                <a:effectLst/>
                <a:latin typeface="Söhne"/>
              </a:rPr>
              <a:t>80% </a:t>
            </a:r>
            <a:r>
              <a:rPr lang="en-GB" b="0" i="0" dirty="0">
                <a:effectLst/>
                <a:latin typeface="Söhne"/>
              </a:rPr>
              <a:t>of the data, while the testing set </a:t>
            </a:r>
            <a:r>
              <a:rPr lang="en-GB" b="1" i="0" dirty="0">
                <a:effectLst/>
                <a:latin typeface="Söhne"/>
              </a:rPr>
              <a:t>(</a:t>
            </a:r>
            <a:r>
              <a:rPr lang="en-GB" b="1" i="0" dirty="0" err="1">
                <a:effectLst/>
                <a:latin typeface="Söhne"/>
              </a:rPr>
              <a:t>X_test</a:t>
            </a:r>
            <a:r>
              <a:rPr lang="en-GB" b="1" i="0" dirty="0">
                <a:effectLst/>
                <a:latin typeface="Söhne"/>
              </a:rPr>
              <a:t> and </a:t>
            </a:r>
            <a:r>
              <a:rPr lang="en-GB" b="1" i="0" dirty="0" err="1">
                <a:effectLst/>
                <a:latin typeface="Söhne"/>
              </a:rPr>
              <a:t>y_test</a:t>
            </a:r>
            <a:r>
              <a:rPr lang="en-GB" b="1" i="0" dirty="0">
                <a:effectLst/>
                <a:latin typeface="Söhne"/>
              </a:rPr>
              <a:t>) </a:t>
            </a:r>
            <a:r>
              <a:rPr lang="en-GB" b="0" i="0" dirty="0">
                <a:effectLst/>
                <a:latin typeface="Söhne"/>
              </a:rPr>
              <a:t>holds the remaining </a:t>
            </a:r>
            <a:r>
              <a:rPr lang="en-GB" b="1" i="0" dirty="0">
                <a:effectLst/>
                <a:latin typeface="Söhne"/>
              </a:rPr>
              <a:t>20%.</a:t>
            </a:r>
          </a:p>
          <a:p>
            <a:pPr>
              <a:buFont typeface="Arial" panose="020B0604020202020204" pitchFamily="34" charset="0"/>
              <a:buChar char="•"/>
            </a:pPr>
            <a:r>
              <a:rPr lang="en-GB" b="0" i="0" dirty="0">
                <a:effectLst/>
                <a:latin typeface="Söhne"/>
              </a:rPr>
              <a:t>Applied the </a:t>
            </a:r>
            <a:r>
              <a:rPr lang="en-GB" b="1" i="0" dirty="0" err="1">
                <a:effectLst/>
                <a:latin typeface="Söhne"/>
              </a:rPr>
              <a:t>random_state</a:t>
            </a:r>
            <a:r>
              <a:rPr lang="en-GB" b="1" i="0" dirty="0">
                <a:effectLst/>
                <a:latin typeface="Söhne"/>
              </a:rPr>
              <a:t> </a:t>
            </a:r>
            <a:r>
              <a:rPr lang="en-GB" b="0" i="0" dirty="0">
                <a:effectLst/>
                <a:latin typeface="Söhne"/>
              </a:rPr>
              <a:t>parameter with a value of </a:t>
            </a:r>
            <a:r>
              <a:rPr lang="en-GB" b="1" i="0" dirty="0">
                <a:effectLst/>
                <a:latin typeface="Söhne"/>
              </a:rPr>
              <a:t>123</a:t>
            </a:r>
            <a:r>
              <a:rPr lang="en-GB" b="0" i="0" dirty="0">
                <a:effectLst/>
                <a:latin typeface="Söhne"/>
              </a:rPr>
              <a:t> to ensure reproducibility.</a:t>
            </a:r>
          </a:p>
          <a:p>
            <a:pPr>
              <a:buFont typeface="Arial" panose="020B0604020202020204" pitchFamily="34" charset="0"/>
              <a:buChar char="•"/>
            </a:pPr>
            <a:r>
              <a:rPr lang="en-GB" b="0" i="0" dirty="0">
                <a:effectLst/>
                <a:latin typeface="Söhne"/>
              </a:rPr>
              <a:t>Stratified the split using </a:t>
            </a:r>
            <a:r>
              <a:rPr lang="en-GB" b="1" i="0" dirty="0">
                <a:effectLst/>
                <a:latin typeface="Söhne"/>
              </a:rPr>
              <a:t>stratify=y</a:t>
            </a:r>
            <a:r>
              <a:rPr lang="en-GB" b="0" i="0" dirty="0">
                <a:effectLst/>
                <a:latin typeface="Söhne"/>
              </a:rPr>
              <a:t> to maintain the distribution of the </a:t>
            </a:r>
            <a:r>
              <a:rPr lang="en-GB" b="1" i="0" dirty="0">
                <a:effectLst/>
                <a:latin typeface="Söhne"/>
              </a:rPr>
              <a:t>target variable in both training and testing sets</a:t>
            </a:r>
            <a:r>
              <a:rPr lang="en-GB" b="0" i="0" dirty="0">
                <a:effectLst/>
                <a:latin typeface="Söhne"/>
              </a:rPr>
              <a:t>.</a:t>
            </a:r>
          </a:p>
          <a:p>
            <a:pPr>
              <a:buFont typeface="Arial" panose="020B0604020202020204" pitchFamily="34" charset="0"/>
              <a:buChar char="•"/>
            </a:pPr>
            <a:endParaRPr lang="en-GB" b="0" i="0" dirty="0">
              <a:effectLst/>
              <a:latin typeface="Söhne"/>
            </a:endParaRPr>
          </a:p>
          <a:p>
            <a:r>
              <a:rPr lang="en-GB" b="1" i="0" dirty="0">
                <a:effectLst/>
                <a:latin typeface="Söhne"/>
              </a:rPr>
              <a:t>By splitting the data in this manner, we create distinct sets for training our model and evaluating its performance on unseen data. The stratification ensures that the class distribution in the target variable is preserved in both training and testing datasets, improving the model's ability to generalize.</a:t>
            </a:r>
          </a:p>
        </p:txBody>
      </p:sp>
    </p:spTree>
    <p:extLst>
      <p:ext uri="{BB962C8B-B14F-4D97-AF65-F5344CB8AC3E}">
        <p14:creationId xmlns:p14="http://schemas.microsoft.com/office/powerpoint/2010/main" val="198918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4B3C8D3A-4F6B-9496-7D57-1C0AF7CDA815}"/>
              </a:ext>
            </a:extLst>
          </p:cNvPr>
          <p:cNvSpPr txBox="1"/>
          <p:nvPr/>
        </p:nvSpPr>
        <p:spPr>
          <a:xfrm>
            <a:off x="360947" y="581344"/>
            <a:ext cx="6176210" cy="584775"/>
          </a:xfrm>
          <a:prstGeom prst="rect">
            <a:avLst/>
          </a:prstGeom>
          <a:noFill/>
        </p:spPr>
        <p:txBody>
          <a:bodyPr wrap="square">
            <a:spAutoFit/>
          </a:bodyPr>
          <a:lstStyle/>
          <a:p>
            <a:r>
              <a:rPr lang="en-GB" sz="3200" b="1" i="0" dirty="0">
                <a:effectLst/>
                <a:latin typeface="Söhne"/>
              </a:rPr>
              <a:t>Ensuring Balanced Training</a:t>
            </a:r>
            <a:endParaRPr lang="en-GB" sz="3200" b="1" dirty="0"/>
          </a:p>
        </p:txBody>
      </p:sp>
      <p:sp>
        <p:nvSpPr>
          <p:cNvPr id="7" name="TextBox 6">
            <a:extLst>
              <a:ext uri="{FF2B5EF4-FFF2-40B4-BE49-F238E27FC236}">
                <a16:creationId xmlns:a16="http://schemas.microsoft.com/office/drawing/2014/main" id="{866FAE99-E9AF-EA0F-B45E-40613D6B8CF5}"/>
              </a:ext>
            </a:extLst>
          </p:cNvPr>
          <p:cNvSpPr txBox="1"/>
          <p:nvPr/>
        </p:nvSpPr>
        <p:spPr>
          <a:xfrm>
            <a:off x="360947" y="1349184"/>
            <a:ext cx="8767011" cy="4801314"/>
          </a:xfrm>
          <a:prstGeom prst="rect">
            <a:avLst/>
          </a:prstGeom>
          <a:noFill/>
        </p:spPr>
        <p:txBody>
          <a:bodyPr wrap="square">
            <a:spAutoFit/>
          </a:bodyPr>
          <a:lstStyle/>
          <a:p>
            <a:pPr algn="l"/>
            <a:r>
              <a:rPr lang="en-GB" b="0" i="0" dirty="0">
                <a:effectLst/>
                <a:latin typeface="Söhne"/>
              </a:rPr>
              <a:t>(1) </a:t>
            </a:r>
            <a:r>
              <a:rPr lang="en-GB" b="1" i="0" dirty="0">
                <a:effectLst/>
                <a:latin typeface="Söhne"/>
              </a:rPr>
              <a:t>Recognition of Class Imbalance:</a:t>
            </a:r>
            <a:endParaRPr lang="en-GB" b="0" i="0" dirty="0">
              <a:effectLst/>
              <a:latin typeface="Söhne"/>
            </a:endParaRPr>
          </a:p>
          <a:p>
            <a:pPr algn="l">
              <a:buFont typeface="Arial" panose="020B0604020202020204" pitchFamily="34" charset="0"/>
              <a:buChar char="•"/>
            </a:pPr>
            <a:r>
              <a:rPr lang="en-GB" b="0" i="0" dirty="0">
                <a:effectLst/>
                <a:latin typeface="Söhne"/>
              </a:rPr>
              <a:t> Identified </a:t>
            </a:r>
            <a:r>
              <a:rPr lang="en-GB" b="1" i="0" dirty="0">
                <a:effectLst/>
                <a:latin typeface="Söhne"/>
              </a:rPr>
              <a:t>class imbalance </a:t>
            </a:r>
            <a:r>
              <a:rPr lang="en-GB" b="0" i="0" dirty="0">
                <a:effectLst/>
                <a:latin typeface="Söhne"/>
              </a:rPr>
              <a:t>in the </a:t>
            </a:r>
            <a:r>
              <a:rPr lang="en-GB" b="1" i="0" dirty="0">
                <a:effectLst/>
                <a:latin typeface="Söhne"/>
              </a:rPr>
              <a:t>target variable ('response') </a:t>
            </a:r>
            <a:r>
              <a:rPr lang="en-GB" b="0" i="0" dirty="0">
                <a:effectLst/>
                <a:latin typeface="Söhne"/>
              </a:rPr>
              <a:t>where one class significantly outweighs the other.</a:t>
            </a:r>
          </a:p>
          <a:p>
            <a:pPr algn="l">
              <a:buFont typeface="Arial" panose="020B0604020202020204" pitchFamily="34" charset="0"/>
              <a:buChar char="•"/>
            </a:pPr>
            <a:r>
              <a:rPr lang="en-GB" b="0" i="0" dirty="0">
                <a:effectLst/>
                <a:latin typeface="Söhne"/>
              </a:rPr>
              <a:t> The </a:t>
            </a:r>
            <a:r>
              <a:rPr lang="en-GB" b="1" i="0" dirty="0">
                <a:effectLst/>
                <a:latin typeface="Söhne"/>
              </a:rPr>
              <a:t>initial distribution was imbalanced</a:t>
            </a:r>
            <a:r>
              <a:rPr lang="en-GB" b="0" i="0" dirty="0">
                <a:effectLst/>
                <a:latin typeface="Söhne"/>
              </a:rPr>
              <a:t>, with the </a:t>
            </a:r>
            <a:r>
              <a:rPr lang="en-GB" b="1" i="0" dirty="0">
                <a:effectLst/>
                <a:latin typeface="Söhne"/>
              </a:rPr>
              <a:t>majority</a:t>
            </a:r>
            <a:r>
              <a:rPr lang="en-GB" b="0" i="0" dirty="0">
                <a:effectLst/>
                <a:latin typeface="Söhne"/>
              </a:rPr>
              <a:t> class </a:t>
            </a:r>
            <a:r>
              <a:rPr lang="en-GB" b="1" i="0" dirty="0">
                <a:effectLst/>
                <a:latin typeface="Söhne"/>
              </a:rPr>
              <a:t>dominating and the minority class having fewer instances</a:t>
            </a:r>
            <a:r>
              <a:rPr lang="en-GB" b="0" i="0" dirty="0">
                <a:effectLst/>
                <a:latin typeface="Söhne"/>
              </a:rPr>
              <a:t>.</a:t>
            </a: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Application of SMOTE:</a:t>
            </a:r>
            <a:endParaRPr lang="en-GB" b="0" i="0" dirty="0">
              <a:effectLst/>
              <a:latin typeface="Söhne"/>
            </a:endParaRPr>
          </a:p>
          <a:p>
            <a:pPr algn="l">
              <a:buFont typeface="Arial" panose="020B0604020202020204" pitchFamily="34" charset="0"/>
              <a:buChar char="•"/>
            </a:pPr>
            <a:r>
              <a:rPr lang="en-GB" b="0" i="0" dirty="0">
                <a:effectLst/>
                <a:latin typeface="Söhne"/>
              </a:rPr>
              <a:t> Implemented the </a:t>
            </a:r>
            <a:r>
              <a:rPr lang="en-GB" b="1" i="0" dirty="0">
                <a:effectLst/>
                <a:latin typeface="Söhne"/>
              </a:rPr>
              <a:t>Synthetic Minority Over-sampling Technique (SMOTE) </a:t>
            </a:r>
            <a:r>
              <a:rPr lang="en-GB" b="0" i="0" dirty="0">
                <a:effectLst/>
                <a:latin typeface="Söhne"/>
              </a:rPr>
              <a:t>to address class </a:t>
            </a:r>
            <a:r>
              <a:rPr lang="en-GB" b="1" i="0" dirty="0">
                <a:effectLst/>
                <a:latin typeface="Söhne"/>
              </a:rPr>
              <a:t>imbalance</a:t>
            </a:r>
            <a:r>
              <a:rPr lang="en-GB" b="0" i="0" dirty="0">
                <a:effectLst/>
                <a:latin typeface="Söhne"/>
              </a:rPr>
              <a:t>.</a:t>
            </a:r>
          </a:p>
          <a:p>
            <a:pPr algn="l">
              <a:buFont typeface="Arial" panose="020B0604020202020204" pitchFamily="34" charset="0"/>
              <a:buChar char="•"/>
            </a:pPr>
            <a:r>
              <a:rPr lang="en-GB" b="0" i="0" dirty="0">
                <a:effectLst/>
                <a:latin typeface="Söhne"/>
              </a:rPr>
              <a:t> </a:t>
            </a:r>
            <a:r>
              <a:rPr lang="en-GB" b="1" i="0" dirty="0">
                <a:effectLst/>
                <a:latin typeface="Söhne"/>
              </a:rPr>
              <a:t>SMOTE</a:t>
            </a:r>
            <a:r>
              <a:rPr lang="en-GB" b="0" i="0" dirty="0">
                <a:effectLst/>
                <a:latin typeface="Söhne"/>
              </a:rPr>
              <a:t> helps in generating </a:t>
            </a:r>
            <a:r>
              <a:rPr lang="en-GB" b="1" i="0" dirty="0">
                <a:effectLst/>
                <a:latin typeface="Söhne"/>
              </a:rPr>
              <a:t>synthetic samples</a:t>
            </a:r>
            <a:r>
              <a:rPr lang="en-GB" b="0" i="0" dirty="0">
                <a:effectLst/>
                <a:latin typeface="Söhne"/>
              </a:rPr>
              <a:t> for the </a:t>
            </a:r>
            <a:r>
              <a:rPr lang="en-GB" b="1" i="0" dirty="0">
                <a:effectLst/>
                <a:latin typeface="Söhne"/>
              </a:rPr>
              <a:t>minority class</a:t>
            </a:r>
            <a:r>
              <a:rPr lang="en-GB" b="0" i="0" dirty="0">
                <a:effectLst/>
                <a:latin typeface="Söhne"/>
              </a:rPr>
              <a:t>, </a:t>
            </a:r>
            <a:r>
              <a:rPr lang="en-GB" b="1" i="0" dirty="0">
                <a:effectLst/>
                <a:latin typeface="Söhne"/>
              </a:rPr>
              <a:t>balancing the distribution.</a:t>
            </a:r>
          </a:p>
          <a:p>
            <a:pPr algn="l">
              <a:buFont typeface="Arial" panose="020B0604020202020204" pitchFamily="34" charset="0"/>
              <a:buChar char="•"/>
            </a:pPr>
            <a:endParaRPr lang="en-GB" b="0" i="0" dirty="0">
              <a:effectLst/>
              <a:latin typeface="Söhne"/>
            </a:endParaRPr>
          </a:p>
          <a:p>
            <a:pPr algn="l"/>
            <a:endParaRPr lang="en-GB" b="0" i="0" dirty="0">
              <a:effectLst/>
              <a:latin typeface="Söhne"/>
            </a:endParaRPr>
          </a:p>
          <a:p>
            <a:pPr algn="l"/>
            <a:r>
              <a:rPr lang="en-GB" b="1" i="0" dirty="0">
                <a:effectLst/>
                <a:latin typeface="Söhne"/>
              </a:rPr>
              <a:t>Post-SMOTE application, both classes in the training set are now more evenly represented.</a:t>
            </a:r>
          </a:p>
          <a:p>
            <a:pPr algn="l"/>
            <a:r>
              <a:rPr lang="en-GB" b="1" i="0" dirty="0">
                <a:effectLst/>
                <a:latin typeface="Söhne"/>
              </a:rPr>
              <a:t>Ensuring balanced classes is crucial for training a robust machine learning model, especially in scenarios where the target variable has disparate class frequencies. The use of SMOTE helps create a more representative and unbiased training dataset.</a:t>
            </a:r>
          </a:p>
        </p:txBody>
      </p:sp>
    </p:spTree>
    <p:extLst>
      <p:ext uri="{BB962C8B-B14F-4D97-AF65-F5344CB8AC3E}">
        <p14:creationId xmlns:p14="http://schemas.microsoft.com/office/powerpoint/2010/main" val="136010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2300C6B9-5D4F-D388-17BB-AF6B43628E0F}"/>
              </a:ext>
            </a:extLst>
          </p:cNvPr>
          <p:cNvSpPr txBox="1"/>
          <p:nvPr/>
        </p:nvSpPr>
        <p:spPr>
          <a:xfrm>
            <a:off x="374856" y="592624"/>
            <a:ext cx="6176210" cy="584775"/>
          </a:xfrm>
          <a:prstGeom prst="rect">
            <a:avLst/>
          </a:prstGeom>
          <a:noFill/>
        </p:spPr>
        <p:txBody>
          <a:bodyPr wrap="square">
            <a:spAutoFit/>
          </a:bodyPr>
          <a:lstStyle/>
          <a:p>
            <a:r>
              <a:rPr lang="en-GB" sz="3200" b="1" i="0" dirty="0">
                <a:effectLst/>
                <a:latin typeface="Söhne"/>
              </a:rPr>
              <a:t>Choosing the Right Model</a:t>
            </a:r>
            <a:endParaRPr lang="en-GB" sz="3200" b="1" dirty="0"/>
          </a:p>
        </p:txBody>
      </p:sp>
      <p:sp>
        <p:nvSpPr>
          <p:cNvPr id="7" name="TextBox 6">
            <a:extLst>
              <a:ext uri="{FF2B5EF4-FFF2-40B4-BE49-F238E27FC236}">
                <a16:creationId xmlns:a16="http://schemas.microsoft.com/office/drawing/2014/main" id="{B7AB110B-70A0-9149-6EAD-65F107590004}"/>
              </a:ext>
            </a:extLst>
          </p:cNvPr>
          <p:cNvSpPr txBox="1"/>
          <p:nvPr/>
        </p:nvSpPr>
        <p:spPr>
          <a:xfrm>
            <a:off x="374856" y="1198203"/>
            <a:ext cx="9266449" cy="5355312"/>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Söhne"/>
              </a:rPr>
              <a:t>Logistic Regression:</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Well-suited for binary classification, providing a straightforward approach to </a:t>
            </a:r>
            <a:r>
              <a:rPr lang="en-GB" b="0" i="0" dirty="0" err="1">
                <a:effectLst/>
                <a:latin typeface="Söhne"/>
              </a:rPr>
              <a:t>modeling</a:t>
            </a:r>
            <a:r>
              <a:rPr lang="en-GB" b="0" i="0" dirty="0">
                <a:effectLst/>
                <a:latin typeface="Söhne"/>
              </a:rPr>
              <a:t> relationships.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problem involves predicting binary outcomes, making logistic regression a natural choice for its simplicity and efficiency.</a:t>
            </a:r>
          </a:p>
          <a:p>
            <a:pPr marL="285750" indent="-285750">
              <a:buFont typeface="Wingdings" panose="05000000000000000000" pitchFamily="2" charset="2"/>
              <a:buChar char="q"/>
            </a:pPr>
            <a:r>
              <a:rPr lang="en-GB" b="1" i="0" dirty="0">
                <a:effectLst/>
                <a:latin typeface="Söhne"/>
              </a:rPr>
              <a:t>Decision Tree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Effective for both classification and regression tasks, excelling at capturing non-linear relationships in data.</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dataset exhibits complex patterns, and decision trees are adept at handling such intricacies.</a:t>
            </a:r>
          </a:p>
          <a:p>
            <a:pPr marL="285750" indent="-285750">
              <a:buFont typeface="Wingdings" panose="05000000000000000000" pitchFamily="2" charset="2"/>
              <a:buChar char="q"/>
            </a:pPr>
            <a:r>
              <a:rPr lang="en-GB" b="1" i="0" dirty="0">
                <a:effectLst/>
                <a:latin typeface="Söhne"/>
              </a:rPr>
              <a:t>Random Forest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An ensemble of decision trees that enhances predictive power and robustness.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The random forest's ability to handle various data types and improve generalization makes it a strong candidate.</a:t>
            </a:r>
          </a:p>
          <a:p>
            <a:pPr marL="285750" indent="-285750">
              <a:buFont typeface="Wingdings" panose="05000000000000000000" pitchFamily="2" charset="2"/>
              <a:buChar char="q"/>
            </a:pPr>
            <a:r>
              <a:rPr lang="en-GB" b="1" i="0" dirty="0" err="1">
                <a:effectLst/>
                <a:latin typeface="Söhne"/>
              </a:rPr>
              <a:t>XGBoost</a:t>
            </a:r>
            <a:r>
              <a:rPr lang="en-GB" b="1" i="0" dirty="0">
                <a:effectLst/>
                <a:latin typeface="Söhne"/>
              </a:rPr>
              <a: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 gradient boosting algorithm known for high predictive accuracy and handling complex relationships.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a:t>
            </a:r>
            <a:r>
              <a:rPr lang="en-GB" b="0" i="0" dirty="0" err="1">
                <a:effectLst/>
                <a:latin typeface="Söhne"/>
              </a:rPr>
              <a:t>XGBoost's</a:t>
            </a:r>
            <a:r>
              <a:rPr lang="en-GB" b="0" i="0" dirty="0">
                <a:effectLst/>
                <a:latin typeface="Söhne"/>
              </a:rPr>
              <a:t> capability to handle missing data and capture non-linear patterns aligns well with our dataset's characteristics.</a:t>
            </a:r>
          </a:p>
        </p:txBody>
      </p:sp>
    </p:spTree>
    <p:extLst>
      <p:ext uri="{BB962C8B-B14F-4D97-AF65-F5344CB8AC3E}">
        <p14:creationId xmlns:p14="http://schemas.microsoft.com/office/powerpoint/2010/main" val="302518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17413"/>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a:extLst>
              <a:ext uri="{FF2B5EF4-FFF2-40B4-BE49-F238E27FC236}">
                <a16:creationId xmlns:a16="http://schemas.microsoft.com/office/drawing/2014/main" id="{DE8D30B4-B025-77EE-9823-2B9D09C6E66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396657" y="1158099"/>
            <a:ext cx="4648585" cy="1516511"/>
          </a:xfrm>
          <a:prstGeom prst="rect">
            <a:avLst/>
          </a:prstGeom>
        </p:spPr>
      </p:pic>
      <p:sp>
        <p:nvSpPr>
          <p:cNvPr id="9" name="TextBox 8">
            <a:extLst>
              <a:ext uri="{FF2B5EF4-FFF2-40B4-BE49-F238E27FC236}">
                <a16:creationId xmlns:a16="http://schemas.microsoft.com/office/drawing/2014/main" id="{CEC07C93-E549-C9FB-C8E5-30AC9EF4624A}"/>
              </a:ext>
            </a:extLst>
          </p:cNvPr>
          <p:cNvSpPr txBox="1"/>
          <p:nvPr/>
        </p:nvSpPr>
        <p:spPr>
          <a:xfrm>
            <a:off x="304799" y="573324"/>
            <a:ext cx="6176210" cy="584775"/>
          </a:xfrm>
          <a:prstGeom prst="rect">
            <a:avLst/>
          </a:prstGeom>
          <a:noFill/>
        </p:spPr>
        <p:txBody>
          <a:bodyPr wrap="square">
            <a:spAutoFit/>
          </a:bodyPr>
          <a:lstStyle/>
          <a:p>
            <a:r>
              <a:rPr lang="en-GB" sz="3200" b="1" i="0" dirty="0">
                <a:solidFill>
                  <a:srgbClr val="374151"/>
                </a:solidFill>
                <a:effectLst/>
                <a:latin typeface="Söhne"/>
              </a:rPr>
              <a:t>Optimal Model Choice</a:t>
            </a:r>
            <a:endParaRPr lang="en-GB" sz="3200" b="1" dirty="0"/>
          </a:p>
        </p:txBody>
      </p:sp>
      <p:sp>
        <p:nvSpPr>
          <p:cNvPr id="11" name="TextBox 10">
            <a:extLst>
              <a:ext uri="{FF2B5EF4-FFF2-40B4-BE49-F238E27FC236}">
                <a16:creationId xmlns:a16="http://schemas.microsoft.com/office/drawing/2014/main" id="{F7132227-BA82-FE17-CFE5-3A2AD67182B9}"/>
              </a:ext>
            </a:extLst>
          </p:cNvPr>
          <p:cNvSpPr txBox="1"/>
          <p:nvPr/>
        </p:nvSpPr>
        <p:spPr>
          <a:xfrm>
            <a:off x="376669" y="2765254"/>
            <a:ext cx="9421111" cy="3693319"/>
          </a:xfrm>
          <a:prstGeom prst="rect">
            <a:avLst/>
          </a:prstGeom>
          <a:noFill/>
        </p:spPr>
        <p:txBody>
          <a:bodyPr wrap="square">
            <a:spAutoFit/>
          </a:bodyPr>
          <a:lstStyle/>
          <a:p>
            <a:pPr algn="l"/>
            <a:r>
              <a:rPr lang="en-GB" b="0" i="0" dirty="0">
                <a:effectLst/>
                <a:latin typeface="Söhne"/>
              </a:rPr>
              <a:t>After comprehensive evaluation of various models, the </a:t>
            </a:r>
            <a:r>
              <a:rPr lang="en-GB" b="1" i="0" dirty="0">
                <a:effectLst/>
                <a:latin typeface="Söhne"/>
              </a:rPr>
              <a:t>Random Forest Classifier </a:t>
            </a:r>
            <a:r>
              <a:rPr lang="en-GB" b="0" i="0" dirty="0">
                <a:effectLst/>
                <a:latin typeface="Söhne"/>
              </a:rPr>
              <a:t>emerged as the top-performing algorithm for our </a:t>
            </a:r>
            <a:r>
              <a:rPr lang="en-GB" b="1" i="0" dirty="0">
                <a:effectLst/>
                <a:latin typeface="Söhne"/>
              </a:rPr>
              <a:t>Term Deposit Prediction</a:t>
            </a:r>
            <a:r>
              <a:rPr lang="en-GB" b="0" i="0" dirty="0">
                <a:effectLst/>
                <a:latin typeface="Söhne"/>
              </a:rPr>
              <a:t>.</a:t>
            </a:r>
          </a:p>
          <a:p>
            <a:pPr algn="l">
              <a:buFont typeface="Arial" panose="020B0604020202020204" pitchFamily="34" charset="0"/>
              <a:buChar char="•"/>
            </a:pPr>
            <a:r>
              <a:rPr lang="en-GB" b="1" i="0" dirty="0">
                <a:effectLst/>
                <a:latin typeface="Söhne"/>
              </a:rPr>
              <a:t>Evaluation Metrics: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Achieved the highest accuracy among the models.</a:t>
            </a:r>
          </a:p>
          <a:p>
            <a:pPr marL="742950" lvl="1" indent="-285750" algn="l">
              <a:buFont typeface="Arial" panose="020B0604020202020204" pitchFamily="34" charset="0"/>
              <a:buChar char="•"/>
            </a:pPr>
            <a:r>
              <a:rPr lang="en-GB" b="0" i="0" dirty="0">
                <a:effectLst/>
                <a:latin typeface="Söhne"/>
              </a:rPr>
              <a:t>Demonstrated superior precision, recall, and F1-score.</a:t>
            </a:r>
          </a:p>
          <a:p>
            <a:pPr algn="l">
              <a:buFont typeface="Arial" panose="020B0604020202020204" pitchFamily="34" charset="0"/>
              <a:buChar char="•"/>
            </a:pPr>
            <a:r>
              <a:rPr lang="en-GB" b="1" i="0" dirty="0">
                <a:effectLst/>
                <a:latin typeface="Söhne"/>
              </a:rPr>
              <a:t>Advantages of Random Forest:</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Ensemble learning technique.</a:t>
            </a:r>
          </a:p>
          <a:p>
            <a:pPr marL="742950" lvl="1" indent="-285750" algn="l">
              <a:buFont typeface="Arial" panose="020B0604020202020204" pitchFamily="34" charset="0"/>
              <a:buChar char="•"/>
            </a:pPr>
            <a:r>
              <a:rPr lang="en-GB" b="0" i="0" dirty="0">
                <a:effectLst/>
                <a:latin typeface="Söhne"/>
              </a:rPr>
              <a:t>Robust against overfitting.</a:t>
            </a:r>
          </a:p>
          <a:p>
            <a:pPr marL="742950" lvl="1" indent="-285750" algn="l">
              <a:buFont typeface="Arial" panose="020B0604020202020204" pitchFamily="34" charset="0"/>
              <a:buChar char="•"/>
            </a:pPr>
            <a:r>
              <a:rPr lang="en-GB" b="0" i="0" dirty="0">
                <a:effectLst/>
                <a:latin typeface="Söhne"/>
              </a:rPr>
              <a:t>Handles various data types and interactions.</a:t>
            </a:r>
          </a:p>
          <a:p>
            <a:pPr algn="l"/>
            <a:r>
              <a:rPr lang="en-GB" b="1" i="0" u="sng" dirty="0">
                <a:solidFill>
                  <a:schemeClr val="accent1">
                    <a:lumMod val="75000"/>
                  </a:schemeClr>
                </a:solidFill>
                <a:effectLst/>
                <a:latin typeface="Söhne"/>
              </a:rPr>
              <a:t>Conclusion:</a:t>
            </a:r>
            <a:endParaRPr lang="en-GB" b="0" i="0" u="sng" dirty="0">
              <a:solidFill>
                <a:schemeClr val="accent1">
                  <a:lumMod val="75000"/>
                </a:schemeClr>
              </a:solidFill>
              <a:effectLst/>
              <a:latin typeface="Söhne"/>
            </a:endParaRPr>
          </a:p>
          <a:p>
            <a:pPr algn="l"/>
            <a:r>
              <a:rPr lang="en-GB" b="0" i="0" u="sng" dirty="0">
                <a:solidFill>
                  <a:schemeClr val="accent1">
                    <a:lumMod val="75000"/>
                  </a:schemeClr>
                </a:solidFill>
                <a:effectLst/>
                <a:latin typeface="Söhne"/>
              </a:rPr>
              <a:t>The Random Forest Classifier stands out as the best choice for our predictive </a:t>
            </a:r>
            <a:r>
              <a:rPr lang="en-GB" b="0" i="0" u="sng" dirty="0" err="1">
                <a:solidFill>
                  <a:schemeClr val="accent1">
                    <a:lumMod val="75000"/>
                  </a:schemeClr>
                </a:solidFill>
                <a:effectLst/>
                <a:latin typeface="Söhne"/>
              </a:rPr>
              <a:t>modeling</a:t>
            </a:r>
            <a:r>
              <a:rPr lang="en-GB" b="0" i="0" u="sng" dirty="0">
                <a:solidFill>
                  <a:schemeClr val="accent1">
                    <a:lumMod val="75000"/>
                  </a:schemeClr>
                </a:solidFill>
                <a:effectLst/>
                <a:latin typeface="Söhne"/>
              </a:rPr>
              <a:t>, delivering high accuracy, robustness, and effectiveness in handling the complexities of our dataset. Its ensemble learning approach ensures reliable predictions for the term deposit subscription.</a:t>
            </a:r>
          </a:p>
        </p:txBody>
      </p:sp>
    </p:spTree>
    <p:extLst>
      <p:ext uri="{BB962C8B-B14F-4D97-AF65-F5344CB8AC3E}">
        <p14:creationId xmlns:p14="http://schemas.microsoft.com/office/powerpoint/2010/main" val="102686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48EBC7A2-007F-DBDD-33B4-B6E3CF20A24A}"/>
              </a:ext>
            </a:extLst>
          </p:cNvPr>
          <p:cNvSpPr txBox="1"/>
          <p:nvPr/>
        </p:nvSpPr>
        <p:spPr>
          <a:xfrm>
            <a:off x="489285" y="1026241"/>
            <a:ext cx="6096000" cy="3785652"/>
          </a:xfrm>
          <a:prstGeom prst="rect">
            <a:avLst/>
          </a:prstGeom>
          <a:noFill/>
        </p:spPr>
        <p:txBody>
          <a:bodyPr wrap="square">
            <a:spAutoFit/>
          </a:bodyPr>
          <a:lstStyle/>
          <a:p>
            <a:r>
              <a:rPr lang="en-IN" sz="6000" b="1" dirty="0"/>
              <a:t>Bank Marketing</a:t>
            </a:r>
          </a:p>
          <a:p>
            <a:r>
              <a:rPr lang="en-IN" sz="6000" b="1" dirty="0"/>
              <a:t>Campaign</a:t>
            </a:r>
          </a:p>
          <a:p>
            <a:r>
              <a:rPr lang="en-IN" sz="6000" b="1" dirty="0"/>
              <a:t>Analysis using Machine Learning</a:t>
            </a:r>
            <a:endParaRPr lang="en-GB" sz="6000" dirty="0"/>
          </a:p>
        </p:txBody>
      </p:sp>
      <p:sp>
        <p:nvSpPr>
          <p:cNvPr id="10" name="TextBox 9">
            <a:extLst>
              <a:ext uri="{FF2B5EF4-FFF2-40B4-BE49-F238E27FC236}">
                <a16:creationId xmlns:a16="http://schemas.microsoft.com/office/drawing/2014/main" id="{71C8A7E1-7904-D772-B5C1-A9C9A1423EA9}"/>
              </a:ext>
            </a:extLst>
          </p:cNvPr>
          <p:cNvSpPr txBox="1"/>
          <p:nvPr/>
        </p:nvSpPr>
        <p:spPr>
          <a:xfrm>
            <a:off x="489285" y="5466165"/>
            <a:ext cx="6096000" cy="646331"/>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Explore strategies to strengthen long-term deposits and drive revenue growth in the Portuguese Bank.</a:t>
            </a:r>
            <a:endParaRPr lang="en-US" dirty="0"/>
          </a:p>
        </p:txBody>
      </p:sp>
      <p:sp>
        <p:nvSpPr>
          <p:cNvPr id="12" name="TextBox 11">
            <a:extLst>
              <a:ext uri="{FF2B5EF4-FFF2-40B4-BE49-F238E27FC236}">
                <a16:creationId xmlns:a16="http://schemas.microsoft.com/office/drawing/2014/main" id="{1D1B8714-BB9C-5903-E681-91091FE2AB08}"/>
              </a:ext>
            </a:extLst>
          </p:cNvPr>
          <p:cNvSpPr txBox="1"/>
          <p:nvPr/>
        </p:nvSpPr>
        <p:spPr>
          <a:xfrm>
            <a:off x="5004678" y="6212319"/>
            <a:ext cx="2028241" cy="369332"/>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 by Hassan Khan</a:t>
            </a:r>
            <a:endParaRPr lang="en-US" dirty="0"/>
          </a:p>
        </p:txBody>
      </p:sp>
      <p:pic>
        <p:nvPicPr>
          <p:cNvPr id="4" name="Picture 3">
            <a:extLst>
              <a:ext uri="{FF2B5EF4-FFF2-40B4-BE49-F238E27FC236}">
                <a16:creationId xmlns:a16="http://schemas.microsoft.com/office/drawing/2014/main" id="{FDDDCBA7-677C-5ED9-CCC5-305A2AC64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809" y="1485895"/>
            <a:ext cx="5829300" cy="3886200"/>
          </a:xfrm>
          <a:prstGeom prst="rect">
            <a:avLst/>
          </a:prstGeom>
        </p:spPr>
      </p:pic>
    </p:spTree>
    <p:extLst>
      <p:ext uri="{BB962C8B-B14F-4D97-AF65-F5344CB8AC3E}">
        <p14:creationId xmlns:p14="http://schemas.microsoft.com/office/powerpoint/2010/main" val="214605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0"/>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4B6C44B5-61EE-CFF0-210B-15324D86207D}"/>
              </a:ext>
            </a:extLst>
          </p:cNvPr>
          <p:cNvSpPr txBox="1"/>
          <p:nvPr/>
        </p:nvSpPr>
        <p:spPr>
          <a:xfrm>
            <a:off x="248652" y="621450"/>
            <a:ext cx="7467600" cy="584775"/>
          </a:xfrm>
          <a:prstGeom prst="rect">
            <a:avLst/>
          </a:prstGeom>
          <a:noFill/>
        </p:spPr>
        <p:txBody>
          <a:bodyPr wrap="square">
            <a:spAutoFit/>
          </a:bodyPr>
          <a:lstStyle/>
          <a:p>
            <a:r>
              <a:rPr lang="en-GB" sz="3200" b="1" i="0" dirty="0">
                <a:solidFill>
                  <a:srgbClr val="374151"/>
                </a:solidFill>
                <a:effectLst/>
                <a:latin typeface="Söhne"/>
              </a:rPr>
              <a:t>Deeper Insights into Random Forest Model</a:t>
            </a:r>
            <a:endParaRPr lang="en-GB" sz="3200" b="1" dirty="0"/>
          </a:p>
        </p:txBody>
      </p:sp>
      <p:sp>
        <p:nvSpPr>
          <p:cNvPr id="7" name="TextBox 6">
            <a:extLst>
              <a:ext uri="{FF2B5EF4-FFF2-40B4-BE49-F238E27FC236}">
                <a16:creationId xmlns:a16="http://schemas.microsoft.com/office/drawing/2014/main" id="{035591E3-D3FD-816E-516B-30C93864D04B}"/>
              </a:ext>
            </a:extLst>
          </p:cNvPr>
          <p:cNvSpPr txBox="1"/>
          <p:nvPr/>
        </p:nvSpPr>
        <p:spPr>
          <a:xfrm>
            <a:off x="272716" y="1521911"/>
            <a:ext cx="9095874" cy="3970318"/>
          </a:xfrm>
          <a:prstGeom prst="rect">
            <a:avLst/>
          </a:prstGeom>
          <a:noFill/>
        </p:spPr>
        <p:txBody>
          <a:bodyPr wrap="square">
            <a:spAutoFit/>
          </a:bodyPr>
          <a:lstStyle/>
          <a:p>
            <a:pPr algn="l"/>
            <a:r>
              <a:rPr lang="en-GB" b="1" i="0" dirty="0">
                <a:effectLst/>
                <a:latin typeface="Söhne"/>
              </a:rPr>
              <a:t>Classification Report:</a:t>
            </a:r>
          </a:p>
          <a:p>
            <a:pPr algn="l"/>
            <a:endParaRPr lang="en-GB" b="0" i="0" dirty="0">
              <a:effectLst/>
              <a:latin typeface="Söhne"/>
            </a:endParaRPr>
          </a:p>
          <a:p>
            <a:pPr algn="l">
              <a:buFont typeface="Arial" panose="020B0604020202020204" pitchFamily="34" charset="0"/>
              <a:buChar char="•"/>
            </a:pPr>
            <a:r>
              <a:rPr lang="en-GB" b="1" i="0" dirty="0">
                <a:effectLst/>
                <a:latin typeface="Söhne"/>
              </a:rPr>
              <a:t>Precision (Class 0):</a:t>
            </a:r>
            <a:r>
              <a:rPr lang="en-GB" b="0" i="0" dirty="0">
                <a:effectLst/>
                <a:latin typeface="Söhne"/>
              </a:rPr>
              <a:t> 92%</a:t>
            </a:r>
          </a:p>
          <a:p>
            <a:pPr marL="742950" lvl="1" indent="-285750" algn="l">
              <a:buFont typeface="Arial" panose="020B0604020202020204" pitchFamily="34" charset="0"/>
              <a:buChar char="•"/>
            </a:pPr>
            <a:r>
              <a:rPr lang="en-GB" b="0" i="0" dirty="0">
                <a:effectLst/>
                <a:latin typeface="Söhne"/>
              </a:rPr>
              <a:t>The model correctly identifies </a:t>
            </a:r>
            <a:r>
              <a:rPr lang="en-GB" b="1" i="0" dirty="0">
                <a:effectLst/>
                <a:latin typeface="Söhne"/>
              </a:rPr>
              <a:t>92% of clients </a:t>
            </a:r>
            <a:r>
              <a:rPr lang="en-GB" b="0" i="0" dirty="0">
                <a:effectLst/>
                <a:latin typeface="Söhne"/>
              </a:rPr>
              <a:t>who actually decline the term deposit among all instances predicted as </a:t>
            </a:r>
            <a:r>
              <a:rPr lang="en-GB" b="1" i="0" dirty="0">
                <a:effectLst/>
                <a:latin typeface="Söhne"/>
              </a:rPr>
              <a:t>"no subscription.“</a:t>
            </a:r>
          </a:p>
          <a:p>
            <a:pPr marL="742950" lvl="1" indent="-285750" algn="l">
              <a:buFont typeface="Arial" panose="020B0604020202020204" pitchFamily="34" charset="0"/>
              <a:buChar char="•"/>
            </a:pPr>
            <a:endParaRPr lang="en-GB" b="0" i="0" dirty="0">
              <a:effectLst/>
              <a:latin typeface="Söhne"/>
            </a:endParaRPr>
          </a:p>
          <a:p>
            <a:pPr algn="l">
              <a:buFont typeface="Arial" panose="020B0604020202020204" pitchFamily="34" charset="0"/>
              <a:buChar char="•"/>
            </a:pPr>
            <a:r>
              <a:rPr lang="en-GB" b="1" i="0" dirty="0">
                <a:effectLst/>
                <a:latin typeface="Söhne"/>
              </a:rPr>
              <a:t>Recall (Class 0):</a:t>
            </a:r>
            <a:r>
              <a:rPr lang="en-GB" b="0" i="0" dirty="0">
                <a:effectLst/>
                <a:latin typeface="Söhne"/>
              </a:rPr>
              <a:t> 88%</a:t>
            </a:r>
          </a:p>
          <a:p>
            <a:pPr marL="742950" lvl="1" indent="-285750" algn="l">
              <a:buFont typeface="Arial" panose="020B0604020202020204" pitchFamily="34" charset="0"/>
              <a:buChar char="•"/>
            </a:pPr>
            <a:r>
              <a:rPr lang="en-GB" b="0" i="0" dirty="0">
                <a:effectLst/>
                <a:latin typeface="Söhne"/>
              </a:rPr>
              <a:t>Demonstrates an </a:t>
            </a:r>
            <a:r>
              <a:rPr lang="en-GB" b="1" i="0" dirty="0">
                <a:effectLst/>
                <a:latin typeface="Söhne"/>
              </a:rPr>
              <a:t>88% accuracy </a:t>
            </a:r>
            <a:r>
              <a:rPr lang="en-GB" b="0" i="0" dirty="0">
                <a:effectLst/>
                <a:latin typeface="Söhne"/>
              </a:rPr>
              <a:t>in predicting clients who actually say "no" out of all clients who declined the offer.</a:t>
            </a:r>
          </a:p>
          <a:p>
            <a:pPr marL="742950" lvl="1" indent="-285750" algn="l">
              <a:buFont typeface="Arial" panose="020B0604020202020204" pitchFamily="34" charset="0"/>
              <a:buChar char="•"/>
            </a:pPr>
            <a:endParaRPr lang="en-GB" b="0" i="0" dirty="0">
              <a:effectLst/>
              <a:latin typeface="Söhne"/>
            </a:endParaRPr>
          </a:p>
          <a:p>
            <a:pPr algn="l"/>
            <a:r>
              <a:rPr lang="en-GB" b="1" i="0" dirty="0">
                <a:effectLst/>
                <a:latin typeface="Söhne"/>
              </a:rPr>
              <a:t>Overall Model Performance:</a:t>
            </a:r>
            <a:endParaRPr lang="en-GB" b="0" i="0" dirty="0">
              <a:effectLst/>
              <a:latin typeface="Söhne"/>
            </a:endParaRPr>
          </a:p>
          <a:p>
            <a:pPr algn="l">
              <a:buFont typeface="Arial" panose="020B0604020202020204" pitchFamily="34" charset="0"/>
              <a:buChar char="•"/>
            </a:pPr>
            <a:r>
              <a:rPr lang="en-GB" b="0" i="0" dirty="0">
                <a:effectLst/>
                <a:latin typeface="Söhne"/>
              </a:rPr>
              <a:t>The </a:t>
            </a:r>
            <a:r>
              <a:rPr lang="en-GB" b="1" i="0" dirty="0">
                <a:effectLst/>
                <a:latin typeface="Söhne"/>
              </a:rPr>
              <a:t>Random Forest model </a:t>
            </a:r>
            <a:r>
              <a:rPr lang="en-GB" b="0" i="0" dirty="0">
                <a:effectLst/>
                <a:latin typeface="Söhne"/>
              </a:rPr>
              <a:t>showcases exceptional </a:t>
            </a:r>
            <a:r>
              <a:rPr lang="en-GB" b="1" i="0" dirty="0">
                <a:effectLst/>
                <a:latin typeface="Söhne"/>
              </a:rPr>
              <a:t>predictive power</a:t>
            </a:r>
            <a:r>
              <a:rPr lang="en-GB" b="0" i="0" dirty="0">
                <a:effectLst/>
                <a:latin typeface="Söhne"/>
              </a:rPr>
              <a:t>, particularly in </a:t>
            </a:r>
            <a:r>
              <a:rPr lang="en-GB" b="1" i="0" dirty="0">
                <a:effectLst/>
                <a:latin typeface="Söhne"/>
              </a:rPr>
              <a:t>identifying customers who are unlikely to subscribe </a:t>
            </a:r>
            <a:r>
              <a:rPr lang="en-GB" b="0" i="0" dirty="0">
                <a:effectLst/>
                <a:latin typeface="Söhne"/>
              </a:rPr>
              <a:t>to the term deposit. Its precision, recall, and F1-score metrics contribute to its robustness and reliability in making accurate predictions.</a:t>
            </a:r>
          </a:p>
        </p:txBody>
      </p:sp>
    </p:spTree>
    <p:extLst>
      <p:ext uri="{BB962C8B-B14F-4D97-AF65-F5344CB8AC3E}">
        <p14:creationId xmlns:p14="http://schemas.microsoft.com/office/powerpoint/2010/main" val="49830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B959B973-91C5-7DCE-9298-8E83EE397C24}"/>
              </a:ext>
            </a:extLst>
          </p:cNvPr>
          <p:cNvSpPr txBox="1"/>
          <p:nvPr/>
        </p:nvSpPr>
        <p:spPr>
          <a:xfrm>
            <a:off x="184484" y="303042"/>
            <a:ext cx="3321697" cy="523220"/>
          </a:xfrm>
          <a:prstGeom prst="rect">
            <a:avLst/>
          </a:prstGeom>
          <a:noFill/>
        </p:spPr>
        <p:txBody>
          <a:bodyPr wrap="square" rtlCol="0">
            <a:spAutoFit/>
          </a:bodyPr>
          <a:lstStyle/>
          <a:p>
            <a:r>
              <a:rPr lang="en-US" sz="2800" b="1" dirty="0"/>
              <a:t>CONCLUSION</a:t>
            </a:r>
            <a:r>
              <a:rPr lang="en-US" sz="2400" b="1" dirty="0"/>
              <a:t> </a:t>
            </a:r>
            <a:endParaRPr lang="en-IN" sz="2400" b="1" dirty="0"/>
          </a:p>
        </p:txBody>
      </p:sp>
      <p:sp>
        <p:nvSpPr>
          <p:cNvPr id="8" name="TextBox 7">
            <a:extLst>
              <a:ext uri="{FF2B5EF4-FFF2-40B4-BE49-F238E27FC236}">
                <a16:creationId xmlns:a16="http://schemas.microsoft.com/office/drawing/2014/main" id="{584F0B27-2556-1AC3-D0C7-CAAEABA8BF89}"/>
              </a:ext>
            </a:extLst>
          </p:cNvPr>
          <p:cNvSpPr txBox="1"/>
          <p:nvPr/>
        </p:nvSpPr>
        <p:spPr>
          <a:xfrm>
            <a:off x="250948" y="826262"/>
            <a:ext cx="8434873" cy="5632311"/>
          </a:xfrm>
          <a:prstGeom prst="rect">
            <a:avLst/>
          </a:prstGeom>
          <a:noFill/>
        </p:spPr>
        <p:txBody>
          <a:bodyPr wrap="square" rtlCol="0">
            <a:spAutoFit/>
          </a:bodyPr>
          <a:lstStyle/>
          <a:p>
            <a:pPr algn="l"/>
            <a:r>
              <a:rPr lang="en-GB" b="0" i="0" dirty="0">
                <a:effectLst/>
                <a:latin typeface="Söhne"/>
              </a:rPr>
              <a:t>In conclusion, our analysis of the term deposit subscription dataset has provided valuable insights into customer </a:t>
            </a:r>
            <a:r>
              <a:rPr lang="en-GB" b="0" i="0" dirty="0" err="1">
                <a:effectLst/>
                <a:latin typeface="Söhne"/>
              </a:rPr>
              <a:t>behavior</a:t>
            </a:r>
            <a:r>
              <a:rPr lang="en-GB" b="0" i="0" dirty="0">
                <a:effectLst/>
                <a:latin typeface="Söhne"/>
              </a:rPr>
              <a:t> and preferences. Key findings include:</a:t>
            </a:r>
          </a:p>
          <a:p>
            <a:pPr algn="l"/>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dataset exhibits class imbalance, with a majority of clients (89%) not subscribing to the term deposit.</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Customers with a university degree have the highest subscription rate, while those with basic education levels have lower subscription rates.</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Marital status and loan status also impact subscription rates, with single clients showing higher subscription rates, and those with no housing or personal loans being more likely to subscribe.</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month of contact and the day of the week do not appear to strongly influence subscription rates.</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Previous campaign outcomes play a role, with clients who had a successful outcome in the previous campaign showing higher subscription rates.</a:t>
            </a:r>
          </a:p>
          <a:p>
            <a:pPr algn="l">
              <a:buFont typeface="Arial" panose="020B0604020202020204" pitchFamily="34" charset="0"/>
              <a:buChar char="•"/>
            </a:pPr>
            <a:endParaRPr lang="en-GB" dirty="0">
              <a:solidFill>
                <a:srgbClr val="374151"/>
              </a:solidFill>
              <a:latin typeface="Söhne"/>
            </a:endParaRPr>
          </a:p>
          <a:p>
            <a:pPr algn="l">
              <a:buFont typeface="Arial" panose="020B0604020202020204" pitchFamily="34" charset="0"/>
              <a:buChar char="•"/>
            </a:pPr>
            <a:endParaRPr lang="en-GB" b="0" i="0" dirty="0">
              <a:solidFill>
                <a:srgbClr val="374151"/>
              </a:solidFill>
              <a:effectLst/>
              <a:latin typeface="Söhne"/>
            </a:endParaRPr>
          </a:p>
        </p:txBody>
      </p:sp>
    </p:spTree>
    <p:extLst>
      <p:ext uri="{BB962C8B-B14F-4D97-AF65-F5344CB8AC3E}">
        <p14:creationId xmlns:p14="http://schemas.microsoft.com/office/powerpoint/2010/main" val="1467604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Rectangle 3">
            <a:extLst>
              <a:ext uri="{FF2B5EF4-FFF2-40B4-BE49-F238E27FC236}">
                <a16:creationId xmlns:a16="http://schemas.microsoft.com/office/drawing/2014/main" id="{9D35E606-4468-CE35-E689-4AB147E57897}"/>
              </a:ext>
            </a:extLst>
          </p:cNvPr>
          <p:cNvSpPr>
            <a:spLocks noChangeArrowheads="1"/>
          </p:cNvSpPr>
          <p:nvPr/>
        </p:nvSpPr>
        <p:spPr bwMode="auto">
          <a:xfrm>
            <a:off x="260981" y="835593"/>
            <a:ext cx="80167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Söhne"/>
              </a:rPr>
              <a:t>To address the </a:t>
            </a:r>
            <a:r>
              <a:rPr kumimoji="0" lang="en-US" altLang="en-US" b="1" i="0" u="none" strike="noStrike" cap="none" normalizeH="0" baseline="0" dirty="0">
                <a:ln>
                  <a:noFill/>
                </a:ln>
                <a:solidFill>
                  <a:schemeClr val="tx1"/>
                </a:solidFill>
                <a:effectLst/>
                <a:latin typeface="Söhne"/>
              </a:rPr>
              <a:t>class imbalance</a:t>
            </a:r>
            <a:r>
              <a:rPr kumimoji="0" lang="en-US" altLang="en-US" b="0" i="0" u="none" strike="noStrike" cap="none" normalizeH="0" baseline="0" dirty="0">
                <a:ln>
                  <a:noFill/>
                </a:ln>
                <a:solidFill>
                  <a:schemeClr val="tx1"/>
                </a:solidFill>
                <a:effectLst/>
                <a:latin typeface="Söhne"/>
              </a:rPr>
              <a:t>, the </a:t>
            </a:r>
            <a:r>
              <a:rPr kumimoji="0" lang="en-US" altLang="en-US" b="1" i="0" u="none" strike="noStrike" cap="none" normalizeH="0" baseline="0" dirty="0">
                <a:ln>
                  <a:noFill/>
                </a:ln>
                <a:solidFill>
                  <a:schemeClr val="tx1"/>
                </a:solidFill>
                <a:effectLst/>
                <a:latin typeface="Söhne"/>
              </a:rPr>
              <a:t>SMOTE</a:t>
            </a:r>
            <a:r>
              <a:rPr kumimoji="0" lang="en-US" altLang="en-US" b="0" i="0" u="none" strike="noStrike" cap="none" normalizeH="0" baseline="0" dirty="0">
                <a:ln>
                  <a:noFill/>
                </a:ln>
                <a:solidFill>
                  <a:schemeClr val="tx1"/>
                </a:solidFill>
                <a:effectLst/>
                <a:latin typeface="Söhne"/>
              </a:rPr>
              <a:t> technique was applied during preprocessing. The dataset was then </a:t>
            </a:r>
            <a:r>
              <a:rPr kumimoji="0" lang="en-US" altLang="en-US" b="1" i="0" u="none" strike="noStrike" cap="none" normalizeH="0" baseline="0" dirty="0">
                <a:ln>
                  <a:noFill/>
                </a:ln>
                <a:solidFill>
                  <a:schemeClr val="tx1"/>
                </a:solidFill>
                <a:effectLst/>
                <a:latin typeface="Söhne"/>
              </a:rPr>
              <a:t>split into training and testing sets</a:t>
            </a:r>
            <a:r>
              <a:rPr kumimoji="0" lang="en-US" altLang="en-US" b="0" i="0" u="none" strike="noStrike" cap="none" normalizeH="0" baseline="0" dirty="0">
                <a:ln>
                  <a:noFill/>
                </a:ln>
                <a:solidFill>
                  <a:schemeClr val="tx1"/>
                </a:solidFill>
                <a:effectLst/>
                <a:latin typeface="Söhne"/>
              </a:rPr>
              <a:t>, and various classification models were trained and evaluated. The </a:t>
            </a:r>
            <a:r>
              <a:rPr kumimoji="0" lang="en-US" altLang="en-US" b="1" i="0" u="none" strike="noStrike" cap="none" normalizeH="0" baseline="0" dirty="0">
                <a:ln>
                  <a:noFill/>
                </a:ln>
                <a:solidFill>
                  <a:schemeClr val="tx1"/>
                </a:solidFill>
                <a:effectLst/>
                <a:latin typeface="Söhne"/>
              </a:rPr>
              <a:t>Random Forest classifier</a:t>
            </a:r>
            <a:r>
              <a:rPr kumimoji="0" lang="en-US" altLang="en-US" b="0" i="0" u="none" strike="noStrike" cap="none" normalizeH="0" baseline="0" dirty="0">
                <a:ln>
                  <a:noFill/>
                </a:ln>
                <a:solidFill>
                  <a:schemeClr val="tx1"/>
                </a:solidFill>
                <a:effectLst/>
                <a:latin typeface="Söhne"/>
              </a:rPr>
              <a:t> emerged as the best-performing model, </a:t>
            </a:r>
            <a:r>
              <a:rPr kumimoji="0" lang="en-US" altLang="en-US" b="1" i="0" u="none" strike="noStrike" cap="none" normalizeH="0" baseline="0" dirty="0">
                <a:ln>
                  <a:noFill/>
                </a:ln>
                <a:solidFill>
                  <a:schemeClr val="tx1"/>
                </a:solidFill>
                <a:effectLst/>
                <a:latin typeface="Söhne"/>
              </a:rPr>
              <a:t>demonstrating high accuracy, precision, recall, and F1 score.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Söhne"/>
              </a:rPr>
              <a:t>This suggests that the </a:t>
            </a:r>
            <a:r>
              <a:rPr kumimoji="0" lang="en-US" altLang="en-US" b="1" i="0" u="none" strike="noStrike" cap="none" normalizeH="0" baseline="0" dirty="0">
                <a:ln>
                  <a:noFill/>
                </a:ln>
                <a:solidFill>
                  <a:schemeClr val="tx1"/>
                </a:solidFill>
                <a:effectLst/>
                <a:latin typeface="Söhne"/>
              </a:rPr>
              <a:t>Random Forest </a:t>
            </a:r>
            <a:r>
              <a:rPr kumimoji="0" lang="en-US" altLang="en-US" b="0" i="0" u="none" strike="noStrike" cap="none" normalizeH="0" baseline="0" dirty="0">
                <a:ln>
                  <a:noFill/>
                </a:ln>
                <a:solidFill>
                  <a:schemeClr val="tx1"/>
                </a:solidFill>
                <a:effectLst/>
                <a:latin typeface="Söhne"/>
              </a:rPr>
              <a:t>model is well-suited for </a:t>
            </a:r>
            <a:r>
              <a:rPr kumimoji="0" lang="en-US" altLang="en-US" b="1" i="0" u="none" strike="noStrike" cap="none" normalizeH="0" baseline="0" dirty="0">
                <a:ln>
                  <a:noFill/>
                </a:ln>
                <a:solidFill>
                  <a:schemeClr val="tx1"/>
                </a:solidFill>
                <a:effectLst/>
                <a:latin typeface="Söhne"/>
              </a:rPr>
              <a:t>predicting customer responses</a:t>
            </a:r>
            <a:r>
              <a:rPr kumimoji="0" lang="en-US" altLang="en-US" b="0" i="0" u="none" strike="noStrike" cap="none" normalizeH="0" baseline="0" dirty="0">
                <a:ln>
                  <a:noFill/>
                </a:ln>
                <a:solidFill>
                  <a:schemeClr val="tx1"/>
                </a:solidFill>
                <a:effectLst/>
                <a:latin typeface="Söhne"/>
              </a:rPr>
              <a:t> to the </a:t>
            </a:r>
            <a:r>
              <a:rPr kumimoji="0" lang="en-US" altLang="en-US" b="1" i="0" u="none" strike="noStrike" cap="none" normalizeH="0" baseline="0" dirty="0">
                <a:ln>
                  <a:noFill/>
                </a:ln>
                <a:solidFill>
                  <a:schemeClr val="tx1"/>
                </a:solidFill>
                <a:effectLst/>
                <a:latin typeface="Söhne"/>
              </a:rPr>
              <a:t>term deposit campaign</a:t>
            </a:r>
            <a:r>
              <a:rPr kumimoji="0" lang="en-US" altLang="en-US" b="0" i="0" u="none" strike="noStrike" cap="none" normalizeH="0" baseline="0" dirty="0">
                <a:ln>
                  <a:noFill/>
                </a:ln>
                <a:solidFill>
                  <a:schemeClr val="tx1"/>
                </a:solidFill>
                <a:effectLst/>
                <a:latin typeface="Söhne"/>
              </a:rPr>
              <a:t>, </a:t>
            </a:r>
            <a:r>
              <a:rPr kumimoji="0" lang="en-US" altLang="en-US" b="0" i="0" u="none" cap="none" normalizeH="0" baseline="0" dirty="0">
                <a:ln>
                  <a:noFill/>
                </a:ln>
                <a:solidFill>
                  <a:schemeClr val="tx1"/>
                </a:solidFill>
                <a:effectLst/>
                <a:latin typeface="Söhne"/>
              </a:rPr>
              <a:t>providing</a:t>
            </a:r>
            <a:r>
              <a:rPr kumimoji="0" lang="en-US" altLang="en-US" b="0" i="0" u="none" strike="noStrike" cap="none" normalizeH="0" baseline="0" dirty="0">
                <a:ln>
                  <a:noFill/>
                </a:ln>
                <a:solidFill>
                  <a:schemeClr val="tx1"/>
                </a:solidFill>
                <a:effectLst/>
                <a:latin typeface="Söhne"/>
              </a:rPr>
              <a:t> a reliable tool for optimizing marketing efforts and targeting the most responsive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397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Rectangle 3">
            <a:extLst>
              <a:ext uri="{FF2B5EF4-FFF2-40B4-BE49-F238E27FC236}">
                <a16:creationId xmlns:a16="http://schemas.microsoft.com/office/drawing/2014/main" id="{9D35E606-4468-CE35-E689-4AB147E57897}"/>
              </a:ext>
            </a:extLst>
          </p:cNvPr>
          <p:cNvSpPr>
            <a:spLocks noChangeArrowheads="1"/>
          </p:cNvSpPr>
          <p:nvPr/>
        </p:nvSpPr>
        <p:spPr bwMode="auto">
          <a:xfrm>
            <a:off x="233807" y="498070"/>
            <a:ext cx="36693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GB" sz="3200" b="1" i="0" dirty="0">
                <a:effectLst/>
                <a:latin typeface="Söhne"/>
              </a:rPr>
              <a:t>Recommendations</a:t>
            </a:r>
            <a:endParaRPr kumimoji="0" lang="en-US" altLang="en-US" sz="3200" b="1" i="0" u="none" strike="noStrike" cap="none" normalizeH="0" baseline="0" dirty="0">
              <a:ln>
                <a:noFill/>
              </a:ln>
              <a:effectLst/>
            </a:endParaRPr>
          </a:p>
        </p:txBody>
      </p:sp>
      <p:sp>
        <p:nvSpPr>
          <p:cNvPr id="2" name="TextBox 1">
            <a:extLst>
              <a:ext uri="{FF2B5EF4-FFF2-40B4-BE49-F238E27FC236}">
                <a16:creationId xmlns:a16="http://schemas.microsoft.com/office/drawing/2014/main" id="{B3123B1A-5848-19FD-C2A5-51FC61BE19E2}"/>
              </a:ext>
            </a:extLst>
          </p:cNvPr>
          <p:cNvSpPr txBox="1"/>
          <p:nvPr/>
        </p:nvSpPr>
        <p:spPr>
          <a:xfrm>
            <a:off x="233807" y="1114928"/>
            <a:ext cx="10074442" cy="5355312"/>
          </a:xfrm>
          <a:prstGeom prst="rect">
            <a:avLst/>
          </a:prstGeom>
          <a:noFill/>
        </p:spPr>
        <p:txBody>
          <a:bodyPr wrap="square" rtlCol="0">
            <a:spAutoFit/>
          </a:bodyPr>
          <a:lstStyle/>
          <a:p>
            <a:pPr algn="l"/>
            <a:r>
              <a:rPr lang="en-GB" b="0" i="0" dirty="0">
                <a:effectLst/>
                <a:latin typeface="Söhne"/>
              </a:rPr>
              <a:t>The analysis yields several recommendations for the company to enhance the effectiveness of its term deposit campaign:</a:t>
            </a:r>
          </a:p>
          <a:p>
            <a:pPr algn="l"/>
            <a:endParaRPr lang="en-GB" b="0" i="0" dirty="0">
              <a:effectLst/>
              <a:latin typeface="Söhne"/>
            </a:endParaRPr>
          </a:p>
          <a:p>
            <a:pPr algn="l">
              <a:buFont typeface="+mj-lt"/>
              <a:buAutoNum type="arabicPeriod"/>
            </a:pPr>
            <a:r>
              <a:rPr lang="en-GB" b="1" i="0" dirty="0">
                <a:effectLst/>
                <a:latin typeface="Söhne"/>
              </a:rPr>
              <a:t>Target Marketing Efforts:</a:t>
            </a:r>
            <a:r>
              <a:rPr lang="en-GB" b="0" i="0" dirty="0">
                <a:effectLst/>
                <a:latin typeface="Söhne"/>
              </a:rPr>
              <a:t> Focus marketing efforts on specific customer segments that show a higher likelihood of subscribing to the term deposit. This includes customers with a university degree, single individuals, and those without existing housing or personal loans.</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Optimize Contact Strategy:</a:t>
            </a:r>
            <a:r>
              <a:rPr lang="en-GB" b="0" i="0" dirty="0">
                <a:effectLst/>
                <a:latin typeface="Söhne"/>
              </a:rPr>
              <a:t> The analysis of previous campaign outcomes indicates that success in past interactions positively influences subscription rates. The company should consider tailoring its contact strategy based on the success of previous campaigns, potentially re-engaging clients with successful outcomes.</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Seasonal Campaign Timing:</a:t>
            </a:r>
            <a:r>
              <a:rPr lang="en-GB" b="0" i="0" dirty="0">
                <a:effectLst/>
                <a:latin typeface="Söhne"/>
              </a:rPr>
              <a:t> While the analysis suggests higher contact rates during certain months, the subscription rates do not always align. Consider adjusting the timing of the telemarketing campaign to coincide with periods when subscription rates tend to be higher, such as in March and during the fall.</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Utilize Predictive </a:t>
            </a:r>
            <a:r>
              <a:rPr lang="en-GB" b="1" i="0" dirty="0" err="1">
                <a:effectLst/>
                <a:latin typeface="Söhne"/>
              </a:rPr>
              <a:t>Modeling</a:t>
            </a:r>
            <a:r>
              <a:rPr lang="en-GB" b="1" i="0" dirty="0">
                <a:effectLst/>
                <a:latin typeface="Söhne"/>
              </a:rPr>
              <a:t>:</a:t>
            </a:r>
            <a:r>
              <a:rPr lang="en-GB" b="0" i="0" dirty="0">
                <a:effectLst/>
                <a:latin typeface="Söhne"/>
              </a:rPr>
              <a:t> Leverage the Random Forest classification model to predict customer responses before initiating the campaign. This can help identify the most responsive clients and allocate marketing resources more efficiently.</a:t>
            </a:r>
          </a:p>
        </p:txBody>
      </p:sp>
    </p:spTree>
    <p:extLst>
      <p:ext uri="{BB962C8B-B14F-4D97-AF65-F5344CB8AC3E}">
        <p14:creationId xmlns:p14="http://schemas.microsoft.com/office/powerpoint/2010/main" val="355063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135468F-D0B6-BAA2-40D0-3FE1DBBE6C18}"/>
              </a:ext>
            </a:extLst>
          </p:cNvPr>
          <p:cNvSpPr txBox="1"/>
          <p:nvPr/>
        </p:nvSpPr>
        <p:spPr>
          <a:xfrm>
            <a:off x="417094" y="729966"/>
            <a:ext cx="8542421" cy="3416320"/>
          </a:xfrm>
          <a:prstGeom prst="rect">
            <a:avLst/>
          </a:prstGeom>
          <a:noFill/>
        </p:spPr>
        <p:txBody>
          <a:bodyPr wrap="square">
            <a:spAutoFit/>
          </a:bodyPr>
          <a:lstStyle/>
          <a:p>
            <a:pPr algn="l"/>
            <a:r>
              <a:rPr lang="en-GB" b="1" i="0" dirty="0">
                <a:effectLst/>
                <a:latin typeface="Söhne"/>
              </a:rPr>
              <a:t>5. Customer Engagement Channels:</a:t>
            </a:r>
            <a:r>
              <a:rPr lang="en-GB" b="0" i="0" dirty="0">
                <a:effectLst/>
                <a:latin typeface="Söhne"/>
              </a:rPr>
              <a:t> Given that cellular contacts showed higher conversion rates, consider prioritizing cellular communication over telephonic channels. This aligns with the trend observed in the dataset and may lead to more positive responses.</a:t>
            </a:r>
          </a:p>
          <a:p>
            <a:pPr algn="l"/>
            <a:endParaRPr lang="en-GB" dirty="0">
              <a:latin typeface="Söhne"/>
            </a:endParaRPr>
          </a:p>
          <a:p>
            <a:pPr algn="l"/>
            <a:r>
              <a:rPr lang="en-GB" b="1" i="0" dirty="0">
                <a:effectLst/>
                <a:latin typeface="Söhne"/>
              </a:rPr>
              <a:t>6. Continuous Monitoring:</a:t>
            </a:r>
            <a:r>
              <a:rPr lang="en-GB" b="0" i="0" dirty="0">
                <a:effectLst/>
                <a:latin typeface="Söhne"/>
              </a:rPr>
              <a:t> Periodically reevaluate and update the predictive model as customer </a:t>
            </a:r>
            <a:r>
              <a:rPr lang="en-GB" b="0" i="0" dirty="0" err="1">
                <a:effectLst/>
                <a:latin typeface="Söhne"/>
              </a:rPr>
              <a:t>behaviors</a:t>
            </a:r>
            <a:r>
              <a:rPr lang="en-GB" b="0" i="0" dirty="0">
                <a:effectLst/>
                <a:latin typeface="Söhne"/>
              </a:rPr>
              <a:t> and preferences may change over time. Continuous monitoring and adaptation will ensure the model remains effective in predicting subscription outcomes.</a:t>
            </a:r>
          </a:p>
          <a:p>
            <a:pPr algn="l">
              <a:buFont typeface="+mj-lt"/>
              <a:buAutoNum type="arabicPeriod"/>
            </a:pPr>
            <a:endParaRPr lang="en-GB" b="0" i="0" dirty="0">
              <a:effectLst/>
              <a:latin typeface="Söhne"/>
            </a:endParaRPr>
          </a:p>
          <a:p>
            <a:pPr algn="l"/>
            <a:r>
              <a:rPr lang="en-GB" b="0" i="0" dirty="0">
                <a:effectLst/>
                <a:latin typeface="Söhne"/>
              </a:rPr>
              <a:t>By incorporating these recommendations, the company can optimize its marketing strategy, increase the efficiency of its telemarketing campaigns, and ultimately enhance the success rate of term deposit subscriptions.</a:t>
            </a:r>
          </a:p>
        </p:txBody>
      </p:sp>
    </p:spTree>
    <p:extLst>
      <p:ext uri="{BB962C8B-B14F-4D97-AF65-F5344CB8AC3E}">
        <p14:creationId xmlns:p14="http://schemas.microsoft.com/office/powerpoint/2010/main" val="100114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a:extLst>
              <a:ext uri="{FF2B5EF4-FFF2-40B4-BE49-F238E27FC236}">
                <a16:creationId xmlns:a16="http://schemas.microsoft.com/office/drawing/2014/main" id="{8D6838D9-D22C-E033-FC09-38ACFB98A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96" y="1876420"/>
            <a:ext cx="7296150" cy="3105150"/>
          </a:xfrm>
          <a:prstGeom prst="rect">
            <a:avLst/>
          </a:prstGeom>
        </p:spPr>
      </p:pic>
      <p:pic>
        <p:nvPicPr>
          <p:cNvPr id="9" name="Picture 8">
            <a:extLst>
              <a:ext uri="{FF2B5EF4-FFF2-40B4-BE49-F238E27FC236}">
                <a16:creationId xmlns:a16="http://schemas.microsoft.com/office/drawing/2014/main" id="{C7D72DFA-FED0-B9D1-DF5E-17CA40D62305}"/>
              </a:ext>
            </a:extLst>
          </p:cNvPr>
          <p:cNvPicPr>
            <a:picLocks noChangeAspect="1"/>
          </p:cNvPicPr>
          <p:nvPr/>
        </p:nvPicPr>
        <p:blipFill>
          <a:blip r:embed="rId5"/>
          <a:stretch>
            <a:fillRect/>
          </a:stretch>
        </p:blipFill>
        <p:spPr>
          <a:xfrm>
            <a:off x="7315200" y="1255295"/>
            <a:ext cx="4876800" cy="4876800"/>
          </a:xfrm>
          <a:prstGeom prst="rect">
            <a:avLst/>
          </a:prstGeom>
        </p:spPr>
      </p:pic>
    </p:spTree>
    <p:extLst>
      <p:ext uri="{BB962C8B-B14F-4D97-AF65-F5344CB8AC3E}">
        <p14:creationId xmlns:p14="http://schemas.microsoft.com/office/powerpoint/2010/main" val="217740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9414125"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457200" y="307910"/>
            <a:ext cx="4254759" cy="584775"/>
          </a:xfrm>
          <a:prstGeom prst="rect">
            <a:avLst/>
          </a:prstGeom>
          <a:noFill/>
        </p:spPr>
        <p:txBody>
          <a:bodyPr wrap="square" rtlCol="0">
            <a:spAutoFit/>
          </a:bodyPr>
          <a:lstStyle/>
          <a:p>
            <a:r>
              <a:rPr lang="en-US" sz="3200" b="1" dirty="0"/>
              <a:t>INTRODUCTION </a:t>
            </a:r>
            <a:endParaRPr lang="en-IN" sz="3200" b="1" dirty="0"/>
          </a:p>
        </p:txBody>
      </p:sp>
      <p:sp>
        <p:nvSpPr>
          <p:cNvPr id="5" name="TextBox 4">
            <a:extLst>
              <a:ext uri="{FF2B5EF4-FFF2-40B4-BE49-F238E27FC236}">
                <a16:creationId xmlns:a16="http://schemas.microsoft.com/office/drawing/2014/main" id="{CB66B8B8-50A0-2817-0894-3C6B71BAF4CA}"/>
              </a:ext>
            </a:extLst>
          </p:cNvPr>
          <p:cNvSpPr txBox="1"/>
          <p:nvPr/>
        </p:nvSpPr>
        <p:spPr>
          <a:xfrm>
            <a:off x="457200" y="1171201"/>
            <a:ext cx="8789437" cy="6093976"/>
          </a:xfrm>
          <a:prstGeom prst="rect">
            <a:avLst/>
          </a:prstGeom>
          <a:noFill/>
        </p:spPr>
        <p:txBody>
          <a:bodyPr wrap="square" rtlCol="0">
            <a:spAutoFit/>
          </a:bodyPr>
          <a:lstStyle/>
          <a:p>
            <a:r>
              <a:rPr lang="en-GB" b="0" i="0" dirty="0">
                <a:effectLst/>
                <a:latin typeface="Söhne"/>
              </a:rPr>
              <a:t>Welcome everyone to our presentation on </a:t>
            </a:r>
            <a:r>
              <a:rPr lang="en-GB" b="1" i="0" dirty="0">
                <a:effectLst/>
                <a:latin typeface="Söhne"/>
              </a:rPr>
              <a:t>"</a:t>
            </a:r>
            <a:r>
              <a:rPr lang="en-IN" sz="1800" b="1" dirty="0"/>
              <a:t>Bank Marketing Campaign</a:t>
            </a:r>
            <a:r>
              <a:rPr lang="en-IN" b="1" dirty="0"/>
              <a:t> </a:t>
            </a:r>
            <a:r>
              <a:rPr lang="en-IN" sz="1800" b="1" dirty="0"/>
              <a:t>Analysis using Machine Learning”</a:t>
            </a:r>
            <a:endParaRPr lang="en-GB" sz="1800" dirty="0"/>
          </a:p>
          <a:p>
            <a:pPr marL="285750" indent="-285750" algn="l">
              <a:buFont typeface="Wingdings" panose="05000000000000000000" pitchFamily="2" charset="2"/>
              <a:buChar char="Ø"/>
            </a:pPr>
            <a:endParaRPr lang="en-GB" b="1" dirty="0">
              <a:latin typeface="Söhne"/>
            </a:endParaRPr>
          </a:p>
          <a:p>
            <a:pPr marL="285750" indent="-285750" algn="l">
              <a:buFont typeface="Wingdings" panose="05000000000000000000" pitchFamily="2" charset="2"/>
              <a:buChar char="Ø"/>
            </a:pPr>
            <a:r>
              <a:rPr lang="en-GB" b="1" i="0" dirty="0">
                <a:effectLst/>
                <a:latin typeface="Söhne"/>
              </a:rPr>
              <a:t> </a:t>
            </a:r>
            <a:r>
              <a:rPr lang="en-GB" b="0" i="0" dirty="0">
                <a:effectLst/>
                <a:latin typeface="Söhne"/>
              </a:rPr>
              <a:t>In this project, our main objective is to </a:t>
            </a:r>
            <a:r>
              <a:rPr lang="en-GB" b="1" i="0" dirty="0">
                <a:effectLst/>
                <a:latin typeface="Söhne"/>
              </a:rPr>
              <a:t>leverage data-driven </a:t>
            </a:r>
            <a:r>
              <a:rPr lang="en-GB" b="0" i="0" dirty="0">
                <a:effectLst/>
                <a:latin typeface="Söhne"/>
              </a:rPr>
              <a:t>insights to </a:t>
            </a:r>
            <a:r>
              <a:rPr lang="en-GB" b="1" i="0" dirty="0">
                <a:effectLst/>
                <a:latin typeface="Söhne"/>
              </a:rPr>
              <a:t>optimize marketing</a:t>
            </a:r>
            <a:r>
              <a:rPr lang="en-GB" b="0" i="0" dirty="0">
                <a:effectLst/>
                <a:latin typeface="Söhne"/>
              </a:rPr>
              <a:t> efforts for a </a:t>
            </a:r>
            <a:r>
              <a:rPr lang="en-GB" b="1" i="0" dirty="0">
                <a:effectLst/>
                <a:latin typeface="Söhne"/>
              </a:rPr>
              <a:t>Portuguese banking institution</a:t>
            </a:r>
            <a:r>
              <a:rPr lang="en-GB" b="0" i="0" dirty="0">
                <a:effectLst/>
                <a:latin typeface="Söhne"/>
              </a:rPr>
              <a:t>.</a:t>
            </a: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The </a:t>
            </a:r>
            <a:r>
              <a:rPr lang="en-GB" b="1" i="0" dirty="0">
                <a:effectLst/>
                <a:latin typeface="Söhne"/>
              </a:rPr>
              <a:t>data set </a:t>
            </a:r>
            <a:r>
              <a:rPr lang="en-GB" b="0" i="0" dirty="0">
                <a:effectLst/>
                <a:latin typeface="Söhne"/>
              </a:rPr>
              <a:t>encompasses </a:t>
            </a:r>
            <a:r>
              <a:rPr lang="en-GB" b="1" i="0" dirty="0">
                <a:effectLst/>
                <a:latin typeface="Söhne"/>
              </a:rPr>
              <a:t>direct marketing campaigns </a:t>
            </a:r>
            <a:r>
              <a:rPr lang="en-GB" b="0" i="0" dirty="0">
                <a:effectLst/>
                <a:latin typeface="Söhne"/>
              </a:rPr>
              <a:t>involving phone calls, with the goal of predicting whether a client </a:t>
            </a:r>
            <a:r>
              <a:rPr lang="en-GB" b="1" i="0" dirty="0">
                <a:effectLst/>
                <a:latin typeface="Söhne"/>
              </a:rPr>
              <a:t>will subscribe to a term deposit</a:t>
            </a:r>
            <a:r>
              <a:rPr lang="en-GB" b="0" i="0" dirty="0">
                <a:effectLst/>
                <a:latin typeface="Söhne"/>
              </a:rPr>
              <a:t>. This prediction is crucial for the bank to efficiently allocate resources and tailor its approach to potential customers.</a:t>
            </a: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Over the course of the presentation, we will delve into the </a:t>
            </a:r>
            <a:r>
              <a:rPr lang="en-GB" b="1" i="0" dirty="0">
                <a:effectLst/>
                <a:latin typeface="Söhne"/>
              </a:rPr>
              <a:t>key steps </a:t>
            </a:r>
            <a:r>
              <a:rPr lang="en-GB" b="0" i="0" dirty="0">
                <a:effectLst/>
                <a:latin typeface="Söhne"/>
              </a:rPr>
              <a:t>taken to </a:t>
            </a:r>
            <a:r>
              <a:rPr lang="en-GB" b="1" i="0" dirty="0" err="1">
                <a:effectLst/>
                <a:latin typeface="Söhne"/>
              </a:rPr>
              <a:t>analyze</a:t>
            </a:r>
            <a:r>
              <a:rPr lang="en-GB" b="1" i="0" dirty="0">
                <a:effectLst/>
                <a:latin typeface="Söhne"/>
              </a:rPr>
              <a:t> the data</a:t>
            </a:r>
            <a:r>
              <a:rPr lang="en-GB" b="0" i="0" dirty="0">
                <a:effectLst/>
                <a:latin typeface="Söhne"/>
              </a:rPr>
              <a:t>, extract meaningful patterns, and </a:t>
            </a:r>
            <a:r>
              <a:rPr lang="en-GB" b="1" i="0" dirty="0">
                <a:effectLst/>
                <a:latin typeface="Söhne"/>
              </a:rPr>
              <a:t>build predictive models</a:t>
            </a:r>
            <a:r>
              <a:rPr lang="en-GB" b="0" i="0" dirty="0">
                <a:effectLst/>
                <a:latin typeface="Söhne"/>
              </a:rPr>
              <a:t>. By the end, you'll gain insights into the factors influencing customer responses and how these insights can shape targeted marketing strategies.</a:t>
            </a:r>
          </a:p>
          <a:p>
            <a:pPr marL="285750" indent="-285750" algn="l">
              <a:buFont typeface="Wingdings" panose="05000000000000000000" pitchFamily="2" charset="2"/>
              <a:buChar char="Ø"/>
            </a:pPr>
            <a:endParaRPr lang="en-GB" b="0" i="0" dirty="0">
              <a:effectLst/>
              <a:latin typeface="Söhne"/>
            </a:endParaRPr>
          </a:p>
          <a:p>
            <a:pPr algn="l"/>
            <a:r>
              <a:rPr lang="en-GB" b="1" i="0" dirty="0">
                <a:effectLst/>
                <a:latin typeface="Söhne"/>
              </a:rPr>
              <a:t>Let's dive into the world of predictive analysis and discover how it can revolutionize our approach to term deposit campaigns</a:t>
            </a:r>
            <a:r>
              <a:rPr lang="en-GB" b="0" i="0" dirty="0">
                <a:effectLst/>
                <a:latin typeface="Söhne"/>
              </a:rPr>
              <a:t>.</a:t>
            </a:r>
          </a:p>
          <a:p>
            <a:pPr marL="285750" indent="-285750" algn="just">
              <a:buFont typeface="Wingdings" panose="05000000000000000000" pitchFamily="2" charset="2"/>
              <a:buChar char="Ø"/>
            </a:pPr>
            <a:endParaRPr lang="en-US" sz="2400" dirty="0"/>
          </a:p>
          <a:p>
            <a:pPr algn="just"/>
            <a:endParaRPr lang="en-US" sz="2400" dirty="0"/>
          </a:p>
          <a:p>
            <a:pPr algn="just"/>
            <a:r>
              <a:rPr lang="en-IN" dirty="0"/>
              <a:t> </a:t>
            </a:r>
          </a:p>
        </p:txBody>
      </p:sp>
    </p:spTree>
    <p:extLst>
      <p:ext uri="{BB962C8B-B14F-4D97-AF65-F5344CB8AC3E}">
        <p14:creationId xmlns:p14="http://schemas.microsoft.com/office/powerpoint/2010/main" val="12736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198334" y="133357"/>
            <a:ext cx="4223329" cy="584775"/>
          </a:xfrm>
          <a:prstGeom prst="rect">
            <a:avLst/>
          </a:prstGeom>
          <a:noFill/>
        </p:spPr>
        <p:txBody>
          <a:bodyPr wrap="square" rtlCol="0">
            <a:spAutoFit/>
          </a:bodyPr>
          <a:lstStyle/>
          <a:p>
            <a:r>
              <a:rPr lang="en-GB" sz="3200" b="1" i="0" dirty="0">
                <a:effectLst/>
                <a:latin typeface="Söhne"/>
              </a:rPr>
              <a:t>Understanding the Data</a:t>
            </a:r>
            <a:endParaRPr lang="en-IN" sz="3200" b="1" dirty="0"/>
          </a:p>
        </p:txBody>
      </p:sp>
      <p:sp>
        <p:nvSpPr>
          <p:cNvPr id="7" name="TextBox 6">
            <a:extLst>
              <a:ext uri="{FF2B5EF4-FFF2-40B4-BE49-F238E27FC236}">
                <a16:creationId xmlns:a16="http://schemas.microsoft.com/office/drawing/2014/main" id="{8E7157BC-3DC5-DA85-B466-A4D92EF42894}"/>
              </a:ext>
            </a:extLst>
          </p:cNvPr>
          <p:cNvSpPr txBox="1"/>
          <p:nvPr/>
        </p:nvSpPr>
        <p:spPr>
          <a:xfrm>
            <a:off x="198334" y="646994"/>
            <a:ext cx="8025308" cy="1661993"/>
          </a:xfrm>
          <a:prstGeom prst="rect">
            <a:avLst/>
          </a:prstGeom>
          <a:noFill/>
        </p:spPr>
        <p:txBody>
          <a:bodyPr wrap="square" rtlCol="0">
            <a:spAutoFit/>
          </a:bodyPr>
          <a:lstStyle/>
          <a:p>
            <a:pPr algn="just"/>
            <a:r>
              <a:rPr lang="en-GB" sz="1200" b="0" i="0" dirty="0">
                <a:effectLst/>
                <a:latin typeface="Söhne"/>
              </a:rPr>
              <a:t>In this dataset, we have information on 32,950 existing customers contacted by a Portuguese banking institution for a term deposit campaign. The dataset includes 16 columns, each representing different aspects of the customer and the marketing campaign.</a:t>
            </a:r>
          </a:p>
          <a:p>
            <a:pPr algn="just"/>
            <a:endParaRPr lang="en-GB" sz="1200" dirty="0">
              <a:latin typeface="Söhne"/>
            </a:endParaRPr>
          </a:p>
          <a:p>
            <a:pPr marL="285750" indent="-285750" algn="l">
              <a:buFont typeface="Wingdings" panose="05000000000000000000" pitchFamily="2" charset="2"/>
              <a:buChar char="Ø"/>
            </a:pPr>
            <a:r>
              <a:rPr lang="en-GB" sz="1200" b="1" i="0" dirty="0">
                <a:effectLst/>
                <a:latin typeface="Söhne"/>
              </a:rPr>
              <a:t>Basic Statistics:</a:t>
            </a:r>
            <a:endParaRPr lang="en-GB" sz="1200" dirty="0">
              <a:latin typeface="Söhne"/>
            </a:endParaRPr>
          </a:p>
          <a:p>
            <a:pPr marL="285750" indent="-285750" algn="l">
              <a:buFont typeface="Arial" panose="020B0604020202020204" pitchFamily="34" charset="0"/>
              <a:buChar char="•"/>
            </a:pPr>
            <a:r>
              <a:rPr lang="en-GB" sz="1200" b="0" i="0" dirty="0">
                <a:effectLst/>
                <a:latin typeface="Söhne"/>
              </a:rPr>
              <a:t>Rows: 32,950</a:t>
            </a:r>
          </a:p>
          <a:p>
            <a:pPr marL="285750" indent="-285750" algn="l">
              <a:buFont typeface="Arial" panose="020B0604020202020204" pitchFamily="34" charset="0"/>
              <a:buChar char="•"/>
            </a:pPr>
            <a:r>
              <a:rPr lang="en-GB" sz="1200" b="0" i="0" dirty="0">
                <a:effectLst/>
                <a:latin typeface="Söhne"/>
              </a:rPr>
              <a:t>Columns: 16</a:t>
            </a:r>
          </a:p>
          <a:p>
            <a:pPr algn="just"/>
            <a:endParaRPr lang="en-GB" b="0" i="0" dirty="0">
              <a:effectLst/>
              <a:latin typeface="Roboto" panose="020F0502020204030204" pitchFamily="2" charset="0"/>
            </a:endParaRPr>
          </a:p>
        </p:txBody>
      </p:sp>
      <p:sp>
        <p:nvSpPr>
          <p:cNvPr id="9" name="TextBox 8">
            <a:extLst>
              <a:ext uri="{FF2B5EF4-FFF2-40B4-BE49-F238E27FC236}">
                <a16:creationId xmlns:a16="http://schemas.microsoft.com/office/drawing/2014/main" id="{80997367-F032-F7D7-172F-67BB1EB9C0F9}"/>
              </a:ext>
            </a:extLst>
          </p:cNvPr>
          <p:cNvSpPr txBox="1"/>
          <p:nvPr/>
        </p:nvSpPr>
        <p:spPr>
          <a:xfrm>
            <a:off x="198334" y="2073400"/>
            <a:ext cx="11929498" cy="4616648"/>
          </a:xfrm>
          <a:prstGeom prst="rect">
            <a:avLst/>
          </a:prstGeom>
          <a:noFill/>
        </p:spPr>
        <p:txBody>
          <a:bodyPr wrap="square">
            <a:spAutoFit/>
          </a:bodyPr>
          <a:lstStyle/>
          <a:p>
            <a:pPr algn="l">
              <a:buFont typeface="+mj-lt"/>
              <a:buAutoNum type="arabicPeriod"/>
            </a:pPr>
            <a:r>
              <a:rPr lang="en-GB" sz="1400" b="1" i="0" dirty="0">
                <a:effectLst/>
                <a:latin typeface="Söhne"/>
              </a:rPr>
              <a:t>Key Input Variables: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Age:</a:t>
            </a:r>
            <a:r>
              <a:rPr lang="en-GB" sz="1400" b="0" i="0" dirty="0">
                <a:effectLst/>
                <a:latin typeface="Söhne"/>
              </a:rPr>
              <a:t> Numeric variable representing the age of the customer.</a:t>
            </a:r>
          </a:p>
          <a:p>
            <a:pPr marL="742950" lvl="1" indent="-285750" algn="l">
              <a:buFont typeface="Arial" panose="020B0604020202020204" pitchFamily="34" charset="0"/>
              <a:buChar char="•"/>
            </a:pPr>
            <a:r>
              <a:rPr lang="en-GB" sz="1400" b="1" i="0" dirty="0">
                <a:effectLst/>
                <a:latin typeface="Söhne"/>
              </a:rPr>
              <a:t>Job:</a:t>
            </a:r>
            <a:r>
              <a:rPr lang="en-GB" sz="1400" b="0" i="0" dirty="0">
                <a:effectLst/>
                <a:latin typeface="Söhne"/>
              </a:rPr>
              <a:t> Categorical variable indicating the type of job.</a:t>
            </a:r>
          </a:p>
          <a:p>
            <a:pPr marL="742950" lvl="1" indent="-285750" algn="l">
              <a:buFont typeface="Arial" panose="020B0604020202020204" pitchFamily="34" charset="0"/>
              <a:buChar char="•"/>
            </a:pPr>
            <a:r>
              <a:rPr lang="en-GB" sz="1400" b="1" i="0" dirty="0">
                <a:effectLst/>
                <a:latin typeface="Söhne"/>
              </a:rPr>
              <a:t>Marital:</a:t>
            </a:r>
            <a:r>
              <a:rPr lang="en-GB" sz="1400" b="0" i="0" dirty="0">
                <a:effectLst/>
                <a:latin typeface="Söhne"/>
              </a:rPr>
              <a:t> Categorical variable representing the marital status.</a:t>
            </a:r>
          </a:p>
          <a:p>
            <a:pPr marL="742950" lvl="1" indent="-285750" algn="l">
              <a:buFont typeface="Arial" panose="020B0604020202020204" pitchFamily="34" charset="0"/>
              <a:buChar char="•"/>
            </a:pPr>
            <a:r>
              <a:rPr lang="en-GB" sz="1400" b="1" i="0" dirty="0">
                <a:effectLst/>
                <a:latin typeface="Söhne"/>
              </a:rPr>
              <a:t>Education:</a:t>
            </a:r>
            <a:r>
              <a:rPr lang="en-GB" sz="1400" b="0" i="0" dirty="0">
                <a:effectLst/>
                <a:latin typeface="Söhne"/>
              </a:rPr>
              <a:t> Categorical variable indicating the customer's education level.</a:t>
            </a:r>
          </a:p>
          <a:p>
            <a:pPr marL="742950" lvl="1" indent="-285750" algn="l">
              <a:buFont typeface="Arial" panose="020B0604020202020204" pitchFamily="34" charset="0"/>
              <a:buChar char="•"/>
            </a:pPr>
            <a:r>
              <a:rPr lang="en-GB" sz="1400" b="1" i="0" dirty="0">
                <a:effectLst/>
                <a:latin typeface="Söhne"/>
              </a:rPr>
              <a:t>Default:</a:t>
            </a:r>
            <a:r>
              <a:rPr lang="en-GB" sz="1400" b="0" i="0" dirty="0">
                <a:effectLst/>
                <a:latin typeface="Söhne"/>
              </a:rPr>
              <a:t> Categorical variable indicating whether the customer has credit in default.</a:t>
            </a:r>
          </a:p>
          <a:p>
            <a:pPr marL="742950" lvl="1" indent="-285750" algn="l">
              <a:buFont typeface="Arial" panose="020B0604020202020204" pitchFamily="34" charset="0"/>
              <a:buChar char="•"/>
            </a:pPr>
            <a:r>
              <a:rPr lang="en-GB" sz="1400" b="1" i="0" dirty="0">
                <a:effectLst/>
                <a:latin typeface="Söhne"/>
              </a:rPr>
              <a:t>Housing:</a:t>
            </a:r>
            <a:r>
              <a:rPr lang="en-GB" sz="1400" b="0" i="0" dirty="0">
                <a:effectLst/>
                <a:latin typeface="Söhne"/>
              </a:rPr>
              <a:t> Categorical variable indicating whether the customer has a housing loan.</a:t>
            </a:r>
          </a:p>
          <a:p>
            <a:pPr marL="742950" lvl="1" indent="-285750" algn="l">
              <a:buFont typeface="Arial" panose="020B0604020202020204" pitchFamily="34" charset="0"/>
              <a:buChar char="•"/>
            </a:pPr>
            <a:r>
              <a:rPr lang="en-GB" sz="1400" b="1" i="0" dirty="0">
                <a:effectLst/>
                <a:latin typeface="Söhne"/>
              </a:rPr>
              <a:t>Loan:</a:t>
            </a:r>
            <a:r>
              <a:rPr lang="en-GB" sz="1400" b="0" i="0" dirty="0">
                <a:effectLst/>
                <a:latin typeface="Söhne"/>
              </a:rPr>
              <a:t> Categorical variable indicating whether the customer has a personal loan.</a:t>
            </a:r>
          </a:p>
          <a:p>
            <a:pPr algn="l">
              <a:buFont typeface="+mj-lt"/>
              <a:buAutoNum type="arabicPeriod"/>
            </a:pPr>
            <a:r>
              <a:rPr lang="en-GB" sz="1400" b="1" i="0" dirty="0">
                <a:effectLst/>
                <a:latin typeface="Söhne"/>
              </a:rPr>
              <a:t>Campaign Details: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Contact:</a:t>
            </a:r>
            <a:r>
              <a:rPr lang="en-GB" sz="1400" b="0" i="0" dirty="0">
                <a:effectLst/>
                <a:latin typeface="Söhne"/>
              </a:rPr>
              <a:t> Categorical variable indicating the communication type (e.g., cellular, telephone).</a:t>
            </a:r>
          </a:p>
          <a:p>
            <a:pPr marL="742950" lvl="1" indent="-285750" algn="l">
              <a:buFont typeface="Arial" panose="020B0604020202020204" pitchFamily="34" charset="0"/>
              <a:buChar char="•"/>
            </a:pPr>
            <a:r>
              <a:rPr lang="en-GB" sz="1400" b="1" i="0" dirty="0">
                <a:effectLst/>
                <a:latin typeface="Söhne"/>
              </a:rPr>
              <a:t>Month:</a:t>
            </a:r>
            <a:r>
              <a:rPr lang="en-GB" sz="1400" b="0" i="0" dirty="0">
                <a:effectLst/>
                <a:latin typeface="Söhne"/>
              </a:rPr>
              <a:t> Categorical variable representing the last contact month of the year.</a:t>
            </a:r>
          </a:p>
          <a:p>
            <a:pPr marL="742950" lvl="1" indent="-285750" algn="l">
              <a:buFont typeface="Arial" panose="020B0604020202020204" pitchFamily="34" charset="0"/>
              <a:buChar char="•"/>
            </a:pPr>
            <a:r>
              <a:rPr lang="en-GB" sz="1400" b="1" i="0" dirty="0" err="1">
                <a:effectLst/>
                <a:latin typeface="Söhne"/>
              </a:rPr>
              <a:t>Day_of_week</a:t>
            </a:r>
            <a:r>
              <a:rPr lang="en-GB" sz="1400" b="1" i="0" dirty="0">
                <a:effectLst/>
                <a:latin typeface="Söhne"/>
              </a:rPr>
              <a:t>:</a:t>
            </a:r>
            <a:r>
              <a:rPr lang="en-GB" sz="1400" b="0" i="0" dirty="0">
                <a:effectLst/>
                <a:latin typeface="Söhne"/>
              </a:rPr>
              <a:t> Categorical variable representing the last contact day of the week.</a:t>
            </a:r>
          </a:p>
          <a:p>
            <a:pPr marL="742950" lvl="1" indent="-285750" algn="l">
              <a:buFont typeface="Arial" panose="020B0604020202020204" pitchFamily="34" charset="0"/>
              <a:buChar char="•"/>
            </a:pPr>
            <a:r>
              <a:rPr lang="en-GB" sz="1400" b="1" i="0" dirty="0">
                <a:effectLst/>
                <a:latin typeface="Söhne"/>
              </a:rPr>
              <a:t>Duration:</a:t>
            </a:r>
            <a:r>
              <a:rPr lang="en-GB" sz="1400" b="0" i="0" dirty="0">
                <a:effectLst/>
                <a:latin typeface="Söhne"/>
              </a:rPr>
              <a:t> Numeric variable representing the last contact duration in seconds. Note: This variable strongly influences the outcome.</a:t>
            </a:r>
          </a:p>
          <a:p>
            <a:pPr algn="l">
              <a:buFont typeface="+mj-lt"/>
              <a:buAutoNum type="arabicPeriod"/>
            </a:pPr>
            <a:r>
              <a:rPr lang="en-GB" sz="1400" b="1" i="0" dirty="0">
                <a:effectLst/>
                <a:latin typeface="Söhne"/>
              </a:rPr>
              <a:t>Previous Campaign Information:</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Campaign:</a:t>
            </a:r>
            <a:r>
              <a:rPr lang="en-GB" sz="1400" b="0" i="0" dirty="0">
                <a:effectLst/>
                <a:latin typeface="Söhne"/>
              </a:rPr>
              <a:t> Numeric variable representing the number of contacts performed during this campaign for each client.</a:t>
            </a:r>
          </a:p>
          <a:p>
            <a:pPr marL="742950" lvl="1" indent="-285750" algn="l">
              <a:buFont typeface="Arial" panose="020B0604020202020204" pitchFamily="34" charset="0"/>
              <a:buChar char="•"/>
            </a:pPr>
            <a:r>
              <a:rPr lang="en-GB" sz="1400" b="1" i="0" dirty="0" err="1">
                <a:effectLst/>
                <a:latin typeface="Söhne"/>
              </a:rPr>
              <a:t>Pdays</a:t>
            </a:r>
            <a:r>
              <a:rPr lang="en-GB" sz="1400" b="1" i="0" dirty="0">
                <a:effectLst/>
                <a:latin typeface="Söhne"/>
              </a:rPr>
              <a:t>:</a:t>
            </a:r>
            <a:r>
              <a:rPr lang="en-GB" sz="1400" b="0" i="0" dirty="0">
                <a:effectLst/>
                <a:latin typeface="Söhne"/>
              </a:rPr>
              <a:t> Numeric variable representing the number of days passed since the client was last contacted from a previous campaign (999 means not previously contacted).</a:t>
            </a:r>
          </a:p>
          <a:p>
            <a:pPr marL="742950" lvl="1" indent="-285750" algn="l">
              <a:buFont typeface="Arial" panose="020B0604020202020204" pitchFamily="34" charset="0"/>
              <a:buChar char="•"/>
            </a:pPr>
            <a:r>
              <a:rPr lang="en-GB" sz="1400" b="1" i="0" dirty="0">
                <a:effectLst/>
                <a:latin typeface="Söhne"/>
              </a:rPr>
              <a:t>Previous:</a:t>
            </a:r>
            <a:r>
              <a:rPr lang="en-GB" sz="1400" b="0" i="0" dirty="0">
                <a:effectLst/>
                <a:latin typeface="Söhne"/>
              </a:rPr>
              <a:t> Numeric variable representing the number of contacts performed before this campaign for each client.</a:t>
            </a:r>
          </a:p>
          <a:p>
            <a:pPr marL="742950" lvl="1" indent="-285750" algn="l">
              <a:buFont typeface="Arial" panose="020B0604020202020204" pitchFamily="34" charset="0"/>
              <a:buChar char="•"/>
            </a:pPr>
            <a:r>
              <a:rPr lang="en-GB" sz="1400" b="1" i="0" dirty="0" err="1">
                <a:effectLst/>
                <a:latin typeface="Söhne"/>
              </a:rPr>
              <a:t>Poutcome</a:t>
            </a:r>
            <a:r>
              <a:rPr lang="en-GB" sz="1400" b="1" i="0" dirty="0">
                <a:effectLst/>
                <a:latin typeface="Söhne"/>
              </a:rPr>
              <a:t>:</a:t>
            </a:r>
            <a:r>
              <a:rPr lang="en-GB" sz="1400" b="0" i="0" dirty="0">
                <a:effectLst/>
                <a:latin typeface="Söhne"/>
              </a:rPr>
              <a:t> Categorical variable representing the outcome of the previous marketing campaign.</a:t>
            </a:r>
          </a:p>
          <a:p>
            <a:pPr algn="l">
              <a:buFont typeface="+mj-lt"/>
              <a:buAutoNum type="arabicPeriod"/>
            </a:pPr>
            <a:r>
              <a:rPr lang="en-GB" sz="1400" b="1" i="0" dirty="0">
                <a:effectLst/>
                <a:latin typeface="Söhne"/>
              </a:rPr>
              <a:t>Outcome Variable:</a:t>
            </a:r>
            <a:endParaRPr lang="en-GB" sz="1400" b="0" i="0" dirty="0">
              <a:effectLst/>
              <a:latin typeface="Söhne"/>
            </a:endParaRPr>
          </a:p>
          <a:p>
            <a:pPr marL="742950" lvl="1" indent="-285750" algn="l">
              <a:buFont typeface="+mj-lt"/>
              <a:buAutoNum type="arabicPeriod"/>
            </a:pPr>
            <a:r>
              <a:rPr lang="en-GB" sz="1400" b="1" i="0" dirty="0">
                <a:effectLst/>
                <a:latin typeface="Söhne"/>
              </a:rPr>
              <a:t>y:</a:t>
            </a:r>
            <a:r>
              <a:rPr lang="en-GB" sz="1400" b="0" i="0" dirty="0">
                <a:effectLst/>
                <a:latin typeface="Söhne"/>
              </a:rPr>
              <a:t> </a:t>
            </a:r>
            <a:r>
              <a:rPr lang="en-GB" sz="1400" b="1" i="0" dirty="0">
                <a:effectLst/>
                <a:latin typeface="Söhne"/>
              </a:rPr>
              <a:t>Binary variable indicating whether the client subscribed to a term deposit ("yes" or "no").</a:t>
            </a:r>
          </a:p>
        </p:txBody>
      </p:sp>
    </p:spTree>
    <p:extLst>
      <p:ext uri="{BB962C8B-B14F-4D97-AF65-F5344CB8AC3E}">
        <p14:creationId xmlns:p14="http://schemas.microsoft.com/office/powerpoint/2010/main" val="242026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52291"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58790071-29C4-64E6-EB07-D32CE3B3FB00}"/>
              </a:ext>
            </a:extLst>
          </p:cNvPr>
          <p:cNvSpPr txBox="1"/>
          <p:nvPr/>
        </p:nvSpPr>
        <p:spPr>
          <a:xfrm>
            <a:off x="575734" y="829734"/>
            <a:ext cx="2497668" cy="707886"/>
          </a:xfrm>
          <a:prstGeom prst="rect">
            <a:avLst/>
          </a:prstGeom>
          <a:noFill/>
        </p:spPr>
        <p:txBody>
          <a:bodyPr wrap="square" rtlCol="0">
            <a:spAutoFit/>
          </a:bodyPr>
          <a:lstStyle/>
          <a:p>
            <a:r>
              <a:rPr lang="en-US" sz="4000" b="1" dirty="0">
                <a:latin typeface="Söhne"/>
              </a:rPr>
              <a:t>Tools Used</a:t>
            </a:r>
            <a:endParaRPr lang="en-GB" sz="4000" b="1" dirty="0">
              <a:latin typeface="Söhne"/>
            </a:endParaRPr>
          </a:p>
        </p:txBody>
      </p:sp>
      <p:sp>
        <p:nvSpPr>
          <p:cNvPr id="3" name="TextBox 2">
            <a:extLst>
              <a:ext uri="{FF2B5EF4-FFF2-40B4-BE49-F238E27FC236}">
                <a16:creationId xmlns:a16="http://schemas.microsoft.com/office/drawing/2014/main" id="{CBD4C276-37BF-F11D-45DF-8AED98B3D3E8}"/>
              </a:ext>
            </a:extLst>
          </p:cNvPr>
          <p:cNvSpPr txBox="1"/>
          <p:nvPr/>
        </p:nvSpPr>
        <p:spPr>
          <a:xfrm>
            <a:off x="726432" y="1615683"/>
            <a:ext cx="7691136" cy="2092881"/>
          </a:xfrm>
          <a:prstGeom prst="rect">
            <a:avLst/>
          </a:prstGeom>
          <a:noFill/>
        </p:spPr>
        <p:txBody>
          <a:bodyPr wrap="square" rtlCol="0">
            <a:spAutoFit/>
          </a:bodyPr>
          <a:lstStyle/>
          <a:p>
            <a:pPr marL="457189" indent="-457189">
              <a:buFont typeface="Arial" panose="020B0604020202020204" pitchFamily="34" charset="0"/>
              <a:buChar char="•"/>
            </a:pPr>
            <a:r>
              <a:rPr lang="en-US" sz="2800" dirty="0" err="1">
                <a:latin typeface="Arial" pitchFamily="34" charset="0"/>
                <a:cs typeface="Arial" pitchFamily="34" charset="0"/>
              </a:rPr>
              <a:t>Jupyter</a:t>
            </a:r>
            <a:r>
              <a:rPr lang="en-US" sz="2800" dirty="0">
                <a:latin typeface="Arial" pitchFamily="34" charset="0"/>
                <a:cs typeface="Arial" pitchFamily="34" charset="0"/>
              </a:rPr>
              <a:t> Notebook, Python Libraries such as Pandas, </a:t>
            </a:r>
            <a:r>
              <a:rPr lang="en-US" sz="2800" dirty="0" err="1">
                <a:latin typeface="Arial" pitchFamily="34" charset="0"/>
                <a:cs typeface="Arial" pitchFamily="34" charset="0"/>
              </a:rPr>
              <a:t>Numpy</a:t>
            </a:r>
            <a:r>
              <a:rPr lang="en-US" sz="2800" dirty="0">
                <a:latin typeface="Arial" pitchFamily="34" charset="0"/>
                <a:cs typeface="Arial" pitchFamily="34" charset="0"/>
              </a:rPr>
              <a:t>, Matplotlib, seaborn, </a:t>
            </a:r>
            <a:r>
              <a:rPr lang="en-US" sz="2800" dirty="0" err="1">
                <a:latin typeface="Arial" pitchFamily="34" charset="0"/>
                <a:cs typeface="Arial" pitchFamily="34" charset="0"/>
              </a:rPr>
              <a:t>Sklearn</a:t>
            </a:r>
            <a:r>
              <a:rPr lang="en-US" sz="2800" dirty="0">
                <a:latin typeface="Arial" pitchFamily="34" charset="0"/>
                <a:cs typeface="Arial" pitchFamily="34" charset="0"/>
              </a:rPr>
              <a:t> and</a:t>
            </a:r>
          </a:p>
          <a:p>
            <a:pPr marL="457189" indent="-457189">
              <a:buFont typeface="Arial" panose="020B0604020202020204" pitchFamily="34" charset="0"/>
              <a:buChar char="•"/>
            </a:pPr>
            <a:r>
              <a:rPr lang="en-US" sz="2800" dirty="0">
                <a:latin typeface="Arial" pitchFamily="34" charset="0"/>
                <a:cs typeface="Arial" pitchFamily="34" charset="0"/>
              </a:rPr>
              <a:t>Business Intelligence such as Power Bi.</a:t>
            </a:r>
          </a:p>
          <a:p>
            <a:endParaRPr lang="en-GB" dirty="0"/>
          </a:p>
        </p:txBody>
      </p:sp>
      <p:pic>
        <p:nvPicPr>
          <p:cNvPr id="7" name="Picture 6" descr="C:\Users\ASUS\Downloads\1200px-Jupyter_logo.svg.png">
            <a:extLst>
              <a:ext uri="{FF2B5EF4-FFF2-40B4-BE49-F238E27FC236}">
                <a16:creationId xmlns:a16="http://schemas.microsoft.com/office/drawing/2014/main" id="{8641D41E-30FB-E107-2B0E-AEC69B5CE76F}"/>
              </a:ext>
            </a:extLst>
          </p:cNvPr>
          <p:cNvPicPr/>
          <p:nvPr/>
        </p:nvPicPr>
        <p:blipFill>
          <a:blip r:embed="rId4" cstate="print"/>
          <a:srcRect/>
          <a:stretch>
            <a:fillRect/>
          </a:stretch>
        </p:blipFill>
        <p:spPr bwMode="auto">
          <a:xfrm>
            <a:off x="1377504" y="3799369"/>
            <a:ext cx="864096" cy="1008112"/>
          </a:xfrm>
          <a:prstGeom prst="rect">
            <a:avLst/>
          </a:prstGeom>
          <a:noFill/>
          <a:ln w="9525">
            <a:noFill/>
            <a:miter lim="800000"/>
            <a:headEnd/>
            <a:tailEnd/>
          </a:ln>
        </p:spPr>
      </p:pic>
      <p:pic>
        <p:nvPicPr>
          <p:cNvPr id="8" name="Picture 7" descr="C:\Users\ASUS\Downloads\numpy logo.png">
            <a:extLst>
              <a:ext uri="{FF2B5EF4-FFF2-40B4-BE49-F238E27FC236}">
                <a16:creationId xmlns:a16="http://schemas.microsoft.com/office/drawing/2014/main" id="{5002A955-3400-26F6-C63B-F819AF583C58}"/>
              </a:ext>
            </a:extLst>
          </p:cNvPr>
          <p:cNvPicPr/>
          <p:nvPr/>
        </p:nvPicPr>
        <p:blipFill>
          <a:blip r:embed="rId5" cstate="print"/>
          <a:srcRect/>
          <a:stretch>
            <a:fillRect/>
          </a:stretch>
        </p:blipFill>
        <p:spPr bwMode="auto">
          <a:xfrm>
            <a:off x="2267744" y="4796697"/>
            <a:ext cx="1800200" cy="737937"/>
          </a:xfrm>
          <a:prstGeom prst="rect">
            <a:avLst/>
          </a:prstGeom>
          <a:noFill/>
          <a:ln w="9525">
            <a:noFill/>
            <a:miter lim="800000"/>
            <a:headEnd/>
            <a:tailEnd/>
          </a:ln>
        </p:spPr>
      </p:pic>
      <p:pic>
        <p:nvPicPr>
          <p:cNvPr id="9" name="Picture 8" descr="C:\Users\ASUS\Downloads\pandas-logo-pandas-python-logo.png">
            <a:extLst>
              <a:ext uri="{FF2B5EF4-FFF2-40B4-BE49-F238E27FC236}">
                <a16:creationId xmlns:a16="http://schemas.microsoft.com/office/drawing/2014/main" id="{0DC25D9E-54D1-139C-3E46-9CBC9EA10E25}"/>
              </a:ext>
            </a:extLst>
          </p:cNvPr>
          <p:cNvPicPr/>
          <p:nvPr/>
        </p:nvPicPr>
        <p:blipFill>
          <a:blip r:embed="rId6" cstate="print"/>
          <a:srcRect/>
          <a:stretch>
            <a:fillRect/>
          </a:stretch>
        </p:blipFill>
        <p:spPr bwMode="auto">
          <a:xfrm>
            <a:off x="3995936" y="3789040"/>
            <a:ext cx="1008112" cy="792088"/>
          </a:xfrm>
          <a:prstGeom prst="rect">
            <a:avLst/>
          </a:prstGeom>
          <a:noFill/>
          <a:ln w="9525">
            <a:noFill/>
            <a:miter lim="800000"/>
            <a:headEnd/>
            <a:tailEnd/>
          </a:ln>
        </p:spPr>
      </p:pic>
      <p:pic>
        <p:nvPicPr>
          <p:cNvPr id="10" name="Picture 9" descr="C:\Users\ASUS\Downloads\Matplotlib logo.jpeg">
            <a:extLst>
              <a:ext uri="{FF2B5EF4-FFF2-40B4-BE49-F238E27FC236}">
                <a16:creationId xmlns:a16="http://schemas.microsoft.com/office/drawing/2014/main" id="{41BAFCC5-BBF5-859C-EF71-FAAF7E6228DA}"/>
              </a:ext>
            </a:extLst>
          </p:cNvPr>
          <p:cNvPicPr/>
          <p:nvPr/>
        </p:nvPicPr>
        <p:blipFill>
          <a:blip r:embed="rId7" cstate="print"/>
          <a:srcRect/>
          <a:stretch>
            <a:fillRect/>
          </a:stretch>
        </p:blipFill>
        <p:spPr bwMode="auto">
          <a:xfrm>
            <a:off x="5364088" y="3861048"/>
            <a:ext cx="1512168" cy="749424"/>
          </a:xfrm>
          <a:prstGeom prst="rect">
            <a:avLst/>
          </a:prstGeom>
          <a:noFill/>
          <a:ln w="9525">
            <a:noFill/>
            <a:miter lim="800000"/>
            <a:headEnd/>
            <a:tailEnd/>
          </a:ln>
        </p:spPr>
      </p:pic>
      <p:pic>
        <p:nvPicPr>
          <p:cNvPr id="11" name="Picture 10" descr="C:\Users\ASUS\Downloads\1164px-Scikit_learn_logo.svg.png">
            <a:extLst>
              <a:ext uri="{FF2B5EF4-FFF2-40B4-BE49-F238E27FC236}">
                <a16:creationId xmlns:a16="http://schemas.microsoft.com/office/drawing/2014/main" id="{D5FF7974-C899-4B93-2B0C-7A8E13BEEA01}"/>
              </a:ext>
            </a:extLst>
          </p:cNvPr>
          <p:cNvPicPr/>
          <p:nvPr/>
        </p:nvPicPr>
        <p:blipFill>
          <a:blip r:embed="rId8" cstate="print"/>
          <a:srcRect/>
          <a:stretch>
            <a:fillRect/>
          </a:stretch>
        </p:blipFill>
        <p:spPr bwMode="auto">
          <a:xfrm>
            <a:off x="1930636" y="3521335"/>
            <a:ext cx="2232248" cy="1296144"/>
          </a:xfrm>
          <a:prstGeom prst="rect">
            <a:avLst/>
          </a:prstGeom>
          <a:noFill/>
          <a:ln w="9525">
            <a:noFill/>
            <a:miter lim="800000"/>
            <a:headEnd/>
            <a:tailEnd/>
          </a:ln>
        </p:spPr>
      </p:pic>
      <p:pic>
        <p:nvPicPr>
          <p:cNvPr id="12" name="Picture 11" descr="C:\Users\ASUS\Downloads\power-bi-vector-logo-2022-small.png">
            <a:extLst>
              <a:ext uri="{FF2B5EF4-FFF2-40B4-BE49-F238E27FC236}">
                <a16:creationId xmlns:a16="http://schemas.microsoft.com/office/drawing/2014/main" id="{8379DA16-A62B-D5DC-5793-601F882DAA98}"/>
              </a:ext>
            </a:extLst>
          </p:cNvPr>
          <p:cNvPicPr/>
          <p:nvPr/>
        </p:nvPicPr>
        <p:blipFill>
          <a:blip r:embed="rId9" cstate="print"/>
          <a:srcRect/>
          <a:stretch>
            <a:fillRect/>
          </a:stretch>
        </p:blipFill>
        <p:spPr bwMode="auto">
          <a:xfrm>
            <a:off x="5472100" y="4666255"/>
            <a:ext cx="1296144" cy="1152128"/>
          </a:xfrm>
          <a:prstGeom prst="rect">
            <a:avLst/>
          </a:prstGeom>
          <a:noFill/>
          <a:ln w="9525">
            <a:noFill/>
            <a:miter lim="800000"/>
            <a:headEnd/>
            <a:tailEnd/>
          </a:ln>
        </p:spPr>
      </p:pic>
      <p:pic>
        <p:nvPicPr>
          <p:cNvPr id="13" name="Picture 12" descr="C:\Users\ASUS\Downloads\Seaborn.png">
            <a:extLst>
              <a:ext uri="{FF2B5EF4-FFF2-40B4-BE49-F238E27FC236}">
                <a16:creationId xmlns:a16="http://schemas.microsoft.com/office/drawing/2014/main" id="{733119D5-A8CA-9661-C4B4-CAF174ABCD4E}"/>
              </a:ext>
            </a:extLst>
          </p:cNvPr>
          <p:cNvPicPr/>
          <p:nvPr/>
        </p:nvPicPr>
        <p:blipFill>
          <a:blip r:embed="rId10" cstate="print"/>
          <a:srcRect/>
          <a:stretch>
            <a:fillRect/>
          </a:stretch>
        </p:blipFill>
        <p:spPr bwMode="auto">
          <a:xfrm>
            <a:off x="4067944" y="4630251"/>
            <a:ext cx="1296144" cy="1080120"/>
          </a:xfrm>
          <a:prstGeom prst="rect">
            <a:avLst/>
          </a:prstGeom>
          <a:noFill/>
          <a:ln w="9525">
            <a:noFill/>
            <a:miter lim="800000"/>
            <a:headEnd/>
            <a:tailEnd/>
          </a:ln>
        </p:spPr>
      </p:pic>
    </p:spTree>
    <p:extLst>
      <p:ext uri="{BB962C8B-B14F-4D97-AF65-F5344CB8AC3E}">
        <p14:creationId xmlns:p14="http://schemas.microsoft.com/office/powerpoint/2010/main" val="78146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58790071-29C4-64E6-EB07-D32CE3B3FB00}"/>
              </a:ext>
            </a:extLst>
          </p:cNvPr>
          <p:cNvSpPr txBox="1"/>
          <p:nvPr/>
        </p:nvSpPr>
        <p:spPr>
          <a:xfrm>
            <a:off x="543650" y="532955"/>
            <a:ext cx="5576413" cy="707886"/>
          </a:xfrm>
          <a:prstGeom prst="rect">
            <a:avLst/>
          </a:prstGeom>
          <a:noFill/>
        </p:spPr>
        <p:txBody>
          <a:bodyPr wrap="square" rtlCol="0">
            <a:spAutoFit/>
          </a:bodyPr>
          <a:lstStyle/>
          <a:p>
            <a:r>
              <a:rPr lang="en-GB" sz="4000" b="1" i="0">
                <a:effectLst/>
                <a:latin typeface="Söhne"/>
              </a:rPr>
              <a:t>Ensuring Data Quality</a:t>
            </a:r>
            <a:endParaRPr lang="en-GB" sz="4000" b="1" dirty="0">
              <a:latin typeface="Söhne"/>
            </a:endParaRPr>
          </a:p>
        </p:txBody>
      </p:sp>
      <p:sp>
        <p:nvSpPr>
          <p:cNvPr id="16" name="TextBox 15">
            <a:extLst>
              <a:ext uri="{FF2B5EF4-FFF2-40B4-BE49-F238E27FC236}">
                <a16:creationId xmlns:a16="http://schemas.microsoft.com/office/drawing/2014/main" id="{7F207471-B1C2-6E47-C25D-B0F0E1BB90DD}"/>
              </a:ext>
            </a:extLst>
          </p:cNvPr>
          <p:cNvSpPr txBox="1"/>
          <p:nvPr/>
        </p:nvSpPr>
        <p:spPr>
          <a:xfrm>
            <a:off x="721895" y="1537620"/>
            <a:ext cx="7531768" cy="4524315"/>
          </a:xfrm>
          <a:prstGeom prst="rect">
            <a:avLst/>
          </a:prstGeom>
          <a:noFill/>
        </p:spPr>
        <p:txBody>
          <a:bodyPr wrap="square">
            <a:spAutoFit/>
          </a:bodyPr>
          <a:lstStyle/>
          <a:p>
            <a:pPr marL="285750" indent="-285750" algn="l">
              <a:buFont typeface="Wingdings" panose="05000000000000000000" pitchFamily="2" charset="2"/>
              <a:buChar char="q"/>
            </a:pPr>
            <a:r>
              <a:rPr lang="en-GB" b="1" i="0" dirty="0">
                <a:effectLst/>
                <a:latin typeface="Söhne"/>
              </a:rPr>
              <a:t>Handling Missing Values: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Identified and handled values like "unknown" as equivalent to missing values.</a:t>
            </a:r>
          </a:p>
          <a:p>
            <a:pPr marL="742950" lvl="1" indent="-285750" algn="l">
              <a:buFont typeface="Arial" panose="020B0604020202020204" pitchFamily="34" charset="0"/>
              <a:buChar char="•"/>
            </a:pPr>
            <a:r>
              <a:rPr lang="en-GB" b="0" i="0" dirty="0">
                <a:effectLst/>
                <a:latin typeface="Söhne"/>
              </a:rPr>
              <a:t>Chose not to discard rows with missing values but considered replacing them with mode values.</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Filtering Data:</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Filtered the dataset to keep only the rows where the 'duration' is greater than or equal to 5 seconds.</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Column Renaming:</a:t>
            </a:r>
          </a:p>
          <a:p>
            <a:pPr marL="742950" lvl="1" indent="-285750" algn="l">
              <a:buFont typeface="Arial" panose="020B0604020202020204" pitchFamily="34" charset="0"/>
              <a:buChar char="•"/>
            </a:pPr>
            <a:r>
              <a:rPr lang="en-GB" b="0" i="0" dirty="0">
                <a:effectLst/>
                <a:latin typeface="Söhne"/>
              </a:rPr>
              <a:t>Renamed the 'y' column to 'response' for better clarity.</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Feature Engineering:</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Changed the unit of 'duration' from seconds to minutes.</a:t>
            </a:r>
          </a:p>
          <a:p>
            <a:pPr marL="742950" lvl="1" indent="-285750" algn="l">
              <a:buFont typeface="Arial" panose="020B0604020202020204" pitchFamily="34" charset="0"/>
              <a:buChar char="•"/>
            </a:pPr>
            <a:r>
              <a:rPr lang="en-GB" b="0" i="0" dirty="0">
                <a:effectLst/>
                <a:latin typeface="Söhne"/>
              </a:rPr>
              <a:t>Created an '</a:t>
            </a:r>
            <a:r>
              <a:rPr lang="en-GB" b="0" i="0" dirty="0" err="1">
                <a:effectLst/>
                <a:latin typeface="Söhne"/>
              </a:rPr>
              <a:t>age_group</a:t>
            </a:r>
            <a:r>
              <a:rPr lang="en-GB" b="0" i="0" dirty="0">
                <a:effectLst/>
                <a:latin typeface="Söhne"/>
              </a:rPr>
              <a:t>' column to group ages into categories.</a:t>
            </a:r>
          </a:p>
        </p:txBody>
      </p:sp>
    </p:spTree>
    <p:extLst>
      <p:ext uri="{BB962C8B-B14F-4D97-AF65-F5344CB8AC3E}">
        <p14:creationId xmlns:p14="http://schemas.microsoft.com/office/powerpoint/2010/main" val="321920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66675"/>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139960" y="680944"/>
            <a:ext cx="67460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panose="020F0502020204030204"/>
              </a:rPr>
              <a:t>DISTRIBUTION OF Response</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Chart 16">
            <a:extLst>
              <a:ext uri="{FF2B5EF4-FFF2-40B4-BE49-F238E27FC236}">
                <a16:creationId xmlns:a16="http://schemas.microsoft.com/office/drawing/2014/main" id="{4BE5C52F-E9E9-A7BC-0864-44F15CBAC8B9}"/>
              </a:ext>
            </a:extLst>
          </p:cNvPr>
          <p:cNvGraphicFramePr/>
          <p:nvPr>
            <p:extLst>
              <p:ext uri="{D42A27DB-BD31-4B8C-83A1-F6EECF244321}">
                <p14:modId xmlns:p14="http://schemas.microsoft.com/office/powerpoint/2010/main" val="598253393"/>
              </p:ext>
            </p:extLst>
          </p:nvPr>
        </p:nvGraphicFramePr>
        <p:xfrm>
          <a:off x="0" y="1383059"/>
          <a:ext cx="6746031" cy="4589116"/>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21DCDED3-E799-D320-DEEB-239B7861F150}"/>
              </a:ext>
            </a:extLst>
          </p:cNvPr>
          <p:cNvSpPr txBox="1"/>
          <p:nvPr/>
        </p:nvSpPr>
        <p:spPr>
          <a:xfrm>
            <a:off x="4652535" y="3020907"/>
            <a:ext cx="5181601"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From above pie chart we can see that our target variable distribution is </a:t>
            </a:r>
            <a:r>
              <a:rPr lang="en-US" sz="2000" b="1" dirty="0"/>
              <a:t>highly imbalanced.</a:t>
            </a:r>
          </a:p>
          <a:p>
            <a:endParaRPr lang="en-US" sz="2000" dirty="0"/>
          </a:p>
          <a:p>
            <a:pPr marL="285750" indent="-285750">
              <a:buFont typeface="Wingdings" panose="05000000000000000000" pitchFamily="2" charset="2"/>
              <a:buChar char="q"/>
            </a:pPr>
            <a:r>
              <a:rPr lang="en-US" sz="2000" dirty="0"/>
              <a:t> Majority of the customers have </a:t>
            </a:r>
            <a:r>
              <a:rPr lang="en-US" sz="2000" b="1" dirty="0"/>
              <a:t>negative</a:t>
            </a:r>
            <a:r>
              <a:rPr lang="en-US" sz="2000" dirty="0"/>
              <a:t> response </a:t>
            </a:r>
            <a:r>
              <a:rPr lang="en-US" sz="2000" b="1" dirty="0"/>
              <a:t>(89%)</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dirty="0"/>
              <a:t> Only </a:t>
            </a:r>
            <a:r>
              <a:rPr lang="en-US" sz="2000" b="1" dirty="0"/>
              <a:t>(11%) </a:t>
            </a:r>
            <a:r>
              <a:rPr lang="en-US" sz="2000" dirty="0"/>
              <a:t>customers have a positive </a:t>
            </a:r>
            <a:r>
              <a:rPr lang="en-US" sz="2000" dirty="0" err="1"/>
              <a:t>reponse</a:t>
            </a:r>
            <a:r>
              <a:rPr lang="en-US" sz="2000" dirty="0"/>
              <a:t>.</a:t>
            </a:r>
            <a:endParaRPr lang="en-IN" sz="2000" dirty="0"/>
          </a:p>
        </p:txBody>
      </p:sp>
    </p:spTree>
    <p:extLst>
      <p:ext uri="{BB962C8B-B14F-4D97-AF65-F5344CB8AC3E}">
        <p14:creationId xmlns:p14="http://schemas.microsoft.com/office/powerpoint/2010/main" val="2540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r="-1" b="-1"/>
          <a:stretch/>
        </p:blipFill>
        <p:spPr>
          <a:xfrm>
            <a:off x="-52292" y="0"/>
            <a:ext cx="12244291"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0" y="436760"/>
            <a:ext cx="4791074" cy="523220"/>
          </a:xfrm>
          <a:prstGeom prst="rect">
            <a:avLst/>
          </a:prstGeom>
          <a:noFill/>
        </p:spPr>
        <p:txBody>
          <a:bodyPr wrap="square" rtlCol="0">
            <a:spAutoFit/>
          </a:bodyPr>
          <a:lstStyle/>
          <a:p>
            <a:r>
              <a:rPr lang="en-US" sz="2800" b="1" dirty="0"/>
              <a:t>EXPLORATORY DATA ANALYSIS</a:t>
            </a:r>
            <a:endParaRPr lang="en-IN" sz="2800" b="1" dirty="0"/>
          </a:p>
        </p:txBody>
      </p:sp>
      <p:graphicFrame>
        <p:nvGraphicFramePr>
          <p:cNvPr id="2" name="Chart 1">
            <a:extLst>
              <a:ext uri="{FF2B5EF4-FFF2-40B4-BE49-F238E27FC236}">
                <a16:creationId xmlns:a16="http://schemas.microsoft.com/office/drawing/2014/main" id="{BD04EC7D-F63C-9A56-0003-D8657FE7F76E}"/>
              </a:ext>
            </a:extLst>
          </p:cNvPr>
          <p:cNvGraphicFramePr/>
          <p:nvPr>
            <p:extLst>
              <p:ext uri="{D42A27DB-BD31-4B8C-83A1-F6EECF244321}">
                <p14:modId xmlns:p14="http://schemas.microsoft.com/office/powerpoint/2010/main" val="3915748251"/>
              </p:ext>
            </p:extLst>
          </p:nvPr>
        </p:nvGraphicFramePr>
        <p:xfrm>
          <a:off x="-52292" y="1074882"/>
          <a:ext cx="5304985" cy="45478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a:extLst>
              <a:ext uri="{FF2B5EF4-FFF2-40B4-BE49-F238E27FC236}">
                <a16:creationId xmlns:a16="http://schemas.microsoft.com/office/drawing/2014/main" id="{099EABF0-B62C-4A09-0276-850492A847E2}"/>
              </a:ext>
            </a:extLst>
          </p:cNvPr>
          <p:cNvGraphicFramePr/>
          <p:nvPr>
            <p:extLst>
              <p:ext uri="{D42A27DB-BD31-4B8C-83A1-F6EECF244321}">
                <p14:modId xmlns:p14="http://schemas.microsoft.com/office/powerpoint/2010/main" val="3818855542"/>
              </p:ext>
            </p:extLst>
          </p:nvPr>
        </p:nvGraphicFramePr>
        <p:xfrm>
          <a:off x="5252693" y="1074883"/>
          <a:ext cx="4401052" cy="4662778"/>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a:extLst>
              <a:ext uri="{FF2B5EF4-FFF2-40B4-BE49-F238E27FC236}">
                <a16:creationId xmlns:a16="http://schemas.microsoft.com/office/drawing/2014/main" id="{A3CB1C9A-97B7-FCA6-9135-A761FADCC152}"/>
              </a:ext>
            </a:extLst>
          </p:cNvPr>
          <p:cNvSpPr txBox="1"/>
          <p:nvPr/>
        </p:nvSpPr>
        <p:spPr>
          <a:xfrm>
            <a:off x="611980" y="5598451"/>
            <a:ext cx="4770520" cy="646331"/>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Söhne"/>
              </a:rPr>
              <a:t>Age 60+ &amp; 20 </a:t>
            </a:r>
            <a:r>
              <a:rPr lang="en-IN" dirty="0">
                <a:latin typeface="Söhne"/>
              </a:rPr>
              <a:t>have relatively Higher Positive Response than other Age Groups.</a:t>
            </a:r>
          </a:p>
        </p:txBody>
      </p:sp>
      <p:sp>
        <p:nvSpPr>
          <p:cNvPr id="10" name="TextBox 9">
            <a:extLst>
              <a:ext uri="{FF2B5EF4-FFF2-40B4-BE49-F238E27FC236}">
                <a16:creationId xmlns:a16="http://schemas.microsoft.com/office/drawing/2014/main" id="{C71600B6-F4D7-C9A9-BC24-4F3240D85A1B}"/>
              </a:ext>
            </a:extLst>
          </p:cNvPr>
          <p:cNvSpPr txBox="1"/>
          <p:nvPr/>
        </p:nvSpPr>
        <p:spPr>
          <a:xfrm>
            <a:off x="5398542" y="5602156"/>
            <a:ext cx="4202658" cy="923330"/>
          </a:xfrm>
          <a:prstGeom prst="rect">
            <a:avLst/>
          </a:prstGeom>
          <a:noFill/>
        </p:spPr>
        <p:txBody>
          <a:bodyPr wrap="square">
            <a:spAutoFit/>
          </a:bodyPr>
          <a:lstStyle/>
          <a:p>
            <a:pPr marL="285750" indent="-285750">
              <a:buFont typeface="Wingdings" panose="05000000000000000000" pitchFamily="2" charset="2"/>
              <a:buChar char="q"/>
            </a:pPr>
            <a:r>
              <a:rPr lang="en-IN" dirty="0">
                <a:latin typeface="Söhne"/>
              </a:rPr>
              <a:t>Customer’ with Marital Status is Single Have High </a:t>
            </a:r>
            <a:r>
              <a:rPr lang="en-GB" b="1" dirty="0"/>
              <a:t>P</a:t>
            </a:r>
            <a:r>
              <a:rPr lang="en-GB" b="1" dirty="0">
                <a:effectLst/>
              </a:rPr>
              <a:t>roportion</a:t>
            </a:r>
            <a:r>
              <a:rPr lang="en-IN" dirty="0">
                <a:latin typeface="Söhne"/>
              </a:rPr>
              <a:t> to Positive response then others.</a:t>
            </a:r>
          </a:p>
        </p:txBody>
      </p:sp>
    </p:spTree>
    <p:extLst>
      <p:ext uri="{BB962C8B-B14F-4D97-AF65-F5344CB8AC3E}">
        <p14:creationId xmlns:p14="http://schemas.microsoft.com/office/powerpoint/2010/main" val="81703434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1F4C67C8-6F00-730D-1224-34016A928501}"/>
              </a:ext>
            </a:extLst>
          </p:cNvPr>
          <p:cNvSpPr txBox="1"/>
          <p:nvPr/>
        </p:nvSpPr>
        <p:spPr>
          <a:xfrm>
            <a:off x="2712524" y="5580768"/>
            <a:ext cx="5374105" cy="646331"/>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Söhne"/>
              </a:rPr>
              <a:t>Retired</a:t>
            </a:r>
            <a:r>
              <a:rPr lang="en-IN" dirty="0">
                <a:latin typeface="Söhne"/>
              </a:rPr>
              <a:t> and </a:t>
            </a:r>
            <a:r>
              <a:rPr lang="en-IN" b="1" dirty="0">
                <a:latin typeface="Söhne"/>
              </a:rPr>
              <a:t>Students</a:t>
            </a:r>
            <a:r>
              <a:rPr lang="en-IN" dirty="0">
                <a:latin typeface="Söhne"/>
              </a:rPr>
              <a:t> Seems to Be More Interested In Campaign.</a:t>
            </a:r>
          </a:p>
        </p:txBody>
      </p:sp>
      <p:graphicFrame>
        <p:nvGraphicFramePr>
          <p:cNvPr id="3" name="Chart 2">
            <a:extLst>
              <a:ext uri="{FF2B5EF4-FFF2-40B4-BE49-F238E27FC236}">
                <a16:creationId xmlns:a16="http://schemas.microsoft.com/office/drawing/2014/main" id="{6AB9B831-7884-68D9-587A-EE37735AF15B}"/>
              </a:ext>
            </a:extLst>
          </p:cNvPr>
          <p:cNvGraphicFramePr/>
          <p:nvPr>
            <p:extLst>
              <p:ext uri="{D42A27DB-BD31-4B8C-83A1-F6EECF244321}">
                <p14:modId xmlns:p14="http://schemas.microsoft.com/office/powerpoint/2010/main" val="3572606621"/>
              </p:ext>
            </p:extLst>
          </p:nvPr>
        </p:nvGraphicFramePr>
        <p:xfrm>
          <a:off x="335476" y="826335"/>
          <a:ext cx="9653350" cy="48005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5416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TotalTime>
  <Words>2442</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PT Sans</vt:lpstr>
      <vt:lpstr>Roboto</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Khan</dc:creator>
  <cp:keywords>Capstone Project</cp:keywords>
  <cp:lastModifiedBy>Hassan Khan</cp:lastModifiedBy>
  <cp:revision>3</cp:revision>
  <dcterms:created xsi:type="dcterms:W3CDTF">2023-11-30T07:40:03Z</dcterms:created>
  <dcterms:modified xsi:type="dcterms:W3CDTF">2023-12-02T13:14:36Z</dcterms:modified>
</cp:coreProperties>
</file>