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2" r:id="rId7"/>
    <p:sldId id="261" r:id="rId8"/>
    <p:sldId id="263" r:id="rId9"/>
    <p:sldId id="264" r:id="rId10"/>
    <p:sldId id="265" r:id="rId11"/>
    <p:sldId id="269" r:id="rId12"/>
    <p:sldId id="268" r:id="rId13"/>
    <p:sldId id="270" r:id="rId14"/>
    <p:sldId id="271" r:id="rId15"/>
    <p:sldId id="266" r:id="rId16"/>
    <p:sldId id="267"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FEC88-870E-4F8C-AA62-36226E8EF8F0}">
          <p14:sldIdLst>
            <p14:sldId id="256"/>
            <p14:sldId id="257"/>
            <p14:sldId id="258"/>
            <p14:sldId id="259"/>
            <p14:sldId id="260"/>
          </p14:sldIdLst>
        </p14:section>
        <p14:section name="Untitled Section" id="{729AB251-279A-4C19-BEC1-2E36B3B155CB}">
          <p14:sldIdLst>
            <p14:sldId id="262"/>
            <p14:sldId id="261"/>
            <p14:sldId id="263"/>
            <p14:sldId id="264"/>
            <p14:sldId id="265"/>
            <p14:sldId id="269"/>
            <p14:sldId id="268"/>
            <p14:sldId id="270"/>
            <p14:sldId id="271"/>
            <p14:sldId id="266"/>
            <p14:sldId id="267"/>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p:cViewPr varScale="1">
        <p:scale>
          <a:sx n="72" d="100"/>
          <a:sy n="72" d="100"/>
        </p:scale>
        <p:origin x="150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22-Jan-18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22-Jan-18</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3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normAutofit/>
          </a:bodyPr>
          <a:lstStyle/>
          <a:p>
            <a:pPr algn="ctr"/>
            <a:r>
              <a:rPr lang="en-US" sz="8000" dirty="0">
                <a:solidFill>
                  <a:schemeClr val="bg1"/>
                </a:solidFill>
              </a:rPr>
              <a:t>FOOTY BOT </a:t>
            </a:r>
          </a:p>
        </p:txBody>
      </p:sp>
    </p:spTree>
    <p:extLst>
      <p:ext uri="{BB962C8B-B14F-4D97-AF65-F5344CB8AC3E}">
        <p14:creationId xmlns:p14="http://schemas.microsoft.com/office/powerpoint/2010/main" val="401599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work of the hardware</a:t>
            </a:r>
          </a:p>
        </p:txBody>
      </p:sp>
      <p:sp>
        <p:nvSpPr>
          <p:cNvPr id="3" name="Content Placeholder 2"/>
          <p:cNvSpPr>
            <a:spLocks noGrp="1"/>
          </p:cNvSpPr>
          <p:nvPr>
            <p:ph idx="1"/>
          </p:nvPr>
        </p:nvSpPr>
        <p:spPr/>
        <p:txBody>
          <a:bodyPr/>
          <a:lstStyle/>
          <a:p>
            <a:r>
              <a:rPr lang="en-US" sz="2800" dirty="0"/>
              <a:t>Bluetooth Module HC-05</a:t>
            </a:r>
          </a:p>
          <a:p>
            <a:pPr marL="114300" indent="0">
              <a:buNone/>
            </a:pPr>
            <a:r>
              <a:rPr lang="en-US" dirty="0"/>
              <a:t>It is an Arduino compatible Bluetooth module which was used to receive serial data from the computer and send it to Arduino Uno so it could perform the tasks it should according to the data received</a:t>
            </a:r>
          </a:p>
          <a:p>
            <a:r>
              <a:rPr lang="en-US" sz="2800" dirty="0"/>
              <a:t>Arduino Uno</a:t>
            </a:r>
          </a:p>
          <a:p>
            <a:pPr marL="114300" indent="0">
              <a:buNone/>
            </a:pPr>
            <a:r>
              <a:rPr lang="en-US" dirty="0"/>
              <a:t>It is coded to act upon the serial data sent by the computer according the coordinates of the ball, robot and the goal, taken by the webcam.</a:t>
            </a:r>
          </a:p>
          <a:p>
            <a:endParaRPr lang="en-US" sz="2800" dirty="0"/>
          </a:p>
          <a:p>
            <a:endParaRPr lang="en-US" dirty="0"/>
          </a:p>
        </p:txBody>
      </p:sp>
    </p:spTree>
    <p:extLst>
      <p:ext uri="{BB962C8B-B14F-4D97-AF65-F5344CB8AC3E}">
        <p14:creationId xmlns:p14="http://schemas.microsoft.com/office/powerpoint/2010/main" val="36612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Class</a:t>
            </a:r>
          </a:p>
        </p:txBody>
      </p:sp>
      <p:sp>
        <p:nvSpPr>
          <p:cNvPr id="3" name="Content Placeholder 2"/>
          <p:cNvSpPr>
            <a:spLocks noGrp="1"/>
          </p:cNvSpPr>
          <p:nvPr>
            <p:ph idx="1"/>
          </p:nvPr>
        </p:nvSpPr>
        <p:spPr>
          <a:xfrm>
            <a:off x="0" y="1600200"/>
            <a:ext cx="8458200" cy="5257800"/>
          </a:xfrm>
        </p:spPr>
        <p:txBody>
          <a:bodyPr>
            <a:normAutofit fontScale="92500" lnSpcReduction="20000"/>
          </a:bodyPr>
          <a:lstStyle/>
          <a:p>
            <a:r>
              <a:rPr lang="en-US" dirty="0"/>
              <a:t>It is the class that we use to define different values for the objects that we then track using our webcam</a:t>
            </a:r>
          </a:p>
          <a:p>
            <a:r>
              <a:rPr lang="en-US" dirty="0"/>
              <a:t>The functions that we created in our class are the following</a:t>
            </a:r>
          </a:p>
          <a:p>
            <a:r>
              <a:rPr lang="en-US" dirty="0"/>
              <a:t>Entity(string name);</a:t>
            </a:r>
          </a:p>
          <a:p>
            <a:pPr marL="114300" indent="0">
              <a:buNone/>
            </a:pPr>
            <a:r>
              <a:rPr lang="en-US" dirty="0"/>
              <a:t>The constructor takes in an argument name which is actually the type of the entity, </a:t>
            </a:r>
            <a:r>
              <a:rPr lang="en-US" dirty="0" err="1"/>
              <a:t>i.e</a:t>
            </a:r>
            <a:r>
              <a:rPr lang="en-US" dirty="0"/>
              <a:t> whether it is a ball, </a:t>
            </a:r>
            <a:r>
              <a:rPr lang="en-US" dirty="0" err="1"/>
              <a:t>playerfront</a:t>
            </a:r>
            <a:r>
              <a:rPr lang="en-US" dirty="0"/>
              <a:t>, </a:t>
            </a:r>
            <a:r>
              <a:rPr lang="en-US" dirty="0" err="1"/>
              <a:t>playerrear</a:t>
            </a:r>
            <a:r>
              <a:rPr lang="en-US" dirty="0"/>
              <a:t>, goal. These predefined entity names have different values set which are used by </a:t>
            </a:r>
            <a:r>
              <a:rPr lang="en-US" dirty="0" err="1"/>
              <a:t>opencv</a:t>
            </a:r>
            <a:r>
              <a:rPr lang="en-US" dirty="0"/>
              <a:t> to detect them through the camera</a:t>
            </a:r>
          </a:p>
          <a:p>
            <a:r>
              <a:rPr lang="en-US" dirty="0" err="1"/>
              <a:t>int</a:t>
            </a:r>
            <a:r>
              <a:rPr lang="en-US" dirty="0"/>
              <a:t> </a:t>
            </a:r>
            <a:r>
              <a:rPr lang="en-US" dirty="0" err="1"/>
              <a:t>getXPos</a:t>
            </a:r>
            <a:r>
              <a:rPr lang="en-US" dirty="0"/>
              <a:t>();</a:t>
            </a:r>
          </a:p>
          <a:p>
            <a:r>
              <a:rPr lang="en-US" dirty="0" err="1"/>
              <a:t>int</a:t>
            </a:r>
            <a:r>
              <a:rPr lang="en-US" dirty="0"/>
              <a:t> </a:t>
            </a:r>
            <a:r>
              <a:rPr lang="en-US" dirty="0" err="1"/>
              <a:t>getYPos</a:t>
            </a:r>
            <a:r>
              <a:rPr lang="en-US" dirty="0"/>
              <a:t>();</a:t>
            </a:r>
          </a:p>
          <a:p>
            <a:r>
              <a:rPr lang="en-US" dirty="0"/>
              <a:t>Scalar </a:t>
            </a:r>
            <a:r>
              <a:rPr lang="en-US" dirty="0" err="1"/>
              <a:t>getHSVmin</a:t>
            </a:r>
            <a:r>
              <a:rPr lang="en-US" dirty="0"/>
              <a:t>();//it returns min HSV value of the entity</a:t>
            </a:r>
          </a:p>
          <a:p>
            <a:r>
              <a:rPr lang="en-US" dirty="0"/>
              <a:t>Scalar </a:t>
            </a:r>
            <a:r>
              <a:rPr lang="en-US" dirty="0" err="1"/>
              <a:t>getHSVmax</a:t>
            </a:r>
            <a:r>
              <a:rPr lang="en-US" dirty="0"/>
              <a:t>();//it return max HSV value of the entity</a:t>
            </a:r>
          </a:p>
          <a:p>
            <a:r>
              <a:rPr lang="en-US" dirty="0"/>
              <a:t>void </a:t>
            </a:r>
            <a:r>
              <a:rPr lang="en-US" dirty="0" err="1"/>
              <a:t>setHSVmin</a:t>
            </a:r>
            <a:r>
              <a:rPr lang="en-US" dirty="0"/>
              <a:t>(Scalar min);//used to set min HSV value of the entity</a:t>
            </a:r>
          </a:p>
          <a:p>
            <a:r>
              <a:rPr lang="en-US" dirty="0"/>
              <a:t>void </a:t>
            </a:r>
            <a:r>
              <a:rPr lang="en-US" dirty="0" err="1"/>
              <a:t>setHSVmax</a:t>
            </a:r>
            <a:r>
              <a:rPr lang="en-US" dirty="0"/>
              <a:t>(Scalar max);//used to set </a:t>
            </a:r>
            <a:r>
              <a:rPr lang="en-US" dirty="0" err="1"/>
              <a:t>maxHSV</a:t>
            </a:r>
            <a:r>
              <a:rPr lang="en-US" dirty="0"/>
              <a:t> value of the entity</a:t>
            </a:r>
          </a:p>
          <a:p>
            <a:r>
              <a:rPr lang="en-US" dirty="0"/>
              <a:t>Variables: </a:t>
            </a:r>
            <a:r>
              <a:rPr lang="en-US" dirty="0" err="1"/>
              <a:t>int</a:t>
            </a:r>
            <a:r>
              <a:rPr lang="en-US" dirty="0"/>
              <a:t> </a:t>
            </a:r>
            <a:r>
              <a:rPr lang="en-US" dirty="0" err="1"/>
              <a:t>xPos</a:t>
            </a:r>
            <a:r>
              <a:rPr lang="en-US" dirty="0"/>
              <a:t>, </a:t>
            </a:r>
            <a:r>
              <a:rPr lang="en-US" dirty="0" err="1"/>
              <a:t>yPos</a:t>
            </a:r>
            <a:r>
              <a:rPr lang="en-US" dirty="0"/>
              <a:t>;//x y coordinates of the object</a:t>
            </a:r>
          </a:p>
          <a:p>
            <a:r>
              <a:rPr lang="en-US" dirty="0"/>
              <a:t>string type;//type of object (</a:t>
            </a:r>
            <a:r>
              <a:rPr lang="en-US" dirty="0" err="1"/>
              <a:t>playerfront,playerrear</a:t>
            </a:r>
            <a:r>
              <a:rPr lang="en-US" dirty="0"/>
              <a:t>, ball, goal)</a:t>
            </a:r>
          </a:p>
          <a:p>
            <a:r>
              <a:rPr lang="en-US" dirty="0"/>
              <a:t>Scalar </a:t>
            </a:r>
            <a:r>
              <a:rPr lang="en-US" dirty="0" err="1"/>
              <a:t>HSVmin</a:t>
            </a:r>
            <a:r>
              <a:rPr lang="en-US" dirty="0"/>
              <a:t>, </a:t>
            </a:r>
            <a:r>
              <a:rPr lang="en-US" dirty="0" err="1"/>
              <a:t>HSVmax</a:t>
            </a:r>
            <a:r>
              <a:rPr lang="en-US" dirty="0"/>
              <a:t>;//to store color of the object</a:t>
            </a:r>
          </a:p>
          <a:p>
            <a:endParaRPr lang="en-US" dirty="0"/>
          </a:p>
        </p:txBody>
      </p:sp>
    </p:spTree>
    <p:extLst>
      <p:ext uri="{BB962C8B-B14F-4D97-AF65-F5344CB8AC3E}">
        <p14:creationId xmlns:p14="http://schemas.microsoft.com/office/powerpoint/2010/main" val="401773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OpenCV</a:t>
            </a:r>
          </a:p>
        </p:txBody>
      </p:sp>
      <p:sp>
        <p:nvSpPr>
          <p:cNvPr id="3" name="Content Placeholder 2"/>
          <p:cNvSpPr>
            <a:spLocks noGrp="1"/>
          </p:cNvSpPr>
          <p:nvPr>
            <p:ph idx="1"/>
          </p:nvPr>
        </p:nvSpPr>
        <p:spPr>
          <a:xfrm>
            <a:off x="76200" y="1417638"/>
            <a:ext cx="8305800" cy="5440362"/>
          </a:xfrm>
        </p:spPr>
        <p:txBody>
          <a:bodyPr>
            <a:normAutofit lnSpcReduction="10000"/>
          </a:bodyPr>
          <a:lstStyle/>
          <a:p>
            <a:pPr marL="114300" indent="0">
              <a:buNone/>
            </a:pPr>
            <a:r>
              <a:rPr lang="en-US" dirty="0"/>
              <a:t>It is an open source computer vision library, we used it to track our objects using their color.</a:t>
            </a:r>
          </a:p>
          <a:p>
            <a:pPr marL="114300" indent="0">
              <a:buNone/>
            </a:pPr>
            <a:r>
              <a:rPr lang="en-US" dirty="0"/>
              <a:t>The functions that we used for image processing</a:t>
            </a:r>
          </a:p>
          <a:p>
            <a:r>
              <a:rPr lang="en-US" sz="2400" dirty="0" err="1"/>
              <a:t>trackFilteredObject</a:t>
            </a:r>
            <a:r>
              <a:rPr lang="en-US" sz="2400" dirty="0"/>
              <a:t>(Entity &amp;</a:t>
            </a:r>
            <a:r>
              <a:rPr lang="en-US" sz="2400" dirty="0" err="1"/>
              <a:t>anEntity</a:t>
            </a:r>
            <a:r>
              <a:rPr lang="en-US" sz="2400" dirty="0"/>
              <a:t>, Mat threshold, Mat HSV, Mat &amp;</a:t>
            </a:r>
            <a:r>
              <a:rPr lang="en-US" sz="2400" dirty="0" err="1"/>
              <a:t>cameraFeed</a:t>
            </a:r>
            <a:r>
              <a:rPr lang="en-US" sz="2400" dirty="0"/>
              <a:t>)</a:t>
            </a:r>
          </a:p>
          <a:p>
            <a:pPr marL="114300" indent="0">
              <a:buNone/>
            </a:pPr>
            <a:r>
              <a:rPr lang="en-US" dirty="0"/>
              <a:t>This function tracks the object that we pass every where in the camera frame.</a:t>
            </a:r>
          </a:p>
          <a:p>
            <a:pPr marL="114300" indent="0">
              <a:buNone/>
            </a:pPr>
            <a:r>
              <a:rPr lang="en-US" dirty="0"/>
              <a:t>The first argument it takes is of type entity that is our class for objects that we want to track this contains all the functions and variables that have been shown earlier.</a:t>
            </a:r>
          </a:p>
          <a:p>
            <a:pPr marL="114300" indent="0">
              <a:buNone/>
            </a:pPr>
            <a:r>
              <a:rPr lang="en-US" dirty="0"/>
              <a:t>It takes three matrices one is of </a:t>
            </a:r>
            <a:r>
              <a:rPr lang="en-US" dirty="0" err="1"/>
              <a:t>cameraFeed</a:t>
            </a:r>
            <a:r>
              <a:rPr lang="en-US" dirty="0"/>
              <a:t> given by the capture function that reads the feed from the webcam. One is the </a:t>
            </a:r>
            <a:r>
              <a:rPr lang="en-US" dirty="0" err="1"/>
              <a:t>thresholded</a:t>
            </a:r>
            <a:r>
              <a:rPr lang="en-US" dirty="0"/>
              <a:t> image that is set using the calibration mode in which we set the HSV values of the different values of the objects that we want to track. Third is the matrix of HSV values of the object that we want to track.</a:t>
            </a:r>
          </a:p>
        </p:txBody>
      </p:sp>
    </p:spTree>
    <p:extLst>
      <p:ext uri="{BB962C8B-B14F-4D97-AF65-F5344CB8AC3E}">
        <p14:creationId xmlns:p14="http://schemas.microsoft.com/office/powerpoint/2010/main" val="124070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OpenCV</a:t>
            </a:r>
          </a:p>
        </p:txBody>
      </p:sp>
      <p:sp>
        <p:nvSpPr>
          <p:cNvPr id="3" name="Content Placeholder 2"/>
          <p:cNvSpPr>
            <a:spLocks noGrp="1"/>
          </p:cNvSpPr>
          <p:nvPr>
            <p:ph idx="1"/>
          </p:nvPr>
        </p:nvSpPr>
        <p:spPr/>
        <p:txBody>
          <a:bodyPr/>
          <a:lstStyle/>
          <a:p>
            <a:r>
              <a:rPr lang="en-US" sz="2400" dirty="0" err="1"/>
              <a:t>VideoCapture</a:t>
            </a:r>
            <a:r>
              <a:rPr lang="en-US" sz="2400" dirty="0"/>
              <a:t> Object in OpenCV</a:t>
            </a:r>
            <a:endParaRPr lang="en-US" dirty="0"/>
          </a:p>
          <a:p>
            <a:pPr marL="114300" indent="0">
              <a:buNone/>
            </a:pPr>
            <a:r>
              <a:rPr lang="en-US" dirty="0"/>
              <a:t>It is an object in </a:t>
            </a:r>
            <a:r>
              <a:rPr lang="en-US" dirty="0" err="1"/>
              <a:t>opencv</a:t>
            </a:r>
            <a:r>
              <a:rPr lang="en-US" dirty="0"/>
              <a:t> that is used to acquire webcam feed</a:t>
            </a:r>
          </a:p>
          <a:p>
            <a:pPr marL="114300" indent="0">
              <a:buNone/>
            </a:pPr>
            <a:r>
              <a:rPr lang="en-US" dirty="0"/>
              <a:t>It has several functions, the ones we used are</a:t>
            </a:r>
          </a:p>
          <a:p>
            <a:pPr marL="114300" indent="0">
              <a:buNone/>
            </a:pPr>
            <a:r>
              <a:rPr lang="en-US" dirty="0"/>
              <a:t>-</a:t>
            </a:r>
            <a:r>
              <a:rPr lang="en-US" dirty="0" err="1"/>
              <a:t>capture.set</a:t>
            </a:r>
            <a:endParaRPr lang="en-US" dirty="0"/>
          </a:p>
          <a:p>
            <a:pPr marL="114300" indent="0">
              <a:buNone/>
            </a:pPr>
            <a:r>
              <a:rPr lang="en-US" dirty="0"/>
              <a:t>Sets the frame width and height, which depends on the camera that you are using</a:t>
            </a:r>
          </a:p>
          <a:p>
            <a:pPr marL="114300" indent="0">
              <a:buNone/>
            </a:pPr>
            <a:r>
              <a:rPr lang="en-US" dirty="0"/>
              <a:t>-</a:t>
            </a:r>
            <a:r>
              <a:rPr lang="en-US" dirty="0" err="1"/>
              <a:t>capture.open</a:t>
            </a:r>
            <a:r>
              <a:rPr lang="en-US" dirty="0"/>
              <a:t>(1) </a:t>
            </a:r>
          </a:p>
          <a:p>
            <a:pPr marL="114300" indent="0">
              <a:buNone/>
            </a:pPr>
            <a:r>
              <a:rPr lang="en-US" dirty="0"/>
              <a:t>To start taking camera feed (the </a:t>
            </a:r>
            <a:r>
              <a:rPr lang="en-US" dirty="0" err="1"/>
              <a:t>int</a:t>
            </a:r>
            <a:r>
              <a:rPr lang="en-US" dirty="0"/>
              <a:t> type argument is the number of camera from which you want to take the feed from)</a:t>
            </a:r>
          </a:p>
          <a:p>
            <a:pPr marL="114300" indent="0">
              <a:buNone/>
            </a:pPr>
            <a:r>
              <a:rPr lang="en-US" dirty="0"/>
              <a:t>-</a:t>
            </a:r>
            <a:r>
              <a:rPr lang="en-US" dirty="0" err="1"/>
              <a:t>capture.read</a:t>
            </a:r>
            <a:r>
              <a:rPr lang="en-US" dirty="0"/>
              <a:t> </a:t>
            </a:r>
          </a:p>
          <a:p>
            <a:pPr marL="114300" indent="0">
              <a:buNone/>
            </a:pPr>
            <a:r>
              <a:rPr lang="en-US" dirty="0"/>
              <a:t>To read the feed in the main loop</a:t>
            </a:r>
          </a:p>
          <a:p>
            <a:pPr marL="114300" indent="0">
              <a:buNone/>
            </a:pPr>
            <a:endParaRPr lang="en-US" dirty="0"/>
          </a:p>
        </p:txBody>
      </p:sp>
    </p:spTree>
    <p:extLst>
      <p:ext uri="{BB962C8B-B14F-4D97-AF65-F5344CB8AC3E}">
        <p14:creationId xmlns:p14="http://schemas.microsoft.com/office/powerpoint/2010/main" val="104365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OpenCV</a:t>
            </a:r>
          </a:p>
        </p:txBody>
      </p:sp>
      <p:sp>
        <p:nvSpPr>
          <p:cNvPr id="3" name="Content Placeholder 2"/>
          <p:cNvSpPr>
            <a:spLocks noGrp="1"/>
          </p:cNvSpPr>
          <p:nvPr>
            <p:ph idx="1"/>
          </p:nvPr>
        </p:nvSpPr>
        <p:spPr/>
        <p:txBody>
          <a:bodyPr>
            <a:normAutofit/>
          </a:bodyPr>
          <a:lstStyle/>
          <a:p>
            <a:r>
              <a:rPr lang="en-US" sz="2800" dirty="0" err="1"/>
              <a:t>drawObject</a:t>
            </a:r>
            <a:r>
              <a:rPr lang="en-US" sz="2800" dirty="0"/>
              <a:t>(Entity &amp;</a:t>
            </a:r>
            <a:r>
              <a:rPr lang="en-US" sz="2800" dirty="0" err="1"/>
              <a:t>anEntity</a:t>
            </a:r>
            <a:r>
              <a:rPr lang="en-US" sz="2800" dirty="0"/>
              <a:t>, Mat &amp;frame)</a:t>
            </a:r>
          </a:p>
          <a:p>
            <a:pPr marL="114300" indent="0">
              <a:buNone/>
            </a:pPr>
            <a:r>
              <a:rPr lang="en-US" sz="2000" dirty="0"/>
              <a:t>-It takes in arguments of type Entity and the Matrix type object ‘frame’</a:t>
            </a:r>
          </a:p>
          <a:p>
            <a:pPr marL="114300" indent="0">
              <a:buNone/>
            </a:pPr>
            <a:r>
              <a:rPr lang="en-US" sz="2000" dirty="0"/>
              <a:t>This function draws the name, coordinates and a circle to point out the passed object on the screen. It is called inside the </a:t>
            </a:r>
            <a:r>
              <a:rPr lang="en-US" sz="2000" dirty="0" err="1"/>
              <a:t>trackFilteredObject</a:t>
            </a:r>
            <a:r>
              <a:rPr lang="en-US" sz="2000" dirty="0"/>
              <a:t>  function so that we can check if all the objects are being tracked.</a:t>
            </a:r>
            <a:endParaRPr lang="en-US" sz="2400" dirty="0"/>
          </a:p>
        </p:txBody>
      </p:sp>
    </p:spTree>
    <p:extLst>
      <p:ext uri="{BB962C8B-B14F-4D97-AF65-F5344CB8AC3E}">
        <p14:creationId xmlns:p14="http://schemas.microsoft.com/office/powerpoint/2010/main" val="7684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serial data sent by the computer?</a:t>
            </a:r>
          </a:p>
        </p:txBody>
      </p:sp>
      <p:sp>
        <p:nvSpPr>
          <p:cNvPr id="3" name="Content Placeholder 2"/>
          <p:cNvSpPr>
            <a:spLocks noGrp="1"/>
          </p:cNvSpPr>
          <p:nvPr>
            <p:ph idx="1"/>
          </p:nvPr>
        </p:nvSpPr>
        <p:spPr/>
        <p:txBody>
          <a:bodyPr>
            <a:normAutofit/>
          </a:bodyPr>
          <a:lstStyle/>
          <a:p>
            <a:r>
              <a:rPr lang="en-US" sz="2800" dirty="0" err="1"/>
              <a:t>Serial.h</a:t>
            </a:r>
            <a:endParaRPr lang="en-US" sz="2800" dirty="0"/>
          </a:p>
          <a:p>
            <a:pPr marL="114300" indent="0">
              <a:buNone/>
            </a:pPr>
            <a:r>
              <a:rPr lang="en-US" sz="2000" dirty="0"/>
              <a:t>We used </a:t>
            </a:r>
            <a:r>
              <a:rPr lang="en-US" sz="2000" dirty="0" err="1"/>
              <a:t>Serial.h</a:t>
            </a:r>
            <a:r>
              <a:rPr lang="en-US" sz="2000" dirty="0"/>
              <a:t> header which has the following functions, it is an open source library on </a:t>
            </a:r>
            <a:r>
              <a:rPr lang="en-US" sz="2000" dirty="0" err="1"/>
              <a:t>Github</a:t>
            </a:r>
            <a:r>
              <a:rPr lang="en-US" sz="2000" dirty="0"/>
              <a:t>.</a:t>
            </a:r>
          </a:p>
          <a:p>
            <a:pPr marL="114300" indent="0">
              <a:buNone/>
            </a:pPr>
            <a:r>
              <a:rPr lang="en-US" sz="2000" dirty="0"/>
              <a:t>-Serial(</a:t>
            </a:r>
            <a:r>
              <a:rPr lang="en-US" dirty="0" err="1"/>
              <a:t>tstring</a:t>
            </a:r>
            <a:r>
              <a:rPr lang="en-US" dirty="0"/>
              <a:t> &amp;</a:t>
            </a:r>
            <a:r>
              <a:rPr lang="en-US" dirty="0" err="1"/>
              <a:t>commPortName</a:t>
            </a:r>
            <a:r>
              <a:rPr lang="en-US" dirty="0"/>
              <a:t>, </a:t>
            </a:r>
            <a:r>
              <a:rPr lang="en-US" dirty="0" err="1"/>
              <a:t>int</a:t>
            </a:r>
            <a:r>
              <a:rPr lang="en-US" dirty="0"/>
              <a:t> </a:t>
            </a:r>
            <a:r>
              <a:rPr lang="en-US" dirty="0" err="1"/>
              <a:t>bitRate</a:t>
            </a:r>
            <a:r>
              <a:rPr lang="en-US" sz="2000" dirty="0"/>
              <a:t>)</a:t>
            </a:r>
          </a:p>
          <a:p>
            <a:pPr marL="114300" indent="0">
              <a:buNone/>
            </a:pPr>
            <a:r>
              <a:rPr lang="en-US" sz="2000" dirty="0"/>
              <a:t>Takes in a serial port’s name as of type </a:t>
            </a:r>
            <a:r>
              <a:rPr lang="en-US" sz="2000" dirty="0" err="1"/>
              <a:t>tstring</a:t>
            </a:r>
            <a:r>
              <a:rPr lang="en-US" sz="2000" dirty="0"/>
              <a:t> as an argument, and a bitrate which is 9600 of most of the ports</a:t>
            </a:r>
          </a:p>
          <a:p>
            <a:pPr marL="114300" indent="0">
              <a:buNone/>
            </a:pPr>
            <a:r>
              <a:rPr lang="en-US" sz="2000" dirty="0"/>
              <a:t>Takes in the name of the serial port as an argument and opens it to send data </a:t>
            </a:r>
          </a:p>
          <a:p>
            <a:pPr marL="114300" indent="0">
              <a:buNone/>
            </a:pPr>
            <a:r>
              <a:rPr lang="en-US" sz="2000" dirty="0"/>
              <a:t>-Write</a:t>
            </a:r>
          </a:p>
          <a:p>
            <a:pPr marL="114300" indent="0">
              <a:buNone/>
            </a:pPr>
            <a:r>
              <a:rPr lang="en-US" sz="2000" dirty="0"/>
              <a:t>Writes serial data of type character to the serial port</a:t>
            </a:r>
          </a:p>
          <a:p>
            <a:pPr marL="114300" indent="0">
              <a:buNone/>
            </a:pPr>
            <a:r>
              <a:rPr lang="en-US" sz="2000" dirty="0"/>
              <a:t>-Read	//not used</a:t>
            </a:r>
          </a:p>
          <a:p>
            <a:pPr marL="114300" indent="0">
              <a:buNone/>
            </a:pPr>
            <a:r>
              <a:rPr lang="en-US" sz="2000" dirty="0"/>
              <a:t>Reads serial data from the serial port</a:t>
            </a:r>
          </a:p>
          <a:p>
            <a:pPr marL="114300" indent="0">
              <a:buNone/>
            </a:pPr>
            <a:r>
              <a:rPr lang="en-US" sz="2000" dirty="0"/>
              <a:t>-Serial Flush	//flushes everything from the serial port’s read buffer</a:t>
            </a:r>
          </a:p>
          <a:p>
            <a:pPr marL="114300" indent="0">
              <a:buNone/>
            </a:pPr>
            <a:endParaRPr lang="en-US" sz="2000" dirty="0"/>
          </a:p>
        </p:txBody>
      </p:sp>
    </p:spTree>
    <p:extLst>
      <p:ext uri="{BB962C8B-B14F-4D97-AF65-F5344CB8AC3E}">
        <p14:creationId xmlns:p14="http://schemas.microsoft.com/office/powerpoint/2010/main" val="364288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serial data sent by the computer?</a:t>
            </a:r>
          </a:p>
        </p:txBody>
      </p:sp>
      <p:sp>
        <p:nvSpPr>
          <p:cNvPr id="3" name="Content Placeholder 2"/>
          <p:cNvSpPr>
            <a:spLocks noGrp="1"/>
          </p:cNvSpPr>
          <p:nvPr>
            <p:ph idx="1"/>
          </p:nvPr>
        </p:nvSpPr>
        <p:spPr/>
        <p:txBody>
          <a:bodyPr/>
          <a:lstStyle/>
          <a:p>
            <a:r>
              <a:rPr lang="en-US" sz="2800" dirty="0" err="1"/>
              <a:t>myData</a:t>
            </a:r>
            <a:r>
              <a:rPr lang="en-US" sz="2800" dirty="0"/>
              <a:t>(char* temp, Serial &amp;serial)</a:t>
            </a:r>
          </a:p>
          <a:p>
            <a:pPr marL="114300" indent="0">
              <a:buNone/>
            </a:pPr>
            <a:r>
              <a:rPr lang="en-US" sz="2400" dirty="0"/>
              <a:t>This is a function that we created, it takes in char variable which is our data that we send to the Arduino and the Serial type object which we pass by reference so it does not try to open a new port every time it is passed, then we use </a:t>
            </a:r>
            <a:r>
              <a:rPr lang="en-US" sz="2400" dirty="0" err="1"/>
              <a:t>serial.write</a:t>
            </a:r>
            <a:r>
              <a:rPr lang="en-US" sz="2400" dirty="0"/>
              <a:t>() function to write the data passed to the serial port, which is then sent using Bluetooth and received and read by the Arduino.</a:t>
            </a:r>
          </a:p>
          <a:p>
            <a:pPr marL="114300" indent="0">
              <a:buNone/>
            </a:pPr>
            <a:r>
              <a:rPr lang="en-US" sz="2400" dirty="0"/>
              <a:t>It sends char data i.e.</a:t>
            </a:r>
          </a:p>
          <a:p>
            <a:pPr marL="114300" indent="0">
              <a:buNone/>
            </a:pPr>
            <a:r>
              <a:rPr lang="en-US" sz="2400" dirty="0"/>
              <a:t>‘L’ for left, ‘R’ for right, ‘F’ for forward, ‘B’ for break</a:t>
            </a:r>
          </a:p>
          <a:p>
            <a:pPr marL="114300" indent="0">
              <a:buNone/>
            </a:pPr>
            <a:r>
              <a:rPr lang="en-US" sz="2400" dirty="0"/>
              <a:t>‘E’ to stop (E is sent when escape key is pressed)</a:t>
            </a:r>
            <a:endParaRPr lang="en-US" sz="2800" dirty="0"/>
          </a:p>
          <a:p>
            <a:pPr marL="114300" indent="0">
              <a:buNone/>
            </a:pPr>
            <a:endParaRPr lang="en-US" dirty="0"/>
          </a:p>
        </p:txBody>
      </p:sp>
    </p:spTree>
    <p:extLst>
      <p:ext uri="{BB962C8B-B14F-4D97-AF65-F5344CB8AC3E}">
        <p14:creationId xmlns:p14="http://schemas.microsoft.com/office/powerpoint/2010/main" val="42794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car move?</a:t>
            </a:r>
          </a:p>
        </p:txBody>
      </p:sp>
      <p:sp>
        <p:nvSpPr>
          <p:cNvPr id="3" name="Content Placeholder 2"/>
          <p:cNvSpPr>
            <a:spLocks noGrp="1"/>
          </p:cNvSpPr>
          <p:nvPr>
            <p:ph idx="1"/>
          </p:nvPr>
        </p:nvSpPr>
        <p:spPr/>
        <p:txBody>
          <a:bodyPr>
            <a:normAutofit fontScale="92500" lnSpcReduction="10000"/>
          </a:bodyPr>
          <a:lstStyle/>
          <a:p>
            <a:r>
              <a:rPr lang="en-US" dirty="0"/>
              <a:t>string </a:t>
            </a:r>
            <a:r>
              <a:rPr lang="en-US" dirty="0" err="1"/>
              <a:t>findDirection</a:t>
            </a:r>
            <a:r>
              <a:rPr lang="en-US" dirty="0"/>
              <a:t>(Entity </a:t>
            </a:r>
            <a:r>
              <a:rPr lang="en-US" dirty="0" err="1"/>
              <a:t>playerrear</a:t>
            </a:r>
            <a:r>
              <a:rPr lang="en-US" dirty="0"/>
              <a:t>, Entity ball)</a:t>
            </a:r>
          </a:p>
          <a:p>
            <a:pPr marL="114300" indent="0">
              <a:buNone/>
            </a:pPr>
            <a:r>
              <a:rPr lang="en-US" dirty="0"/>
              <a:t>It takes in ball and </a:t>
            </a:r>
            <a:r>
              <a:rPr lang="en-US" dirty="0" err="1"/>
              <a:t>playerrear</a:t>
            </a:r>
            <a:r>
              <a:rPr lang="en-US" dirty="0"/>
              <a:t> as two arguments and then compares their x and y coordinates to return the region in which the ball is compared to the coordinates of the </a:t>
            </a:r>
            <a:r>
              <a:rPr lang="en-US" dirty="0" err="1"/>
              <a:t>playerrear</a:t>
            </a:r>
            <a:r>
              <a:rPr lang="en-US" dirty="0"/>
              <a:t>.</a:t>
            </a:r>
          </a:p>
          <a:p>
            <a:pPr marL="114300" indent="0">
              <a:buNone/>
            </a:pPr>
            <a:r>
              <a:rPr lang="en-US" dirty="0"/>
              <a:t>There are four regions:</a:t>
            </a:r>
          </a:p>
          <a:p>
            <a:pPr marL="114300" indent="0">
              <a:buNone/>
            </a:pPr>
            <a:r>
              <a:rPr lang="en-US" dirty="0"/>
              <a:t>-NORTHEAST</a:t>
            </a:r>
          </a:p>
          <a:p>
            <a:pPr marL="114300" indent="0">
              <a:buNone/>
            </a:pPr>
            <a:r>
              <a:rPr lang="en-US" dirty="0"/>
              <a:t>If </a:t>
            </a:r>
            <a:r>
              <a:rPr lang="en-US" dirty="0" err="1"/>
              <a:t>ball.x</a:t>
            </a:r>
            <a:r>
              <a:rPr lang="en-US" dirty="0"/>
              <a:t> &gt; </a:t>
            </a:r>
            <a:r>
              <a:rPr lang="en-US" dirty="0" err="1"/>
              <a:t>playerrear.x</a:t>
            </a:r>
            <a:r>
              <a:rPr lang="en-US" dirty="0"/>
              <a:t> and </a:t>
            </a:r>
            <a:r>
              <a:rPr lang="en-US" dirty="0" err="1"/>
              <a:t>ball.y</a:t>
            </a:r>
            <a:r>
              <a:rPr lang="en-US" dirty="0"/>
              <a:t> &lt; </a:t>
            </a:r>
            <a:r>
              <a:rPr lang="en-US" dirty="0" err="1"/>
              <a:t>playerrear.y</a:t>
            </a:r>
            <a:endParaRPr lang="en-US" dirty="0"/>
          </a:p>
          <a:p>
            <a:pPr marL="114300" indent="0">
              <a:buNone/>
            </a:pPr>
            <a:r>
              <a:rPr lang="en-US" dirty="0"/>
              <a:t>-NORTHWEST</a:t>
            </a:r>
          </a:p>
          <a:p>
            <a:pPr marL="114300" indent="0">
              <a:buNone/>
            </a:pPr>
            <a:r>
              <a:rPr lang="en-US" dirty="0"/>
              <a:t>If </a:t>
            </a:r>
            <a:r>
              <a:rPr lang="en-US" dirty="0" err="1"/>
              <a:t>ball.x</a:t>
            </a:r>
            <a:r>
              <a:rPr lang="en-US" dirty="0"/>
              <a:t> &lt; </a:t>
            </a:r>
            <a:r>
              <a:rPr lang="en-US" dirty="0" err="1"/>
              <a:t>playerrear.x</a:t>
            </a:r>
            <a:r>
              <a:rPr lang="en-US" dirty="0"/>
              <a:t> and </a:t>
            </a:r>
            <a:r>
              <a:rPr lang="en-US" dirty="0" err="1"/>
              <a:t>ball.y</a:t>
            </a:r>
            <a:r>
              <a:rPr lang="en-US" dirty="0"/>
              <a:t> &lt; </a:t>
            </a:r>
            <a:r>
              <a:rPr lang="en-US" dirty="0" err="1"/>
              <a:t>playerrear.y</a:t>
            </a:r>
            <a:endParaRPr lang="en-US" dirty="0"/>
          </a:p>
          <a:p>
            <a:pPr marL="114300" indent="0">
              <a:buNone/>
            </a:pPr>
            <a:r>
              <a:rPr lang="en-US" dirty="0"/>
              <a:t>-SOUTHEAST</a:t>
            </a:r>
          </a:p>
          <a:p>
            <a:pPr marL="114300" indent="0">
              <a:buNone/>
            </a:pPr>
            <a:r>
              <a:rPr lang="en-US" dirty="0"/>
              <a:t>If </a:t>
            </a:r>
            <a:r>
              <a:rPr lang="en-US" dirty="0" err="1"/>
              <a:t>ball.x</a:t>
            </a:r>
            <a:r>
              <a:rPr lang="en-US" dirty="0"/>
              <a:t> &gt; </a:t>
            </a:r>
            <a:r>
              <a:rPr lang="en-US" dirty="0" err="1"/>
              <a:t>playerrear.x</a:t>
            </a:r>
            <a:r>
              <a:rPr lang="en-US" dirty="0"/>
              <a:t> and </a:t>
            </a:r>
            <a:r>
              <a:rPr lang="en-US" dirty="0" err="1"/>
              <a:t>ball.y</a:t>
            </a:r>
            <a:r>
              <a:rPr lang="en-US" dirty="0"/>
              <a:t> &gt; </a:t>
            </a:r>
            <a:r>
              <a:rPr lang="en-US" dirty="0" err="1"/>
              <a:t>playerrear.y</a:t>
            </a:r>
            <a:endParaRPr lang="en-US" dirty="0"/>
          </a:p>
          <a:p>
            <a:pPr marL="114300" indent="0">
              <a:buNone/>
            </a:pPr>
            <a:r>
              <a:rPr lang="en-US" dirty="0"/>
              <a:t>-SOUTHWEST</a:t>
            </a:r>
          </a:p>
          <a:p>
            <a:pPr marL="114300" indent="0">
              <a:buNone/>
            </a:pPr>
            <a:r>
              <a:rPr lang="en-US" dirty="0"/>
              <a:t>If </a:t>
            </a:r>
            <a:r>
              <a:rPr lang="en-US" dirty="0" err="1"/>
              <a:t>ball.x</a:t>
            </a:r>
            <a:r>
              <a:rPr lang="en-US" dirty="0"/>
              <a:t> &lt; </a:t>
            </a:r>
            <a:r>
              <a:rPr lang="en-US" dirty="0" err="1"/>
              <a:t>playerrear.x</a:t>
            </a:r>
            <a:r>
              <a:rPr lang="en-US" dirty="0"/>
              <a:t> and </a:t>
            </a:r>
            <a:r>
              <a:rPr lang="en-US" dirty="0" err="1"/>
              <a:t>ball.y</a:t>
            </a:r>
            <a:r>
              <a:rPr lang="en-US" dirty="0"/>
              <a:t> &gt; </a:t>
            </a:r>
            <a:r>
              <a:rPr lang="en-US" dirty="0" err="1"/>
              <a:t>playerrear.y</a:t>
            </a:r>
            <a:endParaRPr lang="en-US" dirty="0"/>
          </a:p>
          <a:p>
            <a:pPr marL="114300" indent="0">
              <a:buNone/>
            </a:pPr>
            <a:r>
              <a:rPr lang="en-US" dirty="0"/>
              <a:t>These regions are used by our main function that makes the car move</a:t>
            </a:r>
          </a:p>
        </p:txBody>
      </p:sp>
    </p:spTree>
    <p:extLst>
      <p:ext uri="{BB962C8B-B14F-4D97-AF65-F5344CB8AC3E}">
        <p14:creationId xmlns:p14="http://schemas.microsoft.com/office/powerpoint/2010/main" val="10575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p>
        </p:txBody>
      </p:sp>
      <p:sp>
        <p:nvSpPr>
          <p:cNvPr id="3" name="Content Placeholder 2"/>
          <p:cNvSpPr>
            <a:spLocks noGrp="1"/>
          </p:cNvSpPr>
          <p:nvPr>
            <p:ph idx="1"/>
          </p:nvPr>
        </p:nvSpPr>
        <p:spPr>
          <a:xfrm>
            <a:off x="0" y="1600200"/>
            <a:ext cx="8458200" cy="5257800"/>
          </a:xfrm>
        </p:spPr>
        <p:txBody>
          <a:bodyPr>
            <a:normAutofit lnSpcReduction="10000"/>
          </a:bodyPr>
          <a:lstStyle/>
          <a:p>
            <a:r>
              <a:rPr lang="en-US" dirty="0"/>
              <a:t>void </a:t>
            </a:r>
            <a:r>
              <a:rPr lang="en-US" dirty="0" err="1"/>
              <a:t>movePlayer</a:t>
            </a:r>
            <a:r>
              <a:rPr lang="en-US" dirty="0"/>
              <a:t>(string </a:t>
            </a:r>
            <a:r>
              <a:rPr lang="en-US" dirty="0" err="1"/>
              <a:t>balld</a:t>
            </a:r>
            <a:r>
              <a:rPr lang="en-US" dirty="0"/>
              <a:t>, Entity </a:t>
            </a:r>
            <a:r>
              <a:rPr lang="en-US" dirty="0" err="1"/>
              <a:t>playerfront</a:t>
            </a:r>
            <a:r>
              <a:rPr lang="en-US" dirty="0"/>
              <a:t>, Entity </a:t>
            </a:r>
            <a:r>
              <a:rPr lang="en-US" dirty="0" err="1"/>
              <a:t>playerrear</a:t>
            </a:r>
            <a:r>
              <a:rPr lang="en-US" dirty="0"/>
              <a:t>, Entity </a:t>
            </a:r>
            <a:r>
              <a:rPr lang="en-US" dirty="0" err="1"/>
              <a:t>ball,Serial</a:t>
            </a:r>
            <a:r>
              <a:rPr lang="en-US" dirty="0"/>
              <a:t> &amp;serial)</a:t>
            </a:r>
          </a:p>
          <a:p>
            <a:r>
              <a:rPr lang="en-US" dirty="0" err="1"/>
              <a:t>Balld</a:t>
            </a:r>
            <a:r>
              <a:rPr lang="en-US" dirty="0"/>
              <a:t> is the region that is found by </a:t>
            </a:r>
            <a:r>
              <a:rPr lang="en-US" dirty="0" err="1"/>
              <a:t>findDirection</a:t>
            </a:r>
            <a:r>
              <a:rPr lang="en-US" dirty="0"/>
              <a:t> function</a:t>
            </a:r>
          </a:p>
          <a:p>
            <a:pPr marL="114300" indent="0">
              <a:buNone/>
            </a:pPr>
            <a:r>
              <a:rPr lang="en-US" sz="2800" dirty="0"/>
              <a:t>Northwest</a:t>
            </a:r>
            <a:endParaRPr lang="en-US" dirty="0"/>
          </a:p>
          <a:p>
            <a:r>
              <a:rPr lang="en-US" dirty="0"/>
              <a:t>If ‘Northwest’ the car turns to left until the x coordinate of car’s rear is greater than the x coordinate of car’s front and the y coordinates of both of them are not the same, </a:t>
            </a:r>
            <a:r>
              <a:rPr lang="en-US" dirty="0" err="1"/>
              <a:t>i.e</a:t>
            </a:r>
            <a:r>
              <a:rPr lang="en-US" dirty="0"/>
              <a:t> until the car is facing west.</a:t>
            </a:r>
          </a:p>
          <a:p>
            <a:r>
              <a:rPr lang="en-US" dirty="0"/>
              <a:t>Then the car moves forward until the x coordinates of both the car’s rear and the ball are same</a:t>
            </a:r>
          </a:p>
          <a:p>
            <a:r>
              <a:rPr lang="en-US" dirty="0"/>
              <a:t>After that the car turns to the right until car’s front’s y coordinate is less than car’s rear’s y coordinate and the x coordinates of both are not the same, </a:t>
            </a:r>
            <a:r>
              <a:rPr lang="en-US" dirty="0" err="1"/>
              <a:t>i.e</a:t>
            </a:r>
            <a:r>
              <a:rPr lang="en-US" dirty="0"/>
              <a:t> car is facing north</a:t>
            </a:r>
          </a:p>
          <a:p>
            <a:r>
              <a:rPr lang="en-US" dirty="0"/>
              <a:t>Then the car moves forward until the car’s front’s y coordinate is equal to ball’s y coordinate.</a:t>
            </a:r>
          </a:p>
        </p:txBody>
      </p:sp>
    </p:spTree>
    <p:extLst>
      <p:ext uri="{BB962C8B-B14F-4D97-AF65-F5344CB8AC3E}">
        <p14:creationId xmlns:p14="http://schemas.microsoft.com/office/powerpoint/2010/main" val="314369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p>
        </p:txBody>
      </p:sp>
      <p:sp>
        <p:nvSpPr>
          <p:cNvPr id="3" name="Content Placeholder 2"/>
          <p:cNvSpPr>
            <a:spLocks noGrp="1"/>
          </p:cNvSpPr>
          <p:nvPr>
            <p:ph idx="1"/>
          </p:nvPr>
        </p:nvSpPr>
        <p:spPr>
          <a:xfrm>
            <a:off x="0" y="1600200"/>
            <a:ext cx="8458200" cy="5257800"/>
          </a:xfrm>
        </p:spPr>
        <p:txBody>
          <a:bodyPr/>
          <a:lstStyle/>
          <a:p>
            <a:pPr marL="114300" indent="0">
              <a:buNone/>
            </a:pPr>
            <a:r>
              <a:rPr lang="en-US" sz="2800" dirty="0"/>
              <a:t>Northeast</a:t>
            </a:r>
          </a:p>
          <a:p>
            <a:r>
              <a:rPr lang="en-US" dirty="0"/>
              <a:t>If ‘Northeast’ the car turns to right until the x coordinate of car’s rear is less than the x coordinate of car’s front and the y coordinates of both of them are not the same, </a:t>
            </a:r>
            <a:r>
              <a:rPr lang="en-US" dirty="0" err="1"/>
              <a:t>i.e</a:t>
            </a:r>
            <a:r>
              <a:rPr lang="en-US" dirty="0"/>
              <a:t> until the car is facing east.</a:t>
            </a:r>
          </a:p>
          <a:p>
            <a:r>
              <a:rPr lang="en-US" dirty="0"/>
              <a:t>Then the car moves forward until the x coordinates of both the car’s rear and the ball are same</a:t>
            </a:r>
          </a:p>
          <a:p>
            <a:r>
              <a:rPr lang="en-US" dirty="0"/>
              <a:t>After that the car turns to the left until car’s front’s y coordinate is less than car’s rear’s y coordinate and the x coordinates of both are not the same, </a:t>
            </a:r>
            <a:r>
              <a:rPr lang="en-US" dirty="0" err="1"/>
              <a:t>i.e</a:t>
            </a:r>
            <a:r>
              <a:rPr lang="en-US" dirty="0"/>
              <a:t> car is facing north</a:t>
            </a:r>
          </a:p>
          <a:p>
            <a:r>
              <a:rPr lang="en-US" dirty="0"/>
              <a:t>Then the car moves forward until the car’s front’s y coordinate is equal to ball’s y coordinate.</a:t>
            </a:r>
          </a:p>
          <a:p>
            <a:pPr marL="114300" indent="0">
              <a:buNone/>
            </a:pPr>
            <a:endParaRPr lang="en-US" dirty="0"/>
          </a:p>
        </p:txBody>
      </p:sp>
    </p:spTree>
    <p:extLst>
      <p:ext uri="{BB962C8B-B14F-4D97-AF65-F5344CB8AC3E}">
        <p14:creationId xmlns:p14="http://schemas.microsoft.com/office/powerpoint/2010/main" val="411541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effectLst>
                  <a:outerShdw blurRad="38100" dist="38100" dir="2700000" algn="tl">
                    <a:srgbClr val="000000">
                      <a:alpha val="43137"/>
                    </a:srgbClr>
                  </a:outerShdw>
                </a:effectLst>
              </a:rPr>
              <a:t>FOOTY BOT </a:t>
            </a:r>
          </a:p>
        </p:txBody>
      </p:sp>
      <p:sp>
        <p:nvSpPr>
          <p:cNvPr id="3" name="Content Placeholder 2"/>
          <p:cNvSpPr>
            <a:spLocks noGrp="1"/>
          </p:cNvSpPr>
          <p:nvPr>
            <p:ph idx="1"/>
          </p:nvPr>
        </p:nvSpPr>
        <p:spPr/>
        <p:txBody>
          <a:bodyPr>
            <a:normAutofit/>
          </a:bodyPr>
          <a:lstStyle/>
          <a:p>
            <a:pPr marL="114300" indent="0">
              <a:buNone/>
            </a:pPr>
            <a:r>
              <a:rPr lang="en-US" dirty="0"/>
              <a:t>Group members: </a:t>
            </a:r>
          </a:p>
          <a:p>
            <a:pPr marL="114300" indent="0">
              <a:buNone/>
            </a:pPr>
            <a:endParaRPr lang="en-US" dirty="0"/>
          </a:p>
          <a:p>
            <a:r>
              <a:rPr lang="en-US" dirty="0"/>
              <a:t>Hassan Rasheed </a:t>
            </a:r>
          </a:p>
          <a:p>
            <a:r>
              <a:rPr lang="en-US" dirty="0"/>
              <a:t>Saad </a:t>
            </a:r>
            <a:r>
              <a:rPr lang="en-US" dirty="0" err="1"/>
              <a:t>Sohail</a:t>
            </a:r>
            <a:r>
              <a:rPr lang="en-US" dirty="0"/>
              <a:t> </a:t>
            </a:r>
          </a:p>
          <a:p>
            <a:r>
              <a:rPr lang="en-US" dirty="0"/>
              <a:t>M. Ahsan Fahim </a:t>
            </a:r>
          </a:p>
          <a:p>
            <a:pPr marL="114300" indent="0">
              <a:buNone/>
            </a:pPr>
            <a:r>
              <a:rPr lang="en-US" dirty="0"/>
              <a:t>BSCS-5B</a:t>
            </a:r>
          </a:p>
          <a:p>
            <a:pPr marL="114300" indent="0">
              <a:buNone/>
            </a:pPr>
            <a:endParaRPr lang="en-US" dirty="0"/>
          </a:p>
        </p:txBody>
      </p:sp>
    </p:spTree>
    <p:extLst>
      <p:ext uri="{BB962C8B-B14F-4D97-AF65-F5344CB8AC3E}">
        <p14:creationId xmlns:p14="http://schemas.microsoft.com/office/powerpoint/2010/main" val="317374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p>
        </p:txBody>
      </p:sp>
      <p:sp>
        <p:nvSpPr>
          <p:cNvPr id="3" name="Content Placeholder 2"/>
          <p:cNvSpPr>
            <a:spLocks noGrp="1"/>
          </p:cNvSpPr>
          <p:nvPr>
            <p:ph idx="1"/>
          </p:nvPr>
        </p:nvSpPr>
        <p:spPr>
          <a:xfrm>
            <a:off x="0" y="1600200"/>
            <a:ext cx="8458200" cy="5257800"/>
          </a:xfrm>
        </p:spPr>
        <p:txBody>
          <a:bodyPr/>
          <a:lstStyle/>
          <a:p>
            <a:pPr marL="114300" indent="0">
              <a:buNone/>
            </a:pPr>
            <a:r>
              <a:rPr lang="en-US" sz="2800" dirty="0"/>
              <a:t>Southwest</a:t>
            </a:r>
          </a:p>
          <a:p>
            <a:r>
              <a:rPr lang="en-US" dirty="0"/>
              <a:t>If ‘Southwest’ the car turns to left until the x coordinate of car’s rear is greater than the x coordinate of car’s front and the y coordinates of both of them are not the same, </a:t>
            </a:r>
            <a:r>
              <a:rPr lang="en-US" dirty="0" err="1"/>
              <a:t>i.e</a:t>
            </a:r>
            <a:r>
              <a:rPr lang="en-US" dirty="0"/>
              <a:t> until the car is facing west.</a:t>
            </a:r>
          </a:p>
          <a:p>
            <a:r>
              <a:rPr lang="en-US" dirty="0"/>
              <a:t>Then the car moves forward until the x coordinates of both the car’s rear and the ball are same</a:t>
            </a:r>
          </a:p>
          <a:p>
            <a:r>
              <a:rPr lang="en-US" dirty="0"/>
              <a:t>After that the car turns to the left until car’s front’s y coordinate is greater than car’s rear’s y coordinate and the x coordinates of both are not the same, </a:t>
            </a:r>
            <a:r>
              <a:rPr lang="en-US" dirty="0" err="1"/>
              <a:t>i.e</a:t>
            </a:r>
            <a:r>
              <a:rPr lang="en-US" dirty="0"/>
              <a:t> car is facing south</a:t>
            </a:r>
          </a:p>
          <a:p>
            <a:r>
              <a:rPr lang="en-US" dirty="0"/>
              <a:t>Then the car moves forward until the car’s front’s y coordinate is equal to ball’s y coordinate.</a:t>
            </a:r>
          </a:p>
          <a:p>
            <a:pPr marL="114300" indent="0">
              <a:buNone/>
            </a:pPr>
            <a:endParaRPr lang="en-US" dirty="0"/>
          </a:p>
        </p:txBody>
      </p:sp>
    </p:spTree>
    <p:extLst>
      <p:ext uri="{BB962C8B-B14F-4D97-AF65-F5344CB8AC3E}">
        <p14:creationId xmlns:p14="http://schemas.microsoft.com/office/powerpoint/2010/main" val="367978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p>
        </p:txBody>
      </p:sp>
      <p:sp>
        <p:nvSpPr>
          <p:cNvPr id="3" name="Content Placeholder 2"/>
          <p:cNvSpPr>
            <a:spLocks noGrp="1"/>
          </p:cNvSpPr>
          <p:nvPr>
            <p:ph idx="1"/>
          </p:nvPr>
        </p:nvSpPr>
        <p:spPr/>
        <p:txBody>
          <a:bodyPr/>
          <a:lstStyle/>
          <a:p>
            <a:pPr marL="114300" indent="0">
              <a:buNone/>
            </a:pPr>
            <a:r>
              <a:rPr lang="en-US" sz="2800" dirty="0"/>
              <a:t>Southeast</a:t>
            </a:r>
          </a:p>
          <a:p>
            <a:r>
              <a:rPr lang="en-US" dirty="0"/>
              <a:t>If ‘Southeast’ the car turns to right until the x coordinate of car’s rear is less than the x coordinate of car’s front and the y coordinates of both of them are not the same, </a:t>
            </a:r>
            <a:r>
              <a:rPr lang="en-US" dirty="0" err="1"/>
              <a:t>i.e</a:t>
            </a:r>
            <a:r>
              <a:rPr lang="en-US" dirty="0"/>
              <a:t> until the car is facing east.</a:t>
            </a:r>
          </a:p>
          <a:p>
            <a:r>
              <a:rPr lang="en-US" dirty="0"/>
              <a:t>Then the car moves forward until the x coordinates of both the car’s rear and the ball are same</a:t>
            </a:r>
          </a:p>
          <a:p>
            <a:r>
              <a:rPr lang="en-US" dirty="0"/>
              <a:t>After that the car turns to the right until car’s front’s y coordinate is greater than car’s rear’s y coordinate and the x coordinates of both are not the same, </a:t>
            </a:r>
            <a:r>
              <a:rPr lang="en-US" dirty="0" err="1"/>
              <a:t>i.e</a:t>
            </a:r>
            <a:r>
              <a:rPr lang="en-US" dirty="0"/>
              <a:t> car is facing south</a:t>
            </a:r>
          </a:p>
          <a:p>
            <a:r>
              <a:rPr lang="en-US" dirty="0"/>
              <a:t>Then the car moves forward until the car’s front’s y coordinate is equal to ball’s y coordinate.</a:t>
            </a:r>
          </a:p>
          <a:p>
            <a:endParaRPr lang="en-US" dirty="0"/>
          </a:p>
        </p:txBody>
      </p:sp>
    </p:spTree>
    <p:extLst>
      <p:ext uri="{BB962C8B-B14F-4D97-AF65-F5344CB8AC3E}">
        <p14:creationId xmlns:p14="http://schemas.microsoft.com/office/powerpoint/2010/main" val="163398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p>
        </p:txBody>
      </p:sp>
      <p:sp>
        <p:nvSpPr>
          <p:cNvPr id="3" name="Content Placeholder 2"/>
          <p:cNvSpPr>
            <a:spLocks noGrp="1"/>
          </p:cNvSpPr>
          <p:nvPr>
            <p:ph idx="1"/>
          </p:nvPr>
        </p:nvSpPr>
        <p:spPr/>
        <p:txBody>
          <a:bodyPr/>
          <a:lstStyle/>
          <a:p>
            <a:r>
              <a:rPr lang="en-US" dirty="0"/>
              <a:t>The same procedure is implemented for goal</a:t>
            </a:r>
          </a:p>
          <a:p>
            <a:r>
              <a:rPr lang="en-US" dirty="0"/>
              <a:t>There instead of the ball, goal and its region is passed and the car takes the ball to the goal following this procedure</a:t>
            </a:r>
          </a:p>
        </p:txBody>
      </p:sp>
    </p:spTree>
    <p:extLst>
      <p:ext uri="{BB962C8B-B14F-4D97-AF65-F5344CB8AC3E}">
        <p14:creationId xmlns:p14="http://schemas.microsoft.com/office/powerpoint/2010/main" val="386805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Arduino’s Code</a:t>
            </a:r>
          </a:p>
        </p:txBody>
      </p:sp>
      <p:sp>
        <p:nvSpPr>
          <p:cNvPr id="3" name="Content Placeholder 2"/>
          <p:cNvSpPr>
            <a:spLocks noGrp="1"/>
          </p:cNvSpPr>
          <p:nvPr>
            <p:ph idx="1"/>
          </p:nvPr>
        </p:nvSpPr>
        <p:spPr/>
        <p:txBody>
          <a:bodyPr/>
          <a:lstStyle/>
          <a:p>
            <a:r>
              <a:rPr lang="en-US" dirty="0"/>
              <a:t>For serial data ‘L’</a:t>
            </a:r>
          </a:p>
          <a:p>
            <a:pPr marL="114300" indent="0">
              <a:buNone/>
            </a:pPr>
            <a:r>
              <a:rPr lang="en-US" dirty="0"/>
              <a:t>The pin for right motor is set to high and left motor is set to low</a:t>
            </a:r>
          </a:p>
          <a:p>
            <a:r>
              <a:rPr lang="en-US" dirty="0"/>
              <a:t>For serial data ‘R’</a:t>
            </a:r>
          </a:p>
          <a:p>
            <a:pPr marL="114300" indent="0">
              <a:buNone/>
            </a:pPr>
            <a:r>
              <a:rPr lang="en-US" dirty="0"/>
              <a:t>The pin for left motor is set to high and right motor is set to low</a:t>
            </a:r>
          </a:p>
          <a:p>
            <a:r>
              <a:rPr lang="en-US" dirty="0"/>
              <a:t>For serial data ‘F’</a:t>
            </a:r>
          </a:p>
          <a:p>
            <a:pPr marL="114300" indent="0">
              <a:buNone/>
            </a:pPr>
            <a:r>
              <a:rPr lang="en-US" dirty="0"/>
              <a:t>Both pins are set to high</a:t>
            </a:r>
          </a:p>
          <a:p>
            <a:r>
              <a:rPr lang="en-US" dirty="0"/>
              <a:t>For serial data ‘B’ and ‘E’</a:t>
            </a:r>
          </a:p>
          <a:p>
            <a:pPr marL="114300" indent="0">
              <a:buNone/>
            </a:pPr>
            <a:r>
              <a:rPr lang="en-US" dirty="0"/>
              <a:t>Both pins are set to low</a:t>
            </a:r>
          </a:p>
          <a:p>
            <a:pPr marL="114300" indent="0">
              <a:buNone/>
            </a:pPr>
            <a:endParaRPr lang="en-US" dirty="0"/>
          </a:p>
        </p:txBody>
      </p:sp>
    </p:spTree>
    <p:extLst>
      <p:ext uri="{BB962C8B-B14F-4D97-AF65-F5344CB8AC3E}">
        <p14:creationId xmlns:p14="http://schemas.microsoft.com/office/powerpoint/2010/main" val="230742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7620000" cy="1143000"/>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476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p:txBody>
          <a:bodyPr>
            <a:normAutofit/>
          </a:bodyPr>
          <a:lstStyle/>
          <a:p>
            <a:pPr marL="114300" indent="0">
              <a:buNone/>
            </a:pPr>
            <a:r>
              <a:rPr lang="en-US" b="1" dirty="0"/>
              <a:t> </a:t>
            </a:r>
            <a:r>
              <a:rPr lang="en-US" dirty="0"/>
              <a:t>The main idea of the project is to implement a small-scale Robot football game which will consist of three basic elements: </a:t>
            </a:r>
          </a:p>
          <a:p>
            <a:pPr lvl="0"/>
            <a:endParaRPr lang="en-US" dirty="0"/>
          </a:p>
          <a:p>
            <a:pPr lvl="0"/>
            <a:r>
              <a:rPr lang="en-US" dirty="0"/>
              <a:t>Image processing</a:t>
            </a:r>
          </a:p>
          <a:p>
            <a:pPr lvl="0"/>
            <a:r>
              <a:rPr lang="en-US" dirty="0"/>
              <a:t>Algorithms</a:t>
            </a:r>
          </a:p>
          <a:p>
            <a:pPr lvl="0"/>
            <a:r>
              <a:rPr lang="en-US" dirty="0"/>
              <a:t>Hardware</a:t>
            </a:r>
          </a:p>
          <a:p>
            <a:pPr marL="114300" indent="0">
              <a:buNone/>
            </a:pPr>
            <a:endParaRPr lang="en-US" dirty="0"/>
          </a:p>
          <a:p>
            <a:pPr marL="114300" indent="0">
              <a:buNone/>
            </a:pPr>
            <a:r>
              <a:rPr lang="en-US" dirty="0"/>
              <a:t>We have divided our group into three teams of three members each, who worked on each of the above stated elements and helped other sub-teams wherever we could. </a:t>
            </a:r>
          </a:p>
          <a:p>
            <a:pPr marL="114300" indent="0">
              <a:buNone/>
            </a:pPr>
            <a:endParaRPr lang="en-US" dirty="0"/>
          </a:p>
        </p:txBody>
      </p:sp>
    </p:spTree>
    <p:extLst>
      <p:ext uri="{BB962C8B-B14F-4D97-AF65-F5344CB8AC3E}">
        <p14:creationId xmlns:p14="http://schemas.microsoft.com/office/powerpoint/2010/main" val="287928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667000"/>
            <a:ext cx="3048000" cy="3048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2362200"/>
            <a:ext cx="3657600" cy="3657600"/>
          </a:xfrm>
          <a:prstGeom prst="rect">
            <a:avLst/>
          </a:prstGeom>
        </p:spPr>
      </p:pic>
    </p:spTree>
    <p:extLst>
      <p:ext uri="{BB962C8B-B14F-4D97-AF65-F5344CB8AC3E}">
        <p14:creationId xmlns:p14="http://schemas.microsoft.com/office/powerpoint/2010/main" val="322755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Hardware</a:t>
            </a:r>
          </a:p>
        </p:txBody>
      </p:sp>
      <p:sp>
        <p:nvSpPr>
          <p:cNvPr id="3" name="Content Placeholder 2"/>
          <p:cNvSpPr>
            <a:spLocks noGrp="1"/>
          </p:cNvSpPr>
          <p:nvPr>
            <p:ph idx="1"/>
          </p:nvPr>
        </p:nvSpPr>
        <p:spPr/>
        <p:txBody>
          <a:bodyPr>
            <a:normAutofit lnSpcReduction="10000"/>
          </a:bodyPr>
          <a:lstStyle/>
          <a:p>
            <a:pPr marL="114300" indent="0">
              <a:buNone/>
            </a:pPr>
            <a:endParaRPr lang="en-US" sz="2400" dirty="0"/>
          </a:p>
          <a:p>
            <a:r>
              <a:rPr lang="en-US" sz="2400" dirty="0"/>
              <a:t>Board</a:t>
            </a:r>
          </a:p>
          <a:p>
            <a:r>
              <a:rPr lang="en-US" sz="2400" dirty="0"/>
              <a:t>2 normal wheels</a:t>
            </a:r>
          </a:p>
          <a:p>
            <a:r>
              <a:rPr lang="en-US" sz="2400" dirty="0"/>
              <a:t>1 free rotating wheel </a:t>
            </a:r>
          </a:p>
          <a:p>
            <a:r>
              <a:rPr lang="en-US" sz="2400" dirty="0"/>
              <a:t>2 DC motors</a:t>
            </a:r>
          </a:p>
          <a:p>
            <a:r>
              <a:rPr lang="en-US" sz="2400" dirty="0"/>
              <a:t>6V and 9V Batteries </a:t>
            </a:r>
          </a:p>
          <a:p>
            <a:r>
              <a:rPr lang="en-US" sz="2400" dirty="0"/>
              <a:t>Screws and nuts </a:t>
            </a:r>
          </a:p>
          <a:p>
            <a:r>
              <a:rPr lang="en-US" sz="2400" dirty="0"/>
              <a:t>Arduino UNO </a:t>
            </a:r>
          </a:p>
          <a:p>
            <a:r>
              <a:rPr lang="en-US" sz="2400" dirty="0"/>
              <a:t>Bluetooth Module HC-05 </a:t>
            </a:r>
          </a:p>
          <a:p>
            <a:r>
              <a:rPr lang="en-US" sz="2400" dirty="0"/>
              <a:t>2 Transistor MOSFET 2n7000</a:t>
            </a:r>
          </a:p>
          <a:p>
            <a:r>
              <a:rPr lang="en-US" dirty="0"/>
              <a:t>Jump wires </a:t>
            </a:r>
          </a:p>
          <a:p>
            <a:r>
              <a:rPr lang="en-US" dirty="0"/>
              <a:t>Webcam</a:t>
            </a:r>
          </a:p>
        </p:txBody>
      </p:sp>
    </p:spTree>
    <p:extLst>
      <p:ext uri="{BB962C8B-B14F-4D97-AF65-F5344CB8AC3E}">
        <p14:creationId xmlns:p14="http://schemas.microsoft.com/office/powerpoint/2010/main" val="344466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 in progress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6400800" cy="4800600"/>
          </a:xfrm>
        </p:spPr>
      </p:pic>
    </p:spTree>
    <p:extLst>
      <p:ext uri="{BB962C8B-B14F-4D97-AF65-F5344CB8AC3E}">
        <p14:creationId xmlns:p14="http://schemas.microsoft.com/office/powerpoint/2010/main" val="196744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Work in progress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6400800" cy="4800600"/>
          </a:xfrm>
        </p:spPr>
      </p:pic>
    </p:spTree>
    <p:extLst>
      <p:ext uri="{BB962C8B-B14F-4D97-AF65-F5344CB8AC3E}">
        <p14:creationId xmlns:p14="http://schemas.microsoft.com/office/powerpoint/2010/main" val="335528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 in progress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6400800" cy="4800600"/>
          </a:xfrm>
        </p:spPr>
      </p:pic>
    </p:spTree>
    <p:extLst>
      <p:ext uri="{BB962C8B-B14F-4D97-AF65-F5344CB8AC3E}">
        <p14:creationId xmlns:p14="http://schemas.microsoft.com/office/powerpoint/2010/main" val="43234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Circuit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7844"/>
            <a:ext cx="7620000" cy="4405312"/>
          </a:xfrm>
        </p:spPr>
      </p:pic>
    </p:spTree>
    <p:extLst>
      <p:ext uri="{BB962C8B-B14F-4D97-AF65-F5344CB8AC3E}">
        <p14:creationId xmlns:p14="http://schemas.microsoft.com/office/powerpoint/2010/main" val="2353742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228</TotalTime>
  <Words>1725</Words>
  <Application>Microsoft Office PowerPoint</Application>
  <PresentationFormat>On-screen Show (4:3)</PresentationFormat>
  <Paragraphs>143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vt:lpstr>
      <vt:lpstr>Adjacency</vt:lpstr>
      <vt:lpstr>FOOTY BOT </vt:lpstr>
      <vt:lpstr>FOOTY BOT </vt:lpstr>
      <vt:lpstr>Abstract </vt:lpstr>
      <vt:lpstr>Hardware</vt:lpstr>
      <vt:lpstr>Hardware</vt:lpstr>
      <vt:lpstr>Work in progress </vt:lpstr>
      <vt:lpstr>Work in progress </vt:lpstr>
      <vt:lpstr>Work in progress </vt:lpstr>
      <vt:lpstr>Circuit</vt:lpstr>
      <vt:lpstr>Main work of the hardware</vt:lpstr>
      <vt:lpstr>Entity Class</vt:lpstr>
      <vt:lpstr>OpenCV</vt:lpstr>
      <vt:lpstr>OpenCV</vt:lpstr>
      <vt:lpstr>OpenCV</vt:lpstr>
      <vt:lpstr>How is serial data sent by the computer?</vt:lpstr>
      <vt:lpstr>How is serial data sent by the computer?</vt:lpstr>
      <vt:lpstr>How does the car move?</vt:lpstr>
      <vt:lpstr>Main function</vt:lpstr>
      <vt:lpstr>Main function</vt:lpstr>
      <vt:lpstr>Main function</vt:lpstr>
      <vt:lpstr>Main function</vt:lpstr>
      <vt:lpstr>Main function</vt:lpstr>
      <vt:lpstr>Arduino’s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Fahim</dc:creator>
  <cp:lastModifiedBy>Hassan Rasheed</cp:lastModifiedBy>
  <cp:revision>23</cp:revision>
  <dcterms:created xsi:type="dcterms:W3CDTF">2006-08-16T00:00:00Z</dcterms:created>
  <dcterms:modified xsi:type="dcterms:W3CDTF">2018-01-21T19:10:10Z</dcterms:modified>
</cp:coreProperties>
</file>