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A35E"/>
    <a:srgbClr val="E4D6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0D50-43E8-4D97-B076-D2911E23CB97}" type="datetimeFigureOut">
              <a:rPr lang="en-PK" smtClean="0"/>
              <a:t>05/05/2024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AC5DB-E3AF-49F6-BB95-8C38966F07BD}" type="slidenum">
              <a:rPr lang="en-PK" smtClean="0"/>
              <a:t>‹#›</a:t>
            </a:fld>
            <a:endParaRPr lang="en-PK"/>
          </a:p>
        </p:txBody>
      </p:sp>
    </p:spTree>
    <p:extLst>
      <p:ext uri="{BB962C8B-B14F-4D97-AF65-F5344CB8AC3E}">
        <p14:creationId xmlns:p14="http://schemas.microsoft.com/office/powerpoint/2010/main" val="207413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41FA-83F2-2BB9-32D6-4C9F52373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177FC37-7778-2618-8D3B-26F9DBE87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9213E65-ABDC-02E1-35C4-056877584583}"/>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5" name="Footer Placeholder 4">
            <a:extLst>
              <a:ext uri="{FF2B5EF4-FFF2-40B4-BE49-F238E27FC236}">
                <a16:creationId xmlns:a16="http://schemas.microsoft.com/office/drawing/2014/main" id="{D8CD17D8-ADF2-FFC5-074F-271263B4D0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14C1896-74D4-015C-6FF7-7BEBDE326A84}"/>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388408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0715-6E53-6FB7-4841-137C585857B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D083B62-579E-054D-294B-5C09C2F7C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5CF8175-728A-E040-F6BA-87852C192834}"/>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5" name="Footer Placeholder 4">
            <a:extLst>
              <a:ext uri="{FF2B5EF4-FFF2-40B4-BE49-F238E27FC236}">
                <a16:creationId xmlns:a16="http://schemas.microsoft.com/office/drawing/2014/main" id="{05FB8648-DBD4-FF7E-9033-4C84BB8311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48D500-3D6A-2987-31BA-06B7EA4C02C9}"/>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205330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C8D59D-3EBE-11FE-FF69-8D577A964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DA98ED8-C736-12E8-B35D-4679CFF1F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6947C1D-C332-CB45-20B4-2AC7B267B7EA}"/>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5" name="Footer Placeholder 4">
            <a:extLst>
              <a:ext uri="{FF2B5EF4-FFF2-40B4-BE49-F238E27FC236}">
                <a16:creationId xmlns:a16="http://schemas.microsoft.com/office/drawing/2014/main" id="{A32ECB2F-3E1E-2D5B-873C-3D05D8E3A6E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2F94ED4-C406-F964-96E6-C7313A73F2A0}"/>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358159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87A1-43FC-51D6-51CF-EE8173ACC00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BA58E23-09FB-7717-C662-E7D08F862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F12C6E5-C506-E10E-8BE8-F7284D6F71B5}"/>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5" name="Footer Placeholder 4">
            <a:extLst>
              <a:ext uri="{FF2B5EF4-FFF2-40B4-BE49-F238E27FC236}">
                <a16:creationId xmlns:a16="http://schemas.microsoft.com/office/drawing/2014/main" id="{A4AF0DE3-67A0-A745-3001-D2AA1CC3E18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A3A2515-1AD8-A794-737A-38087EB2F8FC}"/>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147429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8473-F7B5-C805-C831-05A5EBB89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0BDF684-77F3-4BB8-E900-621B34A81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51A6D-DE48-BC71-E456-2DCD56F9E51A}"/>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5" name="Footer Placeholder 4">
            <a:extLst>
              <a:ext uri="{FF2B5EF4-FFF2-40B4-BE49-F238E27FC236}">
                <a16:creationId xmlns:a16="http://schemas.microsoft.com/office/drawing/2014/main" id="{923EB2BC-EDF9-4810-797B-9F2992FF3A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F2192A6-8AA2-5D7A-BD1A-635A735C053C}"/>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112337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1095-6A2F-8CC5-6C59-C362FFFDE81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0ACB2B3-E47D-FBC6-7AEF-1B3EBA240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0C7AB3D-BC93-BFF0-E469-161244350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733609D-D10E-F2B8-2269-881A06419259}"/>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6" name="Footer Placeholder 5">
            <a:extLst>
              <a:ext uri="{FF2B5EF4-FFF2-40B4-BE49-F238E27FC236}">
                <a16:creationId xmlns:a16="http://schemas.microsoft.com/office/drawing/2014/main" id="{AD20A19E-7B2D-E7FE-AFB8-3FC686559F1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403E98-0DD2-AC2C-6B03-445BCF403521}"/>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25263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0F18-07FC-6DC4-6F35-A714E79E2D6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1DE0C68-4C85-421B-198C-CD0D5020F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8EDDD-766B-880D-243B-30245045DF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347BA11-FDEA-A01C-C38C-2F3CD3D32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905CA4-1F38-6BA5-1359-C47BA4417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219242-2FF2-335E-938F-85A165FCEBE1}"/>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8" name="Footer Placeholder 7">
            <a:extLst>
              <a:ext uri="{FF2B5EF4-FFF2-40B4-BE49-F238E27FC236}">
                <a16:creationId xmlns:a16="http://schemas.microsoft.com/office/drawing/2014/main" id="{8EFADF14-563B-FD34-C77B-7995094912D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AA59DF7-F7AD-4305-E5BE-829E8ABBCECF}"/>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66069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61BA-3E87-F1DA-4858-919B1220D085}"/>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7089D8A1-0F7D-4049-A1C3-F4E47FC505C4}"/>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4" name="Footer Placeholder 3">
            <a:extLst>
              <a:ext uri="{FF2B5EF4-FFF2-40B4-BE49-F238E27FC236}">
                <a16:creationId xmlns:a16="http://schemas.microsoft.com/office/drawing/2014/main" id="{85C7391C-612E-31F6-0405-24A419BD19F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4074DAC-C6E0-95C4-4F99-9845E63D97B0}"/>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128775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1C190-6D6E-0CF0-6B0A-488892481CA3}"/>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3" name="Footer Placeholder 2">
            <a:extLst>
              <a:ext uri="{FF2B5EF4-FFF2-40B4-BE49-F238E27FC236}">
                <a16:creationId xmlns:a16="http://schemas.microsoft.com/office/drawing/2014/main" id="{B386BCF4-7224-71DD-4E5A-374B69AF0D4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69CDF94-164A-CCC6-292E-96895A3F2988}"/>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256653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6A79-681F-88BC-AAE2-71E99AFFE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8268F14-27D4-1985-7459-53CED2A80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173A667-6882-85DE-5C27-DC43F8AC8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C2F23-1463-0FEB-8722-735F5086FB0F}"/>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6" name="Footer Placeholder 5">
            <a:extLst>
              <a:ext uri="{FF2B5EF4-FFF2-40B4-BE49-F238E27FC236}">
                <a16:creationId xmlns:a16="http://schemas.microsoft.com/office/drawing/2014/main" id="{6F68A752-1EC7-A1EE-6BB2-78F35AA860C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47047F0-128A-15EC-AB05-2EF4327A6CF6}"/>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82942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AF84-E1E1-6692-3567-E783F6E65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C280B53-3DB1-FD3E-F25F-0D41F8CD7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94C5E97-0B6B-DB97-FDA4-C9D7340B9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2E0E7-BE2B-ADEA-0010-57916AE4FDED}"/>
              </a:ext>
            </a:extLst>
          </p:cNvPr>
          <p:cNvSpPr>
            <a:spLocks noGrp="1"/>
          </p:cNvSpPr>
          <p:nvPr>
            <p:ph type="dt" sz="half" idx="10"/>
          </p:nvPr>
        </p:nvSpPr>
        <p:spPr/>
        <p:txBody>
          <a:bodyPr/>
          <a:lstStyle/>
          <a:p>
            <a:fld id="{47533A60-3CF5-45EE-85F5-AC6CBC45F4D7}" type="datetimeFigureOut">
              <a:rPr lang="en-PK" smtClean="0"/>
              <a:t>05/05/2024</a:t>
            </a:fld>
            <a:endParaRPr lang="en-PK"/>
          </a:p>
        </p:txBody>
      </p:sp>
      <p:sp>
        <p:nvSpPr>
          <p:cNvPr id="6" name="Footer Placeholder 5">
            <a:extLst>
              <a:ext uri="{FF2B5EF4-FFF2-40B4-BE49-F238E27FC236}">
                <a16:creationId xmlns:a16="http://schemas.microsoft.com/office/drawing/2014/main" id="{FABAB03A-903B-41AB-779B-BBB41D13BE8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968BBA1-7CE2-070C-6607-D10DB0AFE703}"/>
              </a:ext>
            </a:extLst>
          </p:cNvPr>
          <p:cNvSpPr>
            <a:spLocks noGrp="1"/>
          </p:cNvSpPr>
          <p:nvPr>
            <p:ph type="sldNum" sz="quarter" idx="12"/>
          </p:nvPr>
        </p:nvSpPr>
        <p:spPr/>
        <p:txBody>
          <a:bodyPr/>
          <a:lstStyle/>
          <a:p>
            <a:fld id="{981BE568-B772-442E-9779-F67F3F5BEEA8}" type="slidenum">
              <a:rPr lang="en-PK" smtClean="0"/>
              <a:t>‹#›</a:t>
            </a:fld>
            <a:endParaRPr lang="en-PK"/>
          </a:p>
        </p:txBody>
      </p:sp>
    </p:spTree>
    <p:extLst>
      <p:ext uri="{BB962C8B-B14F-4D97-AF65-F5344CB8AC3E}">
        <p14:creationId xmlns:p14="http://schemas.microsoft.com/office/powerpoint/2010/main" val="141719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6A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85BA8-E98B-0182-0623-056C3F812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B44EB36-5E36-6600-173A-76A85B4FB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494025C-404A-7C9C-04F9-BA9091374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33A60-3CF5-45EE-85F5-AC6CBC45F4D7}" type="datetimeFigureOut">
              <a:rPr lang="en-PK" smtClean="0"/>
              <a:t>05/05/2024</a:t>
            </a:fld>
            <a:endParaRPr lang="en-PK"/>
          </a:p>
        </p:txBody>
      </p:sp>
      <p:sp>
        <p:nvSpPr>
          <p:cNvPr id="5" name="Footer Placeholder 4">
            <a:extLst>
              <a:ext uri="{FF2B5EF4-FFF2-40B4-BE49-F238E27FC236}">
                <a16:creationId xmlns:a16="http://schemas.microsoft.com/office/drawing/2014/main" id="{E5BF2E4E-CB6F-8EA9-423C-E21C73849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E66A78E7-7D62-5076-19EF-8DB9DBE6A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BE568-B772-442E-9779-F67F3F5BEEA8}" type="slidenum">
              <a:rPr lang="en-PK" smtClean="0"/>
              <a:t>‹#›</a:t>
            </a:fld>
            <a:endParaRPr lang="en-PK"/>
          </a:p>
        </p:txBody>
      </p:sp>
    </p:spTree>
    <p:extLst>
      <p:ext uri="{BB962C8B-B14F-4D97-AF65-F5344CB8AC3E}">
        <p14:creationId xmlns:p14="http://schemas.microsoft.com/office/powerpoint/2010/main" val="335880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A828-5196-8A02-6D28-40BB1C4C945D}"/>
              </a:ext>
            </a:extLst>
          </p:cNvPr>
          <p:cNvSpPr>
            <a:spLocks noGrp="1"/>
          </p:cNvSpPr>
          <p:nvPr>
            <p:ph type="ctrTitle"/>
          </p:nvPr>
        </p:nvSpPr>
        <p:spPr>
          <a:xfrm>
            <a:off x="1769807" y="781663"/>
            <a:ext cx="8170606" cy="1780869"/>
          </a:xfrm>
        </p:spPr>
        <p:txBody>
          <a:bodyPr>
            <a:normAutofit/>
          </a:bodyPr>
          <a:lstStyle/>
          <a:p>
            <a:r>
              <a:rPr lang="en-US" u="sng"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Analysis of Bella Beat Smart Device Usage.</a:t>
            </a:r>
            <a:endParaRPr lang="en-PK" u="sng"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B4EBDC87-A445-D113-122B-C3ED450B8D0E}"/>
              </a:ext>
            </a:extLst>
          </p:cNvPr>
          <p:cNvSpPr>
            <a:spLocks noGrp="1"/>
          </p:cNvSpPr>
          <p:nvPr>
            <p:ph type="subTitle" idx="1"/>
          </p:nvPr>
        </p:nvSpPr>
        <p:spPr>
          <a:xfrm>
            <a:off x="2595718" y="3456526"/>
            <a:ext cx="6754760" cy="1159719"/>
          </a:xfrm>
        </p:spPr>
        <p:txBody>
          <a:bodyPr>
            <a:normAutofit fontScale="92500" lnSpcReduction="20000"/>
          </a:bodyPr>
          <a:lstStyle/>
          <a:p>
            <a:r>
              <a:rPr lang="en-US" sz="3500" b="1">
                <a:solidFill>
                  <a:srgbClr val="0070C0"/>
                </a:solidFill>
              </a:rPr>
              <a:t>User Trends, Consumer Preferences, and Recommandations to improve Bella Beat product.</a:t>
            </a:r>
          </a:p>
          <a:p>
            <a:endParaRPr lang="en-PK" dirty="0"/>
          </a:p>
        </p:txBody>
      </p:sp>
      <p:sp>
        <p:nvSpPr>
          <p:cNvPr id="5" name="TextBox 4">
            <a:extLst>
              <a:ext uri="{FF2B5EF4-FFF2-40B4-BE49-F238E27FC236}">
                <a16:creationId xmlns:a16="http://schemas.microsoft.com/office/drawing/2014/main" id="{DC4145AC-BB42-8264-8F18-C02446F4E7E0}"/>
              </a:ext>
            </a:extLst>
          </p:cNvPr>
          <p:cNvSpPr txBox="1"/>
          <p:nvPr/>
        </p:nvSpPr>
        <p:spPr>
          <a:xfrm>
            <a:off x="9615948" y="6140469"/>
            <a:ext cx="3313471" cy="461665"/>
          </a:xfrm>
          <a:prstGeom prst="rect">
            <a:avLst/>
          </a:prstGeom>
          <a:noFill/>
        </p:spPr>
        <p:txBody>
          <a:bodyPr wrap="square" rtlCol="0">
            <a:spAutoFit/>
          </a:bodyPr>
          <a:lstStyle/>
          <a:p>
            <a:r>
              <a:rPr lang="en-US" sz="2400" b="1" u="sng" dirty="0"/>
              <a:t>By: HASSAN SAEED</a:t>
            </a:r>
            <a:endParaRPr lang="en-PK" sz="2400" b="1" u="sng" dirty="0"/>
          </a:p>
        </p:txBody>
      </p:sp>
      <p:cxnSp>
        <p:nvCxnSpPr>
          <p:cNvPr id="7" name="Connector: Curved 6">
            <a:extLst>
              <a:ext uri="{FF2B5EF4-FFF2-40B4-BE49-F238E27FC236}">
                <a16:creationId xmlns:a16="http://schemas.microsoft.com/office/drawing/2014/main" id="{8194D359-CC75-F1E7-9FC1-E7EF4DD19A4F}"/>
              </a:ext>
            </a:extLst>
          </p:cNvPr>
          <p:cNvCxnSpPr>
            <a:cxnSpLocks/>
            <a:stCxn id="2" idx="1"/>
          </p:cNvCxnSpPr>
          <p:nvPr/>
        </p:nvCxnSpPr>
        <p:spPr>
          <a:xfrm rot="10800000" flipV="1">
            <a:off x="1091381" y="1672097"/>
            <a:ext cx="678426" cy="2770853"/>
          </a:xfrm>
          <a:prstGeom prst="curvedConnector2">
            <a:avLst/>
          </a:prstGeom>
          <a:ln w="76200">
            <a:tailEnd type="triangle"/>
          </a:ln>
          <a:scene3d>
            <a:camera prst="obliqueTopRight"/>
            <a:lightRig rig="threePt" dir="t"/>
          </a:scene3d>
        </p:spPr>
        <p:style>
          <a:lnRef idx="3">
            <a:schemeClr val="accent2"/>
          </a:lnRef>
          <a:fillRef idx="0">
            <a:schemeClr val="accent2"/>
          </a:fillRef>
          <a:effectRef idx="2">
            <a:schemeClr val="accent2"/>
          </a:effectRef>
          <a:fontRef idx="minor">
            <a:schemeClr val="tx1"/>
          </a:fontRef>
        </p:style>
      </p:cxnSp>
      <p:pic>
        <p:nvPicPr>
          <p:cNvPr id="15" name="Picture 14" descr="A blue cylinder with black text&#10;&#10;Description automatically generated">
            <a:extLst>
              <a:ext uri="{FF2B5EF4-FFF2-40B4-BE49-F238E27FC236}">
                <a16:creationId xmlns:a16="http://schemas.microsoft.com/office/drawing/2014/main" id="{BDFF0C95-76B6-3F23-7F9A-FE4576991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63" y="4616245"/>
            <a:ext cx="1981200" cy="1819275"/>
          </a:xfrm>
          <a:prstGeom prst="rect">
            <a:avLst/>
          </a:prstGeom>
        </p:spPr>
      </p:pic>
      <p:pic>
        <p:nvPicPr>
          <p:cNvPr id="28" name="Picture 27" descr="A group of colored crosses&#10;&#10;Description automatically generated">
            <a:extLst>
              <a:ext uri="{FF2B5EF4-FFF2-40B4-BE49-F238E27FC236}">
                <a16:creationId xmlns:a16="http://schemas.microsoft.com/office/drawing/2014/main" id="{390F2EFE-0401-FAF2-04A4-BD9349490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073" y="4442950"/>
            <a:ext cx="1981199" cy="1907274"/>
          </a:xfrm>
          <a:prstGeom prst="rect">
            <a:avLst/>
          </a:prstGeom>
        </p:spPr>
      </p:pic>
    </p:spTree>
    <p:extLst>
      <p:ext uri="{BB962C8B-B14F-4D97-AF65-F5344CB8AC3E}">
        <p14:creationId xmlns:p14="http://schemas.microsoft.com/office/powerpoint/2010/main" val="387896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17E7B-1B71-14B7-7541-572218C71B10}"/>
              </a:ext>
            </a:extLst>
          </p:cNvPr>
          <p:cNvPicPr>
            <a:picLocks noChangeAspect="1"/>
          </p:cNvPicPr>
          <p:nvPr/>
        </p:nvPicPr>
        <p:blipFill>
          <a:blip r:embed="rId2"/>
          <a:stretch>
            <a:fillRect/>
          </a:stretch>
        </p:blipFill>
        <p:spPr>
          <a:xfrm>
            <a:off x="5029200" y="0"/>
            <a:ext cx="7162855" cy="5788743"/>
          </a:xfrm>
          <a:prstGeom prst="rect">
            <a:avLst/>
          </a:prstGeom>
        </p:spPr>
      </p:pic>
      <p:pic>
        <p:nvPicPr>
          <p:cNvPr id="4" name="Picture 3">
            <a:extLst>
              <a:ext uri="{FF2B5EF4-FFF2-40B4-BE49-F238E27FC236}">
                <a16:creationId xmlns:a16="http://schemas.microsoft.com/office/drawing/2014/main" id="{6813BFDC-F8C9-01F6-BD0A-691A0C933582}"/>
              </a:ext>
            </a:extLst>
          </p:cNvPr>
          <p:cNvPicPr>
            <a:picLocks noChangeAspect="1"/>
          </p:cNvPicPr>
          <p:nvPr/>
        </p:nvPicPr>
        <p:blipFill>
          <a:blip r:embed="rId3"/>
          <a:stretch>
            <a:fillRect/>
          </a:stretch>
        </p:blipFill>
        <p:spPr>
          <a:xfrm>
            <a:off x="280218" y="1282029"/>
            <a:ext cx="4498259" cy="3688176"/>
          </a:xfrm>
          <a:prstGeom prst="rect">
            <a:avLst/>
          </a:prstGeom>
        </p:spPr>
      </p:pic>
      <p:sp>
        <p:nvSpPr>
          <p:cNvPr id="5" name="TextBox 4">
            <a:extLst>
              <a:ext uri="{FF2B5EF4-FFF2-40B4-BE49-F238E27FC236}">
                <a16:creationId xmlns:a16="http://schemas.microsoft.com/office/drawing/2014/main" id="{4D8F5F04-2899-4353-D77C-0BD2ACCEA9AD}"/>
              </a:ext>
            </a:extLst>
          </p:cNvPr>
          <p:cNvSpPr txBox="1"/>
          <p:nvPr/>
        </p:nvSpPr>
        <p:spPr>
          <a:xfrm>
            <a:off x="-1" y="132735"/>
            <a:ext cx="5029201" cy="584775"/>
          </a:xfrm>
          <a:prstGeom prst="rect">
            <a:avLst/>
          </a:prstGeom>
          <a:noFill/>
        </p:spPr>
        <p:txBody>
          <a:bodyPr wrap="square" rtlCol="0">
            <a:spAutoFit/>
          </a:bodyPr>
          <a:lstStyle/>
          <a:p>
            <a:r>
              <a:rPr lang="en-US" sz="3200" b="1" dirty="0">
                <a:solidFill>
                  <a:schemeClr val="accent1"/>
                </a:solidFill>
              </a:rPr>
              <a:t>Sleeping Pattern of Users</a:t>
            </a:r>
            <a:endParaRPr lang="en-PK" sz="3200" b="1" dirty="0">
              <a:solidFill>
                <a:schemeClr val="accent1"/>
              </a:solidFill>
            </a:endParaRPr>
          </a:p>
        </p:txBody>
      </p:sp>
      <p:pic>
        <p:nvPicPr>
          <p:cNvPr id="8" name="Picture 7">
            <a:extLst>
              <a:ext uri="{FF2B5EF4-FFF2-40B4-BE49-F238E27FC236}">
                <a16:creationId xmlns:a16="http://schemas.microsoft.com/office/drawing/2014/main" id="{FCF0AB0F-592F-F5E9-A591-D74AEB5690C4}"/>
              </a:ext>
            </a:extLst>
          </p:cNvPr>
          <p:cNvPicPr>
            <a:picLocks noChangeAspect="1"/>
          </p:cNvPicPr>
          <p:nvPr/>
        </p:nvPicPr>
        <p:blipFill>
          <a:blip r:embed="rId4"/>
          <a:stretch>
            <a:fillRect/>
          </a:stretch>
        </p:blipFill>
        <p:spPr>
          <a:xfrm>
            <a:off x="5029201" y="5805380"/>
            <a:ext cx="3215148" cy="1052620"/>
          </a:xfrm>
          <a:prstGeom prst="rect">
            <a:avLst/>
          </a:prstGeom>
        </p:spPr>
      </p:pic>
      <p:cxnSp>
        <p:nvCxnSpPr>
          <p:cNvPr id="17" name="Connector: Curved 16">
            <a:extLst>
              <a:ext uri="{FF2B5EF4-FFF2-40B4-BE49-F238E27FC236}">
                <a16:creationId xmlns:a16="http://schemas.microsoft.com/office/drawing/2014/main" id="{42CC609F-5866-CF5F-1678-F306F327A6D5}"/>
              </a:ext>
            </a:extLst>
          </p:cNvPr>
          <p:cNvCxnSpPr>
            <a:cxnSpLocks/>
          </p:cNvCxnSpPr>
          <p:nvPr/>
        </p:nvCxnSpPr>
        <p:spPr>
          <a:xfrm rot="10800000" flipV="1">
            <a:off x="8377085" y="5663380"/>
            <a:ext cx="2344993" cy="722671"/>
          </a:xfrm>
          <a:prstGeom prst="curvedConnector3">
            <a:avLst>
              <a:gd name="adj1" fmla="val -26101"/>
            </a:avLst>
          </a:prstGeom>
          <a:ln w="76200">
            <a:tailEnd type="triangle"/>
          </a:ln>
          <a:scene3d>
            <a:camera prst="orthographicFront"/>
            <a:lightRig rig="threePt" dir="t"/>
          </a:scene3d>
          <a:sp3d>
            <a:bevelT w="114300" prst="artDeco"/>
          </a:sp3d>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2AF85EA5-D6E6-898A-10BC-471D95E240EA}"/>
              </a:ext>
            </a:extLst>
          </p:cNvPr>
          <p:cNvSpPr txBox="1"/>
          <p:nvPr/>
        </p:nvSpPr>
        <p:spPr>
          <a:xfrm>
            <a:off x="390832" y="1449854"/>
            <a:ext cx="4247536" cy="2862322"/>
          </a:xfrm>
          <a:prstGeom prst="rect">
            <a:avLst/>
          </a:prstGeom>
          <a:noFill/>
        </p:spPr>
        <p:txBody>
          <a:bodyPr wrap="square" rtlCol="0">
            <a:spAutoFit/>
          </a:bodyPr>
          <a:lstStyle/>
          <a:p>
            <a:pPr algn="ctr"/>
            <a:r>
              <a:rPr lang="en-US" b="1" dirty="0"/>
              <a:t>Over the period of two months, most users had an average sleep duration between 369 and 438 minutes.  They might be reading books or using their mobile phones, among other activities. Their average sleep duration varies between 1 and 1.576 minutes, with differences between users. This average gradually decreases as the overall number of users decreases.</a:t>
            </a:r>
            <a:endParaRPr lang="en-PK" b="1" dirty="0"/>
          </a:p>
        </p:txBody>
      </p:sp>
      <p:pic>
        <p:nvPicPr>
          <p:cNvPr id="29" name="Picture 28">
            <a:extLst>
              <a:ext uri="{FF2B5EF4-FFF2-40B4-BE49-F238E27FC236}">
                <a16:creationId xmlns:a16="http://schemas.microsoft.com/office/drawing/2014/main" id="{AF519F43-D2BE-7D14-8361-7E6B47BE8E17}"/>
              </a:ext>
            </a:extLst>
          </p:cNvPr>
          <p:cNvPicPr>
            <a:picLocks noChangeAspect="1"/>
          </p:cNvPicPr>
          <p:nvPr/>
        </p:nvPicPr>
        <p:blipFill>
          <a:blip r:embed="rId3"/>
          <a:stretch>
            <a:fillRect/>
          </a:stretch>
        </p:blipFill>
        <p:spPr>
          <a:xfrm>
            <a:off x="390831" y="5138030"/>
            <a:ext cx="4387645" cy="1248022"/>
          </a:xfrm>
          <a:prstGeom prst="rect">
            <a:avLst/>
          </a:prstGeom>
        </p:spPr>
      </p:pic>
      <p:sp>
        <p:nvSpPr>
          <p:cNvPr id="30" name="TextBox 29">
            <a:extLst>
              <a:ext uri="{FF2B5EF4-FFF2-40B4-BE49-F238E27FC236}">
                <a16:creationId xmlns:a16="http://schemas.microsoft.com/office/drawing/2014/main" id="{D0E58B6A-18E1-4576-7BDD-D295C1629DCE}"/>
              </a:ext>
            </a:extLst>
          </p:cNvPr>
          <p:cNvSpPr txBox="1"/>
          <p:nvPr/>
        </p:nvSpPr>
        <p:spPr>
          <a:xfrm>
            <a:off x="390831" y="5396821"/>
            <a:ext cx="4387645" cy="1200329"/>
          </a:xfrm>
          <a:prstGeom prst="rect">
            <a:avLst/>
          </a:prstGeom>
          <a:noFill/>
        </p:spPr>
        <p:txBody>
          <a:bodyPr wrap="square" rtlCol="0">
            <a:spAutoFit/>
          </a:bodyPr>
          <a:lstStyle/>
          <a:p>
            <a:pPr algn="ctr"/>
            <a:r>
              <a:rPr lang="en-US" b="1" dirty="0"/>
              <a:t>Around 50% of user didn’t used this feature to track their sleep records from April till may.</a:t>
            </a:r>
          </a:p>
          <a:p>
            <a:endParaRPr lang="en-PK" dirty="0"/>
          </a:p>
        </p:txBody>
      </p:sp>
    </p:spTree>
    <p:extLst>
      <p:ext uri="{BB962C8B-B14F-4D97-AF65-F5344CB8AC3E}">
        <p14:creationId xmlns:p14="http://schemas.microsoft.com/office/powerpoint/2010/main" val="7804731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B069F-4533-FE22-899D-CDAF31A317B5}"/>
              </a:ext>
            </a:extLst>
          </p:cNvPr>
          <p:cNvPicPr>
            <a:picLocks noChangeAspect="1"/>
          </p:cNvPicPr>
          <p:nvPr/>
        </p:nvPicPr>
        <p:blipFill>
          <a:blip r:embed="rId2"/>
          <a:stretch>
            <a:fillRect/>
          </a:stretch>
        </p:blipFill>
        <p:spPr>
          <a:xfrm>
            <a:off x="5589639" y="0"/>
            <a:ext cx="6602361" cy="3598606"/>
          </a:xfrm>
          <a:prstGeom prst="rect">
            <a:avLst/>
          </a:prstGeom>
        </p:spPr>
      </p:pic>
      <p:pic>
        <p:nvPicPr>
          <p:cNvPr id="5" name="Picture 4">
            <a:extLst>
              <a:ext uri="{FF2B5EF4-FFF2-40B4-BE49-F238E27FC236}">
                <a16:creationId xmlns:a16="http://schemas.microsoft.com/office/drawing/2014/main" id="{3ECB86DD-6B50-E8BE-4554-9EC867514D3A}"/>
              </a:ext>
            </a:extLst>
          </p:cNvPr>
          <p:cNvPicPr>
            <a:picLocks noChangeAspect="1"/>
          </p:cNvPicPr>
          <p:nvPr/>
        </p:nvPicPr>
        <p:blipFill>
          <a:blip r:embed="rId3"/>
          <a:stretch>
            <a:fillRect/>
          </a:stretch>
        </p:blipFill>
        <p:spPr>
          <a:xfrm>
            <a:off x="5589639" y="3457575"/>
            <a:ext cx="6602361" cy="3400425"/>
          </a:xfrm>
          <a:prstGeom prst="rect">
            <a:avLst/>
          </a:prstGeom>
        </p:spPr>
      </p:pic>
      <p:sp>
        <p:nvSpPr>
          <p:cNvPr id="6" name="TextBox 5">
            <a:extLst>
              <a:ext uri="{FF2B5EF4-FFF2-40B4-BE49-F238E27FC236}">
                <a16:creationId xmlns:a16="http://schemas.microsoft.com/office/drawing/2014/main" id="{ACA5AF25-3FE6-D631-99BD-04EBFCAC542E}"/>
              </a:ext>
            </a:extLst>
          </p:cNvPr>
          <p:cNvSpPr txBox="1"/>
          <p:nvPr/>
        </p:nvSpPr>
        <p:spPr>
          <a:xfrm>
            <a:off x="117987" y="221226"/>
            <a:ext cx="5471652" cy="1200329"/>
          </a:xfrm>
          <a:prstGeom prst="rect">
            <a:avLst/>
          </a:prstGeom>
          <a:noFill/>
        </p:spPr>
        <p:txBody>
          <a:bodyPr wrap="square" rtlCol="0">
            <a:spAutoFit/>
          </a:bodyPr>
          <a:lstStyle/>
          <a:p>
            <a:r>
              <a:rPr lang="en-US" sz="3600" b="1" dirty="0">
                <a:solidFill>
                  <a:schemeClr val="accent1"/>
                </a:solidFill>
              </a:rPr>
              <a:t>Peak Usage Hour of Smart Watch Features</a:t>
            </a:r>
            <a:endParaRPr lang="en-PK" sz="3600" b="1" dirty="0">
              <a:solidFill>
                <a:schemeClr val="accent1"/>
              </a:solidFill>
            </a:endParaRPr>
          </a:p>
        </p:txBody>
      </p:sp>
      <p:pic>
        <p:nvPicPr>
          <p:cNvPr id="7" name="Picture 6">
            <a:extLst>
              <a:ext uri="{FF2B5EF4-FFF2-40B4-BE49-F238E27FC236}">
                <a16:creationId xmlns:a16="http://schemas.microsoft.com/office/drawing/2014/main" id="{FA242025-DD86-E260-F724-57C52A9BDA09}"/>
              </a:ext>
            </a:extLst>
          </p:cNvPr>
          <p:cNvPicPr>
            <a:picLocks noChangeAspect="1"/>
          </p:cNvPicPr>
          <p:nvPr/>
        </p:nvPicPr>
        <p:blipFill>
          <a:blip r:embed="rId4"/>
          <a:stretch>
            <a:fillRect/>
          </a:stretch>
        </p:blipFill>
        <p:spPr>
          <a:xfrm>
            <a:off x="117987" y="1421555"/>
            <a:ext cx="4909067" cy="3688176"/>
          </a:xfrm>
          <a:prstGeom prst="rect">
            <a:avLst/>
          </a:prstGeom>
        </p:spPr>
      </p:pic>
      <p:sp>
        <p:nvSpPr>
          <p:cNvPr id="8" name="TextBox 7">
            <a:extLst>
              <a:ext uri="{FF2B5EF4-FFF2-40B4-BE49-F238E27FC236}">
                <a16:creationId xmlns:a16="http://schemas.microsoft.com/office/drawing/2014/main" id="{E3CC17BC-EBFE-8423-9706-6FE89B65C46B}"/>
              </a:ext>
            </a:extLst>
          </p:cNvPr>
          <p:cNvSpPr txBox="1"/>
          <p:nvPr/>
        </p:nvSpPr>
        <p:spPr>
          <a:xfrm>
            <a:off x="470874" y="1604246"/>
            <a:ext cx="4203291" cy="3416320"/>
          </a:xfrm>
          <a:prstGeom prst="rect">
            <a:avLst/>
          </a:prstGeom>
          <a:noFill/>
        </p:spPr>
        <p:txBody>
          <a:bodyPr wrap="square" rtlCol="0">
            <a:spAutoFit/>
          </a:bodyPr>
          <a:lstStyle/>
          <a:p>
            <a:pPr algn="ctr"/>
            <a:r>
              <a:rPr lang="en-US" b="1" dirty="0"/>
              <a:t>From 8 am to 6 pm, the number of steps increases as men go to work, children go to school, and women do household chores. These are typical working hours. As the number of steps increases, so does the intensity of each step. After 6 pm, both the number of steps and their intensity decrease as people begin to prepare for sleep. The average number of steps ranges from 12,000 to 16,450, and the average intensity ranges from 440 to 602.</a:t>
            </a:r>
            <a:endParaRPr lang="en-PK" b="1" dirty="0"/>
          </a:p>
        </p:txBody>
      </p:sp>
      <p:pic>
        <p:nvPicPr>
          <p:cNvPr id="9" name="Picture 8">
            <a:extLst>
              <a:ext uri="{FF2B5EF4-FFF2-40B4-BE49-F238E27FC236}">
                <a16:creationId xmlns:a16="http://schemas.microsoft.com/office/drawing/2014/main" id="{FF958136-312B-B3D6-45EA-8DC302389C0B}"/>
              </a:ext>
            </a:extLst>
          </p:cNvPr>
          <p:cNvPicPr>
            <a:picLocks noChangeAspect="1"/>
          </p:cNvPicPr>
          <p:nvPr/>
        </p:nvPicPr>
        <p:blipFill>
          <a:blip r:embed="rId4"/>
          <a:stretch>
            <a:fillRect/>
          </a:stretch>
        </p:blipFill>
        <p:spPr>
          <a:xfrm>
            <a:off x="57919" y="5055290"/>
            <a:ext cx="5029200" cy="1748269"/>
          </a:xfrm>
          <a:prstGeom prst="rect">
            <a:avLst/>
          </a:prstGeom>
        </p:spPr>
      </p:pic>
      <p:sp>
        <p:nvSpPr>
          <p:cNvPr id="10" name="TextBox 9">
            <a:extLst>
              <a:ext uri="{FF2B5EF4-FFF2-40B4-BE49-F238E27FC236}">
                <a16:creationId xmlns:a16="http://schemas.microsoft.com/office/drawing/2014/main" id="{D5DF32FD-7C12-3036-53CD-7F4E3EA9BC44}"/>
              </a:ext>
            </a:extLst>
          </p:cNvPr>
          <p:cNvSpPr txBox="1"/>
          <p:nvPr/>
        </p:nvSpPr>
        <p:spPr>
          <a:xfrm>
            <a:off x="183280" y="5171815"/>
            <a:ext cx="4778478" cy="1569660"/>
          </a:xfrm>
          <a:prstGeom prst="rect">
            <a:avLst/>
          </a:prstGeom>
          <a:noFill/>
        </p:spPr>
        <p:txBody>
          <a:bodyPr wrap="square" rtlCol="0">
            <a:spAutoFit/>
          </a:bodyPr>
          <a:lstStyle/>
          <a:p>
            <a:pPr algn="ctr"/>
            <a:r>
              <a:rPr lang="en-US" sz="1600" b="1" dirty="0"/>
              <a:t>As steps and intensity increase, calorie burn also increases. Each user experiences their maximum calorie burn during peak hours of steps and intensity. However, heart rate decreases at these peak usage hours. On average, user heart rate is higher when calorie burn, steps, and intensity are lower.</a:t>
            </a:r>
            <a:endParaRPr lang="en-PK" sz="1600" b="1" dirty="0"/>
          </a:p>
        </p:txBody>
      </p:sp>
    </p:spTree>
    <p:extLst>
      <p:ext uri="{BB962C8B-B14F-4D97-AF65-F5344CB8AC3E}">
        <p14:creationId xmlns:p14="http://schemas.microsoft.com/office/powerpoint/2010/main" val="20651286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F9903-D3EC-2BF2-4BA0-8654E30A5A83}"/>
              </a:ext>
            </a:extLst>
          </p:cNvPr>
          <p:cNvSpPr txBox="1"/>
          <p:nvPr/>
        </p:nvSpPr>
        <p:spPr>
          <a:xfrm>
            <a:off x="0" y="2967335"/>
            <a:ext cx="11764297" cy="923330"/>
          </a:xfrm>
          <a:prstGeom prst="rect">
            <a:avLst/>
          </a:prstGeom>
          <a:noFill/>
        </p:spPr>
        <p:txBody>
          <a:bodyPr wrap="square" rtlCol="0">
            <a:spAutoFit/>
          </a:bodyPr>
          <a:lstStyle/>
          <a:p>
            <a:pPr algn="ctr"/>
            <a:r>
              <a:rPr lang="en-US" sz="5400" dirty="0"/>
              <a:t>RECOMMANDATIONS</a:t>
            </a:r>
            <a:endParaRPr lang="en-PK" sz="5400" dirty="0"/>
          </a:p>
        </p:txBody>
      </p:sp>
      <p:sp>
        <p:nvSpPr>
          <p:cNvPr id="5" name="Circle: Hollow 4">
            <a:extLst>
              <a:ext uri="{FF2B5EF4-FFF2-40B4-BE49-F238E27FC236}">
                <a16:creationId xmlns:a16="http://schemas.microsoft.com/office/drawing/2014/main" id="{E9959668-1109-73E1-9296-5EC952D64FA8}"/>
              </a:ext>
            </a:extLst>
          </p:cNvPr>
          <p:cNvSpPr/>
          <p:nvPr/>
        </p:nvSpPr>
        <p:spPr>
          <a:xfrm>
            <a:off x="8696632" y="4114800"/>
            <a:ext cx="5427407" cy="5066071"/>
          </a:xfrm>
          <a:prstGeom prst="donut">
            <a:avLst/>
          </a:prstGeom>
          <a:solidFill>
            <a:srgbClr val="E8A35E"/>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solidFill>
                <a:srgbClr val="FFC000"/>
              </a:solidFill>
            </a:endParaRPr>
          </a:p>
        </p:txBody>
      </p:sp>
      <p:sp>
        <p:nvSpPr>
          <p:cNvPr id="7" name="Circle: Hollow 6">
            <a:extLst>
              <a:ext uri="{FF2B5EF4-FFF2-40B4-BE49-F238E27FC236}">
                <a16:creationId xmlns:a16="http://schemas.microsoft.com/office/drawing/2014/main" id="{7A386D65-98A0-68B8-F7B5-91BE09AF351E}"/>
              </a:ext>
            </a:extLst>
          </p:cNvPr>
          <p:cNvSpPr/>
          <p:nvPr/>
        </p:nvSpPr>
        <p:spPr>
          <a:xfrm>
            <a:off x="-2542868" y="4324964"/>
            <a:ext cx="5427407" cy="5066071"/>
          </a:xfrm>
          <a:prstGeom prst="donut">
            <a:avLst/>
          </a:prstGeom>
          <a:solidFill>
            <a:srgbClr val="E8A35E"/>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solidFill>
                <a:srgbClr val="FFC000"/>
              </a:solidFill>
            </a:endParaRPr>
          </a:p>
        </p:txBody>
      </p:sp>
      <p:sp>
        <p:nvSpPr>
          <p:cNvPr id="8" name="Arc 7">
            <a:extLst>
              <a:ext uri="{FF2B5EF4-FFF2-40B4-BE49-F238E27FC236}">
                <a16:creationId xmlns:a16="http://schemas.microsoft.com/office/drawing/2014/main" id="{CC57F065-A4EF-F100-CB88-54BDF5977AA9}"/>
              </a:ext>
            </a:extLst>
          </p:cNvPr>
          <p:cNvSpPr/>
          <p:nvPr/>
        </p:nvSpPr>
        <p:spPr>
          <a:xfrm>
            <a:off x="-5734050" y="247650"/>
            <a:ext cx="10439400" cy="3643015"/>
          </a:xfrm>
          <a:prstGeom prst="arc">
            <a:avLst/>
          </a:prstGeom>
          <a:ln w="76200" cap="flat" cmpd="sng" algn="ctr">
            <a:solidFill>
              <a:schemeClr val="accent2"/>
            </a:solidFill>
            <a:prstDash val="dash"/>
            <a:round/>
            <a:headEnd type="none" w="med" len="med"/>
            <a:tailEnd type="none"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tx1"/>
          </a:fontRef>
        </p:style>
        <p:txBody>
          <a:bodyPr rtlCol="0" anchor="ctr"/>
          <a:lstStyle/>
          <a:p>
            <a:pPr algn="ctr"/>
            <a:endParaRPr lang="en-PK"/>
          </a:p>
        </p:txBody>
      </p:sp>
    </p:spTree>
    <p:extLst>
      <p:ext uri="{BB962C8B-B14F-4D97-AF65-F5344CB8AC3E}">
        <p14:creationId xmlns:p14="http://schemas.microsoft.com/office/powerpoint/2010/main" val="1191359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99D560-DB54-E8A5-71CD-838428A3C04A}"/>
              </a:ext>
            </a:extLst>
          </p:cNvPr>
          <p:cNvPicPr>
            <a:picLocks noChangeAspect="1"/>
          </p:cNvPicPr>
          <p:nvPr/>
        </p:nvPicPr>
        <p:blipFill>
          <a:blip r:embed="rId2"/>
          <a:stretch>
            <a:fillRect/>
          </a:stretch>
        </p:blipFill>
        <p:spPr>
          <a:xfrm>
            <a:off x="103239" y="1255548"/>
            <a:ext cx="6971526" cy="2173452"/>
          </a:xfrm>
          <a:prstGeom prst="rect">
            <a:avLst/>
          </a:prstGeom>
          <a:effectLst>
            <a:glow rad="63500">
              <a:schemeClr val="accent1">
                <a:satMod val="175000"/>
                <a:alpha val="40000"/>
              </a:schemeClr>
            </a:glow>
          </a:effectLst>
        </p:spPr>
      </p:pic>
      <p:sp>
        <p:nvSpPr>
          <p:cNvPr id="4" name="TextBox 3">
            <a:extLst>
              <a:ext uri="{FF2B5EF4-FFF2-40B4-BE49-F238E27FC236}">
                <a16:creationId xmlns:a16="http://schemas.microsoft.com/office/drawing/2014/main" id="{10228E2A-5CC1-7E96-8072-B27CA27D446A}"/>
              </a:ext>
            </a:extLst>
          </p:cNvPr>
          <p:cNvSpPr txBox="1"/>
          <p:nvPr/>
        </p:nvSpPr>
        <p:spPr>
          <a:xfrm>
            <a:off x="292511" y="1489962"/>
            <a:ext cx="6550742" cy="1631216"/>
          </a:xfrm>
          <a:prstGeom prst="rect">
            <a:avLst/>
          </a:prstGeom>
          <a:noFill/>
        </p:spPr>
        <p:txBody>
          <a:bodyPr wrap="square">
            <a:spAutoFit/>
          </a:bodyPr>
          <a:lstStyle/>
          <a:p>
            <a:pPr marL="342900" indent="-342900">
              <a:buFont typeface="Arial" panose="020B0604020202020204" pitchFamily="34" charset="0"/>
              <a:buChar char="•"/>
            </a:pPr>
            <a:r>
              <a:rPr lang="en-US" sz="2000" b="1" dirty="0"/>
              <a:t>Send timely reminder to user to reach their daily activity goal. This would help the user </a:t>
            </a:r>
            <a:r>
              <a:rPr lang="en-US" sz="2000" b="1" dirty="0" err="1"/>
              <a:t>constantlyu</a:t>
            </a:r>
            <a:r>
              <a:rPr lang="en-US" sz="2000" b="1" dirty="0"/>
              <a:t> track their engagement with the smart device and </a:t>
            </a:r>
            <a:r>
              <a:rPr lang="en-US" sz="2000" b="1" dirty="0" err="1"/>
              <a:t>bella</a:t>
            </a:r>
            <a:r>
              <a:rPr lang="en-US" sz="2000" b="1" dirty="0"/>
              <a:t> beat would have a more and consistent data which Company can use it for future analysis</a:t>
            </a:r>
            <a:endParaRPr lang="en-PK" sz="2000" b="1" dirty="0"/>
          </a:p>
        </p:txBody>
      </p:sp>
      <p:pic>
        <p:nvPicPr>
          <p:cNvPr id="5" name="Picture 4">
            <a:extLst>
              <a:ext uri="{FF2B5EF4-FFF2-40B4-BE49-F238E27FC236}">
                <a16:creationId xmlns:a16="http://schemas.microsoft.com/office/drawing/2014/main" id="{112FD461-0F32-458F-4196-F62D450D3894}"/>
              </a:ext>
            </a:extLst>
          </p:cNvPr>
          <p:cNvPicPr>
            <a:picLocks noChangeAspect="1"/>
          </p:cNvPicPr>
          <p:nvPr/>
        </p:nvPicPr>
        <p:blipFill>
          <a:blip r:embed="rId3"/>
          <a:stretch>
            <a:fillRect/>
          </a:stretch>
        </p:blipFill>
        <p:spPr>
          <a:xfrm>
            <a:off x="4318975" y="4196907"/>
            <a:ext cx="7742591" cy="2505673"/>
          </a:xfrm>
          <a:prstGeom prst="rect">
            <a:avLst/>
          </a:prstGeom>
        </p:spPr>
      </p:pic>
      <p:sp>
        <p:nvSpPr>
          <p:cNvPr id="7" name="TextBox 6">
            <a:extLst>
              <a:ext uri="{FF2B5EF4-FFF2-40B4-BE49-F238E27FC236}">
                <a16:creationId xmlns:a16="http://schemas.microsoft.com/office/drawing/2014/main" id="{6AA4EF62-1808-C59C-01F1-A16B531AE0E5}"/>
              </a:ext>
            </a:extLst>
          </p:cNvPr>
          <p:cNvSpPr txBox="1"/>
          <p:nvPr/>
        </p:nvSpPr>
        <p:spPr>
          <a:xfrm>
            <a:off x="4481051" y="4480247"/>
            <a:ext cx="7418438" cy="1938992"/>
          </a:xfrm>
          <a:prstGeom prst="rect">
            <a:avLst/>
          </a:prstGeom>
          <a:noFill/>
        </p:spPr>
        <p:txBody>
          <a:bodyPr wrap="square">
            <a:spAutoFit/>
          </a:bodyPr>
          <a:lstStyle/>
          <a:p>
            <a:pPr marL="342900" indent="-342900">
              <a:buFont typeface="Arial" panose="020B0604020202020204" pitchFamily="34" charset="0"/>
              <a:buChar char="•"/>
            </a:pPr>
            <a:r>
              <a:rPr lang="en-US" sz="2000" b="1" dirty="0"/>
              <a:t>Introduced community events, challenges, and prizes to keep user engaged with the device for example: Bella beat announces that user who has the highest engagement for whole month will get a cash prize of 500 dollars. This would motivate users to actively track their health throughout the day and number of user would increase.</a:t>
            </a:r>
            <a:endParaRPr lang="en-PK" sz="2000" b="1" dirty="0"/>
          </a:p>
        </p:txBody>
      </p:sp>
      <p:cxnSp>
        <p:nvCxnSpPr>
          <p:cNvPr id="16" name="Straight Arrow Connector 15">
            <a:extLst>
              <a:ext uri="{FF2B5EF4-FFF2-40B4-BE49-F238E27FC236}">
                <a16:creationId xmlns:a16="http://schemas.microsoft.com/office/drawing/2014/main" id="{E1BACB9B-4ACB-1F95-484F-72DA70998173}"/>
              </a:ext>
            </a:extLst>
          </p:cNvPr>
          <p:cNvCxnSpPr>
            <a:cxnSpLocks/>
          </p:cNvCxnSpPr>
          <p:nvPr/>
        </p:nvCxnSpPr>
        <p:spPr>
          <a:xfrm>
            <a:off x="1206445" y="3805084"/>
            <a:ext cx="2950453" cy="1797368"/>
          </a:xfrm>
          <a:prstGeom prst="straightConnector1">
            <a:avLst/>
          </a:prstGeom>
          <a:ln w="57150">
            <a:tailEnd type="triangle"/>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577B501-AAA2-C822-3D11-3865603B7F8E}"/>
              </a:ext>
            </a:extLst>
          </p:cNvPr>
          <p:cNvSpPr txBox="1"/>
          <p:nvPr/>
        </p:nvSpPr>
        <p:spPr>
          <a:xfrm>
            <a:off x="359189" y="529103"/>
            <a:ext cx="6282813" cy="584775"/>
          </a:xfrm>
          <a:prstGeom prst="rect">
            <a:avLst/>
          </a:prstGeom>
          <a:noFill/>
        </p:spPr>
        <p:txBody>
          <a:bodyPr wrap="square" rtlCol="0">
            <a:spAutoFit/>
          </a:bodyPr>
          <a:lstStyle/>
          <a:p>
            <a:pPr algn="ctr"/>
            <a:r>
              <a:rPr lang="en-US" sz="3200" b="1" dirty="0">
                <a:latin typeface="Amasis MT Pro Black" panose="020F0502020204030204" pitchFamily="18" charset="0"/>
              </a:rPr>
              <a:t>Recommendation</a:t>
            </a:r>
            <a:r>
              <a:rPr lang="en-US" sz="3200" dirty="0"/>
              <a:t> 1</a:t>
            </a:r>
            <a:endParaRPr lang="en-PK" sz="3200" dirty="0"/>
          </a:p>
        </p:txBody>
      </p:sp>
      <p:sp>
        <p:nvSpPr>
          <p:cNvPr id="25" name="TextBox 24">
            <a:extLst>
              <a:ext uri="{FF2B5EF4-FFF2-40B4-BE49-F238E27FC236}">
                <a16:creationId xmlns:a16="http://schemas.microsoft.com/office/drawing/2014/main" id="{16314AD4-794A-5CAD-C3DF-17B019443150}"/>
              </a:ext>
            </a:extLst>
          </p:cNvPr>
          <p:cNvSpPr txBox="1"/>
          <p:nvPr/>
        </p:nvSpPr>
        <p:spPr>
          <a:xfrm>
            <a:off x="5141041" y="3646760"/>
            <a:ext cx="6098458" cy="584775"/>
          </a:xfrm>
          <a:prstGeom prst="rect">
            <a:avLst/>
          </a:prstGeom>
          <a:noFill/>
        </p:spPr>
        <p:txBody>
          <a:bodyPr wrap="square">
            <a:spAutoFit/>
          </a:bodyPr>
          <a:lstStyle/>
          <a:p>
            <a:pPr algn="ctr"/>
            <a:r>
              <a:rPr lang="en-US" sz="3200" b="1" dirty="0"/>
              <a:t>Recommendation 2</a:t>
            </a:r>
          </a:p>
        </p:txBody>
      </p:sp>
      <p:sp>
        <p:nvSpPr>
          <p:cNvPr id="26" name="Circle: Hollow 25">
            <a:extLst>
              <a:ext uri="{FF2B5EF4-FFF2-40B4-BE49-F238E27FC236}">
                <a16:creationId xmlns:a16="http://schemas.microsoft.com/office/drawing/2014/main" id="{D3955809-ABCE-7353-D896-427C29762B97}"/>
              </a:ext>
            </a:extLst>
          </p:cNvPr>
          <p:cNvSpPr/>
          <p:nvPr/>
        </p:nvSpPr>
        <p:spPr>
          <a:xfrm>
            <a:off x="10363200" y="-1073714"/>
            <a:ext cx="3657600" cy="3608194"/>
          </a:xfrm>
          <a:prstGeom prst="donu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PK">
              <a:solidFill>
                <a:schemeClr val="tx1"/>
              </a:solidFill>
            </a:endParaRPr>
          </a:p>
        </p:txBody>
      </p:sp>
      <p:pic>
        <p:nvPicPr>
          <p:cNvPr id="27" name="Picture 26">
            <a:extLst>
              <a:ext uri="{FF2B5EF4-FFF2-40B4-BE49-F238E27FC236}">
                <a16:creationId xmlns:a16="http://schemas.microsoft.com/office/drawing/2014/main" id="{3D0D2030-3F10-9E22-9691-7A7C7004543E}"/>
              </a:ext>
            </a:extLst>
          </p:cNvPr>
          <p:cNvPicPr>
            <a:picLocks noChangeAspect="1"/>
          </p:cNvPicPr>
          <p:nvPr/>
        </p:nvPicPr>
        <p:blipFill>
          <a:blip r:embed="rId4"/>
          <a:stretch>
            <a:fillRect/>
          </a:stretch>
        </p:blipFill>
        <p:spPr>
          <a:xfrm>
            <a:off x="-1832007" y="5050379"/>
            <a:ext cx="3664014" cy="3615241"/>
          </a:xfrm>
          <a:prstGeom prst="rect">
            <a:avLst/>
          </a:prstGeom>
        </p:spPr>
      </p:pic>
    </p:spTree>
    <p:extLst>
      <p:ext uri="{BB962C8B-B14F-4D97-AF65-F5344CB8AC3E}">
        <p14:creationId xmlns:p14="http://schemas.microsoft.com/office/powerpoint/2010/main" val="8616466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397CDA-B2B9-9FF6-FDC3-8929BACE1B90}"/>
              </a:ext>
            </a:extLst>
          </p:cNvPr>
          <p:cNvPicPr>
            <a:picLocks noChangeAspect="1"/>
          </p:cNvPicPr>
          <p:nvPr/>
        </p:nvPicPr>
        <p:blipFill>
          <a:blip r:embed="rId2"/>
          <a:stretch>
            <a:fillRect/>
          </a:stretch>
        </p:blipFill>
        <p:spPr>
          <a:xfrm>
            <a:off x="0" y="961101"/>
            <a:ext cx="7108552" cy="2310584"/>
          </a:xfrm>
          <a:prstGeom prst="rect">
            <a:avLst/>
          </a:prstGeom>
        </p:spPr>
      </p:pic>
      <p:sp>
        <p:nvSpPr>
          <p:cNvPr id="3" name="TextBox 2">
            <a:extLst>
              <a:ext uri="{FF2B5EF4-FFF2-40B4-BE49-F238E27FC236}">
                <a16:creationId xmlns:a16="http://schemas.microsoft.com/office/drawing/2014/main" id="{421EF6B3-9C22-7B91-770F-F4F577C0AEAB}"/>
              </a:ext>
            </a:extLst>
          </p:cNvPr>
          <p:cNvSpPr txBox="1"/>
          <p:nvPr/>
        </p:nvSpPr>
        <p:spPr>
          <a:xfrm>
            <a:off x="486697" y="1349658"/>
            <a:ext cx="6327058"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Locate areas in which these smart devices are mostly used and target people of that area through marketing campaigns. implement attractive marketing strategies that would encourage user to buy Bella beat smart device product.</a:t>
            </a:r>
            <a:endParaRPr lang="en-PK" sz="2000" b="1" dirty="0"/>
          </a:p>
        </p:txBody>
      </p:sp>
      <p:pic>
        <p:nvPicPr>
          <p:cNvPr id="4" name="Picture 3">
            <a:extLst>
              <a:ext uri="{FF2B5EF4-FFF2-40B4-BE49-F238E27FC236}">
                <a16:creationId xmlns:a16="http://schemas.microsoft.com/office/drawing/2014/main" id="{403C2BC5-E051-0DED-B8AE-093E75371370}"/>
              </a:ext>
            </a:extLst>
          </p:cNvPr>
          <p:cNvPicPr>
            <a:picLocks noChangeAspect="1"/>
          </p:cNvPicPr>
          <p:nvPr/>
        </p:nvPicPr>
        <p:blipFill>
          <a:blip r:embed="rId3"/>
          <a:stretch>
            <a:fillRect/>
          </a:stretch>
        </p:blipFill>
        <p:spPr>
          <a:xfrm>
            <a:off x="5083448" y="4353050"/>
            <a:ext cx="7108552" cy="2310584"/>
          </a:xfrm>
          <a:prstGeom prst="rect">
            <a:avLst/>
          </a:prstGeom>
        </p:spPr>
      </p:pic>
      <p:sp>
        <p:nvSpPr>
          <p:cNvPr id="5" name="TextBox 4">
            <a:extLst>
              <a:ext uri="{FF2B5EF4-FFF2-40B4-BE49-F238E27FC236}">
                <a16:creationId xmlns:a16="http://schemas.microsoft.com/office/drawing/2014/main" id="{9BC817FF-ABB9-0744-0401-7E1C125546EC}"/>
              </a:ext>
            </a:extLst>
          </p:cNvPr>
          <p:cNvSpPr txBox="1"/>
          <p:nvPr/>
        </p:nvSpPr>
        <p:spPr>
          <a:xfrm>
            <a:off x="5265259" y="4538846"/>
            <a:ext cx="6744929" cy="1938992"/>
          </a:xfrm>
          <a:prstGeom prst="rect">
            <a:avLst/>
          </a:prstGeom>
          <a:noFill/>
        </p:spPr>
        <p:txBody>
          <a:bodyPr wrap="square" rtlCol="0">
            <a:spAutoFit/>
          </a:bodyPr>
          <a:lstStyle/>
          <a:p>
            <a:pPr marL="285750" indent="-285750">
              <a:buFont typeface="Arial" panose="020B0604020202020204" pitchFamily="34" charset="0"/>
              <a:buChar char="•"/>
            </a:pPr>
            <a:r>
              <a:rPr lang="en-US" sz="2000" b="1"/>
              <a:t>Introducing a personalized AI Assistant that tracks and updates user on daily calories, steps, and provides tailored recommendations to improve sleep quality. Additionally, it suggests personalized workout sessions and sends reminders to ensure a consistent sleep schedule, such as going to bed by 10 pm and waking up at 6 am.</a:t>
            </a:r>
            <a:endParaRPr lang="en-PK" sz="2000" b="1" dirty="0"/>
          </a:p>
        </p:txBody>
      </p:sp>
      <p:sp>
        <p:nvSpPr>
          <p:cNvPr id="7" name="TextBox 6">
            <a:extLst>
              <a:ext uri="{FF2B5EF4-FFF2-40B4-BE49-F238E27FC236}">
                <a16:creationId xmlns:a16="http://schemas.microsoft.com/office/drawing/2014/main" id="{2D40BA2E-B8A3-C91D-084B-4FFF36284B44}"/>
              </a:ext>
            </a:extLst>
          </p:cNvPr>
          <p:cNvSpPr txBox="1"/>
          <p:nvPr/>
        </p:nvSpPr>
        <p:spPr>
          <a:xfrm>
            <a:off x="486697" y="380162"/>
            <a:ext cx="6098458" cy="584775"/>
          </a:xfrm>
          <a:prstGeom prst="rect">
            <a:avLst/>
          </a:prstGeom>
          <a:noFill/>
        </p:spPr>
        <p:txBody>
          <a:bodyPr wrap="square">
            <a:spAutoFit/>
          </a:bodyPr>
          <a:lstStyle/>
          <a:p>
            <a:pPr algn="ctr"/>
            <a:r>
              <a:rPr lang="en-US" sz="3200" b="1" dirty="0">
                <a:latin typeface="Amasis MT Pro Black" panose="02040A04050005020304" pitchFamily="18" charset="0"/>
              </a:rPr>
              <a:t>Recommendation 3</a:t>
            </a:r>
          </a:p>
        </p:txBody>
      </p:sp>
      <p:sp>
        <p:nvSpPr>
          <p:cNvPr id="8" name="TextBox 7">
            <a:extLst>
              <a:ext uri="{FF2B5EF4-FFF2-40B4-BE49-F238E27FC236}">
                <a16:creationId xmlns:a16="http://schemas.microsoft.com/office/drawing/2014/main" id="{74E81DF0-F46B-5AFD-62C3-9773B3F28FDF}"/>
              </a:ext>
            </a:extLst>
          </p:cNvPr>
          <p:cNvSpPr txBox="1"/>
          <p:nvPr/>
        </p:nvSpPr>
        <p:spPr>
          <a:xfrm>
            <a:off x="5801116" y="3769851"/>
            <a:ext cx="5673213" cy="584775"/>
          </a:xfrm>
          <a:prstGeom prst="rect">
            <a:avLst/>
          </a:prstGeom>
          <a:noFill/>
        </p:spPr>
        <p:txBody>
          <a:bodyPr wrap="square" rtlCol="0">
            <a:spAutoFit/>
          </a:bodyPr>
          <a:lstStyle/>
          <a:p>
            <a:pPr algn="ctr"/>
            <a:r>
              <a:rPr lang="en-US" sz="3200" b="1" dirty="0">
                <a:latin typeface="Amasis MT Pro Black" panose="02040A04050005020304" pitchFamily="18" charset="0"/>
              </a:rPr>
              <a:t>Recommendation 4</a:t>
            </a:r>
          </a:p>
        </p:txBody>
      </p:sp>
      <p:pic>
        <p:nvPicPr>
          <p:cNvPr id="9" name="Picture 8">
            <a:extLst>
              <a:ext uri="{FF2B5EF4-FFF2-40B4-BE49-F238E27FC236}">
                <a16:creationId xmlns:a16="http://schemas.microsoft.com/office/drawing/2014/main" id="{6572E0D5-00E2-4D08-6C11-62E66224AAB8}"/>
              </a:ext>
            </a:extLst>
          </p:cNvPr>
          <p:cNvPicPr>
            <a:picLocks noChangeAspect="1"/>
          </p:cNvPicPr>
          <p:nvPr/>
        </p:nvPicPr>
        <p:blipFill>
          <a:blip r:embed="rId4"/>
          <a:stretch>
            <a:fillRect/>
          </a:stretch>
        </p:blipFill>
        <p:spPr>
          <a:xfrm>
            <a:off x="1662514" y="3387718"/>
            <a:ext cx="3322608" cy="2103302"/>
          </a:xfrm>
          <a:prstGeom prst="rect">
            <a:avLst/>
          </a:prstGeom>
        </p:spPr>
      </p:pic>
      <p:pic>
        <p:nvPicPr>
          <p:cNvPr id="10" name="Picture 9">
            <a:extLst>
              <a:ext uri="{FF2B5EF4-FFF2-40B4-BE49-F238E27FC236}">
                <a16:creationId xmlns:a16="http://schemas.microsoft.com/office/drawing/2014/main" id="{A7B69929-4262-6F52-B7F9-B32EF2EDB501}"/>
              </a:ext>
            </a:extLst>
          </p:cNvPr>
          <p:cNvPicPr>
            <a:picLocks noChangeAspect="1"/>
          </p:cNvPicPr>
          <p:nvPr/>
        </p:nvPicPr>
        <p:blipFill>
          <a:blip r:embed="rId5"/>
          <a:stretch>
            <a:fillRect/>
          </a:stretch>
        </p:blipFill>
        <p:spPr>
          <a:xfrm>
            <a:off x="10359993" y="-1162709"/>
            <a:ext cx="3664014" cy="3615241"/>
          </a:xfrm>
          <a:prstGeom prst="rect">
            <a:avLst/>
          </a:prstGeom>
        </p:spPr>
      </p:pic>
      <p:pic>
        <p:nvPicPr>
          <p:cNvPr id="11" name="Picture 10">
            <a:extLst>
              <a:ext uri="{FF2B5EF4-FFF2-40B4-BE49-F238E27FC236}">
                <a16:creationId xmlns:a16="http://schemas.microsoft.com/office/drawing/2014/main" id="{5BFFA180-EE0A-2E27-F976-F46AA942B6BF}"/>
              </a:ext>
            </a:extLst>
          </p:cNvPr>
          <p:cNvPicPr>
            <a:picLocks noChangeAspect="1"/>
          </p:cNvPicPr>
          <p:nvPr/>
        </p:nvPicPr>
        <p:blipFill>
          <a:blip r:embed="rId6"/>
          <a:stretch>
            <a:fillRect/>
          </a:stretch>
        </p:blipFill>
        <p:spPr>
          <a:xfrm>
            <a:off x="-1835055" y="5050379"/>
            <a:ext cx="3670110" cy="3615241"/>
          </a:xfrm>
          <a:prstGeom prst="rect">
            <a:avLst/>
          </a:prstGeom>
        </p:spPr>
      </p:pic>
    </p:spTree>
    <p:extLst>
      <p:ext uri="{BB962C8B-B14F-4D97-AF65-F5344CB8AC3E}">
        <p14:creationId xmlns:p14="http://schemas.microsoft.com/office/powerpoint/2010/main" val="305513074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C00FE8-3855-69E8-295F-465832EDD1A9}"/>
              </a:ext>
            </a:extLst>
          </p:cNvPr>
          <p:cNvPicPr>
            <a:picLocks noChangeAspect="1"/>
          </p:cNvPicPr>
          <p:nvPr/>
        </p:nvPicPr>
        <p:blipFill>
          <a:blip r:embed="rId2"/>
          <a:stretch>
            <a:fillRect/>
          </a:stretch>
        </p:blipFill>
        <p:spPr>
          <a:xfrm>
            <a:off x="2423737" y="2660565"/>
            <a:ext cx="7108552" cy="2310584"/>
          </a:xfrm>
          <a:prstGeom prst="rect">
            <a:avLst/>
          </a:prstGeom>
        </p:spPr>
      </p:pic>
      <p:sp>
        <p:nvSpPr>
          <p:cNvPr id="3" name="TextBox 2">
            <a:extLst>
              <a:ext uri="{FF2B5EF4-FFF2-40B4-BE49-F238E27FC236}">
                <a16:creationId xmlns:a16="http://schemas.microsoft.com/office/drawing/2014/main" id="{1A83537A-7DCB-ACEC-53DA-B1C4D373F7D9}"/>
              </a:ext>
            </a:extLst>
          </p:cNvPr>
          <p:cNvSpPr txBox="1"/>
          <p:nvPr/>
        </p:nvSpPr>
        <p:spPr>
          <a:xfrm>
            <a:off x="2802193" y="2075790"/>
            <a:ext cx="5928851" cy="584775"/>
          </a:xfrm>
          <a:prstGeom prst="rect">
            <a:avLst/>
          </a:prstGeom>
          <a:noFill/>
        </p:spPr>
        <p:txBody>
          <a:bodyPr wrap="square" rtlCol="0">
            <a:spAutoFit/>
          </a:bodyPr>
          <a:lstStyle/>
          <a:p>
            <a:pPr algn="ctr"/>
            <a:r>
              <a:rPr lang="en-US" sz="3200" b="1" dirty="0">
                <a:latin typeface="Amasis MT Pro Black" panose="02040A04050005020304" pitchFamily="18" charset="0"/>
              </a:rPr>
              <a:t>Recommendation 5</a:t>
            </a:r>
            <a:endParaRPr lang="en-PK" sz="3200" b="1" dirty="0">
              <a:latin typeface="Amasis MT Pro Black" panose="02040A04050005020304" pitchFamily="18" charset="0"/>
            </a:endParaRPr>
          </a:p>
        </p:txBody>
      </p:sp>
      <p:sp>
        <p:nvSpPr>
          <p:cNvPr id="5" name="TextBox 4">
            <a:extLst>
              <a:ext uri="{FF2B5EF4-FFF2-40B4-BE49-F238E27FC236}">
                <a16:creationId xmlns:a16="http://schemas.microsoft.com/office/drawing/2014/main" id="{CDEEA09C-7A8E-97A2-7B1B-14ADD62A10D8}"/>
              </a:ext>
            </a:extLst>
          </p:cNvPr>
          <p:cNvSpPr txBox="1"/>
          <p:nvPr/>
        </p:nvSpPr>
        <p:spPr>
          <a:xfrm>
            <a:off x="2659711" y="3028423"/>
            <a:ext cx="6631773" cy="1631216"/>
          </a:xfrm>
          <a:prstGeom prst="rect">
            <a:avLst/>
          </a:prstGeom>
          <a:noFill/>
        </p:spPr>
        <p:txBody>
          <a:bodyPr wrap="square">
            <a:spAutoFit/>
          </a:bodyPr>
          <a:lstStyle/>
          <a:p>
            <a:pPr marL="342900" indent="-342900">
              <a:buFont typeface="Arial" panose="020B0604020202020204" pitchFamily="34" charset="0"/>
              <a:buChar char="•"/>
            </a:pPr>
            <a:r>
              <a:rPr lang="en-US" sz="2000" b="1" dirty="0"/>
              <a:t>Take feedback from user who stopped using smart device through in App notifications, emails, or surveys and ask them what are the reasons that let them discontinue </a:t>
            </a:r>
            <a:r>
              <a:rPr lang="en-US" sz="2000" b="1" dirty="0" err="1"/>
              <a:t>bella</a:t>
            </a:r>
            <a:r>
              <a:rPr lang="en-US" sz="2000" b="1" dirty="0"/>
              <a:t> beat smart device an based on the feedback work on those areas or features of smart device.</a:t>
            </a:r>
            <a:endParaRPr lang="en-PK" sz="2000" b="1" dirty="0"/>
          </a:p>
        </p:txBody>
      </p:sp>
      <p:pic>
        <p:nvPicPr>
          <p:cNvPr id="6" name="Picture 5">
            <a:extLst>
              <a:ext uri="{FF2B5EF4-FFF2-40B4-BE49-F238E27FC236}">
                <a16:creationId xmlns:a16="http://schemas.microsoft.com/office/drawing/2014/main" id="{D16B64F2-3FE8-75F7-01FA-81FF09906BBC}"/>
              </a:ext>
            </a:extLst>
          </p:cNvPr>
          <p:cNvPicPr>
            <a:picLocks noChangeAspect="1"/>
          </p:cNvPicPr>
          <p:nvPr/>
        </p:nvPicPr>
        <p:blipFill>
          <a:blip r:embed="rId3"/>
          <a:stretch>
            <a:fillRect/>
          </a:stretch>
        </p:blipFill>
        <p:spPr>
          <a:xfrm>
            <a:off x="10356945" y="-1626789"/>
            <a:ext cx="3670110" cy="3615241"/>
          </a:xfrm>
          <a:prstGeom prst="rect">
            <a:avLst/>
          </a:prstGeom>
        </p:spPr>
      </p:pic>
      <p:pic>
        <p:nvPicPr>
          <p:cNvPr id="7" name="Picture 6">
            <a:extLst>
              <a:ext uri="{FF2B5EF4-FFF2-40B4-BE49-F238E27FC236}">
                <a16:creationId xmlns:a16="http://schemas.microsoft.com/office/drawing/2014/main" id="{380E1A7B-AF13-AE18-BB3D-2C9BDB60C73B}"/>
              </a:ext>
            </a:extLst>
          </p:cNvPr>
          <p:cNvPicPr>
            <a:picLocks noChangeAspect="1"/>
          </p:cNvPicPr>
          <p:nvPr/>
        </p:nvPicPr>
        <p:blipFill>
          <a:blip r:embed="rId3"/>
          <a:stretch>
            <a:fillRect/>
          </a:stretch>
        </p:blipFill>
        <p:spPr>
          <a:xfrm>
            <a:off x="-1835055" y="4584292"/>
            <a:ext cx="3670110" cy="3615241"/>
          </a:xfrm>
          <a:prstGeom prst="rect">
            <a:avLst/>
          </a:prstGeom>
        </p:spPr>
      </p:pic>
      <p:pic>
        <p:nvPicPr>
          <p:cNvPr id="9" name="Picture 8">
            <a:extLst>
              <a:ext uri="{FF2B5EF4-FFF2-40B4-BE49-F238E27FC236}">
                <a16:creationId xmlns:a16="http://schemas.microsoft.com/office/drawing/2014/main" id="{9641D8FE-C2B5-69B1-BA6D-7BCE2E3DE4DD}"/>
              </a:ext>
            </a:extLst>
          </p:cNvPr>
          <p:cNvPicPr>
            <a:picLocks noChangeAspect="1"/>
          </p:cNvPicPr>
          <p:nvPr/>
        </p:nvPicPr>
        <p:blipFill>
          <a:blip r:embed="rId4"/>
          <a:stretch>
            <a:fillRect/>
          </a:stretch>
        </p:blipFill>
        <p:spPr>
          <a:xfrm>
            <a:off x="-560493" y="0"/>
            <a:ext cx="5364945" cy="1963082"/>
          </a:xfrm>
          <a:prstGeom prst="rect">
            <a:avLst/>
          </a:prstGeom>
        </p:spPr>
      </p:pic>
    </p:spTree>
    <p:extLst>
      <p:ext uri="{BB962C8B-B14F-4D97-AF65-F5344CB8AC3E}">
        <p14:creationId xmlns:p14="http://schemas.microsoft.com/office/powerpoint/2010/main" val="1760620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B2B24-C2AB-50AE-1738-84ECAEAF1068}"/>
              </a:ext>
            </a:extLst>
          </p:cNvPr>
          <p:cNvSpPr txBox="1"/>
          <p:nvPr/>
        </p:nvSpPr>
        <p:spPr>
          <a:xfrm>
            <a:off x="840657" y="412956"/>
            <a:ext cx="9129251" cy="830997"/>
          </a:xfrm>
          <a:prstGeom prst="rect">
            <a:avLst/>
          </a:prstGeom>
          <a:noFill/>
        </p:spPr>
        <p:txBody>
          <a:bodyPr wrap="square" rtlCol="0">
            <a:spAutoFit/>
          </a:bodyPr>
          <a:lstStyle/>
          <a:p>
            <a:r>
              <a:rPr lang="en-US" sz="4800" b="1" dirty="0">
                <a:solidFill>
                  <a:schemeClr val="accent1">
                    <a:lumMod val="75000"/>
                  </a:schemeClr>
                </a:solidFill>
              </a:rPr>
              <a:t>ABOUT THE DATASET</a:t>
            </a:r>
            <a:endParaRPr lang="en-PK" sz="4800" b="1" dirty="0">
              <a:solidFill>
                <a:schemeClr val="accent1">
                  <a:lumMod val="75000"/>
                </a:schemeClr>
              </a:solidFill>
            </a:endParaRPr>
          </a:p>
        </p:txBody>
      </p:sp>
      <p:sp>
        <p:nvSpPr>
          <p:cNvPr id="3" name="Rectangle: Rounded Corners 2">
            <a:extLst>
              <a:ext uri="{FF2B5EF4-FFF2-40B4-BE49-F238E27FC236}">
                <a16:creationId xmlns:a16="http://schemas.microsoft.com/office/drawing/2014/main" id="{824AC49B-C905-B54B-C8F0-9E383C45B214}"/>
              </a:ext>
            </a:extLst>
          </p:cNvPr>
          <p:cNvSpPr/>
          <p:nvPr/>
        </p:nvSpPr>
        <p:spPr>
          <a:xfrm>
            <a:off x="943896" y="1430594"/>
            <a:ext cx="2979174" cy="477847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5" name="Rectangle: Rounded Corners 4">
            <a:extLst>
              <a:ext uri="{FF2B5EF4-FFF2-40B4-BE49-F238E27FC236}">
                <a16:creationId xmlns:a16="http://schemas.microsoft.com/office/drawing/2014/main" id="{E85A4F25-81C8-1BCE-CD9C-8676BA175ED1}"/>
              </a:ext>
            </a:extLst>
          </p:cNvPr>
          <p:cNvSpPr/>
          <p:nvPr/>
        </p:nvSpPr>
        <p:spPr>
          <a:xfrm>
            <a:off x="4281947" y="1577455"/>
            <a:ext cx="2979174" cy="147732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id="{FEDC9A5D-C3F0-A2CC-2A6F-1FEB2D8256CC}"/>
              </a:ext>
            </a:extLst>
          </p:cNvPr>
          <p:cNvSpPr txBox="1"/>
          <p:nvPr/>
        </p:nvSpPr>
        <p:spPr>
          <a:xfrm>
            <a:off x="943896" y="1946787"/>
            <a:ext cx="2979174"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Bellabeat</a:t>
            </a:r>
            <a:r>
              <a:rPr lang="en-US" sz="2000" b="1" dirty="0"/>
              <a:t> is a company specializing in tech-driven wellness products specifically designed for women.</a:t>
            </a:r>
            <a:endParaRPr lang="en-PK" sz="2000" b="1" dirty="0"/>
          </a:p>
        </p:txBody>
      </p:sp>
      <p:sp>
        <p:nvSpPr>
          <p:cNvPr id="7" name="TextBox 6">
            <a:extLst>
              <a:ext uri="{FF2B5EF4-FFF2-40B4-BE49-F238E27FC236}">
                <a16:creationId xmlns:a16="http://schemas.microsoft.com/office/drawing/2014/main" id="{8A96424D-AA10-75DF-ED5F-A63F93E4EFD3}"/>
              </a:ext>
            </a:extLst>
          </p:cNvPr>
          <p:cNvSpPr txBox="1"/>
          <p:nvPr/>
        </p:nvSpPr>
        <p:spPr>
          <a:xfrm>
            <a:off x="937926" y="3775089"/>
            <a:ext cx="2787446" cy="193899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Established in 2013, Bella beat quickly expanded internationally, opening offices worldwide by 2016.</a:t>
            </a:r>
            <a:endParaRPr lang="en-PK" sz="2000" b="1" dirty="0"/>
          </a:p>
        </p:txBody>
      </p:sp>
      <p:sp>
        <p:nvSpPr>
          <p:cNvPr id="8" name="TextBox 7">
            <a:extLst>
              <a:ext uri="{FF2B5EF4-FFF2-40B4-BE49-F238E27FC236}">
                <a16:creationId xmlns:a16="http://schemas.microsoft.com/office/drawing/2014/main" id="{B9EF8EE0-8F94-1C20-0CF2-71C55739370A}"/>
              </a:ext>
            </a:extLst>
          </p:cNvPr>
          <p:cNvSpPr txBox="1"/>
          <p:nvPr/>
        </p:nvSpPr>
        <p:spPr>
          <a:xfrm>
            <a:off x="4510546" y="1577455"/>
            <a:ext cx="2521975" cy="461665"/>
          </a:xfrm>
          <a:prstGeom prst="rect">
            <a:avLst/>
          </a:prstGeom>
          <a:noFill/>
        </p:spPr>
        <p:txBody>
          <a:bodyPr wrap="square" rtlCol="0">
            <a:spAutoFit/>
          </a:bodyPr>
          <a:lstStyle/>
          <a:p>
            <a:pPr algn="ctr"/>
            <a:r>
              <a:rPr lang="en-US" sz="2400" b="1" u="sng" dirty="0"/>
              <a:t>TIME LINE</a:t>
            </a:r>
            <a:endParaRPr lang="en-PK" sz="2400" b="1" u="sng" dirty="0"/>
          </a:p>
        </p:txBody>
      </p:sp>
      <p:sp>
        <p:nvSpPr>
          <p:cNvPr id="9" name="TextBox 8">
            <a:extLst>
              <a:ext uri="{FF2B5EF4-FFF2-40B4-BE49-F238E27FC236}">
                <a16:creationId xmlns:a16="http://schemas.microsoft.com/office/drawing/2014/main" id="{4B15967E-D79F-22CE-B85D-02CDDDE1F648}"/>
              </a:ext>
            </a:extLst>
          </p:cNvPr>
          <p:cNvSpPr txBox="1"/>
          <p:nvPr/>
        </p:nvSpPr>
        <p:spPr>
          <a:xfrm>
            <a:off x="4376580" y="2264437"/>
            <a:ext cx="2979174" cy="369332"/>
          </a:xfrm>
          <a:prstGeom prst="rect">
            <a:avLst/>
          </a:prstGeom>
          <a:noFill/>
        </p:spPr>
        <p:txBody>
          <a:bodyPr wrap="square" rtlCol="0">
            <a:spAutoFit/>
          </a:bodyPr>
          <a:lstStyle/>
          <a:p>
            <a:r>
              <a:rPr lang="en-US" b="1" dirty="0"/>
              <a:t>April 2016 ------ May 2016</a:t>
            </a:r>
            <a:endParaRPr lang="en-PK" b="1" dirty="0"/>
          </a:p>
        </p:txBody>
      </p:sp>
      <p:sp>
        <p:nvSpPr>
          <p:cNvPr id="10" name="Rectangle: Rounded Corners 9">
            <a:extLst>
              <a:ext uri="{FF2B5EF4-FFF2-40B4-BE49-F238E27FC236}">
                <a16:creationId xmlns:a16="http://schemas.microsoft.com/office/drawing/2014/main" id="{EF1ED0CC-96CE-D5AC-88C0-3C524A207AB7}"/>
              </a:ext>
            </a:extLst>
          </p:cNvPr>
          <p:cNvSpPr/>
          <p:nvPr/>
        </p:nvSpPr>
        <p:spPr>
          <a:xfrm>
            <a:off x="4180113" y="3280100"/>
            <a:ext cx="3309257" cy="292897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dirty="0"/>
          </a:p>
        </p:txBody>
      </p:sp>
      <p:sp>
        <p:nvSpPr>
          <p:cNvPr id="11" name="TextBox 10">
            <a:extLst>
              <a:ext uri="{FF2B5EF4-FFF2-40B4-BE49-F238E27FC236}">
                <a16:creationId xmlns:a16="http://schemas.microsoft.com/office/drawing/2014/main" id="{EDC6ABB7-DF68-0A84-3537-36CC921E049F}"/>
              </a:ext>
            </a:extLst>
          </p:cNvPr>
          <p:cNvSpPr txBox="1"/>
          <p:nvPr/>
        </p:nvSpPr>
        <p:spPr>
          <a:xfrm>
            <a:off x="4281947" y="3369334"/>
            <a:ext cx="2884541" cy="461665"/>
          </a:xfrm>
          <a:prstGeom prst="rect">
            <a:avLst/>
          </a:prstGeom>
          <a:noFill/>
        </p:spPr>
        <p:txBody>
          <a:bodyPr wrap="square" rtlCol="0">
            <a:spAutoFit/>
          </a:bodyPr>
          <a:lstStyle/>
          <a:p>
            <a:pPr algn="ctr"/>
            <a:r>
              <a:rPr lang="en-US" sz="2400" b="1" u="sng" dirty="0"/>
              <a:t>Users Data</a:t>
            </a:r>
            <a:endParaRPr lang="en-PK" sz="2400" b="1" u="sng" dirty="0"/>
          </a:p>
        </p:txBody>
      </p:sp>
      <p:sp>
        <p:nvSpPr>
          <p:cNvPr id="12" name="TextBox 11">
            <a:extLst>
              <a:ext uri="{FF2B5EF4-FFF2-40B4-BE49-F238E27FC236}">
                <a16:creationId xmlns:a16="http://schemas.microsoft.com/office/drawing/2014/main" id="{DB0BB4C6-537F-8F7E-63C4-C68AA630E5E2}"/>
              </a:ext>
            </a:extLst>
          </p:cNvPr>
          <p:cNvSpPr txBox="1"/>
          <p:nvPr/>
        </p:nvSpPr>
        <p:spPr>
          <a:xfrm>
            <a:off x="4171928" y="3962301"/>
            <a:ext cx="3309257"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 personal fitness tracker data of thirty three users.</a:t>
            </a:r>
            <a:endParaRPr lang="en-PK" sz="2000" b="1" dirty="0"/>
          </a:p>
        </p:txBody>
      </p:sp>
      <p:sp>
        <p:nvSpPr>
          <p:cNvPr id="13" name="TextBox 12">
            <a:extLst>
              <a:ext uri="{FF2B5EF4-FFF2-40B4-BE49-F238E27FC236}">
                <a16:creationId xmlns:a16="http://schemas.microsoft.com/office/drawing/2014/main" id="{F257D44D-7689-C7F5-4FAD-DDE38A771234}"/>
              </a:ext>
            </a:extLst>
          </p:cNvPr>
          <p:cNvSpPr txBox="1"/>
          <p:nvPr/>
        </p:nvSpPr>
        <p:spPr>
          <a:xfrm>
            <a:off x="4171929" y="4798958"/>
            <a:ext cx="3309256" cy="132343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Thirty eligible Fitbit users consented to the submission of personal tracker data</a:t>
            </a:r>
            <a:endParaRPr lang="en-PK" sz="2000" b="1" dirty="0"/>
          </a:p>
        </p:txBody>
      </p:sp>
      <p:sp>
        <p:nvSpPr>
          <p:cNvPr id="14" name="Rectangle: Rounded Corners 13">
            <a:extLst>
              <a:ext uri="{FF2B5EF4-FFF2-40B4-BE49-F238E27FC236}">
                <a16:creationId xmlns:a16="http://schemas.microsoft.com/office/drawing/2014/main" id="{2350086E-AC3C-BFF2-9930-E53D2E40408D}"/>
              </a:ext>
            </a:extLst>
          </p:cNvPr>
          <p:cNvSpPr/>
          <p:nvPr/>
        </p:nvSpPr>
        <p:spPr>
          <a:xfrm>
            <a:off x="7619998" y="1430594"/>
            <a:ext cx="2979174" cy="477847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15" name="TextBox 14">
            <a:extLst>
              <a:ext uri="{FF2B5EF4-FFF2-40B4-BE49-F238E27FC236}">
                <a16:creationId xmlns:a16="http://schemas.microsoft.com/office/drawing/2014/main" id="{29A3FCB2-1DA8-A49E-E9FD-EC6F97AF0682}"/>
              </a:ext>
            </a:extLst>
          </p:cNvPr>
          <p:cNvSpPr txBox="1"/>
          <p:nvPr/>
        </p:nvSpPr>
        <p:spPr>
          <a:xfrm>
            <a:off x="7837714" y="1808287"/>
            <a:ext cx="2467429" cy="461665"/>
          </a:xfrm>
          <a:prstGeom prst="rect">
            <a:avLst/>
          </a:prstGeom>
          <a:noFill/>
        </p:spPr>
        <p:txBody>
          <a:bodyPr wrap="square" rtlCol="0">
            <a:spAutoFit/>
          </a:bodyPr>
          <a:lstStyle/>
          <a:p>
            <a:pPr algn="ctr"/>
            <a:r>
              <a:rPr lang="en-US" sz="2400" b="1" u="sng" dirty="0"/>
              <a:t>USER Information</a:t>
            </a:r>
            <a:endParaRPr lang="en-PK" sz="2400" b="1" u="sng" dirty="0"/>
          </a:p>
        </p:txBody>
      </p:sp>
      <p:sp>
        <p:nvSpPr>
          <p:cNvPr id="16" name="TextBox 15">
            <a:extLst>
              <a:ext uri="{FF2B5EF4-FFF2-40B4-BE49-F238E27FC236}">
                <a16:creationId xmlns:a16="http://schemas.microsoft.com/office/drawing/2014/main" id="{931D6CB1-678B-B6A4-4069-8CB1F837AEA8}"/>
              </a:ext>
            </a:extLst>
          </p:cNvPr>
          <p:cNvSpPr txBox="1"/>
          <p:nvPr/>
        </p:nvSpPr>
        <p:spPr>
          <a:xfrm>
            <a:off x="7768014" y="2423418"/>
            <a:ext cx="2544329"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minute-level output for physical activity, heart rate, and sleep monitoring. It includes information about daily activity, steps, and heart rate that can be used to explore users’ habits</a:t>
            </a:r>
            <a:endParaRPr lang="en-PK" sz="2000" b="1" dirty="0"/>
          </a:p>
        </p:txBody>
      </p:sp>
    </p:spTree>
    <p:extLst>
      <p:ext uri="{BB962C8B-B14F-4D97-AF65-F5344CB8AC3E}">
        <p14:creationId xmlns:p14="http://schemas.microsoft.com/office/powerpoint/2010/main" val="35974458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83FE6-A24C-52F7-9971-D7F241622CAA}"/>
              </a:ext>
            </a:extLst>
          </p:cNvPr>
          <p:cNvSpPr txBox="1"/>
          <p:nvPr/>
        </p:nvSpPr>
        <p:spPr>
          <a:xfrm>
            <a:off x="130628" y="203107"/>
            <a:ext cx="10537371" cy="769441"/>
          </a:xfrm>
          <a:prstGeom prst="rect">
            <a:avLst/>
          </a:prstGeom>
          <a:noFill/>
        </p:spPr>
        <p:txBody>
          <a:bodyPr wrap="square" rtlCol="0">
            <a:spAutoFit/>
          </a:bodyPr>
          <a:lstStyle/>
          <a:p>
            <a:r>
              <a:rPr lang="en-US" sz="4400" b="1" dirty="0">
                <a:solidFill>
                  <a:srgbClr val="0070C0"/>
                </a:solidFill>
              </a:rPr>
              <a:t>PROBLEM BELLA BEAT WANTED TO SOLVE</a:t>
            </a:r>
            <a:endParaRPr lang="en-PK" sz="4400" b="1" dirty="0">
              <a:solidFill>
                <a:srgbClr val="0070C0"/>
              </a:solidFill>
            </a:endParaRPr>
          </a:p>
        </p:txBody>
      </p:sp>
      <p:sp>
        <p:nvSpPr>
          <p:cNvPr id="7" name="Arc 6">
            <a:extLst>
              <a:ext uri="{FF2B5EF4-FFF2-40B4-BE49-F238E27FC236}">
                <a16:creationId xmlns:a16="http://schemas.microsoft.com/office/drawing/2014/main" id="{D181831C-CC0E-A915-DF5D-27EB51ACDA44}"/>
              </a:ext>
            </a:extLst>
          </p:cNvPr>
          <p:cNvSpPr/>
          <p:nvPr/>
        </p:nvSpPr>
        <p:spPr>
          <a:xfrm>
            <a:off x="9303657" y="587827"/>
            <a:ext cx="1553030" cy="1328059"/>
          </a:xfrm>
          <a:prstGeom prst="arc">
            <a:avLst/>
          </a:prstGeom>
          <a:ln w="57150">
            <a:headEnd type="none" w="med" len="med"/>
            <a:tailEnd type="arrow" w="med" len="med"/>
          </a:ln>
          <a:scene3d>
            <a:camera prst="obliqueBottomRight"/>
            <a:lightRig rig="threePt" dir="t"/>
          </a:scene3d>
        </p:spPr>
        <p:style>
          <a:lnRef idx="1">
            <a:schemeClr val="accent2"/>
          </a:lnRef>
          <a:fillRef idx="0">
            <a:schemeClr val="accent2"/>
          </a:fillRef>
          <a:effectRef idx="0">
            <a:schemeClr val="accent2"/>
          </a:effectRef>
          <a:fontRef idx="minor">
            <a:schemeClr val="tx1"/>
          </a:fontRef>
        </p:style>
        <p:txBody>
          <a:bodyPr rtlCol="0" anchor="ctr"/>
          <a:lstStyle/>
          <a:p>
            <a:pPr algn="ctr"/>
            <a:endParaRPr lang="en-PK" dirty="0"/>
          </a:p>
        </p:txBody>
      </p:sp>
      <p:sp>
        <p:nvSpPr>
          <p:cNvPr id="8" name="TextBox 7">
            <a:extLst>
              <a:ext uri="{FF2B5EF4-FFF2-40B4-BE49-F238E27FC236}">
                <a16:creationId xmlns:a16="http://schemas.microsoft.com/office/drawing/2014/main" id="{6A79E872-CFE7-F03D-9442-4B0FE1B0D87B}"/>
              </a:ext>
            </a:extLst>
          </p:cNvPr>
          <p:cNvSpPr txBox="1"/>
          <p:nvPr/>
        </p:nvSpPr>
        <p:spPr>
          <a:xfrm>
            <a:off x="130628" y="1915886"/>
            <a:ext cx="12061371" cy="353943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Bella beat wants to better understand how consumers use smart health devices in order to optimize their marketing strategies and potentially uncover new product development opportunities. Through Data Analysis it want to:</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a:t>Analyze user Smart Device Usage Data.</a:t>
            </a:r>
          </a:p>
          <a:p>
            <a:pPr marL="457200" indent="-457200">
              <a:buFont typeface="Arial" panose="020B0604020202020204" pitchFamily="34" charset="0"/>
              <a:buChar char="•"/>
            </a:pPr>
            <a:r>
              <a:rPr lang="en-US" sz="2800" b="1" dirty="0"/>
              <a:t>To gain insights about  how people are already using their smart devices.</a:t>
            </a:r>
          </a:p>
          <a:p>
            <a:pPr marL="457200" indent="-457200">
              <a:buFont typeface="Arial" panose="020B0604020202020204" pitchFamily="34" charset="0"/>
              <a:buChar char="•"/>
            </a:pPr>
            <a:r>
              <a:rPr lang="en-US" sz="2800" b="1" dirty="0"/>
              <a:t>Use the trends from Data that can inform Bella beat marketing strategy.</a:t>
            </a:r>
            <a:endParaRPr lang="en-PK" sz="2800" b="1" dirty="0"/>
          </a:p>
        </p:txBody>
      </p:sp>
      <p:sp>
        <p:nvSpPr>
          <p:cNvPr id="12" name="Rectangle 11">
            <a:extLst>
              <a:ext uri="{FF2B5EF4-FFF2-40B4-BE49-F238E27FC236}">
                <a16:creationId xmlns:a16="http://schemas.microsoft.com/office/drawing/2014/main" id="{E0700364-2D93-719B-E044-CB64E48893EC}"/>
              </a:ext>
            </a:extLst>
          </p:cNvPr>
          <p:cNvSpPr/>
          <p:nvPr/>
        </p:nvSpPr>
        <p:spPr>
          <a:xfrm>
            <a:off x="130628" y="1665512"/>
            <a:ext cx="11814629" cy="448854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PK"/>
          </a:p>
        </p:txBody>
      </p:sp>
      <p:sp>
        <p:nvSpPr>
          <p:cNvPr id="13" name="Rectangle: Rounded Corners 12">
            <a:extLst>
              <a:ext uri="{FF2B5EF4-FFF2-40B4-BE49-F238E27FC236}">
                <a16:creationId xmlns:a16="http://schemas.microsoft.com/office/drawing/2014/main" id="{936A79B4-392E-9934-EE3E-F590ECCF5391}"/>
              </a:ext>
            </a:extLst>
          </p:cNvPr>
          <p:cNvSpPr/>
          <p:nvPr/>
        </p:nvSpPr>
        <p:spPr>
          <a:xfrm>
            <a:off x="130628" y="1357268"/>
            <a:ext cx="11669486" cy="4796789"/>
          </a:xfrm>
          <a:prstGeom prst="roundRect">
            <a:avLst/>
          </a:prstGeom>
          <a:noFill/>
          <a:ln>
            <a:noFill/>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accent2"/>
          </a:fontRef>
        </p:style>
        <p:txBody>
          <a:bodyPr rtlCol="0" anchor="ctr"/>
          <a:lstStyle/>
          <a:p>
            <a:pPr algn="ctr"/>
            <a:endParaRPr lang="en-PK"/>
          </a:p>
        </p:txBody>
      </p:sp>
    </p:spTree>
    <p:extLst>
      <p:ext uri="{BB962C8B-B14F-4D97-AF65-F5344CB8AC3E}">
        <p14:creationId xmlns:p14="http://schemas.microsoft.com/office/powerpoint/2010/main" val="17399945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BA125-94AC-01E7-A01B-748D38A713E7}"/>
              </a:ext>
            </a:extLst>
          </p:cNvPr>
          <p:cNvSpPr txBox="1"/>
          <p:nvPr/>
        </p:nvSpPr>
        <p:spPr>
          <a:xfrm>
            <a:off x="551543" y="319313"/>
            <a:ext cx="11205027" cy="707886"/>
          </a:xfrm>
          <a:prstGeom prst="rect">
            <a:avLst/>
          </a:prstGeom>
          <a:noFill/>
        </p:spPr>
        <p:txBody>
          <a:bodyPr wrap="square" rtlCol="0">
            <a:spAutoFit/>
          </a:bodyPr>
          <a:lstStyle/>
          <a:p>
            <a:r>
              <a:rPr lang="en-US" sz="4000" b="1">
                <a:solidFill>
                  <a:srgbClr val="0070C0"/>
                </a:solidFill>
              </a:rPr>
              <a:t>EVALUATION</a:t>
            </a:r>
            <a:endParaRPr lang="en-PK" sz="4000" b="1" dirty="0">
              <a:solidFill>
                <a:srgbClr val="0070C0"/>
              </a:solidFill>
            </a:endParaRPr>
          </a:p>
        </p:txBody>
      </p:sp>
      <p:pic>
        <p:nvPicPr>
          <p:cNvPr id="5" name="Picture 4" descr="A smart watch on a wrist&#10;&#10;Description automatically generated">
            <a:extLst>
              <a:ext uri="{FF2B5EF4-FFF2-40B4-BE49-F238E27FC236}">
                <a16:creationId xmlns:a16="http://schemas.microsoft.com/office/drawing/2014/main" id="{A41DDE64-9583-43E8-65DA-48292288F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15" y="1704802"/>
            <a:ext cx="2031999" cy="1276893"/>
          </a:xfrm>
          <a:prstGeom prst="rect">
            <a:avLst/>
          </a:prstGeom>
        </p:spPr>
      </p:pic>
      <p:sp>
        <p:nvSpPr>
          <p:cNvPr id="6" name="Rectangle: Rounded Corners 5">
            <a:extLst>
              <a:ext uri="{FF2B5EF4-FFF2-40B4-BE49-F238E27FC236}">
                <a16:creationId xmlns:a16="http://schemas.microsoft.com/office/drawing/2014/main" id="{6A123D75-8E40-9961-DFC5-917AB653C8D8}"/>
              </a:ext>
            </a:extLst>
          </p:cNvPr>
          <p:cNvSpPr/>
          <p:nvPr/>
        </p:nvSpPr>
        <p:spPr>
          <a:xfrm>
            <a:off x="522514" y="3149600"/>
            <a:ext cx="2206171" cy="20035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7" name="TextBox 6">
            <a:extLst>
              <a:ext uri="{FF2B5EF4-FFF2-40B4-BE49-F238E27FC236}">
                <a16:creationId xmlns:a16="http://schemas.microsoft.com/office/drawing/2014/main" id="{0C1A078A-B1AD-33F9-DB6E-36A8F40D1E64}"/>
              </a:ext>
            </a:extLst>
          </p:cNvPr>
          <p:cNvSpPr txBox="1"/>
          <p:nvPr/>
        </p:nvSpPr>
        <p:spPr>
          <a:xfrm>
            <a:off x="725715" y="3349770"/>
            <a:ext cx="1799771" cy="1754326"/>
          </a:xfrm>
          <a:prstGeom prst="rect">
            <a:avLst/>
          </a:prstGeom>
          <a:noFill/>
        </p:spPr>
        <p:txBody>
          <a:bodyPr wrap="square" rtlCol="0">
            <a:spAutoFit/>
          </a:bodyPr>
          <a:lstStyle/>
          <a:p>
            <a:pPr algn="ctr"/>
            <a:r>
              <a:rPr lang="en-US" b="1" dirty="0"/>
              <a:t>Daily Actively Engaging User Over the period of time with </a:t>
            </a:r>
            <a:r>
              <a:rPr lang="en-US" b="1" dirty="0" err="1"/>
              <a:t>bella</a:t>
            </a:r>
            <a:r>
              <a:rPr lang="en-US" b="1" dirty="0"/>
              <a:t> beat features.</a:t>
            </a:r>
            <a:endParaRPr lang="en-PK" b="1" dirty="0"/>
          </a:p>
        </p:txBody>
      </p:sp>
      <p:pic>
        <p:nvPicPr>
          <p:cNvPr id="9" name="Picture 8">
            <a:extLst>
              <a:ext uri="{FF2B5EF4-FFF2-40B4-BE49-F238E27FC236}">
                <a16:creationId xmlns:a16="http://schemas.microsoft.com/office/drawing/2014/main" id="{9DA85239-74F2-5134-B18C-A4536A2BE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688" y="1704802"/>
            <a:ext cx="1038759" cy="1276893"/>
          </a:xfrm>
          <a:prstGeom prst="rect">
            <a:avLst/>
          </a:prstGeom>
        </p:spPr>
      </p:pic>
      <p:sp>
        <p:nvSpPr>
          <p:cNvPr id="12" name="TextBox 11">
            <a:extLst>
              <a:ext uri="{FF2B5EF4-FFF2-40B4-BE49-F238E27FC236}">
                <a16:creationId xmlns:a16="http://schemas.microsoft.com/office/drawing/2014/main" id="{31ED9CA7-928B-14D0-4B19-03972E8D924B}"/>
              </a:ext>
            </a:extLst>
          </p:cNvPr>
          <p:cNvSpPr txBox="1"/>
          <p:nvPr/>
        </p:nvSpPr>
        <p:spPr>
          <a:xfrm>
            <a:off x="3468688" y="3429000"/>
            <a:ext cx="363083" cy="707571"/>
          </a:xfrm>
          <a:prstGeom prst="rect">
            <a:avLst/>
          </a:prstGeom>
          <a:noFill/>
        </p:spPr>
        <p:txBody>
          <a:bodyPr wrap="square" rtlCol="0">
            <a:spAutoFit/>
          </a:bodyPr>
          <a:lstStyle/>
          <a:p>
            <a:endParaRPr lang="en-PK" dirty="0"/>
          </a:p>
        </p:txBody>
      </p:sp>
      <p:sp>
        <p:nvSpPr>
          <p:cNvPr id="15" name="Rectangle: Rounded Corners 14">
            <a:extLst>
              <a:ext uri="{FF2B5EF4-FFF2-40B4-BE49-F238E27FC236}">
                <a16:creationId xmlns:a16="http://schemas.microsoft.com/office/drawing/2014/main" id="{A3881126-A225-64AB-1490-31A09F34B86D}"/>
              </a:ext>
            </a:extLst>
          </p:cNvPr>
          <p:cNvSpPr/>
          <p:nvPr/>
        </p:nvSpPr>
        <p:spPr>
          <a:xfrm>
            <a:off x="2931886" y="3149600"/>
            <a:ext cx="2206171" cy="20035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16" name="TextBox 15">
            <a:extLst>
              <a:ext uri="{FF2B5EF4-FFF2-40B4-BE49-F238E27FC236}">
                <a16:creationId xmlns:a16="http://schemas.microsoft.com/office/drawing/2014/main" id="{F4CD9E92-5BDD-87A1-B336-41A7B84EA3E3}"/>
              </a:ext>
            </a:extLst>
          </p:cNvPr>
          <p:cNvSpPr txBox="1"/>
          <p:nvPr/>
        </p:nvSpPr>
        <p:spPr>
          <a:xfrm>
            <a:off x="2931886" y="3551234"/>
            <a:ext cx="2206171" cy="1200329"/>
          </a:xfrm>
          <a:prstGeom prst="rect">
            <a:avLst/>
          </a:prstGeom>
          <a:noFill/>
        </p:spPr>
        <p:txBody>
          <a:bodyPr wrap="square" rtlCol="0">
            <a:spAutoFit/>
          </a:bodyPr>
          <a:lstStyle/>
          <a:p>
            <a:pPr algn="ctr"/>
            <a:r>
              <a:rPr lang="en-US" b="1" dirty="0"/>
              <a:t>Analyze the Average Usage  Duration of smart device features.</a:t>
            </a:r>
            <a:endParaRPr lang="en-PK" b="1" dirty="0"/>
          </a:p>
        </p:txBody>
      </p:sp>
      <p:pic>
        <p:nvPicPr>
          <p:cNvPr id="18" name="Picture 17" descr="A black square with white text and icons&#10;&#10;Description automatically generated">
            <a:extLst>
              <a:ext uri="{FF2B5EF4-FFF2-40B4-BE49-F238E27FC236}">
                <a16:creationId xmlns:a16="http://schemas.microsoft.com/office/drawing/2014/main" id="{24486251-A567-D6DC-93EC-96F99DF68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8" y="1704802"/>
            <a:ext cx="771888" cy="1276893"/>
          </a:xfrm>
          <a:prstGeom prst="rect">
            <a:avLst/>
          </a:prstGeom>
        </p:spPr>
      </p:pic>
      <p:sp>
        <p:nvSpPr>
          <p:cNvPr id="19" name="Rectangle: Rounded Corners 18">
            <a:extLst>
              <a:ext uri="{FF2B5EF4-FFF2-40B4-BE49-F238E27FC236}">
                <a16:creationId xmlns:a16="http://schemas.microsoft.com/office/drawing/2014/main" id="{FA1CA210-C8E7-3FEA-8C06-A637F3EBD2F2}"/>
              </a:ext>
            </a:extLst>
          </p:cNvPr>
          <p:cNvSpPr/>
          <p:nvPr/>
        </p:nvSpPr>
        <p:spPr>
          <a:xfrm>
            <a:off x="5378858" y="3149600"/>
            <a:ext cx="2206171" cy="20035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20" name="TextBox 19">
            <a:extLst>
              <a:ext uri="{FF2B5EF4-FFF2-40B4-BE49-F238E27FC236}">
                <a16:creationId xmlns:a16="http://schemas.microsoft.com/office/drawing/2014/main" id="{FB6D8610-7D85-00DC-F9E5-0CAABB36167A}"/>
              </a:ext>
            </a:extLst>
          </p:cNvPr>
          <p:cNvSpPr txBox="1"/>
          <p:nvPr/>
        </p:nvSpPr>
        <p:spPr>
          <a:xfrm>
            <a:off x="5378859" y="3551234"/>
            <a:ext cx="2206170" cy="1200329"/>
          </a:xfrm>
          <a:prstGeom prst="rect">
            <a:avLst/>
          </a:prstGeom>
          <a:noFill/>
        </p:spPr>
        <p:txBody>
          <a:bodyPr wrap="square" rtlCol="0">
            <a:spAutoFit/>
          </a:bodyPr>
          <a:lstStyle/>
          <a:p>
            <a:pPr algn="ctr"/>
            <a:r>
              <a:rPr lang="en-US" b="1" dirty="0"/>
              <a:t>Interpreted the most frequently used features of smart watch</a:t>
            </a:r>
            <a:endParaRPr lang="en-PK" b="1" dirty="0"/>
          </a:p>
        </p:txBody>
      </p:sp>
      <p:pic>
        <p:nvPicPr>
          <p:cNvPr id="22" name="Picture 21">
            <a:extLst>
              <a:ext uri="{FF2B5EF4-FFF2-40B4-BE49-F238E27FC236}">
                <a16:creationId xmlns:a16="http://schemas.microsoft.com/office/drawing/2014/main" id="{440E0817-C64C-B16F-5920-83D724E348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1747" y="1640212"/>
            <a:ext cx="1179967" cy="1341483"/>
          </a:xfrm>
          <a:prstGeom prst="rect">
            <a:avLst/>
          </a:prstGeom>
        </p:spPr>
      </p:pic>
      <p:sp>
        <p:nvSpPr>
          <p:cNvPr id="23" name="Rectangle: Rounded Corners 22">
            <a:extLst>
              <a:ext uri="{FF2B5EF4-FFF2-40B4-BE49-F238E27FC236}">
                <a16:creationId xmlns:a16="http://schemas.microsoft.com/office/drawing/2014/main" id="{F0B9D77D-0DB4-FEF8-AAB2-6412C44E452D}"/>
              </a:ext>
            </a:extLst>
          </p:cNvPr>
          <p:cNvSpPr/>
          <p:nvPr/>
        </p:nvSpPr>
        <p:spPr>
          <a:xfrm>
            <a:off x="7796804" y="3100498"/>
            <a:ext cx="2206171" cy="20035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24" name="TextBox 23">
            <a:extLst>
              <a:ext uri="{FF2B5EF4-FFF2-40B4-BE49-F238E27FC236}">
                <a16:creationId xmlns:a16="http://schemas.microsoft.com/office/drawing/2014/main" id="{65A71060-CF8D-12DD-12CA-B1F12A8A21B8}"/>
              </a:ext>
            </a:extLst>
          </p:cNvPr>
          <p:cNvSpPr txBox="1"/>
          <p:nvPr/>
        </p:nvSpPr>
        <p:spPr>
          <a:xfrm>
            <a:off x="7796804" y="3349770"/>
            <a:ext cx="2101939" cy="1477328"/>
          </a:xfrm>
          <a:prstGeom prst="rect">
            <a:avLst/>
          </a:prstGeom>
          <a:noFill/>
        </p:spPr>
        <p:txBody>
          <a:bodyPr wrap="square" rtlCol="0">
            <a:spAutoFit/>
          </a:bodyPr>
          <a:lstStyle/>
          <a:p>
            <a:pPr algn="ctr"/>
            <a:r>
              <a:rPr lang="en-US" b="1" dirty="0"/>
              <a:t>Assessed Users Engagement  and trend with minutes, distance, and sleep tracker feature </a:t>
            </a:r>
            <a:endParaRPr lang="en-PK" b="1" dirty="0"/>
          </a:p>
        </p:txBody>
      </p:sp>
      <p:pic>
        <p:nvPicPr>
          <p:cNvPr id="26" name="Picture 25" descr="A person with many arms and many objects&#10;&#10;Description automatically generated">
            <a:extLst>
              <a:ext uri="{FF2B5EF4-FFF2-40B4-BE49-F238E27FC236}">
                <a16:creationId xmlns:a16="http://schemas.microsoft.com/office/drawing/2014/main" id="{01045F9C-7997-6C02-6A0F-B33DD92781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8660" y="1372009"/>
            <a:ext cx="1607910" cy="1613474"/>
          </a:xfrm>
          <a:prstGeom prst="rect">
            <a:avLst/>
          </a:prstGeom>
        </p:spPr>
      </p:pic>
      <p:sp>
        <p:nvSpPr>
          <p:cNvPr id="27" name="Rectangle: Rounded Corners 26">
            <a:extLst>
              <a:ext uri="{FF2B5EF4-FFF2-40B4-BE49-F238E27FC236}">
                <a16:creationId xmlns:a16="http://schemas.microsoft.com/office/drawing/2014/main" id="{D1722C1E-0BC7-5D56-FACE-BAF7DCFE1BA8}"/>
              </a:ext>
            </a:extLst>
          </p:cNvPr>
          <p:cNvSpPr/>
          <p:nvPr/>
        </p:nvSpPr>
        <p:spPr>
          <a:xfrm>
            <a:off x="10081489" y="3086635"/>
            <a:ext cx="2110511" cy="20035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a:p>
        </p:txBody>
      </p:sp>
      <p:sp>
        <p:nvSpPr>
          <p:cNvPr id="28" name="TextBox 27">
            <a:extLst>
              <a:ext uri="{FF2B5EF4-FFF2-40B4-BE49-F238E27FC236}">
                <a16:creationId xmlns:a16="http://schemas.microsoft.com/office/drawing/2014/main" id="{E86BFDEE-B47A-4C06-EA97-F6328E619511}"/>
              </a:ext>
            </a:extLst>
          </p:cNvPr>
          <p:cNvSpPr txBox="1"/>
          <p:nvPr/>
        </p:nvSpPr>
        <p:spPr>
          <a:xfrm>
            <a:off x="10148660" y="3349770"/>
            <a:ext cx="1883683" cy="1477328"/>
          </a:xfrm>
          <a:prstGeom prst="rect">
            <a:avLst/>
          </a:prstGeom>
          <a:noFill/>
        </p:spPr>
        <p:txBody>
          <a:bodyPr wrap="square" rtlCol="0">
            <a:spAutoFit/>
          </a:bodyPr>
          <a:lstStyle/>
          <a:p>
            <a:pPr algn="ctr"/>
            <a:r>
              <a:rPr lang="en-US" b="1" dirty="0"/>
              <a:t>Analyzed hour of the day where device usage is maximum and minimum </a:t>
            </a:r>
            <a:endParaRPr lang="en-PK" b="1" dirty="0"/>
          </a:p>
        </p:txBody>
      </p:sp>
    </p:spTree>
    <p:extLst>
      <p:ext uri="{BB962C8B-B14F-4D97-AF65-F5344CB8AC3E}">
        <p14:creationId xmlns:p14="http://schemas.microsoft.com/office/powerpoint/2010/main" val="2560883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54F97-8C72-85C6-8AA6-D3DEA271C711}"/>
              </a:ext>
            </a:extLst>
          </p:cNvPr>
          <p:cNvSpPr txBox="1"/>
          <p:nvPr/>
        </p:nvSpPr>
        <p:spPr>
          <a:xfrm>
            <a:off x="246743" y="246743"/>
            <a:ext cx="11843657" cy="707886"/>
          </a:xfrm>
          <a:prstGeom prst="rect">
            <a:avLst/>
          </a:prstGeom>
          <a:noFill/>
        </p:spPr>
        <p:txBody>
          <a:bodyPr wrap="square" rtlCol="0">
            <a:spAutoFit/>
          </a:bodyPr>
          <a:lstStyle/>
          <a:p>
            <a:r>
              <a:rPr lang="en-US" sz="4000" b="1" dirty="0">
                <a:solidFill>
                  <a:srgbClr val="0070C0"/>
                </a:solidFill>
              </a:rPr>
              <a:t>DAILY ACTIVE USERS </a:t>
            </a:r>
            <a:endParaRPr lang="en-PK" sz="4000" b="1" dirty="0">
              <a:solidFill>
                <a:srgbClr val="0070C0"/>
              </a:solidFill>
            </a:endParaRPr>
          </a:p>
        </p:txBody>
      </p:sp>
      <p:pic>
        <p:nvPicPr>
          <p:cNvPr id="6" name="Picture 5">
            <a:extLst>
              <a:ext uri="{FF2B5EF4-FFF2-40B4-BE49-F238E27FC236}">
                <a16:creationId xmlns:a16="http://schemas.microsoft.com/office/drawing/2014/main" id="{C6B4C3EE-70F5-A1C9-70A9-A7037D34C747}"/>
              </a:ext>
            </a:extLst>
          </p:cNvPr>
          <p:cNvPicPr>
            <a:picLocks noChangeAspect="1"/>
          </p:cNvPicPr>
          <p:nvPr/>
        </p:nvPicPr>
        <p:blipFill>
          <a:blip r:embed="rId2"/>
          <a:stretch>
            <a:fillRect/>
          </a:stretch>
        </p:blipFill>
        <p:spPr>
          <a:xfrm>
            <a:off x="5595257" y="0"/>
            <a:ext cx="6596743" cy="3283057"/>
          </a:xfrm>
          <a:prstGeom prst="rect">
            <a:avLst/>
          </a:prstGeom>
        </p:spPr>
      </p:pic>
      <p:pic>
        <p:nvPicPr>
          <p:cNvPr id="8" name="Picture 7">
            <a:extLst>
              <a:ext uri="{FF2B5EF4-FFF2-40B4-BE49-F238E27FC236}">
                <a16:creationId xmlns:a16="http://schemas.microsoft.com/office/drawing/2014/main" id="{83049AFC-343A-97A4-7A84-05A0C5FA1DC8}"/>
              </a:ext>
            </a:extLst>
          </p:cNvPr>
          <p:cNvPicPr>
            <a:picLocks noChangeAspect="1"/>
          </p:cNvPicPr>
          <p:nvPr/>
        </p:nvPicPr>
        <p:blipFill>
          <a:blip r:embed="rId3"/>
          <a:stretch>
            <a:fillRect/>
          </a:stretch>
        </p:blipFill>
        <p:spPr>
          <a:xfrm>
            <a:off x="5595257" y="3283057"/>
            <a:ext cx="6720114" cy="3574943"/>
          </a:xfrm>
          <a:prstGeom prst="rect">
            <a:avLst/>
          </a:prstGeom>
        </p:spPr>
      </p:pic>
      <p:sp>
        <p:nvSpPr>
          <p:cNvPr id="10" name="Rectangle: Rounded Corners 9">
            <a:extLst>
              <a:ext uri="{FF2B5EF4-FFF2-40B4-BE49-F238E27FC236}">
                <a16:creationId xmlns:a16="http://schemas.microsoft.com/office/drawing/2014/main" id="{1EC3E1CC-A645-C667-C724-04712D601C60}"/>
              </a:ext>
            </a:extLst>
          </p:cNvPr>
          <p:cNvSpPr/>
          <p:nvPr/>
        </p:nvSpPr>
        <p:spPr>
          <a:xfrm>
            <a:off x="246743" y="1391468"/>
            <a:ext cx="4949372" cy="30915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K" dirty="0"/>
          </a:p>
        </p:txBody>
      </p:sp>
      <p:sp>
        <p:nvSpPr>
          <p:cNvPr id="11" name="TextBox 10">
            <a:extLst>
              <a:ext uri="{FF2B5EF4-FFF2-40B4-BE49-F238E27FC236}">
                <a16:creationId xmlns:a16="http://schemas.microsoft.com/office/drawing/2014/main" id="{1C038D7B-5DE1-D1FE-ACDD-7FB7E33C0EA2}"/>
              </a:ext>
            </a:extLst>
          </p:cNvPr>
          <p:cNvSpPr txBox="1"/>
          <p:nvPr/>
        </p:nvSpPr>
        <p:spPr>
          <a:xfrm>
            <a:off x="246743" y="2060076"/>
            <a:ext cx="4949371" cy="1754326"/>
          </a:xfrm>
          <a:prstGeom prst="rect">
            <a:avLst/>
          </a:prstGeom>
          <a:noFill/>
        </p:spPr>
        <p:txBody>
          <a:bodyPr wrap="square" rtlCol="0">
            <a:spAutoFit/>
          </a:bodyPr>
          <a:lstStyle/>
          <a:p>
            <a:r>
              <a:rPr lang="en-US" b="1" dirty="0"/>
              <a:t>From 12th April up to the 12th May the number of daily active user decreased from 33 to 21. While only in the month of April there was a very slight decrease in Usage of Smart Device. In the month of May the user decrease significantly from 30 to 21.</a:t>
            </a:r>
          </a:p>
        </p:txBody>
      </p:sp>
    </p:spTree>
    <p:extLst>
      <p:ext uri="{BB962C8B-B14F-4D97-AF65-F5344CB8AC3E}">
        <p14:creationId xmlns:p14="http://schemas.microsoft.com/office/powerpoint/2010/main" val="33166332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7F42A-02AE-5C84-76A6-C96460FEF9B8}"/>
              </a:ext>
            </a:extLst>
          </p:cNvPr>
          <p:cNvSpPr txBox="1"/>
          <p:nvPr/>
        </p:nvSpPr>
        <p:spPr>
          <a:xfrm>
            <a:off x="130628" y="275772"/>
            <a:ext cx="9347200" cy="769441"/>
          </a:xfrm>
          <a:prstGeom prst="rect">
            <a:avLst/>
          </a:prstGeom>
          <a:noFill/>
        </p:spPr>
        <p:txBody>
          <a:bodyPr wrap="square" rtlCol="0">
            <a:spAutoFit/>
          </a:bodyPr>
          <a:lstStyle/>
          <a:p>
            <a:r>
              <a:rPr lang="en-US" sz="4400" b="1" dirty="0">
                <a:solidFill>
                  <a:srgbClr val="0070C0"/>
                </a:solidFill>
              </a:rPr>
              <a:t>Usage Duration with Smart Device</a:t>
            </a:r>
            <a:endParaRPr lang="en-PK" sz="4400" b="1" dirty="0">
              <a:solidFill>
                <a:srgbClr val="0070C0"/>
              </a:solidFill>
            </a:endParaRPr>
          </a:p>
        </p:txBody>
      </p:sp>
      <p:pic>
        <p:nvPicPr>
          <p:cNvPr id="4" name="Picture 3">
            <a:extLst>
              <a:ext uri="{FF2B5EF4-FFF2-40B4-BE49-F238E27FC236}">
                <a16:creationId xmlns:a16="http://schemas.microsoft.com/office/drawing/2014/main" id="{92758D31-9D25-8D73-4C99-DCA7E221E48F}"/>
              </a:ext>
            </a:extLst>
          </p:cNvPr>
          <p:cNvPicPr>
            <a:picLocks noChangeAspect="1"/>
          </p:cNvPicPr>
          <p:nvPr/>
        </p:nvPicPr>
        <p:blipFill>
          <a:blip r:embed="rId2"/>
          <a:stretch>
            <a:fillRect/>
          </a:stretch>
        </p:blipFill>
        <p:spPr>
          <a:xfrm>
            <a:off x="9303657" y="0"/>
            <a:ext cx="2888343" cy="6858000"/>
          </a:xfrm>
          <a:prstGeom prst="rect">
            <a:avLst/>
          </a:prstGeom>
        </p:spPr>
      </p:pic>
      <p:pic>
        <p:nvPicPr>
          <p:cNvPr id="5" name="Picture 4">
            <a:extLst>
              <a:ext uri="{FF2B5EF4-FFF2-40B4-BE49-F238E27FC236}">
                <a16:creationId xmlns:a16="http://schemas.microsoft.com/office/drawing/2014/main" id="{6F4C4F67-18FA-0AB8-76BA-6535BD529B99}"/>
              </a:ext>
            </a:extLst>
          </p:cNvPr>
          <p:cNvPicPr>
            <a:picLocks noChangeAspect="1"/>
          </p:cNvPicPr>
          <p:nvPr/>
        </p:nvPicPr>
        <p:blipFill>
          <a:blip r:embed="rId3"/>
          <a:stretch>
            <a:fillRect/>
          </a:stretch>
        </p:blipFill>
        <p:spPr>
          <a:xfrm>
            <a:off x="584414" y="1320984"/>
            <a:ext cx="6643699" cy="4208207"/>
          </a:xfrm>
          <a:prstGeom prst="rect">
            <a:avLst/>
          </a:prstGeom>
        </p:spPr>
      </p:pic>
      <p:sp>
        <p:nvSpPr>
          <p:cNvPr id="7" name="TextBox 6">
            <a:extLst>
              <a:ext uri="{FF2B5EF4-FFF2-40B4-BE49-F238E27FC236}">
                <a16:creationId xmlns:a16="http://schemas.microsoft.com/office/drawing/2014/main" id="{2DF70A45-051D-2D57-FB26-9507A2282F86}"/>
              </a:ext>
            </a:extLst>
          </p:cNvPr>
          <p:cNvSpPr txBox="1"/>
          <p:nvPr/>
        </p:nvSpPr>
        <p:spPr>
          <a:xfrm>
            <a:off x="996149" y="2197280"/>
            <a:ext cx="5820228" cy="2554545"/>
          </a:xfrm>
          <a:prstGeom prst="rect">
            <a:avLst/>
          </a:prstGeom>
          <a:noFill/>
        </p:spPr>
        <p:txBody>
          <a:bodyPr wrap="square" rtlCol="0">
            <a:spAutoFit/>
          </a:bodyPr>
          <a:lstStyle/>
          <a:p>
            <a:r>
              <a:rPr lang="en-US" sz="2000" b="1" dirty="0"/>
              <a:t>In the month of April, each user used the smart device feature for an average of 1,377 minutes. From April to May, there were a total of 840,000 recorded sessions, representing approximately 65% of users. However, in May, usage dropped with only 34% of users (420,000) actively using the smart device. The average usage time per user in May decreased slightly to 1,326 minutes.</a:t>
            </a:r>
            <a:endParaRPr lang="en-PK" sz="2000" b="1" dirty="0"/>
          </a:p>
        </p:txBody>
      </p:sp>
    </p:spTree>
    <p:extLst>
      <p:ext uri="{BB962C8B-B14F-4D97-AF65-F5344CB8AC3E}">
        <p14:creationId xmlns:p14="http://schemas.microsoft.com/office/powerpoint/2010/main" val="163899872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AC081-3250-83BE-E10A-076B5EC85B5D}"/>
              </a:ext>
            </a:extLst>
          </p:cNvPr>
          <p:cNvPicPr>
            <a:picLocks noChangeAspect="1"/>
          </p:cNvPicPr>
          <p:nvPr/>
        </p:nvPicPr>
        <p:blipFill>
          <a:blip r:embed="rId2"/>
          <a:stretch>
            <a:fillRect/>
          </a:stretch>
        </p:blipFill>
        <p:spPr>
          <a:xfrm>
            <a:off x="5820229" y="-1"/>
            <a:ext cx="6371771" cy="3701143"/>
          </a:xfrm>
          <a:prstGeom prst="rect">
            <a:avLst/>
          </a:prstGeom>
        </p:spPr>
      </p:pic>
      <p:pic>
        <p:nvPicPr>
          <p:cNvPr id="7" name="Picture 6">
            <a:extLst>
              <a:ext uri="{FF2B5EF4-FFF2-40B4-BE49-F238E27FC236}">
                <a16:creationId xmlns:a16="http://schemas.microsoft.com/office/drawing/2014/main" id="{05263EEA-4A94-3AC0-5E90-9A3DE28709B0}"/>
              </a:ext>
            </a:extLst>
          </p:cNvPr>
          <p:cNvPicPr>
            <a:picLocks noChangeAspect="1"/>
          </p:cNvPicPr>
          <p:nvPr/>
        </p:nvPicPr>
        <p:blipFill>
          <a:blip r:embed="rId3"/>
          <a:stretch>
            <a:fillRect/>
          </a:stretch>
        </p:blipFill>
        <p:spPr>
          <a:xfrm>
            <a:off x="5820229" y="3701142"/>
            <a:ext cx="6371771" cy="3159578"/>
          </a:xfrm>
          <a:prstGeom prst="rect">
            <a:avLst/>
          </a:prstGeom>
        </p:spPr>
      </p:pic>
      <p:sp>
        <p:nvSpPr>
          <p:cNvPr id="2" name="TextBox 1">
            <a:extLst>
              <a:ext uri="{FF2B5EF4-FFF2-40B4-BE49-F238E27FC236}">
                <a16:creationId xmlns:a16="http://schemas.microsoft.com/office/drawing/2014/main" id="{459D1265-B8DF-99A5-C985-93336F45E485}"/>
              </a:ext>
            </a:extLst>
          </p:cNvPr>
          <p:cNvSpPr txBox="1"/>
          <p:nvPr/>
        </p:nvSpPr>
        <p:spPr>
          <a:xfrm>
            <a:off x="103239" y="191729"/>
            <a:ext cx="5530646" cy="584775"/>
          </a:xfrm>
          <a:prstGeom prst="rect">
            <a:avLst/>
          </a:prstGeom>
          <a:noFill/>
        </p:spPr>
        <p:txBody>
          <a:bodyPr wrap="square" rtlCol="0">
            <a:spAutoFit/>
          </a:bodyPr>
          <a:lstStyle/>
          <a:p>
            <a:r>
              <a:rPr lang="en-US" sz="3200" b="1" dirty="0">
                <a:solidFill>
                  <a:schemeClr val="accent1"/>
                </a:solidFill>
              </a:rPr>
              <a:t>Most Frequently Used Features</a:t>
            </a:r>
          </a:p>
        </p:txBody>
      </p:sp>
      <p:pic>
        <p:nvPicPr>
          <p:cNvPr id="3" name="Picture 2">
            <a:extLst>
              <a:ext uri="{FF2B5EF4-FFF2-40B4-BE49-F238E27FC236}">
                <a16:creationId xmlns:a16="http://schemas.microsoft.com/office/drawing/2014/main" id="{51735D8B-B3B0-81A6-F50C-96F6915BBD9E}"/>
              </a:ext>
            </a:extLst>
          </p:cNvPr>
          <p:cNvPicPr>
            <a:picLocks noChangeAspect="1"/>
          </p:cNvPicPr>
          <p:nvPr/>
        </p:nvPicPr>
        <p:blipFill>
          <a:blip r:embed="rId4"/>
          <a:stretch>
            <a:fillRect/>
          </a:stretch>
        </p:blipFill>
        <p:spPr>
          <a:xfrm>
            <a:off x="0" y="1320984"/>
            <a:ext cx="5820229" cy="4342397"/>
          </a:xfrm>
          <a:prstGeom prst="rect">
            <a:avLst/>
          </a:prstGeom>
        </p:spPr>
      </p:pic>
      <p:sp>
        <p:nvSpPr>
          <p:cNvPr id="6" name="TextBox 5">
            <a:extLst>
              <a:ext uri="{FF2B5EF4-FFF2-40B4-BE49-F238E27FC236}">
                <a16:creationId xmlns:a16="http://schemas.microsoft.com/office/drawing/2014/main" id="{DEE26AD6-B62B-9FB2-E614-4125D224749D}"/>
              </a:ext>
            </a:extLst>
          </p:cNvPr>
          <p:cNvSpPr txBox="1"/>
          <p:nvPr/>
        </p:nvSpPr>
        <p:spPr>
          <a:xfrm>
            <a:off x="324465" y="1850570"/>
            <a:ext cx="4911212" cy="3416320"/>
          </a:xfrm>
          <a:prstGeom prst="rect">
            <a:avLst/>
          </a:prstGeom>
          <a:noFill/>
        </p:spPr>
        <p:txBody>
          <a:bodyPr wrap="square" rtlCol="0">
            <a:spAutoFit/>
          </a:bodyPr>
          <a:lstStyle/>
          <a:p>
            <a:pPr algn="ctr"/>
            <a:r>
              <a:rPr lang="en-US" b="1" dirty="0"/>
              <a:t>The trend in usage patterns clearly shows that users constantly use the calorie and steps features. This means users consistently count their steps and calories every day, but their average intensity of movement and heart rate is very low. In April, each user's calories burned, heart rate, number of steps taken each day, and intensity of movement were increasing at a very high frequency. But in May, as the number of users dropped significantly, the average calorie burn, heart rate, steps, and intensity also decreased.</a:t>
            </a:r>
            <a:endParaRPr lang="en-PK" b="1" dirty="0"/>
          </a:p>
        </p:txBody>
      </p:sp>
    </p:spTree>
    <p:extLst>
      <p:ext uri="{BB962C8B-B14F-4D97-AF65-F5344CB8AC3E}">
        <p14:creationId xmlns:p14="http://schemas.microsoft.com/office/powerpoint/2010/main" val="28273612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D3A31-AB81-67CD-9309-58A67AB6FC4E}"/>
              </a:ext>
            </a:extLst>
          </p:cNvPr>
          <p:cNvPicPr>
            <a:picLocks noChangeAspect="1"/>
          </p:cNvPicPr>
          <p:nvPr/>
        </p:nvPicPr>
        <p:blipFill>
          <a:blip r:embed="rId2"/>
          <a:stretch>
            <a:fillRect/>
          </a:stretch>
        </p:blipFill>
        <p:spPr>
          <a:xfrm>
            <a:off x="5899355" y="0"/>
            <a:ext cx="6292645" cy="3628103"/>
          </a:xfrm>
          <a:prstGeom prst="rect">
            <a:avLst/>
          </a:prstGeom>
        </p:spPr>
      </p:pic>
      <p:pic>
        <p:nvPicPr>
          <p:cNvPr id="5" name="Picture 4">
            <a:extLst>
              <a:ext uri="{FF2B5EF4-FFF2-40B4-BE49-F238E27FC236}">
                <a16:creationId xmlns:a16="http://schemas.microsoft.com/office/drawing/2014/main" id="{47B50113-77B2-D316-3C3B-E4C2AEBF1F3E}"/>
              </a:ext>
            </a:extLst>
          </p:cNvPr>
          <p:cNvPicPr>
            <a:picLocks noChangeAspect="1"/>
          </p:cNvPicPr>
          <p:nvPr/>
        </p:nvPicPr>
        <p:blipFill>
          <a:blip r:embed="rId3"/>
          <a:stretch>
            <a:fillRect/>
          </a:stretch>
        </p:blipFill>
        <p:spPr>
          <a:xfrm>
            <a:off x="5899355" y="3628103"/>
            <a:ext cx="6292645" cy="3229897"/>
          </a:xfrm>
          <a:prstGeom prst="rect">
            <a:avLst/>
          </a:prstGeom>
        </p:spPr>
      </p:pic>
      <p:sp>
        <p:nvSpPr>
          <p:cNvPr id="6" name="TextBox 5">
            <a:extLst>
              <a:ext uri="{FF2B5EF4-FFF2-40B4-BE49-F238E27FC236}">
                <a16:creationId xmlns:a16="http://schemas.microsoft.com/office/drawing/2014/main" id="{8FDCA4E4-530F-5D7D-7126-A8A09D9CD372}"/>
              </a:ext>
            </a:extLst>
          </p:cNvPr>
          <p:cNvSpPr txBox="1"/>
          <p:nvPr/>
        </p:nvSpPr>
        <p:spPr>
          <a:xfrm>
            <a:off x="-1" y="191729"/>
            <a:ext cx="6096001" cy="1077218"/>
          </a:xfrm>
          <a:prstGeom prst="rect">
            <a:avLst/>
          </a:prstGeom>
          <a:noFill/>
        </p:spPr>
        <p:txBody>
          <a:bodyPr wrap="square" rtlCol="0">
            <a:spAutoFit/>
          </a:bodyPr>
          <a:lstStyle/>
          <a:p>
            <a:r>
              <a:rPr lang="en-US" sz="3200" b="1" dirty="0">
                <a:solidFill>
                  <a:schemeClr val="accent1"/>
                </a:solidFill>
              </a:rPr>
              <a:t>Engagement with device features In April</a:t>
            </a:r>
            <a:endParaRPr lang="en-PK" sz="3200" b="1" dirty="0">
              <a:solidFill>
                <a:schemeClr val="accent1"/>
              </a:solidFill>
            </a:endParaRPr>
          </a:p>
        </p:txBody>
      </p:sp>
      <p:pic>
        <p:nvPicPr>
          <p:cNvPr id="7" name="Picture 6">
            <a:extLst>
              <a:ext uri="{FF2B5EF4-FFF2-40B4-BE49-F238E27FC236}">
                <a16:creationId xmlns:a16="http://schemas.microsoft.com/office/drawing/2014/main" id="{A5E7B586-562D-C09A-683A-03F5B59473DB}"/>
              </a:ext>
            </a:extLst>
          </p:cNvPr>
          <p:cNvPicPr>
            <a:picLocks noChangeAspect="1"/>
          </p:cNvPicPr>
          <p:nvPr/>
        </p:nvPicPr>
        <p:blipFill>
          <a:blip r:embed="rId4"/>
          <a:stretch>
            <a:fillRect/>
          </a:stretch>
        </p:blipFill>
        <p:spPr>
          <a:xfrm>
            <a:off x="0" y="1720059"/>
            <a:ext cx="5899356" cy="4208207"/>
          </a:xfrm>
          <a:prstGeom prst="rect">
            <a:avLst/>
          </a:prstGeom>
        </p:spPr>
      </p:pic>
      <p:sp>
        <p:nvSpPr>
          <p:cNvPr id="9" name="TextBox 8">
            <a:extLst>
              <a:ext uri="{FF2B5EF4-FFF2-40B4-BE49-F238E27FC236}">
                <a16:creationId xmlns:a16="http://schemas.microsoft.com/office/drawing/2014/main" id="{52763F8E-B072-66E6-A951-89D4ADEEF6B7}"/>
              </a:ext>
            </a:extLst>
          </p:cNvPr>
          <p:cNvSpPr txBox="1"/>
          <p:nvPr/>
        </p:nvSpPr>
        <p:spPr>
          <a:xfrm>
            <a:off x="324465" y="1977502"/>
            <a:ext cx="5250426" cy="3693319"/>
          </a:xfrm>
          <a:prstGeom prst="rect">
            <a:avLst/>
          </a:prstGeom>
          <a:noFill/>
        </p:spPr>
        <p:txBody>
          <a:bodyPr wrap="square" rtlCol="0">
            <a:spAutoFit/>
          </a:bodyPr>
          <a:lstStyle/>
          <a:p>
            <a:pPr algn="ctr"/>
            <a:r>
              <a:rPr lang="en-US" b="1" dirty="0"/>
              <a:t>In April, users spent most of their time sitting, averaging between 1,000 and 938 minutes per day. Light movement accounted for an additional 199 to 205 minutes daily. Very active movement was minimal, ranging from only 19 to 28 minutes and varying between users. Despite this, user engagement with the distance feature was high. On average, users covered a light distance between 2.8 and 4 kilometers, with some variation between individuals. Very active distances were lower, averaging between 1 and 1.9 kilometers and also varying between users. Moderate distances fell within a range of 0.3 to 0.7 kilometers.</a:t>
            </a:r>
            <a:endParaRPr lang="en-PK" b="1" dirty="0"/>
          </a:p>
        </p:txBody>
      </p:sp>
    </p:spTree>
    <p:extLst>
      <p:ext uri="{BB962C8B-B14F-4D97-AF65-F5344CB8AC3E}">
        <p14:creationId xmlns:p14="http://schemas.microsoft.com/office/powerpoint/2010/main" val="231846623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947F3F-9E46-D7CF-8554-57DC341BA755}"/>
              </a:ext>
            </a:extLst>
          </p:cNvPr>
          <p:cNvPicPr>
            <a:picLocks noChangeAspect="1"/>
          </p:cNvPicPr>
          <p:nvPr/>
        </p:nvPicPr>
        <p:blipFill>
          <a:blip r:embed="rId2"/>
          <a:stretch>
            <a:fillRect/>
          </a:stretch>
        </p:blipFill>
        <p:spPr>
          <a:xfrm>
            <a:off x="5560142" y="0"/>
            <a:ext cx="6631858" cy="3381375"/>
          </a:xfrm>
          <a:prstGeom prst="rect">
            <a:avLst/>
          </a:prstGeom>
        </p:spPr>
      </p:pic>
      <p:pic>
        <p:nvPicPr>
          <p:cNvPr id="7" name="Picture 6">
            <a:extLst>
              <a:ext uri="{FF2B5EF4-FFF2-40B4-BE49-F238E27FC236}">
                <a16:creationId xmlns:a16="http://schemas.microsoft.com/office/drawing/2014/main" id="{75FACC96-07BA-A952-D10E-47A5E78AE2E7}"/>
              </a:ext>
            </a:extLst>
          </p:cNvPr>
          <p:cNvPicPr>
            <a:picLocks noChangeAspect="1"/>
          </p:cNvPicPr>
          <p:nvPr/>
        </p:nvPicPr>
        <p:blipFill>
          <a:blip r:embed="rId3"/>
          <a:stretch>
            <a:fillRect/>
          </a:stretch>
        </p:blipFill>
        <p:spPr>
          <a:xfrm>
            <a:off x="5560142" y="3381374"/>
            <a:ext cx="6631858" cy="3476625"/>
          </a:xfrm>
          <a:prstGeom prst="rect">
            <a:avLst/>
          </a:prstGeom>
        </p:spPr>
      </p:pic>
      <p:sp>
        <p:nvSpPr>
          <p:cNvPr id="8" name="TextBox 7">
            <a:extLst>
              <a:ext uri="{FF2B5EF4-FFF2-40B4-BE49-F238E27FC236}">
                <a16:creationId xmlns:a16="http://schemas.microsoft.com/office/drawing/2014/main" id="{3F8AB9C6-B3B1-00C8-06ED-642644921330}"/>
              </a:ext>
            </a:extLst>
          </p:cNvPr>
          <p:cNvSpPr txBox="1"/>
          <p:nvPr/>
        </p:nvSpPr>
        <p:spPr>
          <a:xfrm>
            <a:off x="0" y="0"/>
            <a:ext cx="5560142" cy="1200329"/>
          </a:xfrm>
          <a:prstGeom prst="rect">
            <a:avLst/>
          </a:prstGeom>
          <a:noFill/>
        </p:spPr>
        <p:txBody>
          <a:bodyPr wrap="square" rtlCol="0">
            <a:spAutoFit/>
          </a:bodyPr>
          <a:lstStyle/>
          <a:p>
            <a:r>
              <a:rPr lang="en-US" sz="3600" b="1" dirty="0">
                <a:solidFill>
                  <a:schemeClr val="accent1"/>
                </a:solidFill>
              </a:rPr>
              <a:t>Engagement with device features In May</a:t>
            </a:r>
          </a:p>
        </p:txBody>
      </p:sp>
      <p:pic>
        <p:nvPicPr>
          <p:cNvPr id="9" name="Picture 8">
            <a:extLst>
              <a:ext uri="{FF2B5EF4-FFF2-40B4-BE49-F238E27FC236}">
                <a16:creationId xmlns:a16="http://schemas.microsoft.com/office/drawing/2014/main" id="{C7701FC7-4DE5-D77E-4FB9-E37937374B74}"/>
              </a:ext>
            </a:extLst>
          </p:cNvPr>
          <p:cNvPicPr>
            <a:picLocks noChangeAspect="1"/>
          </p:cNvPicPr>
          <p:nvPr/>
        </p:nvPicPr>
        <p:blipFill>
          <a:blip r:embed="rId4"/>
          <a:stretch>
            <a:fillRect/>
          </a:stretch>
        </p:blipFill>
        <p:spPr>
          <a:xfrm>
            <a:off x="0" y="1310404"/>
            <a:ext cx="5560142" cy="4550957"/>
          </a:xfrm>
          <a:prstGeom prst="rect">
            <a:avLst/>
          </a:prstGeom>
        </p:spPr>
      </p:pic>
      <p:sp>
        <p:nvSpPr>
          <p:cNvPr id="11" name="TextBox 10">
            <a:extLst>
              <a:ext uri="{FF2B5EF4-FFF2-40B4-BE49-F238E27FC236}">
                <a16:creationId xmlns:a16="http://schemas.microsoft.com/office/drawing/2014/main" id="{F9082489-53E1-3240-89C7-216C9F4797DA}"/>
              </a:ext>
            </a:extLst>
          </p:cNvPr>
          <p:cNvSpPr txBox="1"/>
          <p:nvPr/>
        </p:nvSpPr>
        <p:spPr>
          <a:xfrm>
            <a:off x="294968" y="1690687"/>
            <a:ext cx="4970206" cy="3970318"/>
          </a:xfrm>
          <a:prstGeom prst="rect">
            <a:avLst/>
          </a:prstGeom>
          <a:noFill/>
        </p:spPr>
        <p:txBody>
          <a:bodyPr wrap="square" rtlCol="0">
            <a:spAutoFit/>
          </a:bodyPr>
          <a:lstStyle/>
          <a:p>
            <a:pPr algn="ctr"/>
            <a:r>
              <a:rPr lang="en-US" b="1" dirty="0"/>
              <a:t>In May, we saw a significant decline in engagement with the minute and distance features, as evidenced by the low frequency on the line chart. Sedentary minutes decreased from 953 to 632 minutes. The timeframes for lightly active and very active minutes also decreased, dropping from 160 to 98 minutes and 22 to 4 minutes, respectively. There was also a decrease in light activity, with users averaging 3.6 kilometers per day in April and 1.9 kilometers per day in May. Similarly, highly active movement decreased from 1.6 kilometers to 0.3 kilometers, and moderate movement fell from 0.7 kilometers to 0.3 kilometers.</a:t>
            </a:r>
            <a:endParaRPr lang="en-PK" b="1" dirty="0"/>
          </a:p>
        </p:txBody>
      </p:sp>
    </p:spTree>
    <p:extLst>
      <p:ext uri="{BB962C8B-B14F-4D97-AF65-F5344CB8AC3E}">
        <p14:creationId xmlns:p14="http://schemas.microsoft.com/office/powerpoint/2010/main" val="274995812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1232</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ADLaM Display</vt:lpstr>
      <vt:lpstr>Amasis MT Pro Black</vt:lpstr>
      <vt:lpstr>Arial</vt:lpstr>
      <vt:lpstr>Calibri</vt:lpstr>
      <vt:lpstr>Calibri Light</vt:lpstr>
      <vt:lpstr>Office Theme</vt:lpstr>
      <vt:lpstr>Analysis of Bella Beat Smart Device Usage.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Bella Beat Smart Device Usage.</dc:title>
  <dc:creator>hassan saeed</dc:creator>
  <cp:lastModifiedBy>hassan saeed</cp:lastModifiedBy>
  <cp:revision>5</cp:revision>
  <dcterms:created xsi:type="dcterms:W3CDTF">2024-04-22T15:21:03Z</dcterms:created>
  <dcterms:modified xsi:type="dcterms:W3CDTF">2024-05-05T05:23:52Z</dcterms:modified>
</cp:coreProperties>
</file>