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59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09703-85B8-13F9-93DC-55A2FF3726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211DA3-1851-69DE-E143-3D3B694DB2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A72FD5-4E7B-4E8C-3317-76A0BE437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FD14C-52A8-4938-ACF2-9A67F3B19DEC}" type="datetimeFigureOut">
              <a:rPr lang="nl-NL" smtClean="0"/>
              <a:t>26-10-2023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8C9B3-5142-7FA1-1DE4-7C0BE9BD0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6ABC1D-23F1-7FEC-93A8-2A85A04FD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A1C33-D5C1-444B-BBAB-0F2D81731BF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8643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FAB8A-1A40-AE4A-A6DE-870EEAEEA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12A367-612A-7F41-CAD0-EA2C439492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6028D2-6A40-2756-A89D-3D02B9AC4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FD14C-52A8-4938-ACF2-9A67F3B19DEC}" type="datetimeFigureOut">
              <a:rPr lang="nl-NL" smtClean="0"/>
              <a:t>26-10-2023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19024F-AD72-2E18-A084-4D1C9AD30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A84807-3725-CFAA-E2FC-4C39924CA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A1C33-D5C1-444B-BBAB-0F2D81731BF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1067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BC9D8-95E7-844B-6637-48B8715E49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A55D92-63F2-D4C2-B03C-E27523ED92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779874-571A-1FB8-E1C1-C797AD4C2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FD14C-52A8-4938-ACF2-9A67F3B19DEC}" type="datetimeFigureOut">
              <a:rPr lang="nl-NL" smtClean="0"/>
              <a:t>26-10-2023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C20BDF-9C5D-8159-9D15-336888B3F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EFDA6E-0255-6A67-BE96-54AF2D01D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A1C33-D5C1-444B-BBAB-0F2D81731BF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22728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4C2DC-1C1A-330D-E50D-C69AFF2D8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F8FCE8-7824-B313-33D0-FDF8210301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FB7FE7-86F0-FA97-2C19-8D3A57A13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FD14C-52A8-4938-ACF2-9A67F3B19DEC}" type="datetimeFigureOut">
              <a:rPr lang="nl-NL" smtClean="0"/>
              <a:t>26-10-2023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594EA8-0471-D0EC-B2A8-17B68174E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B39BBD-F7BC-6477-6073-D6456236D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A1C33-D5C1-444B-BBAB-0F2D81731BF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83602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A30D7-FE29-426E-52A9-F5B0F51A2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1AC630-7C9B-983A-6A73-5C3F969643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F2ECEA-9E85-A9FF-C7DE-8690D34AB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FD14C-52A8-4938-ACF2-9A67F3B19DEC}" type="datetimeFigureOut">
              <a:rPr lang="nl-NL" smtClean="0"/>
              <a:t>26-10-2023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BD3C5A-95AA-1C35-6381-5FE2BFFD1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BB58FF-3B6B-2594-D845-F5A8AC1A7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A1C33-D5C1-444B-BBAB-0F2D81731BF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49717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9D694-A93C-814A-3575-5126A045F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11A23-9DF5-F130-54C7-B0E4B9BEF9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91AA6D-3B06-A9B7-5FCC-B36509EED7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223498-AE82-5A83-1D4D-B926A41B4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FD14C-52A8-4938-ACF2-9A67F3B19DEC}" type="datetimeFigureOut">
              <a:rPr lang="nl-NL" smtClean="0"/>
              <a:t>26-10-2023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94BF4A-73FF-A66D-CE7A-A6B98F1D7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CE134-98DB-1793-1C06-4B0480928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A1C33-D5C1-444B-BBAB-0F2D81731BF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95305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FFA14-76A5-8DAB-9C3D-1141AEE2B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B6C854-FB4F-5ADF-D4E7-3DEDEBD9A7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2B0D31-089E-683E-CEA3-B53A8A4E52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3FC20C-E749-9FD4-5B24-DA406AB539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515B0C-2C35-4D3C-7028-1612553215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685D57-404A-77B3-1496-C4DFC0FAB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FD14C-52A8-4938-ACF2-9A67F3B19DEC}" type="datetimeFigureOut">
              <a:rPr lang="nl-NL" smtClean="0"/>
              <a:t>26-10-2023</a:t>
            </a:fld>
            <a:endParaRPr lang="nl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32E82D-384E-CBC4-F3A3-7BE3ECAB4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B2AC04-23CE-65C5-8CD8-4B79C42C3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A1C33-D5C1-444B-BBAB-0F2D81731BF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20498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6CE5A-41A4-EAD7-8940-409F6903D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A469D0-8F72-406B-30B5-3328825D1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FD14C-52A8-4938-ACF2-9A67F3B19DEC}" type="datetimeFigureOut">
              <a:rPr lang="nl-NL" smtClean="0"/>
              <a:t>26-10-2023</a:t>
            </a:fld>
            <a:endParaRPr 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8E1586-F7F2-1FB8-2BD1-86273A654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F995CD-19BF-88B8-5FFD-1E9FA7BCC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A1C33-D5C1-444B-BBAB-0F2D81731BF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48077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31111C-B36A-07EB-C527-55D6DA63C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FD14C-52A8-4938-ACF2-9A67F3B19DEC}" type="datetimeFigureOut">
              <a:rPr lang="nl-NL" smtClean="0"/>
              <a:t>26-10-2023</a:t>
            </a:fld>
            <a:endParaRPr lang="nl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C3E78E-0DFC-07E6-B47E-35B61E225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E72AFE-C034-7D9E-53D2-6EB40350C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A1C33-D5C1-444B-BBAB-0F2D81731BF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93486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69777-5F4A-87C1-D91B-B9D9EF405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8AF52-157D-D6A9-852A-C609656075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51D33A-A55F-1520-0239-5C6B298380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9C21CA-8662-642C-6491-54B852066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FD14C-52A8-4938-ACF2-9A67F3B19DEC}" type="datetimeFigureOut">
              <a:rPr lang="nl-NL" smtClean="0"/>
              <a:t>26-10-2023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ADFBF8-B471-4E9E-9EA6-4B778BF8A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353C18-C025-1DFE-C590-2D3EDE5DD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A1C33-D5C1-444B-BBAB-0F2D81731BF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96684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50B53-4ADC-751F-792F-F145E8EB2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C7A774-C81C-38DC-2D52-06707F93B1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D49B16-4724-3089-3BBA-CD306C2412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99C057-000E-AE98-5460-07843BE24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EFD14C-52A8-4938-ACF2-9A67F3B19DEC}" type="datetimeFigureOut">
              <a:rPr lang="nl-NL" smtClean="0"/>
              <a:t>26-10-2023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F86465-8327-AD20-243D-E044B8C80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09D487-0F9C-4F60-A8E2-097C9E7A8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A1C33-D5C1-444B-BBAB-0F2D81731BF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62274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B895F2-213B-3B34-06C1-6A9466A45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7F9D7A-9431-F7F5-86DC-5561963F35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16A4C3-44B8-064B-34F4-CE45B8CE45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EFD14C-52A8-4938-ACF2-9A67F3B19DEC}" type="datetimeFigureOut">
              <a:rPr lang="nl-NL" smtClean="0"/>
              <a:t>26-10-2023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7B1A4F-CA62-E5F3-7457-D4B1E33130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DD80EA-3AF0-2F2E-6545-685B4F8155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1A1C33-D5C1-444B-BBAB-0F2D81731BF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2384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756494F-5896-AA04-CC72-7A2CF8F244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034" y="629614"/>
            <a:ext cx="5374965" cy="482403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2EAC68E-3F2A-9B26-6A00-ECD7728E56F4}"/>
              </a:ext>
            </a:extLst>
          </p:cNvPr>
          <p:cNvSpPr txBox="1"/>
          <p:nvPr/>
        </p:nvSpPr>
        <p:spPr>
          <a:xfrm>
            <a:off x="5452187" y="167949"/>
            <a:ext cx="1287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QC plots</a:t>
            </a:r>
            <a:endParaRPr lang="nl-NL" sz="2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309C17-3911-4A93-C7AB-CC51597D4584}"/>
              </a:ext>
            </a:extLst>
          </p:cNvPr>
          <p:cNvSpPr txBox="1"/>
          <p:nvPr/>
        </p:nvSpPr>
        <p:spPr>
          <a:xfrm>
            <a:off x="8260027" y="1572101"/>
            <a:ext cx="321093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Can we remove the groups name form plot and define them aside as you did with G1, G2, </a:t>
            </a:r>
            <a:r>
              <a:rPr lang="en-US" dirty="0" err="1"/>
              <a:t>etc</a:t>
            </a:r>
            <a:r>
              <a:rPr lang="en-US" dirty="0"/>
              <a:t>?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Can we take out the DMSO from plot? Since does not have repetition.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3D PCA plot can be an option if you want (optional).</a:t>
            </a:r>
            <a:endParaRPr lang="nl-NL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22BF82-8A71-8336-56C9-4E4249012FB7}"/>
              </a:ext>
            </a:extLst>
          </p:cNvPr>
          <p:cNvSpPr txBox="1"/>
          <p:nvPr/>
        </p:nvSpPr>
        <p:spPr>
          <a:xfrm>
            <a:off x="1592422" y="5720554"/>
            <a:ext cx="90071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Plot massage:</a:t>
            </a:r>
          </a:p>
          <a:p>
            <a:r>
              <a:rPr lang="en-US" sz="2000" dirty="0"/>
              <a:t>1- Genome expression changes between control and treatments</a:t>
            </a:r>
          </a:p>
          <a:p>
            <a:r>
              <a:rPr lang="en-US" sz="2000" dirty="0"/>
              <a:t>2- Variation among the experimental groups</a:t>
            </a:r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29618964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B245D52-51B7-D54A-DF08-F9F220A2658B}"/>
              </a:ext>
            </a:extLst>
          </p:cNvPr>
          <p:cNvSpPr txBox="1"/>
          <p:nvPr/>
        </p:nvSpPr>
        <p:spPr>
          <a:xfrm>
            <a:off x="3651053" y="190844"/>
            <a:ext cx="3770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Enrichment analysis: GO_BP</a:t>
            </a:r>
            <a:endParaRPr lang="nl-NL" sz="24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17A551-3DAE-64E1-C543-6C1CC181BE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538" y="1055084"/>
            <a:ext cx="6152872" cy="53837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838A849-48CB-E60A-4E50-B52B5A5EF8CE}"/>
              </a:ext>
            </a:extLst>
          </p:cNvPr>
          <p:cNvSpPr/>
          <p:nvPr/>
        </p:nvSpPr>
        <p:spPr>
          <a:xfrm>
            <a:off x="432310" y="5166801"/>
            <a:ext cx="5823328" cy="23082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CDC1BF-E4C0-01ED-30A9-15AA821D4783}"/>
              </a:ext>
            </a:extLst>
          </p:cNvPr>
          <p:cNvSpPr txBox="1"/>
          <p:nvPr/>
        </p:nvSpPr>
        <p:spPr>
          <a:xfrm>
            <a:off x="6420410" y="4811069"/>
            <a:ext cx="3696884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Can we get GSEA analysis for the enriched JNK pathway?</a:t>
            </a:r>
          </a:p>
          <a:p>
            <a:pPr algn="ctr"/>
            <a:r>
              <a:rPr lang="en-US" dirty="0"/>
              <a:t>(</a:t>
            </a:r>
            <a:r>
              <a:rPr lang="en-US" dirty="0">
                <a:highlight>
                  <a:srgbClr val="FFFF00"/>
                </a:highlight>
              </a:rPr>
              <a:t>CTX vs CTRL Gene Ontology</a:t>
            </a:r>
          </a:p>
          <a:p>
            <a:pPr algn="ctr"/>
            <a:r>
              <a:rPr lang="en-US" dirty="0">
                <a:highlight>
                  <a:srgbClr val="FFFF00"/>
                </a:highlight>
              </a:rPr>
              <a:t>Biological process</a:t>
            </a:r>
            <a:r>
              <a:rPr lang="en-US" dirty="0"/>
              <a:t>)</a:t>
            </a:r>
            <a:r>
              <a:rPr lang="en-US" dirty="0">
                <a:sym typeface="Wingdings" panose="05000000000000000000" pitchFamily="2" charset="2"/>
              </a:rPr>
              <a:t>----&gt; as plot description on top or bottom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431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FAB7CA2-103E-358E-4235-3C927BF04BEC}"/>
              </a:ext>
            </a:extLst>
          </p:cNvPr>
          <p:cNvSpPr txBox="1"/>
          <p:nvPr/>
        </p:nvSpPr>
        <p:spPr>
          <a:xfrm>
            <a:off x="3651053" y="190844"/>
            <a:ext cx="45607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Heatmaps for Tight Junction genes</a:t>
            </a:r>
            <a:endParaRPr lang="nl-NL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87EC37-4641-8D6A-22B9-A9069B48A796}"/>
              </a:ext>
            </a:extLst>
          </p:cNvPr>
          <p:cNvSpPr txBox="1"/>
          <p:nvPr/>
        </p:nvSpPr>
        <p:spPr>
          <a:xfrm>
            <a:off x="358917" y="1044580"/>
            <a:ext cx="116525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We were interesting to having one heatmap per subsets of </a:t>
            </a:r>
            <a:r>
              <a:rPr lang="en-US" sz="1600" b="1" dirty="0" err="1"/>
              <a:t>cell_cell</a:t>
            </a:r>
            <a:r>
              <a:rPr lang="en-US" sz="1600" b="1" dirty="0"/>
              <a:t> junction genes (including CTRL-SMZ-TMP-CTX) but seems impossible since the number of genes among treatments are not equal. So, lets have separated ones.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Heatmap1: SMZ vs CTRL (85 genes)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Heatmap2: TMP vs CTRL (57 genes)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Heatmap3:  CTX vs CTRL (36 genes)</a:t>
            </a:r>
          </a:p>
          <a:p>
            <a:r>
              <a:rPr lang="en-US" sz="1600" b="1" dirty="0"/>
              <a:t>The list of genes are in excel file (Cell-Cell junction. Tight junction).</a:t>
            </a:r>
            <a:endParaRPr lang="nl-NL" sz="1600" b="1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C26FBF3-C3BD-BDDA-86BB-03C6C576AA1C}"/>
              </a:ext>
            </a:extLst>
          </p:cNvPr>
          <p:cNvCxnSpPr/>
          <p:nvPr/>
        </p:nvCxnSpPr>
        <p:spPr>
          <a:xfrm>
            <a:off x="358917" y="2974019"/>
            <a:ext cx="1151940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6F038F4-BF69-5D53-B66B-FC13DB4FA7B8}"/>
              </a:ext>
            </a:extLst>
          </p:cNvPr>
          <p:cNvSpPr txBox="1"/>
          <p:nvPr/>
        </p:nvSpPr>
        <p:spPr>
          <a:xfrm>
            <a:off x="3651053" y="3333799"/>
            <a:ext cx="53864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Heatmaps for Adherence Junction genes</a:t>
            </a:r>
            <a:endParaRPr lang="nl-NL" sz="2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3CE821-F4CC-3B1F-41C6-B3963E9DE59D}"/>
              </a:ext>
            </a:extLst>
          </p:cNvPr>
          <p:cNvSpPr txBox="1"/>
          <p:nvPr/>
        </p:nvSpPr>
        <p:spPr>
          <a:xfrm>
            <a:off x="358917" y="4187535"/>
            <a:ext cx="116525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We were interesting to having one heatmap per subsets of </a:t>
            </a:r>
            <a:r>
              <a:rPr lang="en-US" sz="1600" b="1" dirty="0" err="1"/>
              <a:t>cell_cell</a:t>
            </a:r>
            <a:r>
              <a:rPr lang="en-US" sz="1600" b="1" dirty="0"/>
              <a:t> junction genes (including CTRL-SMZ-TMP-CTX) but seems impossible since the number of genes among treatments are not equal. So, lets have separated ones.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Heatmap1: SMZ vs CTRL (97 genes)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Heatmap2: TMP vs CTRL (60 genes)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Heatmap3:  CTX vs CTRL (48 genes)</a:t>
            </a:r>
          </a:p>
          <a:p>
            <a:r>
              <a:rPr lang="en-US" sz="1600" b="1" dirty="0"/>
              <a:t>The list of genes are in excel file (Cell-Cell junction. Adherence junction).</a:t>
            </a:r>
            <a:endParaRPr lang="nl-NL" sz="1600" b="1" dirty="0"/>
          </a:p>
        </p:txBody>
      </p:sp>
    </p:spTree>
    <p:extLst>
      <p:ext uri="{BB962C8B-B14F-4D97-AF65-F5344CB8AC3E}">
        <p14:creationId xmlns:p14="http://schemas.microsoft.com/office/powerpoint/2010/main" val="41726356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FAB7CA2-103E-358E-4235-3C927BF04BEC}"/>
              </a:ext>
            </a:extLst>
          </p:cNvPr>
          <p:cNvSpPr txBox="1"/>
          <p:nvPr/>
        </p:nvSpPr>
        <p:spPr>
          <a:xfrm>
            <a:off x="2929631" y="190844"/>
            <a:ext cx="61078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Heatmaps for Gap junction Junction genes</a:t>
            </a:r>
            <a:endParaRPr lang="nl-NL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87EC37-4641-8D6A-22B9-A9069B48A796}"/>
              </a:ext>
            </a:extLst>
          </p:cNvPr>
          <p:cNvSpPr txBox="1"/>
          <p:nvPr/>
        </p:nvSpPr>
        <p:spPr>
          <a:xfrm>
            <a:off x="358917" y="1044580"/>
            <a:ext cx="116525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We were interesting to having one heatmap per subsets of </a:t>
            </a:r>
            <a:r>
              <a:rPr lang="en-US" sz="1600" b="1" dirty="0" err="1"/>
              <a:t>cell_cell</a:t>
            </a:r>
            <a:r>
              <a:rPr lang="en-US" sz="1600" b="1" dirty="0"/>
              <a:t> junction genes (including CTRL-SMZ-TMP-CTX) but seems impossible since the number of genes among treatments are not equal. So, lets have separated ones.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Heatmap1: SMZ vs CTRL (6 genes)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Heatmap2: TMP vs CTRL (7 genes)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Heatmap3:  CTX vs CTRL (5 genes)</a:t>
            </a:r>
          </a:p>
          <a:p>
            <a:r>
              <a:rPr lang="en-US" sz="1600" b="1" dirty="0"/>
              <a:t>The list of genes are in excel file (Cell-Cell junction. Gap junction).</a:t>
            </a:r>
            <a:endParaRPr lang="nl-NL" sz="1600" b="1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04142687-22CD-B4AA-9C12-96D7351DB677}"/>
              </a:ext>
            </a:extLst>
          </p:cNvPr>
          <p:cNvCxnSpPr/>
          <p:nvPr/>
        </p:nvCxnSpPr>
        <p:spPr>
          <a:xfrm>
            <a:off x="358917" y="2814221"/>
            <a:ext cx="1151940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8DA4C4E-6DF4-47DC-4199-F07163A22B76}"/>
              </a:ext>
            </a:extLst>
          </p:cNvPr>
          <p:cNvSpPr txBox="1"/>
          <p:nvPr/>
        </p:nvSpPr>
        <p:spPr>
          <a:xfrm>
            <a:off x="3064700" y="3014203"/>
            <a:ext cx="61078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Heatmaps for Desmosome genes</a:t>
            </a:r>
            <a:endParaRPr lang="nl-NL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E5F8CB-79DB-62FA-CA26-B68ECEFBA21E}"/>
              </a:ext>
            </a:extLst>
          </p:cNvPr>
          <p:cNvSpPr txBox="1"/>
          <p:nvPr/>
        </p:nvSpPr>
        <p:spPr>
          <a:xfrm>
            <a:off x="292333" y="4043779"/>
            <a:ext cx="1165257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We were interesting to having one heatmap per subsets of </a:t>
            </a:r>
            <a:r>
              <a:rPr lang="en-US" sz="1600" b="1" dirty="0" err="1"/>
              <a:t>cell_cell</a:t>
            </a:r>
            <a:r>
              <a:rPr lang="en-US" sz="1600" b="1" dirty="0"/>
              <a:t> junction genes (including CTRL-SMZ-TMP-CTX) but seems impossible since the number of genes among treatments are not equal. So, lets have separated ones.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Heatmap1: SMZ vs CTRL (12 genes)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Heatmap2: TMP vs CTRL (0 genes)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Heatmap3:  CTX vs CTRL (3 genes)</a:t>
            </a:r>
          </a:p>
          <a:p>
            <a:r>
              <a:rPr lang="en-US" sz="1600" b="1" dirty="0"/>
              <a:t>The list of genes are in excel file (Cell-Cell junction. Desmosome).</a:t>
            </a:r>
            <a:endParaRPr lang="nl-NL" sz="1600" b="1" dirty="0"/>
          </a:p>
        </p:txBody>
      </p:sp>
    </p:spTree>
    <p:extLst>
      <p:ext uri="{BB962C8B-B14F-4D97-AF65-F5344CB8AC3E}">
        <p14:creationId xmlns:p14="http://schemas.microsoft.com/office/powerpoint/2010/main" val="922874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FD95126-1D07-571A-BC04-0602CE8AF2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758" y="1564788"/>
            <a:ext cx="3294329" cy="30070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3D9B65E-F8F3-C17E-38B7-BB1F968300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7691" y="1514619"/>
            <a:ext cx="3668683" cy="305723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9FFD787-252E-E1D9-FD61-C9733EA8A8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8781" y="1436659"/>
            <a:ext cx="3923254" cy="326332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658A358-8425-21B6-FFE0-0856A5C18988}"/>
              </a:ext>
            </a:extLst>
          </p:cNvPr>
          <p:cNvSpPr txBox="1"/>
          <p:nvPr/>
        </p:nvSpPr>
        <p:spPr>
          <a:xfrm>
            <a:off x="5175890" y="46654"/>
            <a:ext cx="20682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Venndiagrams</a:t>
            </a:r>
            <a:endParaRPr lang="nl-NL" sz="24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216423B-D23D-0A90-725E-17379CC3B589}"/>
              </a:ext>
            </a:extLst>
          </p:cNvPr>
          <p:cNvSpPr txBox="1"/>
          <p:nvPr/>
        </p:nvSpPr>
        <p:spPr>
          <a:xfrm>
            <a:off x="1277398" y="731347"/>
            <a:ext cx="1387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SMZ vs CTRL</a:t>
            </a:r>
            <a:endParaRPr lang="nl-NL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4B61AB-5A02-6D2C-FDF0-0D3968F779E3}"/>
              </a:ext>
            </a:extLst>
          </p:cNvPr>
          <p:cNvSpPr txBox="1"/>
          <p:nvPr/>
        </p:nvSpPr>
        <p:spPr>
          <a:xfrm>
            <a:off x="5325630" y="638755"/>
            <a:ext cx="1404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TMP vs CTRL</a:t>
            </a:r>
            <a:endParaRPr lang="nl-NL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D0E4806-2527-99DB-9E79-1013AA0097C5}"/>
              </a:ext>
            </a:extLst>
          </p:cNvPr>
          <p:cNvSpPr txBox="1"/>
          <p:nvPr/>
        </p:nvSpPr>
        <p:spPr>
          <a:xfrm>
            <a:off x="9284761" y="705432"/>
            <a:ext cx="1351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CTX vs CTRL</a:t>
            </a:r>
            <a:endParaRPr lang="nl-NL" b="1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AD51E79-3FC6-3B94-6544-223EBAFB654C}"/>
              </a:ext>
            </a:extLst>
          </p:cNvPr>
          <p:cNvCxnSpPr>
            <a:cxnSpLocks/>
          </p:cNvCxnSpPr>
          <p:nvPr/>
        </p:nvCxnSpPr>
        <p:spPr>
          <a:xfrm>
            <a:off x="3940138" y="731347"/>
            <a:ext cx="0" cy="429785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D773712-A389-234C-7C55-27C9E70FDDB3}"/>
              </a:ext>
            </a:extLst>
          </p:cNvPr>
          <p:cNvCxnSpPr>
            <a:cxnSpLocks/>
          </p:cNvCxnSpPr>
          <p:nvPr/>
        </p:nvCxnSpPr>
        <p:spPr>
          <a:xfrm>
            <a:off x="8084023" y="712869"/>
            <a:ext cx="0" cy="449364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5ED89CE-8D13-95A9-F344-D0A59A3EEBAD}"/>
              </a:ext>
            </a:extLst>
          </p:cNvPr>
          <p:cNvSpPr txBox="1"/>
          <p:nvPr/>
        </p:nvSpPr>
        <p:spPr>
          <a:xfrm>
            <a:off x="1524220" y="5404175"/>
            <a:ext cx="90071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Plot massage:</a:t>
            </a:r>
          </a:p>
          <a:p>
            <a:r>
              <a:rPr lang="en-US" sz="2000" dirty="0"/>
              <a:t>1- Three different statistical methods (DESeq2, </a:t>
            </a:r>
            <a:r>
              <a:rPr lang="en-US" sz="2000" dirty="0" err="1"/>
              <a:t>edgeR</a:t>
            </a:r>
            <a:r>
              <a:rPr lang="en-US" sz="2000" dirty="0"/>
              <a:t>, </a:t>
            </a:r>
            <a:r>
              <a:rPr lang="en-US" sz="2000" dirty="0" err="1"/>
              <a:t>Limma</a:t>
            </a:r>
            <a:r>
              <a:rPr lang="en-US" sz="2000" dirty="0"/>
              <a:t>) has been used for detecting the DEGS</a:t>
            </a:r>
          </a:p>
        </p:txBody>
      </p:sp>
    </p:spTree>
    <p:extLst>
      <p:ext uri="{BB962C8B-B14F-4D97-AF65-F5344CB8AC3E}">
        <p14:creationId xmlns:p14="http://schemas.microsoft.com/office/powerpoint/2010/main" val="2621020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E49A27-DB21-0747-FC92-DEC75CC19223}"/>
              </a:ext>
            </a:extLst>
          </p:cNvPr>
          <p:cNvSpPr txBox="1"/>
          <p:nvPr/>
        </p:nvSpPr>
        <p:spPr>
          <a:xfrm>
            <a:off x="4777889" y="115640"/>
            <a:ext cx="1899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VolcanoPlots</a:t>
            </a:r>
            <a:endParaRPr lang="nl-NL" sz="24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2DD3AF-0585-F0A6-EA25-E663EDFDCC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620" y="1054359"/>
            <a:ext cx="3518974" cy="307910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88B1CC9-9508-702A-011B-3AB2FF3EC0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4475" y="1054359"/>
            <a:ext cx="3637673" cy="307910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B6E3BDD-1BCD-86CE-6C25-065E75B9B9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1786" y="1054359"/>
            <a:ext cx="3637674" cy="307910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41E0391-55E4-31DB-0A00-C05A49B7973F}"/>
              </a:ext>
            </a:extLst>
          </p:cNvPr>
          <p:cNvSpPr txBox="1"/>
          <p:nvPr/>
        </p:nvSpPr>
        <p:spPr>
          <a:xfrm>
            <a:off x="551740" y="4208106"/>
            <a:ext cx="84522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Can we take the genes name out from the plots and instead mentioned how many DEGs detected in each condition?</a:t>
            </a:r>
          </a:p>
          <a:p>
            <a:r>
              <a:rPr lang="en-US" sz="2000" dirty="0"/>
              <a:t>Up----&gt; upregulated genes</a:t>
            </a:r>
          </a:p>
          <a:p>
            <a:r>
              <a:rPr lang="en-US" sz="2000" dirty="0"/>
              <a:t>Down----&gt; downregulated genes</a:t>
            </a:r>
            <a:endParaRPr lang="nl-NL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46F792-0B71-4D69-5A4D-276A00CAC434}"/>
              </a:ext>
            </a:extLst>
          </p:cNvPr>
          <p:cNvSpPr txBox="1"/>
          <p:nvPr/>
        </p:nvSpPr>
        <p:spPr>
          <a:xfrm>
            <a:off x="551740" y="5803641"/>
            <a:ext cx="84522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Plot massage:</a:t>
            </a:r>
          </a:p>
          <a:p>
            <a:r>
              <a:rPr lang="en-US" sz="2000" dirty="0"/>
              <a:t>Significantly DEGs in each condition</a:t>
            </a:r>
          </a:p>
        </p:txBody>
      </p:sp>
    </p:spTree>
    <p:extLst>
      <p:ext uri="{BB962C8B-B14F-4D97-AF65-F5344CB8AC3E}">
        <p14:creationId xmlns:p14="http://schemas.microsoft.com/office/powerpoint/2010/main" val="3117824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2165F05-D39A-E010-4E50-811DF5080D6A}"/>
              </a:ext>
            </a:extLst>
          </p:cNvPr>
          <p:cNvSpPr txBox="1"/>
          <p:nvPr/>
        </p:nvSpPr>
        <p:spPr>
          <a:xfrm>
            <a:off x="4103186" y="266561"/>
            <a:ext cx="37890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Enrichment analysis: GO_CC</a:t>
            </a:r>
            <a:endParaRPr lang="nl-NL" sz="24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C2A6DD-F04C-06DC-B099-5A5BCD77AA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99" y="878889"/>
            <a:ext cx="6256643" cy="547456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98164F9-6702-5AE7-A3ED-5AE2F5B86FB8}"/>
              </a:ext>
            </a:extLst>
          </p:cNvPr>
          <p:cNvSpPr/>
          <p:nvPr/>
        </p:nvSpPr>
        <p:spPr>
          <a:xfrm>
            <a:off x="470517" y="1074194"/>
            <a:ext cx="7219215" cy="23082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7C827F-18B9-EE72-2B82-C3FB4835D6CB}"/>
              </a:ext>
            </a:extLst>
          </p:cNvPr>
          <p:cNvSpPr txBox="1"/>
          <p:nvPr/>
        </p:nvSpPr>
        <p:spPr>
          <a:xfrm>
            <a:off x="7689732" y="878889"/>
            <a:ext cx="3696884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Can we get GSEA analysis for the enriched </a:t>
            </a:r>
            <a:r>
              <a:rPr lang="en-US" sz="2000" dirty="0" err="1"/>
              <a:t>cell_cell</a:t>
            </a:r>
            <a:r>
              <a:rPr lang="en-US" sz="2000" dirty="0"/>
              <a:t> junction?</a:t>
            </a:r>
          </a:p>
          <a:p>
            <a:pPr algn="ctr"/>
            <a:r>
              <a:rPr lang="en-US" dirty="0"/>
              <a:t>(</a:t>
            </a:r>
            <a:r>
              <a:rPr lang="en-US" dirty="0">
                <a:highlight>
                  <a:srgbClr val="FFFF00"/>
                </a:highlight>
              </a:rPr>
              <a:t>SMZ vs CTRL  Gene Ontology</a:t>
            </a:r>
          </a:p>
          <a:p>
            <a:pPr algn="ctr"/>
            <a:r>
              <a:rPr lang="en-US" dirty="0">
                <a:highlight>
                  <a:srgbClr val="FFFF00"/>
                </a:highlight>
              </a:rPr>
              <a:t>Cellular component</a:t>
            </a:r>
            <a:r>
              <a:rPr lang="en-US" dirty="0"/>
              <a:t>)</a:t>
            </a:r>
            <a:r>
              <a:rPr lang="en-US" dirty="0">
                <a:sym typeface="Wingdings" panose="05000000000000000000" pitchFamily="2" charset="2"/>
              </a:rPr>
              <a:t>----&gt; as plot description on top or bottom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7D790D-5347-4789-4E1C-93E80309E6C9}"/>
              </a:ext>
            </a:extLst>
          </p:cNvPr>
          <p:cNvSpPr txBox="1"/>
          <p:nvPr/>
        </p:nvSpPr>
        <p:spPr>
          <a:xfrm>
            <a:off x="7689732" y="2731318"/>
            <a:ext cx="36968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Its worth to have the pathway </a:t>
            </a:r>
            <a:r>
              <a:rPr lang="en-US" sz="2000" i="1" dirty="0" err="1"/>
              <a:t>p</a:t>
            </a:r>
            <a:r>
              <a:rPr lang="en-US" sz="2000" dirty="0" err="1"/>
              <a:t>value</a:t>
            </a:r>
            <a:r>
              <a:rPr lang="en-US" sz="2000" dirty="0"/>
              <a:t> in GSEA plot.</a:t>
            </a:r>
          </a:p>
          <a:p>
            <a:pPr algn="ctr"/>
            <a:r>
              <a:rPr lang="en-US" sz="1600" dirty="0"/>
              <a:t>Do you think we can mention the enrichment score as well? Needed? 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670713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A6A7717-D669-FC04-6D93-C2044D2DC0BF}"/>
              </a:ext>
            </a:extLst>
          </p:cNvPr>
          <p:cNvSpPr txBox="1"/>
          <p:nvPr/>
        </p:nvSpPr>
        <p:spPr>
          <a:xfrm>
            <a:off x="4103186" y="266561"/>
            <a:ext cx="37890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Enrichment analysis: GO_CC</a:t>
            </a:r>
            <a:endParaRPr lang="nl-NL" sz="24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D24575-EBA8-4791-FFDC-F712A09E8F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689" y="1091954"/>
            <a:ext cx="6107836" cy="534435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0174C92-68F8-E903-76AF-4F6A4A9EFA89}"/>
              </a:ext>
            </a:extLst>
          </p:cNvPr>
          <p:cNvSpPr/>
          <p:nvPr/>
        </p:nvSpPr>
        <p:spPr>
          <a:xfrm>
            <a:off x="470517" y="1526951"/>
            <a:ext cx="6530976" cy="23082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0E77C2-DEE9-96F0-1AA1-DFE63BCEA276}"/>
              </a:ext>
            </a:extLst>
          </p:cNvPr>
          <p:cNvSpPr txBox="1"/>
          <p:nvPr/>
        </p:nvSpPr>
        <p:spPr>
          <a:xfrm>
            <a:off x="7001493" y="1255263"/>
            <a:ext cx="3696884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Can we get GSEA analysis for the enriched </a:t>
            </a:r>
            <a:r>
              <a:rPr lang="en-US" sz="2000" dirty="0" err="1"/>
              <a:t>cell_cell</a:t>
            </a:r>
            <a:r>
              <a:rPr lang="en-US" sz="2000" dirty="0"/>
              <a:t> junction?</a:t>
            </a:r>
          </a:p>
          <a:p>
            <a:pPr algn="ctr"/>
            <a:r>
              <a:rPr lang="en-US" dirty="0"/>
              <a:t>(</a:t>
            </a:r>
            <a:r>
              <a:rPr lang="en-US" dirty="0">
                <a:highlight>
                  <a:srgbClr val="FFFF00"/>
                </a:highlight>
              </a:rPr>
              <a:t>TMP vs CTRL  Gene Ontology</a:t>
            </a:r>
          </a:p>
          <a:p>
            <a:pPr algn="ctr"/>
            <a:r>
              <a:rPr lang="en-US" dirty="0">
                <a:highlight>
                  <a:srgbClr val="FFFF00"/>
                </a:highlight>
              </a:rPr>
              <a:t>Cellular component</a:t>
            </a:r>
            <a:r>
              <a:rPr lang="en-US" dirty="0"/>
              <a:t>)</a:t>
            </a:r>
            <a:r>
              <a:rPr lang="en-US" dirty="0">
                <a:sym typeface="Wingdings" panose="05000000000000000000" pitchFamily="2" charset="2"/>
              </a:rPr>
              <a:t>----&gt; as plot description on top or bottom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89CCAC-6F5A-A769-08F8-0B55512131A0}"/>
              </a:ext>
            </a:extLst>
          </p:cNvPr>
          <p:cNvSpPr txBox="1"/>
          <p:nvPr/>
        </p:nvSpPr>
        <p:spPr>
          <a:xfrm>
            <a:off x="6908497" y="3065834"/>
            <a:ext cx="36968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Its worth to have the pathway </a:t>
            </a:r>
            <a:r>
              <a:rPr lang="en-US" sz="2000" i="1" dirty="0" err="1"/>
              <a:t>p</a:t>
            </a:r>
            <a:r>
              <a:rPr lang="en-US" sz="2000" dirty="0" err="1"/>
              <a:t>value</a:t>
            </a:r>
            <a:r>
              <a:rPr lang="en-US" sz="2000" dirty="0"/>
              <a:t> in GSEA plot.</a:t>
            </a:r>
          </a:p>
          <a:p>
            <a:pPr algn="ctr"/>
            <a:r>
              <a:rPr lang="en-US" sz="1600" dirty="0"/>
              <a:t>Do you think we can mention the enrichment score as well? Needed? 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10704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8F3D8E0-08E6-3617-CB66-07275ABC8682}"/>
              </a:ext>
            </a:extLst>
          </p:cNvPr>
          <p:cNvSpPr txBox="1"/>
          <p:nvPr/>
        </p:nvSpPr>
        <p:spPr>
          <a:xfrm>
            <a:off x="4103186" y="266561"/>
            <a:ext cx="37890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Enrichment analysis: GO_CC</a:t>
            </a:r>
            <a:endParaRPr lang="nl-NL" sz="24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D98CF9-6168-574F-08D1-2E080A6A46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614" y="1118586"/>
            <a:ext cx="5864336" cy="513129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47F71E9-31F3-B1C0-C136-57D6A4C17F66}"/>
              </a:ext>
            </a:extLst>
          </p:cNvPr>
          <p:cNvSpPr/>
          <p:nvPr/>
        </p:nvSpPr>
        <p:spPr>
          <a:xfrm>
            <a:off x="470517" y="1305014"/>
            <a:ext cx="5770485" cy="23082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6F9688-4A7A-DF04-45BF-05D8FE379845}"/>
              </a:ext>
            </a:extLst>
          </p:cNvPr>
          <p:cNvSpPr txBox="1"/>
          <p:nvPr/>
        </p:nvSpPr>
        <p:spPr>
          <a:xfrm>
            <a:off x="6334853" y="1118586"/>
            <a:ext cx="3696884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Can we get GSEA analysis for the enriched </a:t>
            </a:r>
            <a:r>
              <a:rPr lang="en-US" sz="2000" dirty="0" err="1"/>
              <a:t>cell_cell</a:t>
            </a:r>
            <a:r>
              <a:rPr lang="en-US" sz="2000" dirty="0"/>
              <a:t> junction?</a:t>
            </a:r>
          </a:p>
          <a:p>
            <a:pPr algn="ctr"/>
            <a:r>
              <a:rPr lang="en-US" dirty="0"/>
              <a:t>(</a:t>
            </a:r>
            <a:r>
              <a:rPr lang="en-US" dirty="0">
                <a:highlight>
                  <a:srgbClr val="FFFF00"/>
                </a:highlight>
              </a:rPr>
              <a:t>CTX vs CTRL  Gene Ontology</a:t>
            </a:r>
          </a:p>
          <a:p>
            <a:pPr algn="ctr"/>
            <a:r>
              <a:rPr lang="en-US" dirty="0">
                <a:highlight>
                  <a:srgbClr val="FFFF00"/>
                </a:highlight>
              </a:rPr>
              <a:t>Cellular component</a:t>
            </a:r>
            <a:r>
              <a:rPr lang="en-US" dirty="0"/>
              <a:t>)</a:t>
            </a:r>
            <a:r>
              <a:rPr lang="en-US" dirty="0">
                <a:sym typeface="Wingdings" panose="05000000000000000000" pitchFamily="2" charset="2"/>
              </a:rPr>
              <a:t>----&gt; as plot description on top or bottom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ABE4AB-D0B4-7B1B-20EA-A56368B2FD46}"/>
              </a:ext>
            </a:extLst>
          </p:cNvPr>
          <p:cNvSpPr txBox="1"/>
          <p:nvPr/>
        </p:nvSpPr>
        <p:spPr>
          <a:xfrm>
            <a:off x="6377756" y="2722440"/>
            <a:ext cx="36968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Its worth to have the pathway </a:t>
            </a:r>
            <a:r>
              <a:rPr lang="en-US" sz="2000" i="1" dirty="0" err="1"/>
              <a:t>p</a:t>
            </a:r>
            <a:r>
              <a:rPr lang="en-US" sz="2000" dirty="0" err="1"/>
              <a:t>value</a:t>
            </a:r>
            <a:r>
              <a:rPr lang="en-US" sz="2000" dirty="0"/>
              <a:t> in GSEA plot.</a:t>
            </a:r>
          </a:p>
          <a:p>
            <a:pPr algn="ctr"/>
            <a:r>
              <a:rPr lang="en-US" sz="1600" dirty="0"/>
              <a:t>Do you think we can mention the enrichment score as well? Needed? 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234403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3A8FAE0-932C-F7B9-2DDF-1FDDA65E50C4}"/>
              </a:ext>
            </a:extLst>
          </p:cNvPr>
          <p:cNvSpPr txBox="1"/>
          <p:nvPr/>
        </p:nvSpPr>
        <p:spPr>
          <a:xfrm>
            <a:off x="3651053" y="212146"/>
            <a:ext cx="48898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Enrichment analysis: KEGG database</a:t>
            </a:r>
            <a:endParaRPr lang="nl-NL" sz="2400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7B2AC1A-68A7-6412-B4E9-3749D8B87A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398" y="994298"/>
            <a:ext cx="5575598" cy="542072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CA7B25A-F03A-7FB9-842C-F7EFCBEAE998}"/>
              </a:ext>
            </a:extLst>
          </p:cNvPr>
          <p:cNvSpPr/>
          <p:nvPr/>
        </p:nvSpPr>
        <p:spPr>
          <a:xfrm>
            <a:off x="230398" y="1447060"/>
            <a:ext cx="5318146" cy="23082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F75C7F-E945-3D59-5C12-9790E31922B5}"/>
              </a:ext>
            </a:extLst>
          </p:cNvPr>
          <p:cNvSpPr txBox="1"/>
          <p:nvPr/>
        </p:nvSpPr>
        <p:spPr>
          <a:xfrm>
            <a:off x="6096000" y="1046938"/>
            <a:ext cx="3696884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Can we get GSEA analysis for the enriched MAPK pathway?</a:t>
            </a:r>
          </a:p>
          <a:p>
            <a:pPr algn="ctr"/>
            <a:r>
              <a:rPr lang="en-US" dirty="0"/>
              <a:t>(</a:t>
            </a:r>
            <a:r>
              <a:rPr lang="en-US" dirty="0">
                <a:highlight>
                  <a:srgbClr val="FFFF00"/>
                </a:highlight>
              </a:rPr>
              <a:t>SMZ vs CTRL KEGG</a:t>
            </a:r>
            <a:r>
              <a:rPr lang="en-US" dirty="0"/>
              <a:t>)</a:t>
            </a:r>
            <a:r>
              <a:rPr lang="en-US" dirty="0">
                <a:sym typeface="Wingdings" panose="05000000000000000000" pitchFamily="2" charset="2"/>
              </a:rPr>
              <a:t>----&gt; as plot description on top or bottom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6C01A9-3559-B6A3-DCB7-856CCFC07582}"/>
              </a:ext>
            </a:extLst>
          </p:cNvPr>
          <p:cNvSpPr txBox="1"/>
          <p:nvPr/>
        </p:nvSpPr>
        <p:spPr>
          <a:xfrm>
            <a:off x="6096000" y="2420600"/>
            <a:ext cx="36968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Its worth to have the pathway </a:t>
            </a:r>
            <a:r>
              <a:rPr lang="en-US" sz="2000" i="1" dirty="0" err="1"/>
              <a:t>p</a:t>
            </a:r>
            <a:r>
              <a:rPr lang="en-US" sz="2000" dirty="0" err="1"/>
              <a:t>value</a:t>
            </a:r>
            <a:r>
              <a:rPr lang="en-US" sz="2000" dirty="0"/>
              <a:t> in GSEA plot.</a:t>
            </a:r>
          </a:p>
          <a:p>
            <a:pPr algn="ctr"/>
            <a:r>
              <a:rPr lang="en-US" sz="1600" dirty="0"/>
              <a:t>Do you think we can mention the enrichment score as well? Needed? 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2559628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FB400F2-A3FA-476D-9B36-A94027FD51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242" y="934375"/>
            <a:ext cx="6247343" cy="54664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0EE6AC4-0CC5-F65C-3266-DCBF1FA72B52}"/>
              </a:ext>
            </a:extLst>
          </p:cNvPr>
          <p:cNvSpPr txBox="1"/>
          <p:nvPr/>
        </p:nvSpPr>
        <p:spPr>
          <a:xfrm>
            <a:off x="3651053" y="190844"/>
            <a:ext cx="48898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Enrichment analysis: KEGG database</a:t>
            </a:r>
            <a:endParaRPr lang="nl-NL" sz="24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1AFBDC-5752-D30E-64A7-7D06BF51F261}"/>
              </a:ext>
            </a:extLst>
          </p:cNvPr>
          <p:cNvSpPr/>
          <p:nvPr/>
        </p:nvSpPr>
        <p:spPr>
          <a:xfrm>
            <a:off x="239276" y="1376036"/>
            <a:ext cx="6117136" cy="23082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E75617-250B-50B2-00AD-D912238D7C9E}"/>
              </a:ext>
            </a:extLst>
          </p:cNvPr>
          <p:cNvSpPr txBox="1"/>
          <p:nvPr/>
        </p:nvSpPr>
        <p:spPr>
          <a:xfrm>
            <a:off x="6864551" y="1100204"/>
            <a:ext cx="3696884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Can we get GSEA analysis for the enriched MAPK pathway?</a:t>
            </a:r>
          </a:p>
          <a:p>
            <a:pPr algn="ctr"/>
            <a:r>
              <a:rPr lang="en-US" dirty="0"/>
              <a:t>(</a:t>
            </a:r>
            <a:r>
              <a:rPr lang="en-US" dirty="0">
                <a:highlight>
                  <a:srgbClr val="FFFF00"/>
                </a:highlight>
              </a:rPr>
              <a:t>TMP vs CTRL KEGG</a:t>
            </a:r>
            <a:r>
              <a:rPr lang="en-US" dirty="0"/>
              <a:t>)</a:t>
            </a:r>
            <a:r>
              <a:rPr lang="en-US" dirty="0">
                <a:sym typeface="Wingdings" panose="05000000000000000000" pitchFamily="2" charset="2"/>
              </a:rPr>
              <a:t>----&gt; as plot description on top or bottom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57DBA4-2405-7769-8C14-9CD0C30D2ED6}"/>
              </a:ext>
            </a:extLst>
          </p:cNvPr>
          <p:cNvSpPr txBox="1"/>
          <p:nvPr/>
        </p:nvSpPr>
        <p:spPr>
          <a:xfrm>
            <a:off x="6864551" y="2473866"/>
            <a:ext cx="36968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Its worth to have the pathway </a:t>
            </a:r>
            <a:r>
              <a:rPr lang="en-US" sz="2000" i="1" dirty="0" err="1"/>
              <a:t>p</a:t>
            </a:r>
            <a:r>
              <a:rPr lang="en-US" sz="2000" dirty="0" err="1"/>
              <a:t>value</a:t>
            </a:r>
            <a:r>
              <a:rPr lang="en-US" sz="2000" dirty="0"/>
              <a:t> in GSEA plot.</a:t>
            </a:r>
          </a:p>
          <a:p>
            <a:pPr algn="ctr"/>
            <a:r>
              <a:rPr lang="en-US" sz="1600" dirty="0"/>
              <a:t>Do you think we can mention the enrichment score as well? Needed? 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454182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8474780-C3D1-BBD0-119C-C2BA34621F2D}"/>
              </a:ext>
            </a:extLst>
          </p:cNvPr>
          <p:cNvSpPr txBox="1"/>
          <p:nvPr/>
        </p:nvSpPr>
        <p:spPr>
          <a:xfrm>
            <a:off x="3651053" y="190844"/>
            <a:ext cx="48898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Enrichment analysis: KEGG database</a:t>
            </a:r>
            <a:endParaRPr lang="nl-NL" sz="24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47BB3B-49CE-E46F-B635-EB7D58D255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976" y="1147437"/>
            <a:ext cx="5912529" cy="517346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385CD12-C45D-85A5-4BD5-6E7A17BFE50F}"/>
              </a:ext>
            </a:extLst>
          </p:cNvPr>
          <p:cNvSpPr/>
          <p:nvPr/>
        </p:nvSpPr>
        <p:spPr>
          <a:xfrm>
            <a:off x="272672" y="1722265"/>
            <a:ext cx="5823328" cy="23082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342303-AAC2-7167-4504-6CE4F5A9396F}"/>
              </a:ext>
            </a:extLst>
          </p:cNvPr>
          <p:cNvSpPr txBox="1"/>
          <p:nvPr/>
        </p:nvSpPr>
        <p:spPr>
          <a:xfrm>
            <a:off x="6539884" y="1322145"/>
            <a:ext cx="3696884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Can we get GSEA analysis for the enriched MAPK pathway?</a:t>
            </a:r>
          </a:p>
          <a:p>
            <a:pPr algn="ctr"/>
            <a:r>
              <a:rPr lang="en-US" dirty="0"/>
              <a:t>(</a:t>
            </a:r>
            <a:r>
              <a:rPr lang="en-US" dirty="0">
                <a:highlight>
                  <a:srgbClr val="FFFF00"/>
                </a:highlight>
              </a:rPr>
              <a:t>CTX vs CTRL KEGG</a:t>
            </a:r>
            <a:r>
              <a:rPr lang="en-US" dirty="0"/>
              <a:t>)</a:t>
            </a:r>
            <a:r>
              <a:rPr lang="en-US" dirty="0">
                <a:sym typeface="Wingdings" panose="05000000000000000000" pitchFamily="2" charset="2"/>
              </a:rPr>
              <a:t>----&gt; as plot description on top or bottom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5ABE19-EF09-F1B5-774A-26D1611CEEE0}"/>
              </a:ext>
            </a:extLst>
          </p:cNvPr>
          <p:cNvSpPr txBox="1"/>
          <p:nvPr/>
        </p:nvSpPr>
        <p:spPr>
          <a:xfrm>
            <a:off x="6539884" y="2695807"/>
            <a:ext cx="36968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Its worth to have the pathway </a:t>
            </a:r>
            <a:r>
              <a:rPr lang="en-US" sz="2000" i="1" dirty="0" err="1"/>
              <a:t>p</a:t>
            </a:r>
            <a:r>
              <a:rPr lang="en-US" sz="2000" dirty="0" err="1"/>
              <a:t>value</a:t>
            </a:r>
            <a:r>
              <a:rPr lang="en-US" sz="2000" dirty="0"/>
              <a:t> in GSEA plot.</a:t>
            </a:r>
          </a:p>
          <a:p>
            <a:pPr algn="ctr"/>
            <a:r>
              <a:rPr lang="en-US" sz="1600" dirty="0"/>
              <a:t>Do you think we can mention the enrichment score as well? Needed? 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4913788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861</Words>
  <Application>Microsoft Office PowerPoint</Application>
  <PresentationFormat>Widescreen</PresentationFormat>
  <Paragraphs>80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Utrecht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Azarmi Aghajan, M. (Mehrdad)</dc:creator>
  <cp:lastModifiedBy>Azarmi Aghajan, M. (Mehrdad)</cp:lastModifiedBy>
  <cp:revision>3</cp:revision>
  <dcterms:created xsi:type="dcterms:W3CDTF">2023-10-26T09:21:30Z</dcterms:created>
  <dcterms:modified xsi:type="dcterms:W3CDTF">2023-10-27T12:42:32Z</dcterms:modified>
</cp:coreProperties>
</file>