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sldIdLst>
    <p:sldId id="256" r:id="rId2"/>
    <p:sldId id="257" r:id="rId3"/>
    <p:sldId id="258" r:id="rId4"/>
    <p:sldId id="270" r:id="rId5"/>
    <p:sldId id="259" r:id="rId6"/>
    <p:sldId id="260" r:id="rId7"/>
    <p:sldId id="261" r:id="rId8"/>
    <p:sldId id="262" r:id="rId9"/>
    <p:sldId id="263" r:id="rId10"/>
    <p:sldId id="264" r:id="rId11"/>
    <p:sldId id="271"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4/7/2023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7000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BC1C18-307B-4F68-A007-B5B542270E8D}" type="datetimeFigureOut">
              <a:rPr lang="en-US" smtClean="0"/>
              <a:t>4/7/2023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086850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BC1C18-307B-4F68-A007-B5B542270E8D}" type="datetimeFigureOut">
              <a:rPr lang="en-US" smtClean="0"/>
              <a:t>4/7/2023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425905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BC1C18-307B-4F68-A007-B5B542270E8D}" type="datetimeFigureOut">
              <a:rPr lang="en-US" smtClean="0"/>
              <a:t>4/7/2023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2096010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BC1C18-307B-4F68-A007-B5B542270E8D}" type="datetimeFigureOut">
              <a:rPr lang="en-US" smtClean="0"/>
              <a:t>4/7/2023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9725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BC1C18-307B-4F68-A007-B5B542270E8D}" type="datetimeFigureOut">
              <a:rPr lang="en-US" smtClean="0"/>
              <a:t>4/7/2023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0556334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59714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2211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4/7/2023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07456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smtClean="0"/>
              <a:t>4/7/2023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06903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4/7/2023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38444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4/7/2023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66926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4/7/2023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99779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4/7/2023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9019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smtClean="0"/>
              <a:t>4/7/2023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445889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smtClean="0"/>
              <a:t>4/7/2023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04118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BC1C18-307B-4F68-A007-B5B542270E8D}" type="datetimeFigureOut">
              <a:rPr lang="en-US" smtClean="0"/>
              <a:t>4/7/2023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12999863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360C0D-8B7D-48A6-A5AB-D441A6BC3BE9}"/>
              </a:ext>
            </a:extLst>
          </p:cNvPr>
          <p:cNvSpPr>
            <a:spLocks noGrp="1"/>
          </p:cNvSpPr>
          <p:nvPr>
            <p:ph type="ctrTitle"/>
          </p:nvPr>
        </p:nvSpPr>
        <p:spPr>
          <a:xfrm>
            <a:off x="821545" y="2572112"/>
            <a:ext cx="9001462" cy="2851057"/>
          </a:xfrm>
        </p:spPr>
        <p:txBody>
          <a:bodyPr>
            <a:normAutofit fontScale="90000"/>
          </a:bodyPr>
          <a:lstStyle/>
          <a:p>
            <a:br>
              <a:rPr lang="es-MX" dirty="0">
                <a:solidFill>
                  <a:srgbClr val="D4D4D4"/>
                </a:solidFill>
                <a:effectLst/>
                <a:latin typeface="Courier New" panose="02070309020205020404" pitchFamily="49" charset="0"/>
              </a:rPr>
            </a:br>
            <a:br>
              <a:rPr lang="es-MX" dirty="0">
                <a:solidFill>
                  <a:srgbClr val="D4D4D4"/>
                </a:solidFill>
                <a:effectLst/>
                <a:latin typeface="Courier New" panose="02070309020205020404" pitchFamily="49" charset="0"/>
              </a:rPr>
            </a:br>
            <a:br>
              <a:rPr lang="es-MX" dirty="0">
                <a:solidFill>
                  <a:srgbClr val="D4D4D4"/>
                </a:solidFill>
                <a:effectLst/>
                <a:latin typeface="Courier New" panose="02070309020205020404" pitchFamily="49" charset="0"/>
              </a:rPr>
            </a:br>
            <a:br>
              <a:rPr lang="es-MX" dirty="0">
                <a:solidFill>
                  <a:srgbClr val="D4D4D4"/>
                </a:solidFill>
                <a:effectLst/>
                <a:latin typeface="Courier New" panose="02070309020205020404" pitchFamily="49" charset="0"/>
              </a:rPr>
            </a:br>
            <a:br>
              <a:rPr lang="es-MX" dirty="0">
                <a:solidFill>
                  <a:srgbClr val="D4D4D4"/>
                </a:solidFill>
                <a:effectLst/>
                <a:latin typeface="Courier New" panose="02070309020205020404" pitchFamily="49" charset="0"/>
              </a:rPr>
            </a:br>
            <a:br>
              <a:rPr lang="es-MX" dirty="0">
                <a:solidFill>
                  <a:srgbClr val="D4D4D4"/>
                </a:solidFill>
                <a:effectLst/>
                <a:latin typeface="Courier New" panose="02070309020205020404" pitchFamily="49" charset="0"/>
              </a:rPr>
            </a:br>
            <a:br>
              <a:rPr lang="es-MX" dirty="0">
                <a:solidFill>
                  <a:srgbClr val="D4D4D4"/>
                </a:solidFill>
                <a:effectLst/>
                <a:latin typeface="Courier New" panose="02070309020205020404" pitchFamily="49" charset="0"/>
              </a:rPr>
            </a:br>
            <a:br>
              <a:rPr lang="es-MX" dirty="0">
                <a:solidFill>
                  <a:srgbClr val="D4D4D4"/>
                </a:solidFill>
                <a:effectLst/>
                <a:latin typeface="Courier New" panose="02070309020205020404" pitchFamily="49" charset="0"/>
              </a:rPr>
            </a:br>
            <a:br>
              <a:rPr lang="es-MX" dirty="0">
                <a:solidFill>
                  <a:srgbClr val="D4D4D4"/>
                </a:solidFill>
                <a:effectLst/>
                <a:latin typeface="Courier New" panose="02070309020205020404" pitchFamily="49" charset="0"/>
              </a:rPr>
            </a:br>
            <a:br>
              <a:rPr lang="es-MX" dirty="0">
                <a:solidFill>
                  <a:srgbClr val="D4D4D4"/>
                </a:solidFill>
                <a:effectLst/>
                <a:latin typeface="Courier New" panose="02070309020205020404" pitchFamily="49" charset="0"/>
              </a:rPr>
            </a:br>
            <a:br>
              <a:rPr lang="es-MX" dirty="0">
                <a:solidFill>
                  <a:srgbClr val="D4D4D4"/>
                </a:solidFill>
                <a:effectLst/>
                <a:latin typeface="Courier New" panose="02070309020205020404" pitchFamily="49" charset="0"/>
              </a:rPr>
            </a:br>
            <a:r>
              <a:rPr lang="es-MX" sz="5300" b="1" dirty="0">
                <a:solidFill>
                  <a:srgbClr val="82C6FF"/>
                </a:solidFill>
                <a:effectLst/>
                <a:latin typeface="Courier New" panose="02070309020205020404" pitchFamily="49" charset="0"/>
              </a:rPr>
              <a:t>ABANDONO DE CLIENTES EN </a:t>
            </a:r>
            <a:br>
              <a:rPr lang="es-MX" sz="5300" b="1" dirty="0">
                <a:solidFill>
                  <a:srgbClr val="82C6FF"/>
                </a:solidFill>
                <a:effectLst/>
                <a:latin typeface="Courier New" panose="02070309020205020404" pitchFamily="49" charset="0"/>
              </a:rPr>
            </a:br>
            <a:r>
              <a:rPr lang="es-MX" sz="5300" b="1" dirty="0">
                <a:solidFill>
                  <a:srgbClr val="82C6FF"/>
                </a:solidFill>
                <a:effectLst/>
                <a:latin typeface="Courier New" panose="02070309020205020404" pitchFamily="49" charset="0"/>
              </a:rPr>
              <a:t>TARJETAS DE CRÉDITO</a:t>
            </a:r>
            <a:br>
              <a:rPr lang="es-MX" sz="5300" dirty="0">
                <a:solidFill>
                  <a:srgbClr val="D4D4D4"/>
                </a:solidFill>
                <a:effectLst/>
                <a:latin typeface="Courier New" panose="02070309020205020404" pitchFamily="49" charset="0"/>
              </a:rPr>
            </a:br>
            <a:br>
              <a:rPr lang="es-MX" sz="5300" dirty="0">
                <a:solidFill>
                  <a:srgbClr val="D4D4D4"/>
                </a:solidFill>
                <a:effectLst/>
                <a:latin typeface="Courier New" panose="02070309020205020404" pitchFamily="49" charset="0"/>
              </a:rPr>
            </a:br>
            <a:endParaRPr lang="es-AR" sz="5300" dirty="0"/>
          </a:p>
        </p:txBody>
      </p:sp>
    </p:spTree>
    <p:extLst>
      <p:ext uri="{BB962C8B-B14F-4D97-AF65-F5344CB8AC3E}">
        <p14:creationId xmlns:p14="http://schemas.microsoft.com/office/powerpoint/2010/main" val="2674726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B7B9A9-7C16-4A26-9B0D-BA31CD6C98A0}"/>
              </a:ext>
            </a:extLst>
          </p:cNvPr>
          <p:cNvSpPr>
            <a:spLocks noGrp="1"/>
          </p:cNvSpPr>
          <p:nvPr>
            <p:ph type="title"/>
          </p:nvPr>
        </p:nvSpPr>
        <p:spPr/>
        <p:txBody>
          <a:bodyPr>
            <a:normAutofit fontScale="90000"/>
          </a:bodyPr>
          <a:lstStyle/>
          <a:p>
            <a:r>
              <a:rPr lang="es-MX" sz="3600" b="0" i="0" dirty="0">
                <a:solidFill>
                  <a:srgbClr val="D5D5D5"/>
                </a:solidFill>
                <a:effectLst/>
                <a:latin typeface="Roboto" panose="02000000000000000000" pitchFamily="2" charset="0"/>
              </a:rPr>
              <a:t>¿Que edades promedio tienen las personas que abandonan las tarjetas de crédito?</a:t>
            </a:r>
            <a:br>
              <a:rPr lang="es-MX" sz="3600" b="0" i="0" dirty="0">
                <a:solidFill>
                  <a:srgbClr val="D5D5D5"/>
                </a:solidFill>
                <a:effectLst/>
                <a:latin typeface="Roboto" panose="02000000000000000000" pitchFamily="2" charset="0"/>
              </a:rPr>
            </a:br>
            <a:endParaRPr lang="es-AR" dirty="0"/>
          </a:p>
        </p:txBody>
      </p:sp>
      <p:sp>
        <p:nvSpPr>
          <p:cNvPr id="3" name="Marcador de contenido 2">
            <a:extLst>
              <a:ext uri="{FF2B5EF4-FFF2-40B4-BE49-F238E27FC236}">
                <a16:creationId xmlns:a16="http://schemas.microsoft.com/office/drawing/2014/main" id="{7504F9A3-B17D-4764-9483-D52A1D0CFA12}"/>
              </a:ext>
            </a:extLst>
          </p:cNvPr>
          <p:cNvSpPr>
            <a:spLocks noGrp="1"/>
          </p:cNvSpPr>
          <p:nvPr>
            <p:ph idx="1"/>
          </p:nvPr>
        </p:nvSpPr>
        <p:spPr>
          <a:xfrm>
            <a:off x="672353" y="2096064"/>
            <a:ext cx="4370294" cy="1938054"/>
          </a:xfrm>
        </p:spPr>
        <p:txBody>
          <a:bodyPr>
            <a:noAutofit/>
          </a:bodyPr>
          <a:lstStyle/>
          <a:p>
            <a:pPr marL="0" indent="0">
              <a:buNone/>
            </a:pPr>
            <a:r>
              <a:rPr lang="es-MX" sz="1800" dirty="0">
                <a:latin typeface="Arial" panose="020B0604020202020204" pitchFamily="34" charset="0"/>
                <a:cs typeface="Arial" panose="020B0604020202020204" pitchFamily="34" charset="0"/>
              </a:rPr>
              <a:t>La edad promedio de las personas que</a:t>
            </a:r>
          </a:p>
          <a:p>
            <a:pPr marL="0" indent="0">
              <a:buNone/>
            </a:pPr>
            <a:r>
              <a:rPr lang="es-MX" sz="1800" dirty="0">
                <a:latin typeface="Arial" panose="020B0604020202020204" pitchFamily="34" charset="0"/>
                <a:cs typeface="Arial" panose="020B0604020202020204" pitchFamily="34" charset="0"/>
              </a:rPr>
              <a:t>abandonan la tarjeta de crédito es de 46 años.</a:t>
            </a:r>
            <a:endParaRPr lang="es-AR" sz="1800" dirty="0">
              <a:latin typeface="Arial" panose="020B0604020202020204" pitchFamily="34" charset="0"/>
              <a:cs typeface="Arial" panose="020B0604020202020204" pitchFamily="34" charset="0"/>
            </a:endParaRPr>
          </a:p>
        </p:txBody>
      </p:sp>
      <p:pic>
        <p:nvPicPr>
          <p:cNvPr id="7" name="Imagen 6">
            <a:extLst>
              <a:ext uri="{FF2B5EF4-FFF2-40B4-BE49-F238E27FC236}">
                <a16:creationId xmlns:a16="http://schemas.microsoft.com/office/drawing/2014/main" id="{B1F72C2B-B580-4295-B8CB-A7C858118F29}"/>
              </a:ext>
            </a:extLst>
          </p:cNvPr>
          <p:cNvPicPr>
            <a:picLocks noChangeAspect="1"/>
          </p:cNvPicPr>
          <p:nvPr/>
        </p:nvPicPr>
        <p:blipFill>
          <a:blip r:embed="rId2"/>
          <a:stretch>
            <a:fillRect/>
          </a:stretch>
        </p:blipFill>
        <p:spPr>
          <a:xfrm>
            <a:off x="5244353" y="1757357"/>
            <a:ext cx="6489749" cy="4491043"/>
          </a:xfrm>
          <a:prstGeom prst="rect">
            <a:avLst/>
          </a:prstGeom>
        </p:spPr>
      </p:pic>
    </p:spTree>
    <p:extLst>
      <p:ext uri="{BB962C8B-B14F-4D97-AF65-F5344CB8AC3E}">
        <p14:creationId xmlns:p14="http://schemas.microsoft.com/office/powerpoint/2010/main" val="677004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4E962-1086-4763-AB31-2D56AADA15AB}"/>
              </a:ext>
            </a:extLst>
          </p:cNvPr>
          <p:cNvSpPr>
            <a:spLocks noGrp="1"/>
          </p:cNvSpPr>
          <p:nvPr>
            <p:ph type="title"/>
          </p:nvPr>
        </p:nvSpPr>
        <p:spPr/>
        <p:txBody>
          <a:bodyPr>
            <a:normAutofit fontScale="90000"/>
          </a:bodyPr>
          <a:lstStyle/>
          <a:p>
            <a:r>
              <a:rPr lang="es-MX" sz="2000" b="0" i="0" dirty="0">
                <a:solidFill>
                  <a:srgbClr val="D5D5D5"/>
                </a:solidFill>
                <a:effectLst/>
                <a:latin typeface="Roboto" panose="02000000000000000000" pitchFamily="2" charset="0"/>
              </a:rPr>
              <a:t>¿</a:t>
            </a:r>
            <a:r>
              <a:rPr lang="es-MX" sz="3600" cap="all" dirty="0">
                <a:solidFill>
                  <a:srgbClr val="D5D5D5"/>
                </a:solidFill>
                <a:latin typeface="Roboto" panose="02000000000000000000" pitchFamily="2" charset="0"/>
                <a:ea typeface="+mj-ea"/>
                <a:cs typeface="+mj-cs"/>
              </a:rPr>
              <a:t>Cuanto tiempo en promedio llevan las tarjetas sin utilizar de las personas que abandonan la tarjeta de crédito?</a:t>
            </a:r>
            <a:br>
              <a:rPr lang="es-MX" sz="2000" b="0" i="0" dirty="0">
                <a:solidFill>
                  <a:srgbClr val="D5D5D5"/>
                </a:solidFill>
                <a:effectLst/>
                <a:latin typeface="Roboto" panose="02000000000000000000" pitchFamily="2" charset="0"/>
              </a:rPr>
            </a:br>
            <a:br>
              <a:rPr lang="es-AR" dirty="0"/>
            </a:br>
            <a:endParaRPr lang="es-AR" dirty="0"/>
          </a:p>
        </p:txBody>
      </p:sp>
      <p:sp>
        <p:nvSpPr>
          <p:cNvPr id="3" name="Marcador de contenido 2">
            <a:extLst>
              <a:ext uri="{FF2B5EF4-FFF2-40B4-BE49-F238E27FC236}">
                <a16:creationId xmlns:a16="http://schemas.microsoft.com/office/drawing/2014/main" id="{C222A95E-AA19-4BED-A89A-2944DC015794}"/>
              </a:ext>
            </a:extLst>
          </p:cNvPr>
          <p:cNvSpPr>
            <a:spLocks noGrp="1"/>
          </p:cNvSpPr>
          <p:nvPr>
            <p:ph idx="1"/>
          </p:nvPr>
        </p:nvSpPr>
        <p:spPr>
          <a:xfrm>
            <a:off x="7085995" y="2203640"/>
            <a:ext cx="4693630" cy="741265"/>
          </a:xfrm>
        </p:spPr>
        <p:txBody>
          <a:bodyPr>
            <a:normAutofit/>
          </a:bodyPr>
          <a:lstStyle/>
          <a:p>
            <a:pPr marL="0" indent="0">
              <a:buNone/>
            </a:pPr>
            <a:r>
              <a:rPr lang="es-MX" dirty="0"/>
              <a:t>Llevan sin utilizar la tarjeta más de dos años.</a:t>
            </a:r>
          </a:p>
          <a:p>
            <a:pPr marL="0" indent="0">
              <a:buNone/>
            </a:pPr>
            <a:endParaRPr lang="es-AR" dirty="0"/>
          </a:p>
        </p:txBody>
      </p:sp>
      <p:pic>
        <p:nvPicPr>
          <p:cNvPr id="5" name="Imagen 4">
            <a:extLst>
              <a:ext uri="{FF2B5EF4-FFF2-40B4-BE49-F238E27FC236}">
                <a16:creationId xmlns:a16="http://schemas.microsoft.com/office/drawing/2014/main" id="{21D1F721-627B-46DE-BEE9-C4D48BB7EE29}"/>
              </a:ext>
            </a:extLst>
          </p:cNvPr>
          <p:cNvPicPr>
            <a:picLocks noChangeAspect="1"/>
          </p:cNvPicPr>
          <p:nvPr/>
        </p:nvPicPr>
        <p:blipFill>
          <a:blip r:embed="rId2"/>
          <a:stretch>
            <a:fillRect/>
          </a:stretch>
        </p:blipFill>
        <p:spPr>
          <a:xfrm>
            <a:off x="272715" y="1707321"/>
            <a:ext cx="6639073" cy="4706926"/>
          </a:xfrm>
          <a:prstGeom prst="rect">
            <a:avLst/>
          </a:prstGeom>
        </p:spPr>
      </p:pic>
    </p:spTree>
    <p:extLst>
      <p:ext uri="{BB962C8B-B14F-4D97-AF65-F5344CB8AC3E}">
        <p14:creationId xmlns:p14="http://schemas.microsoft.com/office/powerpoint/2010/main" val="4248556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86EC14-44B7-47C3-8F85-274587CAF262}"/>
              </a:ext>
            </a:extLst>
          </p:cNvPr>
          <p:cNvSpPr>
            <a:spLocks noGrp="1"/>
          </p:cNvSpPr>
          <p:nvPr>
            <p:ph type="title"/>
          </p:nvPr>
        </p:nvSpPr>
        <p:spPr/>
        <p:txBody>
          <a:bodyPr>
            <a:normAutofit fontScale="90000"/>
          </a:bodyPr>
          <a:lstStyle/>
          <a:p>
            <a:r>
              <a:rPr lang="es-MX" sz="3600" b="0" i="0" dirty="0">
                <a:solidFill>
                  <a:srgbClr val="D5D5D5"/>
                </a:solidFill>
                <a:effectLst/>
                <a:latin typeface="Roboto" panose="02000000000000000000" pitchFamily="2" charset="0"/>
              </a:rPr>
              <a:t>¿Que tipo de tarjeta usan los clientes que abandonan los servicios?</a:t>
            </a:r>
            <a:br>
              <a:rPr lang="es-MX" sz="3600" b="0" i="0" dirty="0">
                <a:solidFill>
                  <a:srgbClr val="D5D5D5"/>
                </a:solidFill>
                <a:effectLst/>
                <a:latin typeface="Roboto" panose="02000000000000000000" pitchFamily="2" charset="0"/>
              </a:rPr>
            </a:br>
            <a:endParaRPr lang="es-AR" dirty="0"/>
          </a:p>
        </p:txBody>
      </p:sp>
      <p:pic>
        <p:nvPicPr>
          <p:cNvPr id="5" name="Marcador de contenido 4">
            <a:extLst>
              <a:ext uri="{FF2B5EF4-FFF2-40B4-BE49-F238E27FC236}">
                <a16:creationId xmlns:a16="http://schemas.microsoft.com/office/drawing/2014/main" id="{F70787C7-6E27-4892-9476-870E3498F46B}"/>
              </a:ext>
            </a:extLst>
          </p:cNvPr>
          <p:cNvPicPr>
            <a:picLocks noGrp="1" noChangeAspect="1"/>
          </p:cNvPicPr>
          <p:nvPr>
            <p:ph idx="1"/>
          </p:nvPr>
        </p:nvPicPr>
        <p:blipFill>
          <a:blip r:embed="rId2"/>
          <a:stretch>
            <a:fillRect/>
          </a:stretch>
        </p:blipFill>
        <p:spPr>
          <a:xfrm>
            <a:off x="6039994" y="1781843"/>
            <a:ext cx="5632030" cy="3798686"/>
          </a:xfrm>
        </p:spPr>
      </p:pic>
      <p:graphicFrame>
        <p:nvGraphicFramePr>
          <p:cNvPr id="6" name="Tabla 6">
            <a:extLst>
              <a:ext uri="{FF2B5EF4-FFF2-40B4-BE49-F238E27FC236}">
                <a16:creationId xmlns:a16="http://schemas.microsoft.com/office/drawing/2014/main" id="{6421A7E7-2D33-43A4-A910-F83AA50CB2B4}"/>
              </a:ext>
            </a:extLst>
          </p:cNvPr>
          <p:cNvGraphicFramePr>
            <a:graphicFrameLocks noGrp="1"/>
          </p:cNvGraphicFramePr>
          <p:nvPr>
            <p:extLst>
              <p:ext uri="{D42A27DB-BD31-4B8C-83A1-F6EECF244321}">
                <p14:modId xmlns:p14="http://schemas.microsoft.com/office/powerpoint/2010/main" val="628706254"/>
              </p:ext>
            </p:extLst>
          </p:nvPr>
        </p:nvGraphicFramePr>
        <p:xfrm>
          <a:off x="519976" y="1781843"/>
          <a:ext cx="5127789" cy="2123440"/>
        </p:xfrm>
        <a:graphic>
          <a:graphicData uri="http://schemas.openxmlformats.org/drawingml/2006/table">
            <a:tbl>
              <a:tblPr firstRow="1" bandRow="1">
                <a:tableStyleId>{5C22544A-7EE6-4342-B048-85BDC9FD1C3A}</a:tableStyleId>
              </a:tblPr>
              <a:tblGrid>
                <a:gridCol w="1330607">
                  <a:extLst>
                    <a:ext uri="{9D8B030D-6E8A-4147-A177-3AD203B41FA5}">
                      <a16:colId xmlns:a16="http://schemas.microsoft.com/office/drawing/2014/main" val="1910973548"/>
                    </a:ext>
                  </a:extLst>
                </a:gridCol>
                <a:gridCol w="1317812">
                  <a:extLst>
                    <a:ext uri="{9D8B030D-6E8A-4147-A177-3AD203B41FA5}">
                      <a16:colId xmlns:a16="http://schemas.microsoft.com/office/drawing/2014/main" val="3406159944"/>
                    </a:ext>
                  </a:extLst>
                </a:gridCol>
                <a:gridCol w="1317812">
                  <a:extLst>
                    <a:ext uri="{9D8B030D-6E8A-4147-A177-3AD203B41FA5}">
                      <a16:colId xmlns:a16="http://schemas.microsoft.com/office/drawing/2014/main" val="3703328508"/>
                    </a:ext>
                  </a:extLst>
                </a:gridCol>
                <a:gridCol w="1161558">
                  <a:extLst>
                    <a:ext uri="{9D8B030D-6E8A-4147-A177-3AD203B41FA5}">
                      <a16:colId xmlns:a16="http://schemas.microsoft.com/office/drawing/2014/main" val="2446712843"/>
                    </a:ext>
                  </a:extLst>
                </a:gridCol>
              </a:tblGrid>
              <a:tr h="370840">
                <a:tc>
                  <a:txBody>
                    <a:bodyPr/>
                    <a:lstStyle/>
                    <a:p>
                      <a:pPr algn="r"/>
                      <a:r>
                        <a:rPr lang="es-AR" b="1" dirty="0" err="1">
                          <a:effectLst/>
                        </a:rPr>
                        <a:t>Card</a:t>
                      </a:r>
                      <a:r>
                        <a:rPr lang="es-AR" b="1" dirty="0">
                          <a:effectLst/>
                        </a:rPr>
                        <a:t>_</a:t>
                      </a:r>
                    </a:p>
                    <a:p>
                      <a:pPr algn="r"/>
                      <a:r>
                        <a:rPr lang="es-AR" b="1" dirty="0" err="1">
                          <a:effectLst/>
                        </a:rPr>
                        <a:t>Category</a:t>
                      </a:r>
                      <a:endParaRPr lang="es-AR" b="1" dirty="0">
                        <a:effectLst/>
                      </a:endParaRPr>
                    </a:p>
                  </a:txBody>
                  <a:tcPr anchor="ctr"/>
                </a:tc>
                <a:tc>
                  <a:txBody>
                    <a:bodyPr/>
                    <a:lstStyle/>
                    <a:p>
                      <a:pPr algn="r"/>
                      <a:r>
                        <a:rPr lang="es-AR" b="1" dirty="0" err="1">
                          <a:effectLst/>
                        </a:rPr>
                        <a:t>Attrited</a:t>
                      </a:r>
                      <a:r>
                        <a:rPr lang="es-AR" b="1" dirty="0">
                          <a:effectLst/>
                        </a:rPr>
                        <a:t> </a:t>
                      </a:r>
                      <a:r>
                        <a:rPr lang="es-AR" b="1" dirty="0" err="1">
                          <a:effectLst/>
                        </a:rPr>
                        <a:t>Customer</a:t>
                      </a:r>
                      <a:endParaRPr lang="es-AR" b="1" dirty="0">
                        <a:effectLst/>
                      </a:endParaRPr>
                    </a:p>
                  </a:txBody>
                  <a:tcPr anchor="ctr"/>
                </a:tc>
                <a:tc>
                  <a:txBody>
                    <a:bodyPr/>
                    <a:lstStyle/>
                    <a:p>
                      <a:pPr algn="r"/>
                      <a:r>
                        <a:rPr lang="es-AR" b="1" dirty="0" err="1">
                          <a:effectLst/>
                        </a:rPr>
                        <a:t>Existing</a:t>
                      </a:r>
                      <a:r>
                        <a:rPr lang="es-AR" b="1" dirty="0">
                          <a:effectLst/>
                        </a:rPr>
                        <a:t> </a:t>
                      </a:r>
                      <a:r>
                        <a:rPr lang="es-AR" b="1" dirty="0" err="1">
                          <a:effectLst/>
                        </a:rPr>
                        <a:t>Customer</a:t>
                      </a:r>
                      <a:endParaRPr lang="es-AR" b="1" dirty="0">
                        <a:effectLst/>
                      </a:endParaRPr>
                    </a:p>
                  </a:txBody>
                  <a:tcPr anchor="ctr"/>
                </a:tc>
                <a:tc>
                  <a:txBody>
                    <a:bodyPr/>
                    <a:lstStyle/>
                    <a:p>
                      <a:pPr algn="r"/>
                      <a:r>
                        <a:rPr lang="es-AR" b="1" dirty="0">
                          <a:effectLst/>
                        </a:rPr>
                        <a:t>%_</a:t>
                      </a:r>
                      <a:r>
                        <a:rPr lang="es-AR" b="1" dirty="0" err="1">
                          <a:effectLst/>
                        </a:rPr>
                        <a:t>out</a:t>
                      </a:r>
                      <a:endParaRPr lang="es-AR" b="1" dirty="0">
                        <a:effectLst/>
                      </a:endParaRPr>
                    </a:p>
                  </a:txBody>
                  <a:tcPr anchor="ctr"/>
                </a:tc>
                <a:extLst>
                  <a:ext uri="{0D108BD9-81ED-4DB2-BD59-A6C34878D82A}">
                    <a16:rowId xmlns:a16="http://schemas.microsoft.com/office/drawing/2014/main" val="2978544162"/>
                  </a:ext>
                </a:extLst>
              </a:tr>
              <a:tr h="370840">
                <a:tc>
                  <a:txBody>
                    <a:bodyPr/>
                    <a:lstStyle/>
                    <a:p>
                      <a:pPr fontAlgn="ctr"/>
                      <a:r>
                        <a:rPr lang="es-AR" b="1" dirty="0" err="1">
                          <a:effectLst/>
                        </a:rPr>
                        <a:t>Platinum</a:t>
                      </a:r>
                      <a:endParaRPr lang="es-AR" b="1" dirty="0">
                        <a:effectLst/>
                      </a:endParaRPr>
                    </a:p>
                  </a:txBody>
                  <a:tcPr anchor="ctr"/>
                </a:tc>
                <a:tc>
                  <a:txBody>
                    <a:bodyPr/>
                    <a:lstStyle/>
                    <a:p>
                      <a:pPr algn="r"/>
                      <a:r>
                        <a:rPr lang="es-AR">
                          <a:effectLst/>
                        </a:rPr>
                        <a:t>5</a:t>
                      </a:r>
                    </a:p>
                  </a:txBody>
                  <a:tcPr anchor="ctr"/>
                </a:tc>
                <a:tc>
                  <a:txBody>
                    <a:bodyPr/>
                    <a:lstStyle/>
                    <a:p>
                      <a:pPr algn="r"/>
                      <a:r>
                        <a:rPr lang="es-AR">
                          <a:effectLst/>
                        </a:rPr>
                        <a:t>15</a:t>
                      </a:r>
                    </a:p>
                  </a:txBody>
                  <a:tcPr anchor="ctr"/>
                </a:tc>
                <a:tc>
                  <a:txBody>
                    <a:bodyPr/>
                    <a:lstStyle/>
                    <a:p>
                      <a:pPr algn="r"/>
                      <a:r>
                        <a:rPr lang="es-AR">
                          <a:effectLst/>
                        </a:rPr>
                        <a:t>0.250000</a:t>
                      </a:r>
                    </a:p>
                  </a:txBody>
                  <a:tcPr anchor="ctr"/>
                </a:tc>
                <a:extLst>
                  <a:ext uri="{0D108BD9-81ED-4DB2-BD59-A6C34878D82A}">
                    <a16:rowId xmlns:a16="http://schemas.microsoft.com/office/drawing/2014/main" val="251489830"/>
                  </a:ext>
                </a:extLst>
              </a:tr>
              <a:tr h="370840">
                <a:tc>
                  <a:txBody>
                    <a:bodyPr/>
                    <a:lstStyle/>
                    <a:p>
                      <a:pPr fontAlgn="ctr"/>
                      <a:r>
                        <a:rPr lang="es-AR" b="1">
                          <a:effectLst/>
                        </a:rPr>
                        <a:t>Gold</a:t>
                      </a:r>
                    </a:p>
                  </a:txBody>
                  <a:tcPr anchor="ctr"/>
                </a:tc>
                <a:tc>
                  <a:txBody>
                    <a:bodyPr/>
                    <a:lstStyle/>
                    <a:p>
                      <a:pPr algn="r"/>
                      <a:r>
                        <a:rPr lang="es-AR">
                          <a:effectLst/>
                        </a:rPr>
                        <a:t>21</a:t>
                      </a:r>
                    </a:p>
                  </a:txBody>
                  <a:tcPr anchor="ctr"/>
                </a:tc>
                <a:tc>
                  <a:txBody>
                    <a:bodyPr/>
                    <a:lstStyle/>
                    <a:p>
                      <a:pPr algn="r"/>
                      <a:r>
                        <a:rPr lang="es-AR">
                          <a:effectLst/>
                        </a:rPr>
                        <a:t>95</a:t>
                      </a:r>
                    </a:p>
                  </a:txBody>
                  <a:tcPr anchor="ctr"/>
                </a:tc>
                <a:tc>
                  <a:txBody>
                    <a:bodyPr/>
                    <a:lstStyle/>
                    <a:p>
                      <a:pPr algn="r"/>
                      <a:r>
                        <a:rPr lang="es-AR">
                          <a:effectLst/>
                        </a:rPr>
                        <a:t>0.181034</a:t>
                      </a:r>
                    </a:p>
                  </a:txBody>
                  <a:tcPr anchor="ctr"/>
                </a:tc>
                <a:extLst>
                  <a:ext uri="{0D108BD9-81ED-4DB2-BD59-A6C34878D82A}">
                    <a16:rowId xmlns:a16="http://schemas.microsoft.com/office/drawing/2014/main" val="293521621"/>
                  </a:ext>
                </a:extLst>
              </a:tr>
              <a:tr h="370840">
                <a:tc>
                  <a:txBody>
                    <a:bodyPr/>
                    <a:lstStyle/>
                    <a:p>
                      <a:pPr fontAlgn="ctr"/>
                      <a:r>
                        <a:rPr lang="es-AR" b="1">
                          <a:effectLst/>
                        </a:rPr>
                        <a:t>Blue</a:t>
                      </a:r>
                    </a:p>
                  </a:txBody>
                  <a:tcPr anchor="ctr"/>
                </a:tc>
                <a:tc>
                  <a:txBody>
                    <a:bodyPr/>
                    <a:lstStyle/>
                    <a:p>
                      <a:pPr algn="r"/>
                      <a:r>
                        <a:rPr lang="es-AR">
                          <a:effectLst/>
                        </a:rPr>
                        <a:t>1519</a:t>
                      </a:r>
                    </a:p>
                  </a:txBody>
                  <a:tcPr anchor="ctr"/>
                </a:tc>
                <a:tc>
                  <a:txBody>
                    <a:bodyPr/>
                    <a:lstStyle/>
                    <a:p>
                      <a:pPr algn="r"/>
                      <a:r>
                        <a:rPr lang="es-AR">
                          <a:effectLst/>
                        </a:rPr>
                        <a:t>7917</a:t>
                      </a:r>
                    </a:p>
                  </a:txBody>
                  <a:tcPr anchor="ctr"/>
                </a:tc>
                <a:tc>
                  <a:txBody>
                    <a:bodyPr/>
                    <a:lstStyle/>
                    <a:p>
                      <a:pPr algn="r"/>
                      <a:r>
                        <a:rPr lang="es-AR">
                          <a:effectLst/>
                        </a:rPr>
                        <a:t>0.160979</a:t>
                      </a:r>
                    </a:p>
                  </a:txBody>
                  <a:tcPr anchor="ctr"/>
                </a:tc>
                <a:extLst>
                  <a:ext uri="{0D108BD9-81ED-4DB2-BD59-A6C34878D82A}">
                    <a16:rowId xmlns:a16="http://schemas.microsoft.com/office/drawing/2014/main" val="1725261638"/>
                  </a:ext>
                </a:extLst>
              </a:tr>
              <a:tr h="370840">
                <a:tc>
                  <a:txBody>
                    <a:bodyPr/>
                    <a:lstStyle/>
                    <a:p>
                      <a:pPr fontAlgn="ctr"/>
                      <a:r>
                        <a:rPr lang="es-AR" b="1">
                          <a:effectLst/>
                        </a:rPr>
                        <a:t>Silver</a:t>
                      </a:r>
                    </a:p>
                  </a:txBody>
                  <a:tcPr anchor="ctr"/>
                </a:tc>
                <a:tc>
                  <a:txBody>
                    <a:bodyPr/>
                    <a:lstStyle/>
                    <a:p>
                      <a:pPr algn="r"/>
                      <a:r>
                        <a:rPr lang="es-AR">
                          <a:effectLst/>
                        </a:rPr>
                        <a:t>82</a:t>
                      </a:r>
                    </a:p>
                  </a:txBody>
                  <a:tcPr anchor="ctr"/>
                </a:tc>
                <a:tc>
                  <a:txBody>
                    <a:bodyPr/>
                    <a:lstStyle/>
                    <a:p>
                      <a:pPr algn="r"/>
                      <a:r>
                        <a:rPr lang="es-AR">
                          <a:effectLst/>
                        </a:rPr>
                        <a:t>473</a:t>
                      </a:r>
                    </a:p>
                  </a:txBody>
                  <a:tcPr anchor="ctr"/>
                </a:tc>
                <a:tc>
                  <a:txBody>
                    <a:bodyPr/>
                    <a:lstStyle/>
                    <a:p>
                      <a:pPr algn="r"/>
                      <a:r>
                        <a:rPr lang="es-AR" dirty="0">
                          <a:effectLst/>
                        </a:rPr>
                        <a:t>0.147748</a:t>
                      </a:r>
                    </a:p>
                  </a:txBody>
                  <a:tcPr anchor="ctr"/>
                </a:tc>
                <a:extLst>
                  <a:ext uri="{0D108BD9-81ED-4DB2-BD59-A6C34878D82A}">
                    <a16:rowId xmlns:a16="http://schemas.microsoft.com/office/drawing/2014/main" val="3471681830"/>
                  </a:ext>
                </a:extLst>
              </a:tr>
            </a:tbl>
          </a:graphicData>
        </a:graphic>
      </p:graphicFrame>
      <p:sp>
        <p:nvSpPr>
          <p:cNvPr id="7" name="CuadroTexto 6">
            <a:extLst>
              <a:ext uri="{FF2B5EF4-FFF2-40B4-BE49-F238E27FC236}">
                <a16:creationId xmlns:a16="http://schemas.microsoft.com/office/drawing/2014/main" id="{8C8087DD-6C77-445D-9BBB-C92681C84C71}"/>
              </a:ext>
            </a:extLst>
          </p:cNvPr>
          <p:cNvSpPr txBox="1"/>
          <p:nvPr/>
        </p:nvSpPr>
        <p:spPr>
          <a:xfrm>
            <a:off x="403412" y="4343400"/>
            <a:ext cx="5127789" cy="830997"/>
          </a:xfrm>
          <a:prstGeom prst="rect">
            <a:avLst/>
          </a:prstGeom>
          <a:noFill/>
        </p:spPr>
        <p:txBody>
          <a:bodyPr wrap="square" rtlCol="0">
            <a:spAutoFit/>
          </a:bodyPr>
          <a:lstStyle/>
          <a:p>
            <a:r>
              <a:rPr lang="es-MX" sz="2400" b="0" i="0" dirty="0">
                <a:solidFill>
                  <a:srgbClr val="D5D5D5"/>
                </a:solidFill>
                <a:effectLst/>
                <a:latin typeface="Arial" panose="020B0604020202020204" pitchFamily="34" charset="0"/>
                <a:cs typeface="Arial" panose="020B0604020202020204" pitchFamily="34" charset="0"/>
              </a:rPr>
              <a:t>Dentro de la </a:t>
            </a:r>
            <a:r>
              <a:rPr lang="es-MX" sz="2400" b="0" i="0" dirty="0" err="1">
                <a:solidFill>
                  <a:srgbClr val="D5D5D5"/>
                </a:solidFill>
                <a:effectLst/>
                <a:latin typeface="Arial" panose="020B0604020202020204" pitchFamily="34" charset="0"/>
                <a:cs typeface="Arial" panose="020B0604020202020204" pitchFamily="34" charset="0"/>
              </a:rPr>
              <a:t>categoria</a:t>
            </a:r>
            <a:r>
              <a:rPr lang="es-MX" sz="2400" b="0" i="0" dirty="0">
                <a:solidFill>
                  <a:srgbClr val="D5D5D5"/>
                </a:solidFill>
                <a:effectLst/>
                <a:latin typeface="Arial" panose="020B0604020202020204" pitchFamily="34" charset="0"/>
                <a:cs typeface="Arial" panose="020B0604020202020204" pitchFamily="34" charset="0"/>
              </a:rPr>
              <a:t> </a:t>
            </a:r>
            <a:r>
              <a:rPr lang="es-MX" sz="2400" b="0" i="0" dirty="0" err="1">
                <a:solidFill>
                  <a:srgbClr val="D5D5D5"/>
                </a:solidFill>
                <a:effectLst/>
                <a:latin typeface="Arial" panose="020B0604020202020204" pitchFamily="34" charset="0"/>
                <a:cs typeface="Arial" panose="020B0604020202020204" pitchFamily="34" charset="0"/>
              </a:rPr>
              <a:t>platinum</a:t>
            </a:r>
            <a:r>
              <a:rPr lang="es-MX" sz="2400" b="0" i="0" dirty="0">
                <a:solidFill>
                  <a:srgbClr val="D5D5D5"/>
                </a:solidFill>
                <a:effectLst/>
                <a:latin typeface="Arial" panose="020B0604020202020204" pitchFamily="34" charset="0"/>
                <a:cs typeface="Arial" panose="020B0604020202020204" pitchFamily="34" charset="0"/>
              </a:rPr>
              <a:t>, un 25% abandona el servicio.</a:t>
            </a:r>
            <a:endParaRPr lang="es-A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1268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D1D473-6DFB-4262-BC3A-F964070B29F2}"/>
              </a:ext>
            </a:extLst>
          </p:cNvPr>
          <p:cNvSpPr>
            <a:spLocks noGrp="1"/>
          </p:cNvSpPr>
          <p:nvPr>
            <p:ph type="title"/>
          </p:nvPr>
        </p:nvSpPr>
        <p:spPr/>
        <p:txBody>
          <a:bodyPr>
            <a:normAutofit fontScale="90000"/>
          </a:bodyPr>
          <a:lstStyle/>
          <a:p>
            <a:r>
              <a:rPr lang="es-MX" sz="3600" b="0" i="0" dirty="0">
                <a:solidFill>
                  <a:srgbClr val="D5D5D5"/>
                </a:solidFill>
                <a:effectLst/>
                <a:latin typeface="Roboto" panose="02000000000000000000" pitchFamily="2" charset="0"/>
              </a:rPr>
              <a:t>¿Que nivel de educación tienen los clientes que abandonan los servicios?</a:t>
            </a:r>
            <a:br>
              <a:rPr lang="es-MX" sz="3600" b="0" i="0" dirty="0">
                <a:solidFill>
                  <a:srgbClr val="D5D5D5"/>
                </a:solidFill>
                <a:effectLst/>
                <a:latin typeface="Roboto" panose="02000000000000000000" pitchFamily="2" charset="0"/>
              </a:rPr>
            </a:br>
            <a:endParaRPr lang="es-AR" dirty="0"/>
          </a:p>
        </p:txBody>
      </p:sp>
      <p:pic>
        <p:nvPicPr>
          <p:cNvPr id="5" name="Marcador de contenido 4">
            <a:extLst>
              <a:ext uri="{FF2B5EF4-FFF2-40B4-BE49-F238E27FC236}">
                <a16:creationId xmlns:a16="http://schemas.microsoft.com/office/drawing/2014/main" id="{7734D8B9-A6E7-4162-A581-F332919B2F78}"/>
              </a:ext>
            </a:extLst>
          </p:cNvPr>
          <p:cNvPicPr>
            <a:picLocks noGrp="1" noChangeAspect="1"/>
          </p:cNvPicPr>
          <p:nvPr>
            <p:ph idx="1"/>
          </p:nvPr>
        </p:nvPicPr>
        <p:blipFill>
          <a:blip r:embed="rId2"/>
          <a:stretch>
            <a:fillRect/>
          </a:stretch>
        </p:blipFill>
        <p:spPr>
          <a:xfrm>
            <a:off x="359295" y="1811020"/>
            <a:ext cx="5512439" cy="3832867"/>
          </a:xfrm>
        </p:spPr>
      </p:pic>
      <p:graphicFrame>
        <p:nvGraphicFramePr>
          <p:cNvPr id="6" name="Tabla 6">
            <a:extLst>
              <a:ext uri="{FF2B5EF4-FFF2-40B4-BE49-F238E27FC236}">
                <a16:creationId xmlns:a16="http://schemas.microsoft.com/office/drawing/2014/main" id="{E26BFC71-91F6-4BF8-A2B2-9BA0E9383D45}"/>
              </a:ext>
            </a:extLst>
          </p:cNvPr>
          <p:cNvGraphicFramePr>
            <a:graphicFrameLocks noGrp="1"/>
          </p:cNvGraphicFramePr>
          <p:nvPr>
            <p:extLst>
              <p:ext uri="{D42A27DB-BD31-4B8C-83A1-F6EECF244321}">
                <p14:modId xmlns:p14="http://schemas.microsoft.com/office/powerpoint/2010/main" val="2096732672"/>
              </p:ext>
            </p:extLst>
          </p:nvPr>
        </p:nvGraphicFramePr>
        <p:xfrm>
          <a:off x="6142216" y="1811020"/>
          <a:ext cx="5690489" cy="3235960"/>
        </p:xfrm>
        <a:graphic>
          <a:graphicData uri="http://schemas.openxmlformats.org/drawingml/2006/table">
            <a:tbl>
              <a:tblPr firstRow="1" bandRow="1">
                <a:tableStyleId>{5C22544A-7EE6-4342-B048-85BDC9FD1C3A}</a:tableStyleId>
              </a:tblPr>
              <a:tblGrid>
                <a:gridCol w="1840753">
                  <a:extLst>
                    <a:ext uri="{9D8B030D-6E8A-4147-A177-3AD203B41FA5}">
                      <a16:colId xmlns:a16="http://schemas.microsoft.com/office/drawing/2014/main" val="1496947381"/>
                    </a:ext>
                  </a:extLst>
                </a:gridCol>
                <a:gridCol w="1358153">
                  <a:extLst>
                    <a:ext uri="{9D8B030D-6E8A-4147-A177-3AD203B41FA5}">
                      <a16:colId xmlns:a16="http://schemas.microsoft.com/office/drawing/2014/main" val="2678190270"/>
                    </a:ext>
                  </a:extLst>
                </a:gridCol>
                <a:gridCol w="1304364">
                  <a:extLst>
                    <a:ext uri="{9D8B030D-6E8A-4147-A177-3AD203B41FA5}">
                      <a16:colId xmlns:a16="http://schemas.microsoft.com/office/drawing/2014/main" val="1865218752"/>
                    </a:ext>
                  </a:extLst>
                </a:gridCol>
                <a:gridCol w="1187219">
                  <a:extLst>
                    <a:ext uri="{9D8B030D-6E8A-4147-A177-3AD203B41FA5}">
                      <a16:colId xmlns:a16="http://schemas.microsoft.com/office/drawing/2014/main" val="637741097"/>
                    </a:ext>
                  </a:extLst>
                </a:gridCol>
              </a:tblGrid>
              <a:tr h="370840">
                <a:tc>
                  <a:txBody>
                    <a:bodyPr/>
                    <a:lstStyle/>
                    <a:p>
                      <a:pPr algn="r"/>
                      <a:r>
                        <a:rPr lang="es-AR" b="1" dirty="0" err="1">
                          <a:effectLst/>
                        </a:rPr>
                        <a:t>Education</a:t>
                      </a:r>
                      <a:r>
                        <a:rPr lang="es-AR" b="1" dirty="0">
                          <a:effectLst/>
                        </a:rPr>
                        <a:t>_</a:t>
                      </a:r>
                    </a:p>
                    <a:p>
                      <a:pPr algn="r"/>
                      <a:r>
                        <a:rPr lang="es-AR" b="1" dirty="0" err="1">
                          <a:effectLst/>
                        </a:rPr>
                        <a:t>Level</a:t>
                      </a:r>
                      <a:endParaRPr lang="es-AR" b="1" dirty="0">
                        <a:effectLst/>
                      </a:endParaRPr>
                    </a:p>
                  </a:txBody>
                  <a:tcPr anchor="ctr"/>
                </a:tc>
                <a:tc>
                  <a:txBody>
                    <a:bodyPr/>
                    <a:lstStyle/>
                    <a:p>
                      <a:pPr algn="r"/>
                      <a:r>
                        <a:rPr lang="es-AR" b="1" dirty="0" err="1">
                          <a:effectLst/>
                        </a:rPr>
                        <a:t>Attrited</a:t>
                      </a:r>
                      <a:r>
                        <a:rPr lang="es-AR" b="1" dirty="0">
                          <a:effectLst/>
                        </a:rPr>
                        <a:t> </a:t>
                      </a:r>
                      <a:r>
                        <a:rPr lang="es-AR" b="1" dirty="0" err="1">
                          <a:effectLst/>
                        </a:rPr>
                        <a:t>Customer</a:t>
                      </a:r>
                      <a:endParaRPr lang="es-AR" b="1" dirty="0">
                        <a:effectLst/>
                      </a:endParaRPr>
                    </a:p>
                  </a:txBody>
                  <a:tcPr anchor="ctr"/>
                </a:tc>
                <a:tc>
                  <a:txBody>
                    <a:bodyPr/>
                    <a:lstStyle/>
                    <a:p>
                      <a:pPr algn="r"/>
                      <a:r>
                        <a:rPr lang="es-AR" b="1">
                          <a:effectLst/>
                        </a:rPr>
                        <a:t>Existing Customer</a:t>
                      </a:r>
                    </a:p>
                  </a:txBody>
                  <a:tcPr anchor="ctr"/>
                </a:tc>
                <a:tc>
                  <a:txBody>
                    <a:bodyPr/>
                    <a:lstStyle/>
                    <a:p>
                      <a:pPr algn="r"/>
                      <a:r>
                        <a:rPr lang="es-AR" b="1" dirty="0">
                          <a:effectLst/>
                        </a:rPr>
                        <a:t>%_</a:t>
                      </a:r>
                      <a:r>
                        <a:rPr lang="es-AR" b="1" dirty="0" err="1">
                          <a:effectLst/>
                        </a:rPr>
                        <a:t>out</a:t>
                      </a:r>
                      <a:endParaRPr lang="es-AR" b="1" dirty="0">
                        <a:effectLst/>
                      </a:endParaRPr>
                    </a:p>
                  </a:txBody>
                  <a:tcPr anchor="ctr"/>
                </a:tc>
                <a:extLst>
                  <a:ext uri="{0D108BD9-81ED-4DB2-BD59-A6C34878D82A}">
                    <a16:rowId xmlns:a16="http://schemas.microsoft.com/office/drawing/2014/main" val="604101278"/>
                  </a:ext>
                </a:extLst>
              </a:tr>
              <a:tr h="370840">
                <a:tc>
                  <a:txBody>
                    <a:bodyPr/>
                    <a:lstStyle/>
                    <a:p>
                      <a:pPr fontAlgn="ctr"/>
                      <a:r>
                        <a:rPr lang="es-AR" b="1" dirty="0" err="1">
                          <a:effectLst/>
                        </a:rPr>
                        <a:t>Doctorate</a:t>
                      </a:r>
                      <a:endParaRPr lang="es-AR" b="1" dirty="0">
                        <a:effectLst/>
                      </a:endParaRPr>
                    </a:p>
                  </a:txBody>
                  <a:tcPr anchor="ctr"/>
                </a:tc>
                <a:tc>
                  <a:txBody>
                    <a:bodyPr/>
                    <a:lstStyle/>
                    <a:p>
                      <a:pPr algn="r"/>
                      <a:r>
                        <a:rPr lang="es-AR">
                          <a:effectLst/>
                        </a:rPr>
                        <a:t>95</a:t>
                      </a:r>
                    </a:p>
                  </a:txBody>
                  <a:tcPr anchor="ctr"/>
                </a:tc>
                <a:tc>
                  <a:txBody>
                    <a:bodyPr/>
                    <a:lstStyle/>
                    <a:p>
                      <a:pPr algn="r"/>
                      <a:r>
                        <a:rPr lang="es-AR">
                          <a:effectLst/>
                        </a:rPr>
                        <a:t>356</a:t>
                      </a:r>
                    </a:p>
                  </a:txBody>
                  <a:tcPr anchor="ctr"/>
                </a:tc>
                <a:tc>
                  <a:txBody>
                    <a:bodyPr/>
                    <a:lstStyle/>
                    <a:p>
                      <a:pPr algn="r"/>
                      <a:r>
                        <a:rPr lang="es-AR">
                          <a:effectLst/>
                        </a:rPr>
                        <a:t>0.210643</a:t>
                      </a:r>
                    </a:p>
                  </a:txBody>
                  <a:tcPr anchor="ctr"/>
                </a:tc>
                <a:extLst>
                  <a:ext uri="{0D108BD9-81ED-4DB2-BD59-A6C34878D82A}">
                    <a16:rowId xmlns:a16="http://schemas.microsoft.com/office/drawing/2014/main" val="3292673400"/>
                  </a:ext>
                </a:extLst>
              </a:tr>
              <a:tr h="370840">
                <a:tc>
                  <a:txBody>
                    <a:bodyPr/>
                    <a:lstStyle/>
                    <a:p>
                      <a:pPr fontAlgn="ctr"/>
                      <a:r>
                        <a:rPr lang="es-AR" b="1">
                          <a:effectLst/>
                        </a:rPr>
                        <a:t>Post-Graduate</a:t>
                      </a:r>
                    </a:p>
                  </a:txBody>
                  <a:tcPr anchor="ctr"/>
                </a:tc>
                <a:tc>
                  <a:txBody>
                    <a:bodyPr/>
                    <a:lstStyle/>
                    <a:p>
                      <a:pPr algn="r"/>
                      <a:r>
                        <a:rPr lang="es-AR">
                          <a:effectLst/>
                        </a:rPr>
                        <a:t>92</a:t>
                      </a:r>
                    </a:p>
                  </a:txBody>
                  <a:tcPr anchor="ctr"/>
                </a:tc>
                <a:tc>
                  <a:txBody>
                    <a:bodyPr/>
                    <a:lstStyle/>
                    <a:p>
                      <a:pPr algn="r"/>
                      <a:r>
                        <a:rPr lang="es-AR">
                          <a:effectLst/>
                        </a:rPr>
                        <a:t>424</a:t>
                      </a:r>
                    </a:p>
                  </a:txBody>
                  <a:tcPr anchor="ctr"/>
                </a:tc>
                <a:tc>
                  <a:txBody>
                    <a:bodyPr/>
                    <a:lstStyle/>
                    <a:p>
                      <a:pPr algn="r"/>
                      <a:r>
                        <a:rPr lang="es-AR">
                          <a:effectLst/>
                        </a:rPr>
                        <a:t>0.178295</a:t>
                      </a:r>
                    </a:p>
                  </a:txBody>
                  <a:tcPr anchor="ctr"/>
                </a:tc>
                <a:extLst>
                  <a:ext uri="{0D108BD9-81ED-4DB2-BD59-A6C34878D82A}">
                    <a16:rowId xmlns:a16="http://schemas.microsoft.com/office/drawing/2014/main" val="2942059660"/>
                  </a:ext>
                </a:extLst>
              </a:tr>
              <a:tr h="370840">
                <a:tc>
                  <a:txBody>
                    <a:bodyPr/>
                    <a:lstStyle/>
                    <a:p>
                      <a:pPr fontAlgn="ctr"/>
                      <a:r>
                        <a:rPr lang="es-AR" b="1">
                          <a:effectLst/>
                        </a:rPr>
                        <a:t>Unknown</a:t>
                      </a:r>
                    </a:p>
                  </a:txBody>
                  <a:tcPr anchor="ctr"/>
                </a:tc>
                <a:tc>
                  <a:txBody>
                    <a:bodyPr/>
                    <a:lstStyle/>
                    <a:p>
                      <a:pPr algn="r"/>
                      <a:r>
                        <a:rPr lang="es-AR">
                          <a:effectLst/>
                        </a:rPr>
                        <a:t>256</a:t>
                      </a:r>
                    </a:p>
                  </a:txBody>
                  <a:tcPr anchor="ctr"/>
                </a:tc>
                <a:tc>
                  <a:txBody>
                    <a:bodyPr/>
                    <a:lstStyle/>
                    <a:p>
                      <a:pPr algn="r"/>
                      <a:r>
                        <a:rPr lang="es-AR">
                          <a:effectLst/>
                        </a:rPr>
                        <a:t>1263</a:t>
                      </a:r>
                    </a:p>
                  </a:txBody>
                  <a:tcPr anchor="ctr"/>
                </a:tc>
                <a:tc>
                  <a:txBody>
                    <a:bodyPr/>
                    <a:lstStyle/>
                    <a:p>
                      <a:pPr algn="r"/>
                      <a:r>
                        <a:rPr lang="es-AR">
                          <a:effectLst/>
                        </a:rPr>
                        <a:t>0.168532</a:t>
                      </a:r>
                    </a:p>
                  </a:txBody>
                  <a:tcPr anchor="ctr"/>
                </a:tc>
                <a:extLst>
                  <a:ext uri="{0D108BD9-81ED-4DB2-BD59-A6C34878D82A}">
                    <a16:rowId xmlns:a16="http://schemas.microsoft.com/office/drawing/2014/main" val="1640705763"/>
                  </a:ext>
                </a:extLst>
              </a:tr>
              <a:tr h="370840">
                <a:tc>
                  <a:txBody>
                    <a:bodyPr/>
                    <a:lstStyle/>
                    <a:p>
                      <a:pPr fontAlgn="ctr"/>
                      <a:r>
                        <a:rPr lang="es-AR" b="1">
                          <a:effectLst/>
                        </a:rPr>
                        <a:t>Uneducated</a:t>
                      </a:r>
                    </a:p>
                  </a:txBody>
                  <a:tcPr anchor="ctr"/>
                </a:tc>
                <a:tc>
                  <a:txBody>
                    <a:bodyPr/>
                    <a:lstStyle/>
                    <a:p>
                      <a:pPr algn="r"/>
                      <a:r>
                        <a:rPr lang="es-AR">
                          <a:effectLst/>
                        </a:rPr>
                        <a:t>237</a:t>
                      </a:r>
                    </a:p>
                  </a:txBody>
                  <a:tcPr anchor="ctr"/>
                </a:tc>
                <a:tc>
                  <a:txBody>
                    <a:bodyPr/>
                    <a:lstStyle/>
                    <a:p>
                      <a:pPr algn="r"/>
                      <a:r>
                        <a:rPr lang="es-AR">
                          <a:effectLst/>
                        </a:rPr>
                        <a:t>1250</a:t>
                      </a:r>
                    </a:p>
                  </a:txBody>
                  <a:tcPr anchor="ctr"/>
                </a:tc>
                <a:tc>
                  <a:txBody>
                    <a:bodyPr/>
                    <a:lstStyle/>
                    <a:p>
                      <a:pPr algn="r"/>
                      <a:r>
                        <a:rPr lang="es-AR">
                          <a:effectLst/>
                        </a:rPr>
                        <a:t>0.159381</a:t>
                      </a:r>
                    </a:p>
                  </a:txBody>
                  <a:tcPr anchor="ctr"/>
                </a:tc>
                <a:extLst>
                  <a:ext uri="{0D108BD9-81ED-4DB2-BD59-A6C34878D82A}">
                    <a16:rowId xmlns:a16="http://schemas.microsoft.com/office/drawing/2014/main" val="970116570"/>
                  </a:ext>
                </a:extLst>
              </a:tr>
              <a:tr h="370840">
                <a:tc>
                  <a:txBody>
                    <a:bodyPr/>
                    <a:lstStyle/>
                    <a:p>
                      <a:pPr fontAlgn="ctr"/>
                      <a:r>
                        <a:rPr lang="es-AR" b="1">
                          <a:effectLst/>
                        </a:rPr>
                        <a:t>Graduate</a:t>
                      </a:r>
                    </a:p>
                  </a:txBody>
                  <a:tcPr anchor="ctr"/>
                </a:tc>
                <a:tc>
                  <a:txBody>
                    <a:bodyPr/>
                    <a:lstStyle/>
                    <a:p>
                      <a:pPr algn="r"/>
                      <a:r>
                        <a:rPr lang="es-AR">
                          <a:effectLst/>
                        </a:rPr>
                        <a:t>487</a:t>
                      </a:r>
                    </a:p>
                  </a:txBody>
                  <a:tcPr anchor="ctr"/>
                </a:tc>
                <a:tc>
                  <a:txBody>
                    <a:bodyPr/>
                    <a:lstStyle/>
                    <a:p>
                      <a:pPr algn="r"/>
                      <a:r>
                        <a:rPr lang="es-AR">
                          <a:effectLst/>
                        </a:rPr>
                        <a:t>2641</a:t>
                      </a:r>
                    </a:p>
                  </a:txBody>
                  <a:tcPr anchor="ctr"/>
                </a:tc>
                <a:tc>
                  <a:txBody>
                    <a:bodyPr/>
                    <a:lstStyle/>
                    <a:p>
                      <a:pPr algn="r"/>
                      <a:r>
                        <a:rPr lang="es-AR">
                          <a:effectLst/>
                        </a:rPr>
                        <a:t>0.155691</a:t>
                      </a:r>
                    </a:p>
                  </a:txBody>
                  <a:tcPr anchor="ctr"/>
                </a:tc>
                <a:extLst>
                  <a:ext uri="{0D108BD9-81ED-4DB2-BD59-A6C34878D82A}">
                    <a16:rowId xmlns:a16="http://schemas.microsoft.com/office/drawing/2014/main" val="674701842"/>
                  </a:ext>
                </a:extLst>
              </a:tr>
              <a:tr h="370840">
                <a:tc>
                  <a:txBody>
                    <a:bodyPr/>
                    <a:lstStyle/>
                    <a:p>
                      <a:pPr fontAlgn="ctr"/>
                      <a:r>
                        <a:rPr lang="es-AR" b="1">
                          <a:effectLst/>
                        </a:rPr>
                        <a:t>College</a:t>
                      </a:r>
                    </a:p>
                  </a:txBody>
                  <a:tcPr anchor="ctr"/>
                </a:tc>
                <a:tc>
                  <a:txBody>
                    <a:bodyPr/>
                    <a:lstStyle/>
                    <a:p>
                      <a:pPr algn="r"/>
                      <a:r>
                        <a:rPr lang="es-AR">
                          <a:effectLst/>
                        </a:rPr>
                        <a:t>154</a:t>
                      </a:r>
                    </a:p>
                  </a:txBody>
                  <a:tcPr anchor="ctr"/>
                </a:tc>
                <a:tc>
                  <a:txBody>
                    <a:bodyPr/>
                    <a:lstStyle/>
                    <a:p>
                      <a:pPr algn="r"/>
                      <a:r>
                        <a:rPr lang="es-AR">
                          <a:effectLst/>
                        </a:rPr>
                        <a:t>859</a:t>
                      </a:r>
                    </a:p>
                  </a:txBody>
                  <a:tcPr anchor="ctr"/>
                </a:tc>
                <a:tc>
                  <a:txBody>
                    <a:bodyPr/>
                    <a:lstStyle/>
                    <a:p>
                      <a:pPr algn="r"/>
                      <a:r>
                        <a:rPr lang="es-AR">
                          <a:effectLst/>
                        </a:rPr>
                        <a:t>0.152024</a:t>
                      </a:r>
                    </a:p>
                  </a:txBody>
                  <a:tcPr anchor="ctr"/>
                </a:tc>
                <a:extLst>
                  <a:ext uri="{0D108BD9-81ED-4DB2-BD59-A6C34878D82A}">
                    <a16:rowId xmlns:a16="http://schemas.microsoft.com/office/drawing/2014/main" val="3188518503"/>
                  </a:ext>
                </a:extLst>
              </a:tr>
              <a:tr h="370840">
                <a:tc>
                  <a:txBody>
                    <a:bodyPr/>
                    <a:lstStyle/>
                    <a:p>
                      <a:pPr fontAlgn="ctr"/>
                      <a:r>
                        <a:rPr lang="es-AR" b="1">
                          <a:effectLst/>
                        </a:rPr>
                        <a:t>High School</a:t>
                      </a:r>
                    </a:p>
                  </a:txBody>
                  <a:tcPr anchor="ctr"/>
                </a:tc>
                <a:tc>
                  <a:txBody>
                    <a:bodyPr/>
                    <a:lstStyle/>
                    <a:p>
                      <a:pPr algn="r"/>
                      <a:r>
                        <a:rPr lang="es-AR">
                          <a:effectLst/>
                        </a:rPr>
                        <a:t>306</a:t>
                      </a:r>
                    </a:p>
                  </a:txBody>
                  <a:tcPr anchor="ctr"/>
                </a:tc>
                <a:tc>
                  <a:txBody>
                    <a:bodyPr/>
                    <a:lstStyle/>
                    <a:p>
                      <a:pPr algn="r"/>
                      <a:r>
                        <a:rPr lang="es-AR">
                          <a:effectLst/>
                        </a:rPr>
                        <a:t>1707</a:t>
                      </a:r>
                    </a:p>
                  </a:txBody>
                  <a:tcPr anchor="ctr"/>
                </a:tc>
                <a:tc>
                  <a:txBody>
                    <a:bodyPr/>
                    <a:lstStyle/>
                    <a:p>
                      <a:pPr algn="r"/>
                      <a:r>
                        <a:rPr lang="es-AR" dirty="0">
                          <a:effectLst/>
                        </a:rPr>
                        <a:t>0.152012</a:t>
                      </a:r>
                    </a:p>
                  </a:txBody>
                  <a:tcPr anchor="ctr"/>
                </a:tc>
                <a:extLst>
                  <a:ext uri="{0D108BD9-81ED-4DB2-BD59-A6C34878D82A}">
                    <a16:rowId xmlns:a16="http://schemas.microsoft.com/office/drawing/2014/main" val="1369267853"/>
                  </a:ext>
                </a:extLst>
              </a:tr>
            </a:tbl>
          </a:graphicData>
        </a:graphic>
      </p:graphicFrame>
      <p:sp>
        <p:nvSpPr>
          <p:cNvPr id="7" name="CuadroTexto 6">
            <a:extLst>
              <a:ext uri="{FF2B5EF4-FFF2-40B4-BE49-F238E27FC236}">
                <a16:creationId xmlns:a16="http://schemas.microsoft.com/office/drawing/2014/main" id="{AFAA7890-ACC4-4E5E-B0F3-677C6D56213C}"/>
              </a:ext>
            </a:extLst>
          </p:cNvPr>
          <p:cNvSpPr txBox="1"/>
          <p:nvPr/>
        </p:nvSpPr>
        <p:spPr>
          <a:xfrm>
            <a:off x="1895430" y="5595963"/>
            <a:ext cx="10543099" cy="984885"/>
          </a:xfrm>
          <a:prstGeom prst="rect">
            <a:avLst/>
          </a:prstGeom>
          <a:noFill/>
        </p:spPr>
        <p:txBody>
          <a:bodyPr wrap="square" rtlCol="0">
            <a:spAutoFit/>
          </a:bodyPr>
          <a:lstStyle/>
          <a:p>
            <a:br>
              <a:rPr lang="es-MX" sz="2000" b="0" dirty="0">
                <a:solidFill>
                  <a:srgbClr val="D4D4D4"/>
                </a:solidFill>
                <a:effectLst/>
                <a:latin typeface="Arial" panose="020B0604020202020204" pitchFamily="34" charset="0"/>
                <a:cs typeface="Arial" panose="020B0604020202020204" pitchFamily="34" charset="0"/>
              </a:rPr>
            </a:br>
            <a:r>
              <a:rPr lang="es-MX" sz="2000" b="0" dirty="0">
                <a:solidFill>
                  <a:srgbClr val="D4D4D4"/>
                </a:solidFill>
                <a:effectLst/>
                <a:latin typeface="Arial" panose="020B0604020202020204" pitchFamily="34" charset="0"/>
                <a:cs typeface="Arial" panose="020B0604020202020204" pitchFamily="34" charset="0"/>
              </a:rPr>
              <a:t>Dentro de el nivel de educación Doctorado, el 21% abandona el servicio </a:t>
            </a:r>
          </a:p>
          <a:p>
            <a:endParaRPr lang="es-AR" dirty="0"/>
          </a:p>
        </p:txBody>
      </p:sp>
    </p:spTree>
    <p:extLst>
      <p:ext uri="{BB962C8B-B14F-4D97-AF65-F5344CB8AC3E}">
        <p14:creationId xmlns:p14="http://schemas.microsoft.com/office/powerpoint/2010/main" val="443354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09D8CC-7620-46EF-92D9-C1C7C7C27588}"/>
              </a:ext>
            </a:extLst>
          </p:cNvPr>
          <p:cNvSpPr>
            <a:spLocks noGrp="1"/>
          </p:cNvSpPr>
          <p:nvPr>
            <p:ph type="title"/>
          </p:nvPr>
        </p:nvSpPr>
        <p:spPr/>
        <p:txBody>
          <a:bodyPr>
            <a:normAutofit fontScale="90000"/>
          </a:bodyPr>
          <a:lstStyle/>
          <a:p>
            <a:r>
              <a:rPr lang="es-MX" sz="3600" b="0" i="0" dirty="0">
                <a:solidFill>
                  <a:srgbClr val="D5D5D5"/>
                </a:solidFill>
                <a:effectLst/>
                <a:latin typeface="Roboto" panose="02000000000000000000" pitchFamily="2" charset="0"/>
              </a:rPr>
              <a:t>¿Que nivel de ingresos tienen los clientes que abandonan los servicios?</a:t>
            </a:r>
            <a:br>
              <a:rPr lang="es-MX" sz="3600" b="0" i="0" dirty="0">
                <a:solidFill>
                  <a:srgbClr val="D5D5D5"/>
                </a:solidFill>
                <a:effectLst/>
                <a:latin typeface="Roboto" panose="02000000000000000000" pitchFamily="2" charset="0"/>
              </a:rPr>
            </a:br>
            <a:endParaRPr lang="es-AR" dirty="0"/>
          </a:p>
        </p:txBody>
      </p:sp>
      <p:pic>
        <p:nvPicPr>
          <p:cNvPr id="5" name="Marcador de contenido 4">
            <a:extLst>
              <a:ext uri="{FF2B5EF4-FFF2-40B4-BE49-F238E27FC236}">
                <a16:creationId xmlns:a16="http://schemas.microsoft.com/office/drawing/2014/main" id="{B1FD8FFF-8136-4E4C-8FB1-5E78E831E4F5}"/>
              </a:ext>
            </a:extLst>
          </p:cNvPr>
          <p:cNvPicPr>
            <a:picLocks noGrp="1" noChangeAspect="1"/>
          </p:cNvPicPr>
          <p:nvPr>
            <p:ph idx="1"/>
          </p:nvPr>
        </p:nvPicPr>
        <p:blipFill>
          <a:blip r:embed="rId2"/>
          <a:stretch>
            <a:fillRect/>
          </a:stretch>
        </p:blipFill>
        <p:spPr>
          <a:xfrm>
            <a:off x="149392" y="1748500"/>
            <a:ext cx="5565819" cy="3845475"/>
          </a:xfrm>
        </p:spPr>
      </p:pic>
      <p:graphicFrame>
        <p:nvGraphicFramePr>
          <p:cNvPr id="6" name="Tabla 6">
            <a:extLst>
              <a:ext uri="{FF2B5EF4-FFF2-40B4-BE49-F238E27FC236}">
                <a16:creationId xmlns:a16="http://schemas.microsoft.com/office/drawing/2014/main" id="{8F25CDC4-F4BA-4F7F-A49B-5F2F47C19CA1}"/>
              </a:ext>
            </a:extLst>
          </p:cNvPr>
          <p:cNvGraphicFramePr>
            <a:graphicFrameLocks noGrp="1"/>
          </p:cNvGraphicFramePr>
          <p:nvPr>
            <p:extLst>
              <p:ext uri="{D42A27DB-BD31-4B8C-83A1-F6EECF244321}">
                <p14:modId xmlns:p14="http://schemas.microsoft.com/office/powerpoint/2010/main" val="1100358401"/>
              </p:ext>
            </p:extLst>
          </p:nvPr>
        </p:nvGraphicFramePr>
        <p:xfrm>
          <a:off x="5950485" y="1748500"/>
          <a:ext cx="6092123" cy="28651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173811859"/>
                    </a:ext>
                  </a:extLst>
                </a:gridCol>
                <a:gridCol w="1368612">
                  <a:extLst>
                    <a:ext uri="{9D8B030D-6E8A-4147-A177-3AD203B41FA5}">
                      <a16:colId xmlns:a16="http://schemas.microsoft.com/office/drawing/2014/main" val="2270776024"/>
                    </a:ext>
                  </a:extLst>
                </a:gridCol>
                <a:gridCol w="1371600">
                  <a:extLst>
                    <a:ext uri="{9D8B030D-6E8A-4147-A177-3AD203B41FA5}">
                      <a16:colId xmlns:a16="http://schemas.microsoft.com/office/drawing/2014/main" val="862894038"/>
                    </a:ext>
                  </a:extLst>
                </a:gridCol>
                <a:gridCol w="1319911">
                  <a:extLst>
                    <a:ext uri="{9D8B030D-6E8A-4147-A177-3AD203B41FA5}">
                      <a16:colId xmlns:a16="http://schemas.microsoft.com/office/drawing/2014/main" val="2876945346"/>
                    </a:ext>
                  </a:extLst>
                </a:gridCol>
              </a:tblGrid>
              <a:tr h="370840">
                <a:tc>
                  <a:txBody>
                    <a:bodyPr/>
                    <a:lstStyle/>
                    <a:p>
                      <a:r>
                        <a:rPr lang="es-AR" sz="1800" b="1" i="0" kern="1200" dirty="0" err="1">
                          <a:solidFill>
                            <a:schemeClr val="lt1"/>
                          </a:solidFill>
                          <a:effectLst/>
                          <a:latin typeface="+mn-lt"/>
                          <a:ea typeface="+mn-ea"/>
                          <a:cs typeface="+mn-cs"/>
                        </a:rPr>
                        <a:t>Income</a:t>
                      </a:r>
                      <a:r>
                        <a:rPr lang="es-AR" sz="1800" b="1" i="0" kern="1200" dirty="0">
                          <a:solidFill>
                            <a:schemeClr val="lt1"/>
                          </a:solidFill>
                          <a:effectLst/>
                          <a:latin typeface="+mn-lt"/>
                          <a:ea typeface="+mn-ea"/>
                          <a:cs typeface="+mn-cs"/>
                        </a:rPr>
                        <a:t>_</a:t>
                      </a:r>
                    </a:p>
                    <a:p>
                      <a:r>
                        <a:rPr lang="es-AR" sz="1800" b="1" i="0" kern="1200" dirty="0" err="1">
                          <a:solidFill>
                            <a:schemeClr val="lt1"/>
                          </a:solidFill>
                          <a:effectLst/>
                          <a:latin typeface="+mn-lt"/>
                          <a:ea typeface="+mn-ea"/>
                          <a:cs typeface="+mn-cs"/>
                        </a:rPr>
                        <a:t>Category</a:t>
                      </a:r>
                      <a:endParaRPr lang="es-AR" dirty="0"/>
                    </a:p>
                  </a:txBody>
                  <a:tcPr/>
                </a:tc>
                <a:tc>
                  <a:txBody>
                    <a:bodyPr/>
                    <a:lstStyle/>
                    <a:p>
                      <a:pPr algn="r"/>
                      <a:r>
                        <a:rPr lang="es-AR" b="1" dirty="0" err="1">
                          <a:effectLst/>
                        </a:rPr>
                        <a:t>Attrited</a:t>
                      </a:r>
                      <a:r>
                        <a:rPr lang="es-AR" b="1" dirty="0">
                          <a:effectLst/>
                        </a:rPr>
                        <a:t> </a:t>
                      </a:r>
                      <a:r>
                        <a:rPr lang="es-AR" b="1" dirty="0" err="1">
                          <a:effectLst/>
                        </a:rPr>
                        <a:t>Customer</a:t>
                      </a:r>
                      <a:endParaRPr lang="es-AR" b="1" dirty="0">
                        <a:effectLst/>
                      </a:endParaRPr>
                    </a:p>
                  </a:txBody>
                  <a:tcPr anchor="ctr"/>
                </a:tc>
                <a:tc>
                  <a:txBody>
                    <a:bodyPr/>
                    <a:lstStyle/>
                    <a:p>
                      <a:pPr algn="r"/>
                      <a:r>
                        <a:rPr lang="es-AR" b="1">
                          <a:effectLst/>
                        </a:rPr>
                        <a:t>Existing Customer</a:t>
                      </a:r>
                    </a:p>
                  </a:txBody>
                  <a:tcPr anchor="ctr"/>
                </a:tc>
                <a:tc>
                  <a:txBody>
                    <a:bodyPr/>
                    <a:lstStyle/>
                    <a:p>
                      <a:pPr algn="r"/>
                      <a:r>
                        <a:rPr lang="es-AR" b="1" dirty="0">
                          <a:effectLst/>
                        </a:rPr>
                        <a:t>%_</a:t>
                      </a:r>
                      <a:r>
                        <a:rPr lang="es-AR" b="1" dirty="0" err="1">
                          <a:effectLst/>
                        </a:rPr>
                        <a:t>out</a:t>
                      </a:r>
                      <a:endParaRPr lang="es-AR" b="1" dirty="0">
                        <a:effectLst/>
                      </a:endParaRPr>
                    </a:p>
                  </a:txBody>
                  <a:tcPr anchor="ctr"/>
                </a:tc>
                <a:extLst>
                  <a:ext uri="{0D108BD9-81ED-4DB2-BD59-A6C34878D82A}">
                    <a16:rowId xmlns:a16="http://schemas.microsoft.com/office/drawing/2014/main" val="68968863"/>
                  </a:ext>
                </a:extLst>
              </a:tr>
              <a:tr h="370840">
                <a:tc>
                  <a:txBody>
                    <a:bodyPr/>
                    <a:lstStyle/>
                    <a:p>
                      <a:pPr fontAlgn="ctr"/>
                      <a:r>
                        <a:rPr lang="es-AR" b="1" dirty="0">
                          <a:effectLst/>
                        </a:rPr>
                        <a:t>$120K +</a:t>
                      </a:r>
                    </a:p>
                  </a:txBody>
                  <a:tcPr anchor="ctr"/>
                </a:tc>
                <a:tc>
                  <a:txBody>
                    <a:bodyPr/>
                    <a:lstStyle/>
                    <a:p>
                      <a:pPr algn="r"/>
                      <a:r>
                        <a:rPr lang="es-AR">
                          <a:effectLst/>
                        </a:rPr>
                        <a:t>126</a:t>
                      </a:r>
                    </a:p>
                  </a:txBody>
                  <a:tcPr anchor="ctr"/>
                </a:tc>
                <a:tc>
                  <a:txBody>
                    <a:bodyPr/>
                    <a:lstStyle/>
                    <a:p>
                      <a:pPr algn="r"/>
                      <a:r>
                        <a:rPr lang="es-AR">
                          <a:effectLst/>
                        </a:rPr>
                        <a:t>601</a:t>
                      </a:r>
                    </a:p>
                  </a:txBody>
                  <a:tcPr anchor="ctr"/>
                </a:tc>
                <a:tc>
                  <a:txBody>
                    <a:bodyPr/>
                    <a:lstStyle/>
                    <a:p>
                      <a:pPr algn="r"/>
                      <a:r>
                        <a:rPr lang="es-AR">
                          <a:effectLst/>
                        </a:rPr>
                        <a:t>0.173315</a:t>
                      </a:r>
                    </a:p>
                  </a:txBody>
                  <a:tcPr anchor="ctr"/>
                </a:tc>
                <a:extLst>
                  <a:ext uri="{0D108BD9-81ED-4DB2-BD59-A6C34878D82A}">
                    <a16:rowId xmlns:a16="http://schemas.microsoft.com/office/drawing/2014/main" val="162182144"/>
                  </a:ext>
                </a:extLst>
              </a:tr>
              <a:tr h="370840">
                <a:tc>
                  <a:txBody>
                    <a:bodyPr/>
                    <a:lstStyle/>
                    <a:p>
                      <a:pPr fontAlgn="ctr"/>
                      <a:r>
                        <a:rPr lang="es-AR" b="1">
                          <a:effectLst/>
                        </a:rPr>
                        <a:t>Less than $40K</a:t>
                      </a:r>
                    </a:p>
                  </a:txBody>
                  <a:tcPr anchor="ctr"/>
                </a:tc>
                <a:tc>
                  <a:txBody>
                    <a:bodyPr/>
                    <a:lstStyle/>
                    <a:p>
                      <a:pPr algn="r"/>
                      <a:r>
                        <a:rPr lang="es-AR">
                          <a:effectLst/>
                        </a:rPr>
                        <a:t>612</a:t>
                      </a:r>
                    </a:p>
                  </a:txBody>
                  <a:tcPr anchor="ctr"/>
                </a:tc>
                <a:tc>
                  <a:txBody>
                    <a:bodyPr/>
                    <a:lstStyle/>
                    <a:p>
                      <a:pPr algn="r"/>
                      <a:r>
                        <a:rPr lang="es-AR">
                          <a:effectLst/>
                        </a:rPr>
                        <a:t>2949</a:t>
                      </a:r>
                    </a:p>
                  </a:txBody>
                  <a:tcPr anchor="ctr"/>
                </a:tc>
                <a:tc>
                  <a:txBody>
                    <a:bodyPr/>
                    <a:lstStyle/>
                    <a:p>
                      <a:pPr algn="r"/>
                      <a:r>
                        <a:rPr lang="es-AR">
                          <a:effectLst/>
                        </a:rPr>
                        <a:t>0.171862</a:t>
                      </a:r>
                    </a:p>
                  </a:txBody>
                  <a:tcPr anchor="ctr"/>
                </a:tc>
                <a:extLst>
                  <a:ext uri="{0D108BD9-81ED-4DB2-BD59-A6C34878D82A}">
                    <a16:rowId xmlns:a16="http://schemas.microsoft.com/office/drawing/2014/main" val="2022079806"/>
                  </a:ext>
                </a:extLst>
              </a:tr>
              <a:tr h="370840">
                <a:tc>
                  <a:txBody>
                    <a:bodyPr/>
                    <a:lstStyle/>
                    <a:p>
                      <a:pPr fontAlgn="ctr"/>
                      <a:r>
                        <a:rPr lang="es-AR" b="1">
                          <a:effectLst/>
                        </a:rPr>
                        <a:t>Unknown</a:t>
                      </a:r>
                    </a:p>
                  </a:txBody>
                  <a:tcPr anchor="ctr"/>
                </a:tc>
                <a:tc>
                  <a:txBody>
                    <a:bodyPr/>
                    <a:lstStyle/>
                    <a:p>
                      <a:pPr algn="r"/>
                      <a:r>
                        <a:rPr lang="es-AR">
                          <a:effectLst/>
                        </a:rPr>
                        <a:t>187</a:t>
                      </a:r>
                    </a:p>
                  </a:txBody>
                  <a:tcPr anchor="ctr"/>
                </a:tc>
                <a:tc>
                  <a:txBody>
                    <a:bodyPr/>
                    <a:lstStyle/>
                    <a:p>
                      <a:pPr algn="r"/>
                      <a:r>
                        <a:rPr lang="es-AR">
                          <a:effectLst/>
                        </a:rPr>
                        <a:t>925</a:t>
                      </a:r>
                    </a:p>
                  </a:txBody>
                  <a:tcPr anchor="ctr"/>
                </a:tc>
                <a:tc>
                  <a:txBody>
                    <a:bodyPr/>
                    <a:lstStyle/>
                    <a:p>
                      <a:pPr algn="r"/>
                      <a:r>
                        <a:rPr lang="es-AR">
                          <a:effectLst/>
                        </a:rPr>
                        <a:t>0.168165</a:t>
                      </a:r>
                    </a:p>
                  </a:txBody>
                  <a:tcPr anchor="ctr"/>
                </a:tc>
                <a:extLst>
                  <a:ext uri="{0D108BD9-81ED-4DB2-BD59-A6C34878D82A}">
                    <a16:rowId xmlns:a16="http://schemas.microsoft.com/office/drawing/2014/main" val="2129736669"/>
                  </a:ext>
                </a:extLst>
              </a:tr>
              <a:tr h="370840">
                <a:tc>
                  <a:txBody>
                    <a:bodyPr/>
                    <a:lstStyle/>
                    <a:p>
                      <a:pPr fontAlgn="ctr"/>
                      <a:r>
                        <a:rPr lang="es-AR" b="1">
                          <a:effectLst/>
                        </a:rPr>
                        <a:t>$80K - $120K</a:t>
                      </a:r>
                    </a:p>
                  </a:txBody>
                  <a:tcPr anchor="ctr"/>
                </a:tc>
                <a:tc>
                  <a:txBody>
                    <a:bodyPr/>
                    <a:lstStyle/>
                    <a:p>
                      <a:pPr algn="r"/>
                      <a:r>
                        <a:rPr lang="es-AR">
                          <a:effectLst/>
                        </a:rPr>
                        <a:t>242</a:t>
                      </a:r>
                    </a:p>
                  </a:txBody>
                  <a:tcPr anchor="ctr"/>
                </a:tc>
                <a:tc>
                  <a:txBody>
                    <a:bodyPr/>
                    <a:lstStyle/>
                    <a:p>
                      <a:pPr algn="r"/>
                      <a:r>
                        <a:rPr lang="es-AR">
                          <a:effectLst/>
                        </a:rPr>
                        <a:t>1293</a:t>
                      </a:r>
                    </a:p>
                  </a:txBody>
                  <a:tcPr anchor="ctr"/>
                </a:tc>
                <a:tc>
                  <a:txBody>
                    <a:bodyPr/>
                    <a:lstStyle/>
                    <a:p>
                      <a:pPr algn="r"/>
                      <a:r>
                        <a:rPr lang="es-AR">
                          <a:effectLst/>
                        </a:rPr>
                        <a:t>0.157655</a:t>
                      </a:r>
                    </a:p>
                  </a:txBody>
                  <a:tcPr anchor="ctr"/>
                </a:tc>
                <a:extLst>
                  <a:ext uri="{0D108BD9-81ED-4DB2-BD59-A6C34878D82A}">
                    <a16:rowId xmlns:a16="http://schemas.microsoft.com/office/drawing/2014/main" val="3238648149"/>
                  </a:ext>
                </a:extLst>
              </a:tr>
              <a:tr h="370840">
                <a:tc>
                  <a:txBody>
                    <a:bodyPr/>
                    <a:lstStyle/>
                    <a:p>
                      <a:pPr fontAlgn="ctr"/>
                      <a:r>
                        <a:rPr lang="es-AR" b="1">
                          <a:effectLst/>
                        </a:rPr>
                        <a:t>$40K - $60K</a:t>
                      </a:r>
                    </a:p>
                  </a:txBody>
                  <a:tcPr anchor="ctr"/>
                </a:tc>
                <a:tc>
                  <a:txBody>
                    <a:bodyPr/>
                    <a:lstStyle/>
                    <a:p>
                      <a:pPr algn="r"/>
                      <a:r>
                        <a:rPr lang="es-AR">
                          <a:effectLst/>
                        </a:rPr>
                        <a:t>271</a:t>
                      </a:r>
                    </a:p>
                  </a:txBody>
                  <a:tcPr anchor="ctr"/>
                </a:tc>
                <a:tc>
                  <a:txBody>
                    <a:bodyPr/>
                    <a:lstStyle/>
                    <a:p>
                      <a:pPr algn="r"/>
                      <a:r>
                        <a:rPr lang="es-AR">
                          <a:effectLst/>
                        </a:rPr>
                        <a:t>1519</a:t>
                      </a:r>
                    </a:p>
                  </a:txBody>
                  <a:tcPr anchor="ctr"/>
                </a:tc>
                <a:tc>
                  <a:txBody>
                    <a:bodyPr/>
                    <a:lstStyle/>
                    <a:p>
                      <a:pPr algn="r"/>
                      <a:r>
                        <a:rPr lang="es-AR">
                          <a:effectLst/>
                        </a:rPr>
                        <a:t>0.151397</a:t>
                      </a:r>
                    </a:p>
                  </a:txBody>
                  <a:tcPr anchor="ctr"/>
                </a:tc>
                <a:extLst>
                  <a:ext uri="{0D108BD9-81ED-4DB2-BD59-A6C34878D82A}">
                    <a16:rowId xmlns:a16="http://schemas.microsoft.com/office/drawing/2014/main" val="3626969530"/>
                  </a:ext>
                </a:extLst>
              </a:tr>
              <a:tr h="370840">
                <a:tc>
                  <a:txBody>
                    <a:bodyPr/>
                    <a:lstStyle/>
                    <a:p>
                      <a:pPr fontAlgn="ctr"/>
                      <a:r>
                        <a:rPr lang="es-AR" b="1">
                          <a:effectLst/>
                        </a:rPr>
                        <a:t>$60K - $80K</a:t>
                      </a:r>
                    </a:p>
                  </a:txBody>
                  <a:tcPr anchor="ctr"/>
                </a:tc>
                <a:tc>
                  <a:txBody>
                    <a:bodyPr/>
                    <a:lstStyle/>
                    <a:p>
                      <a:pPr algn="r"/>
                      <a:r>
                        <a:rPr lang="es-AR">
                          <a:effectLst/>
                        </a:rPr>
                        <a:t>189</a:t>
                      </a:r>
                    </a:p>
                  </a:txBody>
                  <a:tcPr anchor="ctr"/>
                </a:tc>
                <a:tc>
                  <a:txBody>
                    <a:bodyPr/>
                    <a:lstStyle/>
                    <a:p>
                      <a:pPr algn="r"/>
                      <a:r>
                        <a:rPr lang="es-AR">
                          <a:effectLst/>
                        </a:rPr>
                        <a:t>1213</a:t>
                      </a:r>
                    </a:p>
                  </a:txBody>
                  <a:tcPr anchor="ctr"/>
                </a:tc>
                <a:tc>
                  <a:txBody>
                    <a:bodyPr/>
                    <a:lstStyle/>
                    <a:p>
                      <a:pPr algn="r"/>
                      <a:r>
                        <a:rPr lang="es-AR" dirty="0">
                          <a:effectLst/>
                        </a:rPr>
                        <a:t>0.134807</a:t>
                      </a:r>
                    </a:p>
                  </a:txBody>
                  <a:tcPr anchor="ctr"/>
                </a:tc>
                <a:extLst>
                  <a:ext uri="{0D108BD9-81ED-4DB2-BD59-A6C34878D82A}">
                    <a16:rowId xmlns:a16="http://schemas.microsoft.com/office/drawing/2014/main" val="432248315"/>
                  </a:ext>
                </a:extLst>
              </a:tr>
            </a:tbl>
          </a:graphicData>
        </a:graphic>
      </p:graphicFrame>
      <p:sp>
        <p:nvSpPr>
          <p:cNvPr id="7" name="CuadroTexto 6">
            <a:extLst>
              <a:ext uri="{FF2B5EF4-FFF2-40B4-BE49-F238E27FC236}">
                <a16:creationId xmlns:a16="http://schemas.microsoft.com/office/drawing/2014/main" id="{12497B32-EABD-47DB-BEE1-5E3031EDD6B6}"/>
              </a:ext>
            </a:extLst>
          </p:cNvPr>
          <p:cNvSpPr txBox="1"/>
          <p:nvPr/>
        </p:nvSpPr>
        <p:spPr>
          <a:xfrm>
            <a:off x="913795" y="5970494"/>
            <a:ext cx="10247264" cy="461665"/>
          </a:xfrm>
          <a:prstGeom prst="rect">
            <a:avLst/>
          </a:prstGeom>
          <a:noFill/>
        </p:spPr>
        <p:txBody>
          <a:bodyPr wrap="square" rtlCol="0">
            <a:spAutoFit/>
          </a:bodyPr>
          <a:lstStyle/>
          <a:p>
            <a:r>
              <a:rPr lang="es-MX" sz="2400" b="0" i="0" dirty="0">
                <a:solidFill>
                  <a:srgbClr val="D5D5D5"/>
                </a:solidFill>
                <a:effectLst/>
                <a:latin typeface="Arial" panose="020B0604020202020204" pitchFamily="34" charset="0"/>
                <a:cs typeface="Arial" panose="020B0604020202020204" pitchFamily="34" charset="0"/>
              </a:rPr>
              <a:t>Dentro del nivel de ingresos de +120K, el 17,3% abandona el servicio.</a:t>
            </a:r>
            <a:endParaRPr lang="es-A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4133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79B3A0-41F7-4DCA-A316-8CB689AC3FCD}"/>
              </a:ext>
            </a:extLst>
          </p:cNvPr>
          <p:cNvSpPr>
            <a:spLocks noGrp="1"/>
          </p:cNvSpPr>
          <p:nvPr>
            <p:ph type="title"/>
          </p:nvPr>
        </p:nvSpPr>
        <p:spPr/>
        <p:txBody>
          <a:bodyPr/>
          <a:lstStyle/>
          <a:p>
            <a:r>
              <a:rPr lang="es-AR" dirty="0" err="1"/>
              <a:t>Insights</a:t>
            </a:r>
            <a:r>
              <a:rPr lang="es-AR" dirty="0"/>
              <a:t> </a:t>
            </a:r>
          </a:p>
        </p:txBody>
      </p:sp>
      <p:sp>
        <p:nvSpPr>
          <p:cNvPr id="3" name="Marcador de contenido 2">
            <a:extLst>
              <a:ext uri="{FF2B5EF4-FFF2-40B4-BE49-F238E27FC236}">
                <a16:creationId xmlns:a16="http://schemas.microsoft.com/office/drawing/2014/main" id="{8AD29FAC-BA1E-4765-9D44-565EE0CE3953}"/>
              </a:ext>
            </a:extLst>
          </p:cNvPr>
          <p:cNvSpPr>
            <a:spLocks noGrp="1"/>
          </p:cNvSpPr>
          <p:nvPr>
            <p:ph idx="1"/>
          </p:nvPr>
        </p:nvSpPr>
        <p:spPr/>
        <p:txBody>
          <a:bodyPr>
            <a:normAutofit/>
          </a:bodyPr>
          <a:lstStyle/>
          <a:p>
            <a:pPr>
              <a:buFont typeface="Wingdings" panose="05000000000000000000" pitchFamily="2" charset="2"/>
              <a:buChar char="ü"/>
            </a:pPr>
            <a:r>
              <a:rPr lang="es-MX" dirty="0"/>
              <a:t>El género que más abandona la tarjeta de crédito es el femenino.</a:t>
            </a:r>
          </a:p>
          <a:p>
            <a:pPr>
              <a:buFont typeface="Wingdings" panose="05000000000000000000" pitchFamily="2" charset="2"/>
              <a:buChar char="ü"/>
            </a:pPr>
            <a:r>
              <a:rPr lang="es-MX" dirty="0"/>
              <a:t>El estado civil de las personas que más abandonan la tarjeta de crédito es desconocido</a:t>
            </a:r>
          </a:p>
          <a:p>
            <a:pPr>
              <a:buFont typeface="Wingdings" panose="05000000000000000000" pitchFamily="2" charset="2"/>
              <a:buChar char="ü"/>
            </a:pPr>
            <a:r>
              <a:rPr lang="es-MX" dirty="0"/>
              <a:t>Tienen una edad promedio de 46 años los que abandonan.</a:t>
            </a:r>
          </a:p>
          <a:p>
            <a:pPr>
              <a:buFont typeface="Wingdings" panose="05000000000000000000" pitchFamily="2" charset="2"/>
              <a:buChar char="ü"/>
            </a:pPr>
            <a:r>
              <a:rPr lang="es-MX" dirty="0"/>
              <a:t>Llevan sin utilizar la tarjeta de crédito más de dos años y medio.</a:t>
            </a:r>
          </a:p>
          <a:p>
            <a:pPr>
              <a:buFont typeface="Wingdings" panose="05000000000000000000" pitchFamily="2" charset="2"/>
              <a:buChar char="ü"/>
            </a:pPr>
            <a:r>
              <a:rPr lang="es-MX" dirty="0"/>
              <a:t>La tarjeta que más utilizan los clientes que abandonan es la </a:t>
            </a:r>
            <a:r>
              <a:rPr lang="es-MX" dirty="0" err="1"/>
              <a:t>Platinum</a:t>
            </a:r>
            <a:endParaRPr lang="es-MX" dirty="0"/>
          </a:p>
          <a:p>
            <a:pPr>
              <a:buFont typeface="Wingdings" panose="05000000000000000000" pitchFamily="2" charset="2"/>
              <a:buChar char="ü"/>
            </a:pPr>
            <a:r>
              <a:rPr lang="es-MX" dirty="0"/>
              <a:t>El nivel de educación de las personas que abandonan la tarjeta de crédito es Doctorado.</a:t>
            </a:r>
          </a:p>
          <a:p>
            <a:pPr>
              <a:buFont typeface="Wingdings" panose="05000000000000000000" pitchFamily="2" charset="2"/>
              <a:buChar char="ü"/>
            </a:pPr>
            <a:r>
              <a:rPr lang="es-MX" dirty="0"/>
              <a:t>El nivel de ingresos de los clientes que más abandonan la tarjeta de crédito es de +120K. </a:t>
            </a:r>
          </a:p>
          <a:p>
            <a:pPr>
              <a:buFont typeface="Wingdings" panose="05000000000000000000" pitchFamily="2" charset="2"/>
              <a:buChar char="ü"/>
            </a:pPr>
            <a:endParaRPr lang="es-MX" dirty="0"/>
          </a:p>
          <a:p>
            <a:pPr>
              <a:buFont typeface="Wingdings" panose="05000000000000000000" pitchFamily="2" charset="2"/>
              <a:buChar char="ü"/>
            </a:pPr>
            <a:endParaRPr lang="es-MX" dirty="0"/>
          </a:p>
          <a:p>
            <a:pPr>
              <a:buFont typeface="Wingdings" panose="05000000000000000000" pitchFamily="2" charset="2"/>
              <a:buChar char="ü"/>
            </a:pPr>
            <a:endParaRPr lang="es-MX" dirty="0"/>
          </a:p>
          <a:p>
            <a:pPr>
              <a:buFont typeface="Wingdings" panose="05000000000000000000" pitchFamily="2" charset="2"/>
              <a:buChar char="ü"/>
            </a:pPr>
            <a:endParaRPr lang="es-MX" dirty="0"/>
          </a:p>
          <a:p>
            <a:pPr>
              <a:buFont typeface="Wingdings" panose="05000000000000000000" pitchFamily="2" charset="2"/>
              <a:buChar char="ü"/>
            </a:pPr>
            <a:endParaRPr lang="es-MX" dirty="0"/>
          </a:p>
          <a:p>
            <a:pPr>
              <a:buFont typeface="Wingdings" panose="05000000000000000000" pitchFamily="2" charset="2"/>
              <a:buChar char="ü"/>
            </a:pPr>
            <a:endParaRPr lang="es-AR" dirty="0"/>
          </a:p>
        </p:txBody>
      </p:sp>
    </p:spTree>
    <p:extLst>
      <p:ext uri="{BB962C8B-B14F-4D97-AF65-F5344CB8AC3E}">
        <p14:creationId xmlns:p14="http://schemas.microsoft.com/office/powerpoint/2010/main" val="3702995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630E00-4D63-4099-8382-AB1D897C94A7}"/>
              </a:ext>
            </a:extLst>
          </p:cNvPr>
          <p:cNvSpPr>
            <a:spLocks noGrp="1"/>
          </p:cNvSpPr>
          <p:nvPr>
            <p:ph type="title"/>
          </p:nvPr>
        </p:nvSpPr>
        <p:spPr/>
        <p:txBody>
          <a:bodyPr/>
          <a:lstStyle/>
          <a:p>
            <a:r>
              <a:rPr lang="es-MX" dirty="0"/>
              <a:t>ÍNDICE</a:t>
            </a:r>
            <a:endParaRPr lang="es-AR" dirty="0"/>
          </a:p>
        </p:txBody>
      </p:sp>
      <p:sp>
        <p:nvSpPr>
          <p:cNvPr id="3" name="Marcador de contenido 2">
            <a:extLst>
              <a:ext uri="{FF2B5EF4-FFF2-40B4-BE49-F238E27FC236}">
                <a16:creationId xmlns:a16="http://schemas.microsoft.com/office/drawing/2014/main" id="{14DF9975-C07A-4C69-BC8D-2A14602A1751}"/>
              </a:ext>
            </a:extLst>
          </p:cNvPr>
          <p:cNvSpPr>
            <a:spLocks noGrp="1"/>
          </p:cNvSpPr>
          <p:nvPr>
            <p:ph idx="1"/>
          </p:nvPr>
        </p:nvSpPr>
        <p:spPr/>
        <p:txBody>
          <a:bodyPr/>
          <a:lstStyle/>
          <a:p>
            <a:pPr marL="457200" indent="-457200">
              <a:buFont typeface="+mj-lt"/>
              <a:buAutoNum type="arabicPeriod"/>
            </a:pPr>
            <a:r>
              <a:rPr lang="es-MX" dirty="0"/>
              <a:t>Contexto y Audiencia</a:t>
            </a:r>
          </a:p>
          <a:p>
            <a:pPr marL="457200" indent="-457200">
              <a:buFont typeface="+mj-lt"/>
              <a:buAutoNum type="arabicPeriod"/>
            </a:pPr>
            <a:r>
              <a:rPr lang="es-MX" dirty="0"/>
              <a:t>Objetivos</a:t>
            </a:r>
          </a:p>
          <a:p>
            <a:pPr marL="457200" indent="-457200">
              <a:buFont typeface="+mj-lt"/>
              <a:buAutoNum type="arabicPeriod"/>
            </a:pPr>
            <a:r>
              <a:rPr lang="es-MX" dirty="0" err="1"/>
              <a:t>Metadata</a:t>
            </a:r>
            <a:endParaRPr lang="es-MX" dirty="0"/>
          </a:p>
          <a:p>
            <a:pPr marL="457200" indent="-457200">
              <a:buFont typeface="+mj-lt"/>
              <a:buAutoNum type="arabicPeriod"/>
            </a:pPr>
            <a:r>
              <a:rPr lang="es-MX" dirty="0"/>
              <a:t>Preguntas de Interés</a:t>
            </a:r>
          </a:p>
          <a:p>
            <a:pPr marL="457200" indent="-457200">
              <a:buFont typeface="+mj-lt"/>
              <a:buAutoNum type="arabicPeriod"/>
            </a:pPr>
            <a:r>
              <a:rPr lang="es-MX" dirty="0" err="1"/>
              <a:t>Insights</a:t>
            </a:r>
            <a:r>
              <a:rPr lang="es-MX" dirty="0"/>
              <a:t> </a:t>
            </a:r>
          </a:p>
          <a:p>
            <a:pPr marL="457200" indent="-457200">
              <a:buFont typeface="+mj-lt"/>
              <a:buAutoNum type="arabicPeriod"/>
            </a:pPr>
            <a:endParaRPr lang="es-AR" dirty="0"/>
          </a:p>
        </p:txBody>
      </p:sp>
    </p:spTree>
    <p:extLst>
      <p:ext uri="{BB962C8B-B14F-4D97-AF65-F5344CB8AC3E}">
        <p14:creationId xmlns:p14="http://schemas.microsoft.com/office/powerpoint/2010/main" val="1966876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42AB6C-A390-4C99-80A4-41045961B354}"/>
              </a:ext>
            </a:extLst>
          </p:cNvPr>
          <p:cNvSpPr>
            <a:spLocks noGrp="1"/>
          </p:cNvSpPr>
          <p:nvPr>
            <p:ph type="title"/>
          </p:nvPr>
        </p:nvSpPr>
        <p:spPr/>
        <p:txBody>
          <a:bodyPr/>
          <a:lstStyle/>
          <a:p>
            <a:r>
              <a:rPr lang="es-MX" dirty="0"/>
              <a:t>Contexto y Audiencia</a:t>
            </a:r>
            <a:br>
              <a:rPr lang="es-MX" dirty="0"/>
            </a:br>
            <a:endParaRPr lang="es-AR" dirty="0"/>
          </a:p>
        </p:txBody>
      </p:sp>
      <p:sp>
        <p:nvSpPr>
          <p:cNvPr id="3" name="Marcador de contenido 2">
            <a:extLst>
              <a:ext uri="{FF2B5EF4-FFF2-40B4-BE49-F238E27FC236}">
                <a16:creationId xmlns:a16="http://schemas.microsoft.com/office/drawing/2014/main" id="{259ABF04-613B-4473-AE00-34815C5D77FE}"/>
              </a:ext>
            </a:extLst>
          </p:cNvPr>
          <p:cNvSpPr>
            <a:spLocks noGrp="1"/>
          </p:cNvSpPr>
          <p:nvPr>
            <p:ph idx="1"/>
          </p:nvPr>
        </p:nvSpPr>
        <p:spPr/>
        <p:txBody>
          <a:bodyPr>
            <a:normAutofit/>
          </a:bodyPr>
          <a:lstStyle/>
          <a:p>
            <a:pPr marL="0" indent="0">
              <a:buNone/>
            </a:pPr>
            <a:r>
              <a:rPr lang="es-MX" b="1" dirty="0">
                <a:solidFill>
                  <a:schemeClr val="tx1"/>
                </a:solidFill>
                <a:effectLst/>
                <a:latin typeface="Arial" panose="020B0604020202020204" pitchFamily="34" charset="0"/>
                <a:cs typeface="Arial" panose="020B0604020202020204" pitchFamily="34" charset="0"/>
              </a:rPr>
              <a:t>Contexto</a:t>
            </a:r>
          </a:p>
          <a:p>
            <a:pPr marL="0" indent="0">
              <a:buNone/>
            </a:pPr>
            <a:r>
              <a:rPr lang="es-MX" sz="1600" b="0" dirty="0">
                <a:solidFill>
                  <a:schemeClr val="tx1"/>
                </a:solidFill>
                <a:effectLst/>
                <a:latin typeface="Arial" panose="020B0604020202020204" pitchFamily="34" charset="0"/>
                <a:cs typeface="Arial" panose="020B0604020202020204" pitchFamily="34" charset="0"/>
              </a:rPr>
              <a:t>El Gerente comercial de un banco se encuentra frente a un listado de clientes que utilizan el servicio de tarjetas de crédito y detecta una alta taza de abandono de los mismos. Quieren analizar los datos para descubrir la razón detrás de esto y aprovechar lo mismo para predecir los clientes que probablemente abandonarán para poder tomar medidas sobre esto. Nuestra recomendación se centrara en una base de datos, la cual es la cartera de clientes del banco.</a:t>
            </a:r>
          </a:p>
          <a:p>
            <a:pPr marL="0" indent="0">
              <a:buNone/>
            </a:pPr>
            <a:r>
              <a:rPr lang="es-MX" b="1" dirty="0">
                <a:solidFill>
                  <a:schemeClr val="tx1"/>
                </a:solidFill>
                <a:effectLst/>
                <a:latin typeface="Arial" panose="020B0604020202020204" pitchFamily="34" charset="0"/>
                <a:cs typeface="Arial" panose="020B0604020202020204" pitchFamily="34" charset="0"/>
              </a:rPr>
              <a:t>Audiencia</a:t>
            </a:r>
          </a:p>
          <a:p>
            <a:pPr marL="0" indent="0">
              <a:buNone/>
            </a:pPr>
            <a:r>
              <a:rPr lang="es-MX" sz="1600" dirty="0">
                <a:solidFill>
                  <a:schemeClr val="tx1"/>
                </a:solidFill>
                <a:effectLst/>
                <a:latin typeface="Arial" panose="020B0604020202020204" pitchFamily="34" charset="0"/>
                <a:cs typeface="Arial" panose="020B0604020202020204" pitchFamily="34" charset="0"/>
              </a:rPr>
              <a:t>Este análisis intenta contestar, con evidencia, el por que del abandono de clientes a la tarjeta de crédito, por lo cuál es de utilidad para el Banco solicitante.</a:t>
            </a:r>
          </a:p>
          <a:p>
            <a:pPr marL="0" indent="0">
              <a:buNone/>
            </a:pPr>
            <a:endParaRPr lang="es-AR" b="1" dirty="0">
              <a:solidFill>
                <a:srgbClr val="D4D4D4"/>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432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6599C3-E690-4EB2-8C7E-326063F76277}"/>
              </a:ext>
            </a:extLst>
          </p:cNvPr>
          <p:cNvSpPr>
            <a:spLocks noGrp="1"/>
          </p:cNvSpPr>
          <p:nvPr>
            <p:ph type="title"/>
          </p:nvPr>
        </p:nvSpPr>
        <p:spPr/>
        <p:txBody>
          <a:bodyPr/>
          <a:lstStyle/>
          <a:p>
            <a:r>
              <a:rPr lang="es-MX" dirty="0" err="1"/>
              <a:t>metadata</a:t>
            </a:r>
            <a:endParaRPr lang="es-AR" dirty="0"/>
          </a:p>
        </p:txBody>
      </p:sp>
      <p:sp>
        <p:nvSpPr>
          <p:cNvPr id="3" name="Marcador de contenido 2">
            <a:extLst>
              <a:ext uri="{FF2B5EF4-FFF2-40B4-BE49-F238E27FC236}">
                <a16:creationId xmlns:a16="http://schemas.microsoft.com/office/drawing/2014/main" id="{E4F68C30-3946-4C2E-A9A9-ADA3CC0BAE6F}"/>
              </a:ext>
            </a:extLst>
          </p:cNvPr>
          <p:cNvSpPr>
            <a:spLocks noGrp="1"/>
          </p:cNvSpPr>
          <p:nvPr>
            <p:ph idx="1"/>
          </p:nvPr>
        </p:nvSpPr>
        <p:spPr>
          <a:xfrm>
            <a:off x="913795" y="2096064"/>
            <a:ext cx="3240740" cy="3695136"/>
          </a:xfrm>
        </p:spPr>
        <p:txBody>
          <a:bodyPr>
            <a:normAutofit fontScale="25000" lnSpcReduction="20000"/>
          </a:bodyPr>
          <a:lstStyle/>
          <a:p>
            <a:pPr marL="0" indent="0">
              <a:buNone/>
            </a:pPr>
            <a:r>
              <a:rPr lang="es-MX" sz="5600" dirty="0"/>
              <a:t>CLIENTNUM :  int64</a:t>
            </a:r>
          </a:p>
          <a:p>
            <a:pPr marL="0" indent="0">
              <a:buNone/>
            </a:pPr>
            <a:r>
              <a:rPr lang="es-MX" sz="5600" dirty="0" err="1"/>
              <a:t>Attrition_Flag</a:t>
            </a:r>
            <a:r>
              <a:rPr lang="es-MX" sz="5600" dirty="0"/>
              <a:t> :  </a:t>
            </a:r>
            <a:r>
              <a:rPr lang="es-MX" sz="5600" dirty="0" err="1"/>
              <a:t>object</a:t>
            </a:r>
            <a:endParaRPr lang="es-MX" sz="5600" dirty="0"/>
          </a:p>
          <a:p>
            <a:pPr marL="0" indent="0">
              <a:buNone/>
            </a:pPr>
            <a:r>
              <a:rPr lang="es-MX" sz="5600" dirty="0" err="1"/>
              <a:t>Customer_Age</a:t>
            </a:r>
            <a:r>
              <a:rPr lang="es-MX" sz="5600" dirty="0"/>
              <a:t> :   int64</a:t>
            </a:r>
          </a:p>
          <a:p>
            <a:pPr marL="0" indent="0">
              <a:buNone/>
            </a:pPr>
            <a:r>
              <a:rPr lang="es-MX" sz="5600" dirty="0" err="1"/>
              <a:t>Gender</a:t>
            </a:r>
            <a:r>
              <a:rPr lang="es-MX" sz="5600" dirty="0"/>
              <a:t> :  </a:t>
            </a:r>
            <a:r>
              <a:rPr lang="es-MX" sz="5600" dirty="0" err="1"/>
              <a:t>object</a:t>
            </a:r>
            <a:endParaRPr lang="es-MX" sz="5600" dirty="0"/>
          </a:p>
          <a:p>
            <a:pPr marL="0" indent="0">
              <a:buNone/>
            </a:pPr>
            <a:r>
              <a:rPr lang="es-MX" sz="5600" dirty="0" err="1"/>
              <a:t>Dependent_count</a:t>
            </a:r>
            <a:r>
              <a:rPr lang="es-MX" sz="5600" dirty="0"/>
              <a:t> :  int64</a:t>
            </a:r>
          </a:p>
          <a:p>
            <a:pPr marL="0" indent="0">
              <a:buNone/>
            </a:pPr>
            <a:r>
              <a:rPr lang="es-MX" sz="5600" dirty="0" err="1"/>
              <a:t>Education_Level</a:t>
            </a:r>
            <a:r>
              <a:rPr lang="es-MX" sz="5600" dirty="0"/>
              <a:t> :  </a:t>
            </a:r>
            <a:r>
              <a:rPr lang="es-MX" sz="5600" dirty="0" err="1"/>
              <a:t>object</a:t>
            </a:r>
            <a:endParaRPr lang="es-MX" sz="5600" dirty="0"/>
          </a:p>
          <a:p>
            <a:pPr marL="0" indent="0">
              <a:buNone/>
            </a:pPr>
            <a:r>
              <a:rPr lang="es-MX" sz="5600" dirty="0" err="1"/>
              <a:t>Marital_Status</a:t>
            </a:r>
            <a:r>
              <a:rPr lang="es-MX" sz="5600" dirty="0"/>
              <a:t>:  </a:t>
            </a:r>
            <a:r>
              <a:rPr lang="es-MX" sz="5600" dirty="0" err="1"/>
              <a:t>object</a:t>
            </a:r>
            <a:endParaRPr lang="es-MX" sz="5600" dirty="0"/>
          </a:p>
          <a:p>
            <a:pPr marL="0" indent="0">
              <a:buNone/>
            </a:pPr>
            <a:r>
              <a:rPr lang="es-MX" sz="5600" dirty="0" err="1"/>
              <a:t>Income_Category</a:t>
            </a:r>
            <a:r>
              <a:rPr lang="es-MX" sz="5600" dirty="0"/>
              <a:t> :  </a:t>
            </a:r>
            <a:r>
              <a:rPr lang="es-MX" sz="5600" dirty="0" err="1"/>
              <a:t>object</a:t>
            </a:r>
            <a:endParaRPr lang="es-MX" sz="5600" dirty="0"/>
          </a:p>
          <a:p>
            <a:pPr marL="0" indent="0">
              <a:buNone/>
            </a:pPr>
            <a:r>
              <a:rPr lang="es-MX" sz="5600" dirty="0" err="1"/>
              <a:t>Card_Category</a:t>
            </a:r>
            <a:r>
              <a:rPr lang="es-MX" sz="5600" dirty="0"/>
              <a:t>:  </a:t>
            </a:r>
            <a:r>
              <a:rPr lang="es-MX" sz="5600" dirty="0" err="1"/>
              <a:t>object</a:t>
            </a:r>
            <a:endParaRPr lang="es-MX" sz="5600" dirty="0"/>
          </a:p>
          <a:p>
            <a:pPr marL="0" indent="0">
              <a:buNone/>
            </a:pPr>
            <a:r>
              <a:rPr lang="es-MX" sz="5600" dirty="0" err="1"/>
              <a:t>Months_on_book</a:t>
            </a:r>
            <a:r>
              <a:rPr lang="es-MX" sz="5600" dirty="0"/>
              <a:t>: int64</a:t>
            </a:r>
          </a:p>
          <a:p>
            <a:pPr marL="0" indent="0">
              <a:buNone/>
            </a:pPr>
            <a:r>
              <a:rPr lang="es-MX" sz="6000" dirty="0" err="1">
                <a:effectLst>
                  <a:outerShdw blurRad="50800" dist="38100" dir="2700000" algn="tl" rotWithShape="0">
                    <a:srgbClr val="000000">
                      <a:alpha val="48000"/>
                    </a:srgbClr>
                  </a:outerShdw>
                </a:effectLst>
              </a:rPr>
              <a:t>Total_Relationship_Count</a:t>
            </a:r>
            <a:r>
              <a:rPr lang="es-MX" sz="6000" dirty="0">
                <a:effectLst>
                  <a:outerShdw blurRad="50800" dist="38100" dir="2700000" algn="tl" rotWithShape="0">
                    <a:srgbClr val="000000">
                      <a:alpha val="48000"/>
                    </a:srgbClr>
                  </a:outerShdw>
                </a:effectLst>
              </a:rPr>
              <a:t> :  int64</a:t>
            </a:r>
          </a:p>
          <a:p>
            <a:pPr marL="0" indent="0">
              <a:buNone/>
            </a:pPr>
            <a:endParaRPr lang="es-MX" sz="5600" dirty="0"/>
          </a:p>
          <a:p>
            <a:pPr marL="0" indent="0">
              <a:buNone/>
            </a:pPr>
            <a:endParaRPr lang="es-AR" dirty="0"/>
          </a:p>
        </p:txBody>
      </p:sp>
      <p:sp>
        <p:nvSpPr>
          <p:cNvPr id="4" name="CuadroTexto 3">
            <a:extLst>
              <a:ext uri="{FF2B5EF4-FFF2-40B4-BE49-F238E27FC236}">
                <a16:creationId xmlns:a16="http://schemas.microsoft.com/office/drawing/2014/main" id="{8EB3D111-FFCB-407D-8810-CD0AEC67D7D3}"/>
              </a:ext>
            </a:extLst>
          </p:cNvPr>
          <p:cNvSpPr txBox="1"/>
          <p:nvPr/>
        </p:nvSpPr>
        <p:spPr>
          <a:xfrm>
            <a:off x="8037467" y="2082161"/>
            <a:ext cx="3240741" cy="3400931"/>
          </a:xfrm>
          <a:prstGeom prst="rect">
            <a:avLst/>
          </a:prstGeom>
          <a:noFill/>
        </p:spPr>
        <p:txBody>
          <a:bodyPr wrap="square" rtlCol="0">
            <a:spAutoFit/>
          </a:bodyPr>
          <a:lstStyle/>
          <a:p>
            <a:pPr defTabSz="914400">
              <a:spcBef>
                <a:spcPts val="1000"/>
              </a:spcBef>
            </a:pPr>
            <a:r>
              <a:rPr lang="es-MX" sz="1400" dirty="0">
                <a:effectLst>
                  <a:outerShdw blurRad="50800" dist="38100" dir="2700000" algn="tl" rotWithShape="0">
                    <a:srgbClr val="000000">
                      <a:alpha val="48000"/>
                    </a:srgbClr>
                  </a:outerShdw>
                </a:effectLst>
              </a:rPr>
              <a:t>Months_Inactive_12_mon : int64</a:t>
            </a:r>
          </a:p>
          <a:p>
            <a:pPr defTabSz="914400">
              <a:spcBef>
                <a:spcPts val="1000"/>
              </a:spcBef>
            </a:pPr>
            <a:r>
              <a:rPr lang="es-MX" sz="1400" dirty="0">
                <a:effectLst>
                  <a:outerShdw blurRad="50800" dist="38100" dir="2700000" algn="tl" rotWithShape="0">
                    <a:srgbClr val="000000">
                      <a:alpha val="48000"/>
                    </a:srgbClr>
                  </a:outerShdw>
                </a:effectLst>
              </a:rPr>
              <a:t>Contacts_Count_12_mon:  int64</a:t>
            </a:r>
          </a:p>
          <a:p>
            <a:pPr defTabSz="914400">
              <a:spcBef>
                <a:spcPts val="1000"/>
              </a:spcBef>
            </a:pPr>
            <a:r>
              <a:rPr lang="es-MX" sz="1400" dirty="0" err="1">
                <a:effectLst>
                  <a:outerShdw blurRad="50800" dist="38100" dir="2700000" algn="tl" rotWithShape="0">
                    <a:srgbClr val="000000">
                      <a:alpha val="48000"/>
                    </a:srgbClr>
                  </a:outerShdw>
                </a:effectLst>
              </a:rPr>
              <a:t>Credit_Limit</a:t>
            </a:r>
            <a:r>
              <a:rPr lang="es-MX" sz="1400" dirty="0">
                <a:effectLst>
                  <a:outerShdw blurRad="50800" dist="38100" dir="2700000" algn="tl" rotWithShape="0">
                    <a:srgbClr val="000000">
                      <a:alpha val="48000"/>
                    </a:srgbClr>
                  </a:outerShdw>
                </a:effectLst>
              </a:rPr>
              <a:t> :  float64</a:t>
            </a:r>
          </a:p>
          <a:p>
            <a:pPr defTabSz="914400">
              <a:spcBef>
                <a:spcPts val="1000"/>
              </a:spcBef>
            </a:pPr>
            <a:r>
              <a:rPr lang="es-MX" sz="1400" dirty="0" err="1">
                <a:effectLst>
                  <a:outerShdw blurRad="50800" dist="38100" dir="2700000" algn="tl" rotWithShape="0">
                    <a:srgbClr val="000000">
                      <a:alpha val="48000"/>
                    </a:srgbClr>
                  </a:outerShdw>
                </a:effectLst>
              </a:rPr>
              <a:t>Total_Revolving_Bal</a:t>
            </a:r>
            <a:r>
              <a:rPr lang="es-MX" sz="1400" dirty="0">
                <a:effectLst>
                  <a:outerShdw blurRad="50800" dist="38100" dir="2700000" algn="tl" rotWithShape="0">
                    <a:srgbClr val="000000">
                      <a:alpha val="48000"/>
                    </a:srgbClr>
                  </a:outerShdw>
                </a:effectLst>
              </a:rPr>
              <a:t> :  int64</a:t>
            </a:r>
          </a:p>
          <a:p>
            <a:pPr defTabSz="914400">
              <a:spcBef>
                <a:spcPts val="1000"/>
              </a:spcBef>
            </a:pPr>
            <a:r>
              <a:rPr lang="es-MX" sz="1400" dirty="0" err="1">
                <a:effectLst>
                  <a:outerShdw blurRad="50800" dist="38100" dir="2700000" algn="tl" rotWithShape="0">
                    <a:srgbClr val="000000">
                      <a:alpha val="48000"/>
                    </a:srgbClr>
                  </a:outerShdw>
                </a:effectLst>
              </a:rPr>
              <a:t>Avg_Open_To_Buy</a:t>
            </a:r>
            <a:r>
              <a:rPr lang="es-MX" sz="1400" dirty="0">
                <a:effectLst>
                  <a:outerShdw blurRad="50800" dist="38100" dir="2700000" algn="tl" rotWithShape="0">
                    <a:srgbClr val="000000">
                      <a:alpha val="48000"/>
                    </a:srgbClr>
                  </a:outerShdw>
                </a:effectLst>
              </a:rPr>
              <a:t>:  float64</a:t>
            </a:r>
          </a:p>
          <a:p>
            <a:pPr defTabSz="914400">
              <a:spcBef>
                <a:spcPts val="1000"/>
              </a:spcBef>
            </a:pPr>
            <a:r>
              <a:rPr lang="es-MX" sz="1400" dirty="0">
                <a:effectLst>
                  <a:outerShdw blurRad="50800" dist="38100" dir="2700000" algn="tl" rotWithShape="0">
                    <a:srgbClr val="000000">
                      <a:alpha val="48000"/>
                    </a:srgbClr>
                  </a:outerShdw>
                </a:effectLst>
              </a:rPr>
              <a:t>Total_Amt_Chng_Q4_Q1: float64</a:t>
            </a:r>
          </a:p>
          <a:p>
            <a:pPr defTabSz="914400">
              <a:spcBef>
                <a:spcPts val="1000"/>
              </a:spcBef>
            </a:pPr>
            <a:r>
              <a:rPr lang="es-MX" sz="1400" dirty="0" err="1">
                <a:effectLst>
                  <a:outerShdw blurRad="50800" dist="38100" dir="2700000" algn="tl" rotWithShape="0">
                    <a:srgbClr val="000000">
                      <a:alpha val="48000"/>
                    </a:srgbClr>
                  </a:outerShdw>
                </a:effectLst>
              </a:rPr>
              <a:t>Total_Trans_Amt</a:t>
            </a:r>
            <a:r>
              <a:rPr lang="es-MX" sz="1400" dirty="0">
                <a:effectLst>
                  <a:outerShdw blurRad="50800" dist="38100" dir="2700000" algn="tl" rotWithShape="0">
                    <a:srgbClr val="000000">
                      <a:alpha val="48000"/>
                    </a:srgbClr>
                  </a:outerShdw>
                </a:effectLst>
              </a:rPr>
              <a:t>: int64</a:t>
            </a:r>
          </a:p>
          <a:p>
            <a:pPr defTabSz="914400">
              <a:spcBef>
                <a:spcPts val="1000"/>
              </a:spcBef>
            </a:pPr>
            <a:r>
              <a:rPr lang="es-MX" sz="1400" dirty="0" err="1">
                <a:effectLst>
                  <a:outerShdw blurRad="50800" dist="38100" dir="2700000" algn="tl" rotWithShape="0">
                    <a:srgbClr val="000000">
                      <a:alpha val="48000"/>
                    </a:srgbClr>
                  </a:outerShdw>
                </a:effectLst>
              </a:rPr>
              <a:t>Total_Trans_Ct</a:t>
            </a:r>
            <a:r>
              <a:rPr lang="es-MX" sz="1400" dirty="0">
                <a:effectLst>
                  <a:outerShdw blurRad="50800" dist="38100" dir="2700000" algn="tl" rotWithShape="0">
                    <a:srgbClr val="000000">
                      <a:alpha val="48000"/>
                    </a:srgbClr>
                  </a:outerShdw>
                </a:effectLst>
              </a:rPr>
              <a:t> : int64</a:t>
            </a:r>
          </a:p>
          <a:p>
            <a:pPr defTabSz="914400">
              <a:spcBef>
                <a:spcPts val="1000"/>
              </a:spcBef>
            </a:pPr>
            <a:r>
              <a:rPr lang="es-MX" sz="1400" dirty="0">
                <a:effectLst>
                  <a:outerShdw blurRad="50800" dist="38100" dir="2700000" algn="tl" rotWithShape="0">
                    <a:srgbClr val="000000">
                      <a:alpha val="48000"/>
                    </a:srgbClr>
                  </a:outerShdw>
                </a:effectLst>
              </a:rPr>
              <a:t>Total_Ct_Chng_Q4_Q1:  float64</a:t>
            </a:r>
          </a:p>
          <a:p>
            <a:pPr defTabSz="914400">
              <a:spcBef>
                <a:spcPts val="1000"/>
              </a:spcBef>
            </a:pPr>
            <a:r>
              <a:rPr lang="es-MX" sz="1400" dirty="0" err="1">
                <a:effectLst>
                  <a:outerShdw blurRad="50800" dist="38100" dir="2700000" algn="tl" rotWithShape="0">
                    <a:srgbClr val="000000">
                      <a:alpha val="48000"/>
                    </a:srgbClr>
                  </a:outerShdw>
                </a:effectLst>
              </a:rPr>
              <a:t>Avg_Utilization_Ratio</a:t>
            </a:r>
            <a:r>
              <a:rPr lang="es-MX" sz="1400" dirty="0">
                <a:effectLst>
                  <a:outerShdw blurRad="50800" dist="38100" dir="2700000" algn="tl" rotWithShape="0">
                    <a:srgbClr val="000000">
                      <a:alpha val="48000"/>
                    </a:srgbClr>
                  </a:outerShdw>
                </a:effectLst>
              </a:rPr>
              <a:t> :  float64</a:t>
            </a:r>
          </a:p>
        </p:txBody>
      </p:sp>
      <p:sp>
        <p:nvSpPr>
          <p:cNvPr id="5" name="CuadroTexto 4">
            <a:extLst>
              <a:ext uri="{FF2B5EF4-FFF2-40B4-BE49-F238E27FC236}">
                <a16:creationId xmlns:a16="http://schemas.microsoft.com/office/drawing/2014/main" id="{D329E021-0001-412D-8F6F-539BE3BF1019}"/>
              </a:ext>
            </a:extLst>
          </p:cNvPr>
          <p:cNvSpPr txBox="1"/>
          <p:nvPr/>
        </p:nvSpPr>
        <p:spPr>
          <a:xfrm>
            <a:off x="4800600" y="2124635"/>
            <a:ext cx="2353235" cy="923330"/>
          </a:xfrm>
          <a:prstGeom prst="rect">
            <a:avLst/>
          </a:prstGeom>
          <a:noFill/>
        </p:spPr>
        <p:txBody>
          <a:bodyPr wrap="square" rtlCol="0">
            <a:spAutoFit/>
          </a:bodyPr>
          <a:lstStyle/>
          <a:p>
            <a:pPr marL="0" indent="0">
              <a:buNone/>
            </a:pPr>
            <a:r>
              <a:rPr lang="es-MX" sz="1800" dirty="0"/>
              <a:t>Filas: 10127</a:t>
            </a:r>
          </a:p>
          <a:p>
            <a:pPr marL="0" indent="0">
              <a:buNone/>
            </a:pPr>
            <a:r>
              <a:rPr lang="es-MX" sz="1800" dirty="0"/>
              <a:t>Columnas: 21</a:t>
            </a:r>
          </a:p>
          <a:p>
            <a:endParaRPr lang="es-AR" dirty="0"/>
          </a:p>
        </p:txBody>
      </p:sp>
    </p:spTree>
    <p:extLst>
      <p:ext uri="{BB962C8B-B14F-4D97-AF65-F5344CB8AC3E}">
        <p14:creationId xmlns:p14="http://schemas.microsoft.com/office/powerpoint/2010/main" val="271983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F507B1-8C6F-4C96-8FD1-1FEE89C6FE85}"/>
              </a:ext>
            </a:extLst>
          </p:cNvPr>
          <p:cNvSpPr>
            <a:spLocks noGrp="1"/>
          </p:cNvSpPr>
          <p:nvPr>
            <p:ph type="title"/>
          </p:nvPr>
        </p:nvSpPr>
        <p:spPr/>
        <p:txBody>
          <a:bodyPr/>
          <a:lstStyle/>
          <a:p>
            <a:r>
              <a:rPr lang="es-MX" dirty="0"/>
              <a:t>Objetivos</a:t>
            </a:r>
            <a:endParaRPr lang="es-AR" dirty="0"/>
          </a:p>
        </p:txBody>
      </p:sp>
      <p:sp>
        <p:nvSpPr>
          <p:cNvPr id="3" name="Marcador de contenido 2">
            <a:extLst>
              <a:ext uri="{FF2B5EF4-FFF2-40B4-BE49-F238E27FC236}">
                <a16:creationId xmlns:a16="http://schemas.microsoft.com/office/drawing/2014/main" id="{8BA62677-100C-4353-8742-D10C316949EE}"/>
              </a:ext>
            </a:extLst>
          </p:cNvPr>
          <p:cNvSpPr>
            <a:spLocks noGrp="1"/>
          </p:cNvSpPr>
          <p:nvPr>
            <p:ph idx="1"/>
          </p:nvPr>
        </p:nvSpPr>
        <p:spPr/>
        <p:txBody>
          <a:bodyPr>
            <a:normAutofit fontScale="62500" lnSpcReduction="20000"/>
          </a:bodyPr>
          <a:lstStyle/>
          <a:p>
            <a:pPr marL="0" indent="0">
              <a:buNone/>
            </a:pPr>
            <a:r>
              <a:rPr lang="es-MX" sz="2600" b="1" dirty="0">
                <a:latin typeface="Arial" panose="020B0604020202020204" pitchFamily="34" charset="0"/>
                <a:cs typeface="Arial" panose="020B0604020202020204" pitchFamily="34" charset="0"/>
              </a:rPr>
              <a:t>Objetivos principales</a:t>
            </a:r>
          </a:p>
          <a:p>
            <a:endParaRPr lang="es-MX" dirty="0"/>
          </a:p>
          <a:p>
            <a:r>
              <a:rPr lang="es-MX" sz="2600" dirty="0">
                <a:latin typeface="Arial" panose="020B0604020202020204" pitchFamily="34" charset="0"/>
                <a:cs typeface="Arial" panose="020B0604020202020204" pitchFamily="34" charset="0"/>
              </a:rPr>
              <a:t>Descubrir la causa por la cual hay deserción de clientes en las tarjetas de crédito</a:t>
            </a:r>
          </a:p>
          <a:p>
            <a:r>
              <a:rPr lang="es-MX" sz="2600" dirty="0">
                <a:latin typeface="Arial" panose="020B0604020202020204" pitchFamily="34" charset="0"/>
                <a:cs typeface="Arial" panose="020B0604020202020204" pitchFamily="34" charset="0"/>
              </a:rPr>
              <a:t>Pronosticar cuales son los </a:t>
            </a:r>
            <a:r>
              <a:rPr lang="es-MX" sz="2600" dirty="0">
                <a:solidFill>
                  <a:srgbClr val="D4D4D4"/>
                </a:solidFill>
                <a:effectLst/>
                <a:latin typeface="Arial" panose="020B0604020202020204" pitchFamily="34" charset="0"/>
                <a:cs typeface="Arial" panose="020B0604020202020204" pitchFamily="34" charset="0"/>
              </a:rPr>
              <a:t>posibles</a:t>
            </a:r>
            <a:r>
              <a:rPr lang="es-MX" sz="2600" dirty="0">
                <a:latin typeface="Arial" panose="020B0604020202020204" pitchFamily="34" charset="0"/>
                <a:cs typeface="Arial" panose="020B0604020202020204" pitchFamily="34" charset="0"/>
              </a:rPr>
              <a:t> clientes que abandonaran las tarjetas de crédito</a:t>
            </a:r>
          </a:p>
          <a:p>
            <a:pPr marL="0" indent="0">
              <a:buNone/>
            </a:pPr>
            <a:endParaRPr lang="es-MX" sz="2300" dirty="0">
              <a:latin typeface="Arial" panose="020B0604020202020204" pitchFamily="34" charset="0"/>
              <a:cs typeface="Arial" panose="020B0604020202020204" pitchFamily="34" charset="0"/>
            </a:endParaRPr>
          </a:p>
          <a:p>
            <a:pPr marL="0" indent="0">
              <a:buNone/>
            </a:pPr>
            <a:r>
              <a:rPr lang="es-MX" sz="2900" b="1" dirty="0">
                <a:latin typeface="Arial" panose="020B0604020202020204" pitchFamily="34" charset="0"/>
                <a:cs typeface="Arial" panose="020B0604020202020204" pitchFamily="34" charset="0"/>
              </a:rPr>
              <a:t>Objetivos secundarios</a:t>
            </a:r>
          </a:p>
          <a:p>
            <a:endParaRPr lang="es-MX" dirty="0"/>
          </a:p>
          <a:p>
            <a:r>
              <a:rPr lang="es-MX" sz="2600" dirty="0">
                <a:latin typeface="Arial" panose="020B0604020202020204" pitchFamily="34" charset="0"/>
                <a:cs typeface="Arial" panose="020B0604020202020204" pitchFamily="34" charset="0"/>
              </a:rPr>
              <a:t>Determinar que Modelo se adapta de mejor manera a las necesidades del problema</a:t>
            </a:r>
          </a:p>
          <a:p>
            <a:r>
              <a:rPr lang="es-MX" sz="2600" dirty="0">
                <a:latin typeface="Arial" panose="020B0604020202020204" pitchFamily="34" charset="0"/>
                <a:cs typeface="Arial" panose="020B0604020202020204" pitchFamily="34" charset="0"/>
              </a:rPr>
              <a:t>Utilizar modelo para predecir grupos de clientes que </a:t>
            </a:r>
            <a:r>
              <a:rPr lang="es-MX" sz="2600" dirty="0" err="1">
                <a:latin typeface="Arial" panose="020B0604020202020204" pitchFamily="34" charset="0"/>
                <a:cs typeface="Arial" panose="020B0604020202020204" pitchFamily="34" charset="0"/>
              </a:rPr>
              <a:t>abandonarian</a:t>
            </a:r>
            <a:r>
              <a:rPr lang="es-MX" sz="2600" dirty="0">
                <a:latin typeface="Arial" panose="020B0604020202020204" pitchFamily="34" charset="0"/>
                <a:cs typeface="Arial" panose="020B0604020202020204" pitchFamily="34" charset="0"/>
              </a:rPr>
              <a:t> el banco</a:t>
            </a:r>
          </a:p>
          <a:p>
            <a:r>
              <a:rPr lang="es-MX" sz="2600" dirty="0">
                <a:latin typeface="Arial" panose="020B0604020202020204" pitchFamily="34" charset="0"/>
                <a:cs typeface="Arial" panose="020B0604020202020204" pitchFamily="34" charset="0"/>
              </a:rPr>
              <a:t>Testear modelos generados</a:t>
            </a:r>
            <a:endParaRPr lang="es-AR"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1688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D0A646-EFC5-4617-A236-8DC854DE6694}"/>
              </a:ext>
            </a:extLst>
          </p:cNvPr>
          <p:cNvSpPr>
            <a:spLocks noGrp="1"/>
          </p:cNvSpPr>
          <p:nvPr>
            <p:ph type="title"/>
          </p:nvPr>
        </p:nvSpPr>
        <p:spPr/>
        <p:txBody>
          <a:bodyPr/>
          <a:lstStyle/>
          <a:p>
            <a:r>
              <a:rPr lang="es-MX" dirty="0"/>
              <a:t>Preguntas de Interés</a:t>
            </a:r>
            <a:br>
              <a:rPr lang="es-MX" dirty="0"/>
            </a:br>
            <a:endParaRPr lang="es-AR" dirty="0"/>
          </a:p>
        </p:txBody>
      </p:sp>
      <p:sp>
        <p:nvSpPr>
          <p:cNvPr id="3" name="Marcador de contenido 2">
            <a:extLst>
              <a:ext uri="{FF2B5EF4-FFF2-40B4-BE49-F238E27FC236}">
                <a16:creationId xmlns:a16="http://schemas.microsoft.com/office/drawing/2014/main" id="{7D845054-BCB5-4BAD-ADE0-62D2A32CAB12}"/>
              </a:ext>
            </a:extLst>
          </p:cNvPr>
          <p:cNvSpPr>
            <a:spLocks noGrp="1"/>
          </p:cNvSpPr>
          <p:nvPr>
            <p:ph idx="1"/>
          </p:nvPr>
        </p:nvSpPr>
        <p:spPr/>
        <p:txBody>
          <a:bodyPr>
            <a:normAutofit fontScale="32500" lnSpcReduction="20000"/>
          </a:bodyPr>
          <a:lstStyle/>
          <a:p>
            <a:pPr marL="914400" indent="-914400" algn="l">
              <a:buFont typeface="+mj-lt"/>
              <a:buAutoNum type="arabicPeriod"/>
            </a:pPr>
            <a:r>
              <a:rPr lang="es-MX" sz="5600" b="0" i="0" dirty="0">
                <a:solidFill>
                  <a:srgbClr val="D5D5D5"/>
                </a:solidFill>
                <a:effectLst/>
                <a:latin typeface="Roboto" panose="02000000000000000000" pitchFamily="2" charset="0"/>
              </a:rPr>
              <a:t>¿Cuál es el género que más abandona la tarjeta de crédito?</a:t>
            </a:r>
          </a:p>
          <a:p>
            <a:pPr marL="914400" indent="-914400" algn="l">
              <a:buFont typeface="+mj-lt"/>
              <a:buAutoNum type="arabicPeriod"/>
            </a:pPr>
            <a:r>
              <a:rPr lang="es-MX" sz="5600" b="0" i="0" dirty="0">
                <a:solidFill>
                  <a:srgbClr val="D5D5D5"/>
                </a:solidFill>
                <a:effectLst/>
                <a:latin typeface="Roboto" panose="02000000000000000000" pitchFamily="2" charset="0"/>
              </a:rPr>
              <a:t>Los que abandonan la tarjeta de crédito, ¿</a:t>
            </a:r>
            <a:r>
              <a:rPr lang="es-MX" sz="5600" b="0" i="0" dirty="0" err="1">
                <a:solidFill>
                  <a:srgbClr val="D5D5D5"/>
                </a:solidFill>
                <a:effectLst/>
                <a:latin typeface="Roboto" panose="02000000000000000000" pitchFamily="2" charset="0"/>
              </a:rPr>
              <a:t>Cúal</a:t>
            </a:r>
            <a:r>
              <a:rPr lang="es-MX" sz="5600" b="0" i="0" dirty="0">
                <a:solidFill>
                  <a:srgbClr val="D5D5D5"/>
                </a:solidFill>
                <a:effectLst/>
                <a:latin typeface="Roboto" panose="02000000000000000000" pitchFamily="2" charset="0"/>
              </a:rPr>
              <a:t> es su estado civil?</a:t>
            </a:r>
          </a:p>
          <a:p>
            <a:pPr marL="914400" indent="-914400" algn="l">
              <a:buFont typeface="+mj-lt"/>
              <a:buAutoNum type="arabicPeriod"/>
            </a:pPr>
            <a:r>
              <a:rPr lang="es-MX" sz="5600" b="0" i="0" dirty="0">
                <a:solidFill>
                  <a:srgbClr val="D5D5D5"/>
                </a:solidFill>
                <a:effectLst/>
                <a:latin typeface="Roboto" panose="02000000000000000000" pitchFamily="2" charset="0"/>
              </a:rPr>
              <a:t>¿Que edades promedio tienen las personas que abandonan las tarjetas de crédito?</a:t>
            </a:r>
          </a:p>
          <a:p>
            <a:pPr marL="914400" indent="-914400" algn="l">
              <a:buFont typeface="+mj-lt"/>
              <a:buAutoNum type="arabicPeriod"/>
            </a:pPr>
            <a:r>
              <a:rPr lang="es-MX" sz="5600" b="0" i="0" dirty="0">
                <a:solidFill>
                  <a:srgbClr val="D5D5D5"/>
                </a:solidFill>
                <a:effectLst/>
                <a:latin typeface="Roboto" panose="02000000000000000000" pitchFamily="2" charset="0"/>
              </a:rPr>
              <a:t>¿Cuanto tiempo en promedio llevan las tarjetas sin utilizar de las personas que abandonan la tarjeta de crédito?</a:t>
            </a:r>
          </a:p>
          <a:p>
            <a:pPr marL="914400" indent="-914400" algn="l">
              <a:buFont typeface="+mj-lt"/>
              <a:buAutoNum type="arabicPeriod"/>
            </a:pPr>
            <a:r>
              <a:rPr lang="es-MX" sz="5600" b="0" i="0" dirty="0">
                <a:solidFill>
                  <a:srgbClr val="D5D5D5"/>
                </a:solidFill>
                <a:effectLst/>
                <a:latin typeface="Roboto" panose="02000000000000000000" pitchFamily="2" charset="0"/>
              </a:rPr>
              <a:t>¿Que tipo de tarjeta usan los clientes que abandonan los servicios?</a:t>
            </a:r>
          </a:p>
          <a:p>
            <a:pPr marL="914400" indent="-914400" algn="l">
              <a:buFont typeface="+mj-lt"/>
              <a:buAutoNum type="arabicPeriod"/>
            </a:pPr>
            <a:r>
              <a:rPr lang="es-MX" sz="5600" b="0" i="0" dirty="0">
                <a:solidFill>
                  <a:srgbClr val="D5D5D5"/>
                </a:solidFill>
                <a:effectLst/>
                <a:latin typeface="Roboto" panose="02000000000000000000" pitchFamily="2" charset="0"/>
              </a:rPr>
              <a:t>¿Que nivel de educación tienen los clientes que abandonan los servicios?</a:t>
            </a:r>
          </a:p>
          <a:p>
            <a:pPr marL="914400" indent="-914400" algn="l">
              <a:buFont typeface="+mj-lt"/>
              <a:buAutoNum type="arabicPeriod"/>
            </a:pPr>
            <a:r>
              <a:rPr lang="es-MX" sz="5600" b="0" i="0" dirty="0">
                <a:solidFill>
                  <a:srgbClr val="D5D5D5"/>
                </a:solidFill>
                <a:effectLst/>
                <a:latin typeface="Roboto" panose="02000000000000000000" pitchFamily="2" charset="0"/>
              </a:rPr>
              <a:t>¿Que nivel de ingresos tienen los clientes que abandonan los servicios?</a:t>
            </a:r>
          </a:p>
          <a:p>
            <a:endParaRPr lang="es-AR" dirty="0"/>
          </a:p>
        </p:txBody>
      </p:sp>
    </p:spTree>
    <p:extLst>
      <p:ext uri="{BB962C8B-B14F-4D97-AF65-F5344CB8AC3E}">
        <p14:creationId xmlns:p14="http://schemas.microsoft.com/office/powerpoint/2010/main" val="675878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C6D55-5353-44AE-A1D8-3E205D23557C}"/>
              </a:ext>
            </a:extLst>
          </p:cNvPr>
          <p:cNvSpPr>
            <a:spLocks noGrp="1"/>
          </p:cNvSpPr>
          <p:nvPr>
            <p:ph type="title"/>
          </p:nvPr>
        </p:nvSpPr>
        <p:spPr>
          <a:xfrm>
            <a:off x="671748" y="2492188"/>
            <a:ext cx="10353761" cy="1326321"/>
          </a:xfrm>
        </p:spPr>
        <p:txBody>
          <a:bodyPr>
            <a:noAutofit/>
          </a:bodyPr>
          <a:lstStyle/>
          <a:p>
            <a:r>
              <a:rPr lang="es-MX" sz="6000" dirty="0"/>
              <a:t>Análisis exploratorio</a:t>
            </a:r>
            <a:endParaRPr lang="es-AR" sz="6000" dirty="0"/>
          </a:p>
        </p:txBody>
      </p:sp>
    </p:spTree>
    <p:extLst>
      <p:ext uri="{BB962C8B-B14F-4D97-AF65-F5344CB8AC3E}">
        <p14:creationId xmlns:p14="http://schemas.microsoft.com/office/powerpoint/2010/main" val="1515470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B8BF07-8B38-4F72-8DFA-68EC66792196}"/>
              </a:ext>
            </a:extLst>
          </p:cNvPr>
          <p:cNvSpPr>
            <a:spLocks noGrp="1"/>
          </p:cNvSpPr>
          <p:nvPr>
            <p:ph type="title"/>
          </p:nvPr>
        </p:nvSpPr>
        <p:spPr/>
        <p:txBody>
          <a:bodyPr>
            <a:normAutofit fontScale="90000"/>
          </a:bodyPr>
          <a:lstStyle/>
          <a:p>
            <a:r>
              <a:rPr lang="es-MX" sz="3600" b="0" i="0" dirty="0">
                <a:solidFill>
                  <a:srgbClr val="D5D5D5"/>
                </a:solidFill>
                <a:effectLst/>
                <a:latin typeface="Roboto" panose="02000000000000000000" pitchFamily="2" charset="0"/>
              </a:rPr>
              <a:t>¿Cuál es el género que más abandona la tarjeta de crédito?</a:t>
            </a:r>
            <a:br>
              <a:rPr lang="es-MX" sz="3600" b="0" i="0" dirty="0">
                <a:solidFill>
                  <a:srgbClr val="D5D5D5"/>
                </a:solidFill>
                <a:effectLst/>
                <a:latin typeface="Roboto" panose="02000000000000000000" pitchFamily="2" charset="0"/>
              </a:rPr>
            </a:br>
            <a:endParaRPr lang="es-AR" dirty="0"/>
          </a:p>
        </p:txBody>
      </p:sp>
      <p:pic>
        <p:nvPicPr>
          <p:cNvPr id="5" name="Marcador de contenido 4">
            <a:extLst>
              <a:ext uri="{FF2B5EF4-FFF2-40B4-BE49-F238E27FC236}">
                <a16:creationId xmlns:a16="http://schemas.microsoft.com/office/drawing/2014/main" id="{D78F74C0-2E66-48E5-A3D0-521A414E61EE}"/>
              </a:ext>
            </a:extLst>
          </p:cNvPr>
          <p:cNvPicPr>
            <a:picLocks noGrp="1" noChangeAspect="1"/>
          </p:cNvPicPr>
          <p:nvPr>
            <p:ph idx="1"/>
          </p:nvPr>
        </p:nvPicPr>
        <p:blipFill>
          <a:blip r:embed="rId2"/>
          <a:stretch>
            <a:fillRect/>
          </a:stretch>
        </p:blipFill>
        <p:spPr>
          <a:xfrm>
            <a:off x="6185648" y="1935921"/>
            <a:ext cx="5541006" cy="3779912"/>
          </a:xfrm>
        </p:spPr>
      </p:pic>
      <p:sp>
        <p:nvSpPr>
          <p:cNvPr id="6" name="CuadroTexto 5">
            <a:extLst>
              <a:ext uri="{FF2B5EF4-FFF2-40B4-BE49-F238E27FC236}">
                <a16:creationId xmlns:a16="http://schemas.microsoft.com/office/drawing/2014/main" id="{6F5CE550-1913-4F65-8CB3-1BA3E45C6313}"/>
              </a:ext>
            </a:extLst>
          </p:cNvPr>
          <p:cNvSpPr txBox="1"/>
          <p:nvPr/>
        </p:nvSpPr>
        <p:spPr>
          <a:xfrm>
            <a:off x="484093" y="1935921"/>
            <a:ext cx="5419165" cy="2862322"/>
          </a:xfrm>
          <a:prstGeom prst="rect">
            <a:avLst/>
          </a:prstGeom>
          <a:noFill/>
        </p:spPr>
        <p:txBody>
          <a:bodyPr wrap="square" rtlCol="0">
            <a:spAutoFit/>
          </a:bodyPr>
          <a:lstStyle/>
          <a:p>
            <a:pPr rtl="0">
              <a:spcBef>
                <a:spcPts val="0"/>
              </a:spcBef>
              <a:spcAft>
                <a:spcPts val="0"/>
              </a:spcAft>
            </a:pPr>
            <a:r>
              <a:rPr lang="es-MX" sz="1800" b="0" i="0" u="none" strike="noStrike" dirty="0">
                <a:effectLst/>
                <a:latin typeface="Helvetica Neue"/>
              </a:rPr>
              <a:t>El gráfico de la derecha, nos muestran en la parte naranja que el género que más abandona es el femenino. </a:t>
            </a:r>
          </a:p>
          <a:p>
            <a:pPr rtl="0">
              <a:spcBef>
                <a:spcPts val="0"/>
              </a:spcBef>
              <a:spcAft>
                <a:spcPts val="0"/>
              </a:spcAft>
            </a:pPr>
            <a:endParaRPr lang="es-MX" dirty="0">
              <a:latin typeface="Helvetica Neue"/>
            </a:endParaRPr>
          </a:p>
          <a:p>
            <a:r>
              <a:rPr lang="es-MX" dirty="0">
                <a:latin typeface="Helvetica Neue"/>
              </a:rPr>
              <a:t>Dentro del genero femenino, abandonan </a:t>
            </a:r>
          </a:p>
          <a:p>
            <a:r>
              <a:rPr lang="es-MX" dirty="0">
                <a:latin typeface="Helvetica Neue"/>
              </a:rPr>
              <a:t>aproximadamente un 17%</a:t>
            </a:r>
          </a:p>
          <a:p>
            <a:br>
              <a:rPr lang="es-MX" b="0" dirty="0">
                <a:solidFill>
                  <a:srgbClr val="D4D4D4"/>
                </a:solidFill>
                <a:effectLst/>
                <a:latin typeface="Courier New" panose="02070309020205020404" pitchFamily="49" charset="0"/>
              </a:rPr>
            </a:br>
            <a:endParaRPr lang="es-MX" b="0" dirty="0">
              <a:solidFill>
                <a:srgbClr val="D4D4D4"/>
              </a:solidFill>
              <a:effectLst/>
              <a:latin typeface="Courier New" panose="02070309020205020404" pitchFamily="49" charset="0"/>
            </a:endParaRPr>
          </a:p>
          <a:p>
            <a:pPr rtl="0">
              <a:spcBef>
                <a:spcPts val="0"/>
              </a:spcBef>
              <a:spcAft>
                <a:spcPts val="0"/>
              </a:spcAft>
            </a:pPr>
            <a:br>
              <a:rPr lang="es-MX" dirty="0"/>
            </a:br>
            <a:endParaRPr lang="es-AR" dirty="0"/>
          </a:p>
        </p:txBody>
      </p:sp>
      <p:graphicFrame>
        <p:nvGraphicFramePr>
          <p:cNvPr id="8" name="Tabla 8">
            <a:extLst>
              <a:ext uri="{FF2B5EF4-FFF2-40B4-BE49-F238E27FC236}">
                <a16:creationId xmlns:a16="http://schemas.microsoft.com/office/drawing/2014/main" id="{92087F97-DA4B-4639-9446-F50DDDAD4074}"/>
              </a:ext>
            </a:extLst>
          </p:cNvPr>
          <p:cNvGraphicFramePr>
            <a:graphicFrameLocks noGrp="1"/>
          </p:cNvGraphicFramePr>
          <p:nvPr>
            <p:extLst>
              <p:ext uri="{D42A27DB-BD31-4B8C-83A1-F6EECF244321}">
                <p14:modId xmlns:p14="http://schemas.microsoft.com/office/powerpoint/2010/main" val="3043737326"/>
              </p:ext>
            </p:extLst>
          </p:nvPr>
        </p:nvGraphicFramePr>
        <p:xfrm>
          <a:off x="484093" y="4107363"/>
          <a:ext cx="4930999" cy="1381760"/>
        </p:xfrm>
        <a:graphic>
          <a:graphicData uri="http://schemas.openxmlformats.org/drawingml/2006/table">
            <a:tbl>
              <a:tblPr firstRow="1" bandRow="1">
                <a:tableStyleId>{5C22544A-7EE6-4342-B048-85BDC9FD1C3A}</a:tableStyleId>
              </a:tblPr>
              <a:tblGrid>
                <a:gridCol w="1148301">
                  <a:extLst>
                    <a:ext uri="{9D8B030D-6E8A-4147-A177-3AD203B41FA5}">
                      <a16:colId xmlns:a16="http://schemas.microsoft.com/office/drawing/2014/main" val="2091209864"/>
                    </a:ext>
                  </a:extLst>
                </a:gridCol>
                <a:gridCol w="1358153">
                  <a:extLst>
                    <a:ext uri="{9D8B030D-6E8A-4147-A177-3AD203B41FA5}">
                      <a16:colId xmlns:a16="http://schemas.microsoft.com/office/drawing/2014/main" val="2859525314"/>
                    </a:ext>
                  </a:extLst>
                </a:gridCol>
                <a:gridCol w="1299474">
                  <a:extLst>
                    <a:ext uri="{9D8B030D-6E8A-4147-A177-3AD203B41FA5}">
                      <a16:colId xmlns:a16="http://schemas.microsoft.com/office/drawing/2014/main" val="2360317230"/>
                    </a:ext>
                  </a:extLst>
                </a:gridCol>
                <a:gridCol w="1125071">
                  <a:extLst>
                    <a:ext uri="{9D8B030D-6E8A-4147-A177-3AD203B41FA5}">
                      <a16:colId xmlns:a16="http://schemas.microsoft.com/office/drawing/2014/main" val="781363767"/>
                    </a:ext>
                  </a:extLst>
                </a:gridCol>
              </a:tblGrid>
              <a:tr h="370840">
                <a:tc>
                  <a:txBody>
                    <a:bodyPr/>
                    <a:lstStyle/>
                    <a:p>
                      <a:r>
                        <a:rPr lang="es-MX" dirty="0" err="1"/>
                        <a:t>Gender</a:t>
                      </a:r>
                      <a:endParaRPr lang="es-AR" dirty="0"/>
                    </a:p>
                  </a:txBody>
                  <a:tcPr/>
                </a:tc>
                <a:tc>
                  <a:txBody>
                    <a:bodyPr/>
                    <a:lstStyle/>
                    <a:p>
                      <a:pPr algn="r"/>
                      <a:r>
                        <a:rPr lang="es-AR" b="1" dirty="0" err="1">
                          <a:effectLst/>
                        </a:rPr>
                        <a:t>Attrited</a:t>
                      </a:r>
                      <a:r>
                        <a:rPr lang="es-AR" b="1" dirty="0">
                          <a:effectLst/>
                        </a:rPr>
                        <a:t> </a:t>
                      </a:r>
                      <a:r>
                        <a:rPr lang="es-AR" b="1" dirty="0" err="1">
                          <a:effectLst/>
                        </a:rPr>
                        <a:t>Customer</a:t>
                      </a:r>
                      <a:endParaRPr lang="es-AR" b="1" dirty="0">
                        <a:effectLst/>
                      </a:endParaRPr>
                    </a:p>
                  </a:txBody>
                  <a:tcPr anchor="ctr"/>
                </a:tc>
                <a:tc>
                  <a:txBody>
                    <a:bodyPr/>
                    <a:lstStyle/>
                    <a:p>
                      <a:pPr algn="r"/>
                      <a:r>
                        <a:rPr lang="es-AR" b="1" dirty="0" err="1">
                          <a:effectLst/>
                        </a:rPr>
                        <a:t>Existing</a:t>
                      </a:r>
                      <a:r>
                        <a:rPr lang="es-AR" b="1" dirty="0">
                          <a:effectLst/>
                        </a:rPr>
                        <a:t> </a:t>
                      </a:r>
                      <a:r>
                        <a:rPr lang="es-AR" b="1" dirty="0" err="1">
                          <a:effectLst/>
                        </a:rPr>
                        <a:t>Customer</a:t>
                      </a:r>
                      <a:endParaRPr lang="es-AR" b="1" dirty="0">
                        <a:effectLst/>
                      </a:endParaRPr>
                    </a:p>
                  </a:txBody>
                  <a:tcPr anchor="ctr"/>
                </a:tc>
                <a:tc>
                  <a:txBody>
                    <a:bodyPr/>
                    <a:lstStyle/>
                    <a:p>
                      <a:pPr algn="r"/>
                      <a:r>
                        <a:rPr lang="es-AR" b="1" dirty="0">
                          <a:effectLst/>
                        </a:rPr>
                        <a:t>%_</a:t>
                      </a:r>
                      <a:r>
                        <a:rPr lang="es-AR" b="1" dirty="0" err="1">
                          <a:effectLst/>
                        </a:rPr>
                        <a:t>out</a:t>
                      </a:r>
                      <a:endParaRPr lang="es-AR" b="1" dirty="0">
                        <a:effectLst/>
                      </a:endParaRPr>
                    </a:p>
                  </a:txBody>
                  <a:tcPr anchor="ctr"/>
                </a:tc>
                <a:extLst>
                  <a:ext uri="{0D108BD9-81ED-4DB2-BD59-A6C34878D82A}">
                    <a16:rowId xmlns:a16="http://schemas.microsoft.com/office/drawing/2014/main" val="1215101433"/>
                  </a:ext>
                </a:extLst>
              </a:tr>
              <a:tr h="370840">
                <a:tc>
                  <a:txBody>
                    <a:bodyPr/>
                    <a:lstStyle/>
                    <a:p>
                      <a:pPr fontAlgn="ctr"/>
                      <a:r>
                        <a:rPr lang="es-AR" b="1" dirty="0">
                          <a:effectLst/>
                        </a:rPr>
                        <a:t>F</a:t>
                      </a:r>
                    </a:p>
                  </a:txBody>
                  <a:tcPr anchor="ctr"/>
                </a:tc>
                <a:tc>
                  <a:txBody>
                    <a:bodyPr/>
                    <a:lstStyle/>
                    <a:p>
                      <a:pPr algn="r"/>
                      <a:r>
                        <a:rPr lang="es-AR">
                          <a:effectLst/>
                        </a:rPr>
                        <a:t>930</a:t>
                      </a:r>
                    </a:p>
                  </a:txBody>
                  <a:tcPr anchor="ctr"/>
                </a:tc>
                <a:tc>
                  <a:txBody>
                    <a:bodyPr/>
                    <a:lstStyle/>
                    <a:p>
                      <a:pPr algn="r"/>
                      <a:r>
                        <a:rPr lang="es-AR">
                          <a:effectLst/>
                        </a:rPr>
                        <a:t>4428</a:t>
                      </a:r>
                    </a:p>
                  </a:txBody>
                  <a:tcPr anchor="ctr"/>
                </a:tc>
                <a:tc>
                  <a:txBody>
                    <a:bodyPr/>
                    <a:lstStyle/>
                    <a:p>
                      <a:pPr algn="r"/>
                      <a:r>
                        <a:rPr lang="es-AR">
                          <a:effectLst/>
                        </a:rPr>
                        <a:t>0.173572</a:t>
                      </a:r>
                    </a:p>
                  </a:txBody>
                  <a:tcPr anchor="ctr"/>
                </a:tc>
                <a:extLst>
                  <a:ext uri="{0D108BD9-81ED-4DB2-BD59-A6C34878D82A}">
                    <a16:rowId xmlns:a16="http://schemas.microsoft.com/office/drawing/2014/main" val="1703360597"/>
                  </a:ext>
                </a:extLst>
              </a:tr>
              <a:tr h="370840">
                <a:tc>
                  <a:txBody>
                    <a:bodyPr/>
                    <a:lstStyle/>
                    <a:p>
                      <a:pPr fontAlgn="ctr"/>
                      <a:r>
                        <a:rPr lang="es-AR" b="1">
                          <a:effectLst/>
                        </a:rPr>
                        <a:t>M</a:t>
                      </a:r>
                    </a:p>
                  </a:txBody>
                  <a:tcPr anchor="ctr"/>
                </a:tc>
                <a:tc>
                  <a:txBody>
                    <a:bodyPr/>
                    <a:lstStyle/>
                    <a:p>
                      <a:pPr algn="r"/>
                      <a:r>
                        <a:rPr lang="es-AR">
                          <a:effectLst/>
                        </a:rPr>
                        <a:t>697</a:t>
                      </a:r>
                    </a:p>
                  </a:txBody>
                  <a:tcPr anchor="ctr"/>
                </a:tc>
                <a:tc>
                  <a:txBody>
                    <a:bodyPr/>
                    <a:lstStyle/>
                    <a:p>
                      <a:pPr algn="r"/>
                      <a:r>
                        <a:rPr lang="es-AR">
                          <a:effectLst/>
                        </a:rPr>
                        <a:t>4072</a:t>
                      </a:r>
                    </a:p>
                  </a:txBody>
                  <a:tcPr anchor="ctr"/>
                </a:tc>
                <a:tc>
                  <a:txBody>
                    <a:bodyPr/>
                    <a:lstStyle/>
                    <a:p>
                      <a:pPr algn="r"/>
                      <a:r>
                        <a:rPr lang="es-AR" dirty="0">
                          <a:effectLst/>
                        </a:rPr>
                        <a:t>0.146152</a:t>
                      </a:r>
                    </a:p>
                  </a:txBody>
                  <a:tcPr anchor="ctr"/>
                </a:tc>
                <a:extLst>
                  <a:ext uri="{0D108BD9-81ED-4DB2-BD59-A6C34878D82A}">
                    <a16:rowId xmlns:a16="http://schemas.microsoft.com/office/drawing/2014/main" val="18475292"/>
                  </a:ext>
                </a:extLst>
              </a:tr>
            </a:tbl>
          </a:graphicData>
        </a:graphic>
      </p:graphicFrame>
    </p:spTree>
    <p:extLst>
      <p:ext uri="{BB962C8B-B14F-4D97-AF65-F5344CB8AC3E}">
        <p14:creationId xmlns:p14="http://schemas.microsoft.com/office/powerpoint/2010/main" val="3507380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12B06E-2F7E-4DD9-AD9F-3499B0A7AAE7}"/>
              </a:ext>
            </a:extLst>
          </p:cNvPr>
          <p:cNvSpPr>
            <a:spLocks noGrp="1"/>
          </p:cNvSpPr>
          <p:nvPr>
            <p:ph type="title"/>
          </p:nvPr>
        </p:nvSpPr>
        <p:spPr/>
        <p:txBody>
          <a:bodyPr>
            <a:normAutofit fontScale="90000"/>
          </a:bodyPr>
          <a:lstStyle/>
          <a:p>
            <a:r>
              <a:rPr lang="es-MX" sz="3600" b="0" i="0" dirty="0">
                <a:solidFill>
                  <a:srgbClr val="D5D5D5"/>
                </a:solidFill>
                <a:effectLst/>
                <a:latin typeface="Roboto" panose="02000000000000000000" pitchFamily="2" charset="0"/>
              </a:rPr>
              <a:t>Los que abandonan la tarjeta de crédito, ¿</a:t>
            </a:r>
            <a:r>
              <a:rPr lang="es-MX" sz="3600" b="0" i="0" dirty="0" err="1">
                <a:solidFill>
                  <a:srgbClr val="D5D5D5"/>
                </a:solidFill>
                <a:effectLst/>
                <a:latin typeface="Roboto" panose="02000000000000000000" pitchFamily="2" charset="0"/>
              </a:rPr>
              <a:t>Cúal</a:t>
            </a:r>
            <a:r>
              <a:rPr lang="es-MX" sz="3600" b="0" i="0" dirty="0">
                <a:solidFill>
                  <a:srgbClr val="D5D5D5"/>
                </a:solidFill>
                <a:effectLst/>
                <a:latin typeface="Roboto" panose="02000000000000000000" pitchFamily="2" charset="0"/>
              </a:rPr>
              <a:t> es su estado civil?</a:t>
            </a:r>
            <a:br>
              <a:rPr lang="es-MX" sz="3600" b="0" i="0" dirty="0">
                <a:solidFill>
                  <a:srgbClr val="D5D5D5"/>
                </a:solidFill>
                <a:effectLst/>
                <a:latin typeface="Roboto" panose="02000000000000000000" pitchFamily="2" charset="0"/>
              </a:rPr>
            </a:br>
            <a:endParaRPr lang="es-AR" dirty="0"/>
          </a:p>
        </p:txBody>
      </p:sp>
      <p:pic>
        <p:nvPicPr>
          <p:cNvPr id="5" name="Marcador de contenido 4">
            <a:extLst>
              <a:ext uri="{FF2B5EF4-FFF2-40B4-BE49-F238E27FC236}">
                <a16:creationId xmlns:a16="http://schemas.microsoft.com/office/drawing/2014/main" id="{007A7879-B61E-4CB6-8052-B7A30D274FAC}"/>
              </a:ext>
            </a:extLst>
          </p:cNvPr>
          <p:cNvPicPr>
            <a:picLocks noGrp="1" noChangeAspect="1"/>
          </p:cNvPicPr>
          <p:nvPr>
            <p:ph idx="1"/>
          </p:nvPr>
        </p:nvPicPr>
        <p:blipFill>
          <a:blip r:embed="rId2"/>
          <a:stretch>
            <a:fillRect/>
          </a:stretch>
        </p:blipFill>
        <p:spPr>
          <a:xfrm>
            <a:off x="277931" y="1801450"/>
            <a:ext cx="5079063" cy="4034574"/>
          </a:xfrm>
        </p:spPr>
      </p:pic>
      <p:graphicFrame>
        <p:nvGraphicFramePr>
          <p:cNvPr id="7" name="Tabla 7">
            <a:extLst>
              <a:ext uri="{FF2B5EF4-FFF2-40B4-BE49-F238E27FC236}">
                <a16:creationId xmlns:a16="http://schemas.microsoft.com/office/drawing/2014/main" id="{D1F2EAA2-073B-4782-91DC-17B6FFA69657}"/>
              </a:ext>
            </a:extLst>
          </p:cNvPr>
          <p:cNvGraphicFramePr>
            <a:graphicFrameLocks noGrp="1"/>
          </p:cNvGraphicFramePr>
          <p:nvPr>
            <p:extLst>
              <p:ext uri="{D42A27DB-BD31-4B8C-83A1-F6EECF244321}">
                <p14:modId xmlns:p14="http://schemas.microsoft.com/office/powerpoint/2010/main" val="1087753739"/>
              </p:ext>
            </p:extLst>
          </p:nvPr>
        </p:nvGraphicFramePr>
        <p:xfrm>
          <a:off x="5849470" y="1842020"/>
          <a:ext cx="5257801" cy="2123440"/>
        </p:xfrm>
        <a:graphic>
          <a:graphicData uri="http://schemas.openxmlformats.org/drawingml/2006/table">
            <a:tbl>
              <a:tblPr firstRow="1" bandRow="1">
                <a:tableStyleId>{5C22544A-7EE6-4342-B048-85BDC9FD1C3A}</a:tableStyleId>
              </a:tblPr>
              <a:tblGrid>
                <a:gridCol w="1250577">
                  <a:extLst>
                    <a:ext uri="{9D8B030D-6E8A-4147-A177-3AD203B41FA5}">
                      <a16:colId xmlns:a16="http://schemas.microsoft.com/office/drawing/2014/main" val="3695061502"/>
                    </a:ext>
                  </a:extLst>
                </a:gridCol>
                <a:gridCol w="1398494">
                  <a:extLst>
                    <a:ext uri="{9D8B030D-6E8A-4147-A177-3AD203B41FA5}">
                      <a16:colId xmlns:a16="http://schemas.microsoft.com/office/drawing/2014/main" val="2759309880"/>
                    </a:ext>
                  </a:extLst>
                </a:gridCol>
                <a:gridCol w="1411941">
                  <a:extLst>
                    <a:ext uri="{9D8B030D-6E8A-4147-A177-3AD203B41FA5}">
                      <a16:colId xmlns:a16="http://schemas.microsoft.com/office/drawing/2014/main" val="2339300008"/>
                    </a:ext>
                  </a:extLst>
                </a:gridCol>
                <a:gridCol w="1196789">
                  <a:extLst>
                    <a:ext uri="{9D8B030D-6E8A-4147-A177-3AD203B41FA5}">
                      <a16:colId xmlns:a16="http://schemas.microsoft.com/office/drawing/2014/main" val="1253690469"/>
                    </a:ext>
                  </a:extLst>
                </a:gridCol>
              </a:tblGrid>
              <a:tr h="370840">
                <a:tc>
                  <a:txBody>
                    <a:bodyPr/>
                    <a:lstStyle/>
                    <a:p>
                      <a:r>
                        <a:rPr lang="es-AR" sz="1800" b="1" i="0" kern="1200" dirty="0" err="1">
                          <a:solidFill>
                            <a:schemeClr val="lt1"/>
                          </a:solidFill>
                          <a:effectLst/>
                          <a:latin typeface="+mn-lt"/>
                          <a:ea typeface="+mn-ea"/>
                          <a:cs typeface="+mn-cs"/>
                        </a:rPr>
                        <a:t>Marital_Status</a:t>
                      </a:r>
                      <a:endParaRPr lang="es-AR" dirty="0"/>
                    </a:p>
                  </a:txBody>
                  <a:tcPr/>
                </a:tc>
                <a:tc>
                  <a:txBody>
                    <a:bodyPr/>
                    <a:lstStyle/>
                    <a:p>
                      <a:pPr algn="r"/>
                      <a:r>
                        <a:rPr lang="es-AR" b="1" dirty="0" err="1">
                          <a:effectLst/>
                        </a:rPr>
                        <a:t>Attrited</a:t>
                      </a:r>
                      <a:r>
                        <a:rPr lang="es-AR" b="1" dirty="0">
                          <a:effectLst/>
                        </a:rPr>
                        <a:t> </a:t>
                      </a:r>
                      <a:r>
                        <a:rPr lang="es-AR" b="1" dirty="0" err="1">
                          <a:effectLst/>
                        </a:rPr>
                        <a:t>Customer</a:t>
                      </a:r>
                      <a:endParaRPr lang="es-AR" b="1" dirty="0">
                        <a:effectLst/>
                      </a:endParaRPr>
                    </a:p>
                  </a:txBody>
                  <a:tcPr anchor="ctr"/>
                </a:tc>
                <a:tc>
                  <a:txBody>
                    <a:bodyPr/>
                    <a:lstStyle/>
                    <a:p>
                      <a:pPr algn="r"/>
                      <a:r>
                        <a:rPr lang="es-AR" b="1" dirty="0" err="1">
                          <a:effectLst/>
                        </a:rPr>
                        <a:t>Existing</a:t>
                      </a:r>
                      <a:r>
                        <a:rPr lang="es-AR" b="1" dirty="0">
                          <a:effectLst/>
                        </a:rPr>
                        <a:t> </a:t>
                      </a:r>
                      <a:r>
                        <a:rPr lang="es-AR" b="1" dirty="0" err="1">
                          <a:effectLst/>
                        </a:rPr>
                        <a:t>Customer</a:t>
                      </a:r>
                      <a:endParaRPr lang="es-AR" b="1" dirty="0">
                        <a:effectLst/>
                      </a:endParaRPr>
                    </a:p>
                  </a:txBody>
                  <a:tcPr anchor="ctr"/>
                </a:tc>
                <a:tc>
                  <a:txBody>
                    <a:bodyPr/>
                    <a:lstStyle/>
                    <a:p>
                      <a:pPr algn="r"/>
                      <a:r>
                        <a:rPr lang="es-AR" b="1" dirty="0">
                          <a:effectLst/>
                        </a:rPr>
                        <a:t>%_</a:t>
                      </a:r>
                      <a:r>
                        <a:rPr lang="es-AR" b="1" dirty="0" err="1">
                          <a:effectLst/>
                        </a:rPr>
                        <a:t>out</a:t>
                      </a:r>
                      <a:endParaRPr lang="es-AR" b="1" dirty="0">
                        <a:effectLst/>
                      </a:endParaRPr>
                    </a:p>
                  </a:txBody>
                  <a:tcPr anchor="ctr"/>
                </a:tc>
                <a:extLst>
                  <a:ext uri="{0D108BD9-81ED-4DB2-BD59-A6C34878D82A}">
                    <a16:rowId xmlns:a16="http://schemas.microsoft.com/office/drawing/2014/main" val="2344172427"/>
                  </a:ext>
                </a:extLst>
              </a:tr>
              <a:tr h="370840">
                <a:tc>
                  <a:txBody>
                    <a:bodyPr/>
                    <a:lstStyle/>
                    <a:p>
                      <a:pPr fontAlgn="ctr"/>
                      <a:r>
                        <a:rPr lang="es-AR" b="1" dirty="0" err="1">
                          <a:effectLst/>
                        </a:rPr>
                        <a:t>Unknown</a:t>
                      </a:r>
                      <a:endParaRPr lang="es-AR" b="1" dirty="0">
                        <a:effectLst/>
                      </a:endParaRPr>
                    </a:p>
                  </a:txBody>
                  <a:tcPr anchor="ctr"/>
                </a:tc>
                <a:tc>
                  <a:txBody>
                    <a:bodyPr/>
                    <a:lstStyle/>
                    <a:p>
                      <a:pPr algn="r"/>
                      <a:r>
                        <a:rPr lang="es-AR">
                          <a:effectLst/>
                        </a:rPr>
                        <a:t>129</a:t>
                      </a:r>
                    </a:p>
                  </a:txBody>
                  <a:tcPr anchor="ctr"/>
                </a:tc>
                <a:tc>
                  <a:txBody>
                    <a:bodyPr/>
                    <a:lstStyle/>
                    <a:p>
                      <a:pPr algn="r"/>
                      <a:r>
                        <a:rPr lang="es-AR">
                          <a:effectLst/>
                        </a:rPr>
                        <a:t>620</a:t>
                      </a:r>
                    </a:p>
                  </a:txBody>
                  <a:tcPr anchor="ctr"/>
                </a:tc>
                <a:tc>
                  <a:txBody>
                    <a:bodyPr/>
                    <a:lstStyle/>
                    <a:p>
                      <a:pPr algn="r"/>
                      <a:r>
                        <a:rPr lang="es-AR">
                          <a:effectLst/>
                        </a:rPr>
                        <a:t>0.172230</a:t>
                      </a:r>
                    </a:p>
                  </a:txBody>
                  <a:tcPr anchor="ctr"/>
                </a:tc>
                <a:extLst>
                  <a:ext uri="{0D108BD9-81ED-4DB2-BD59-A6C34878D82A}">
                    <a16:rowId xmlns:a16="http://schemas.microsoft.com/office/drawing/2014/main" val="1135430701"/>
                  </a:ext>
                </a:extLst>
              </a:tr>
              <a:tr h="370840">
                <a:tc>
                  <a:txBody>
                    <a:bodyPr/>
                    <a:lstStyle/>
                    <a:p>
                      <a:pPr fontAlgn="ctr"/>
                      <a:r>
                        <a:rPr lang="es-AR" b="1">
                          <a:effectLst/>
                        </a:rPr>
                        <a:t>Single</a:t>
                      </a:r>
                    </a:p>
                  </a:txBody>
                  <a:tcPr anchor="ctr"/>
                </a:tc>
                <a:tc>
                  <a:txBody>
                    <a:bodyPr/>
                    <a:lstStyle/>
                    <a:p>
                      <a:pPr algn="r"/>
                      <a:r>
                        <a:rPr lang="es-AR">
                          <a:effectLst/>
                        </a:rPr>
                        <a:t>668</a:t>
                      </a:r>
                    </a:p>
                  </a:txBody>
                  <a:tcPr anchor="ctr"/>
                </a:tc>
                <a:tc>
                  <a:txBody>
                    <a:bodyPr/>
                    <a:lstStyle/>
                    <a:p>
                      <a:pPr algn="r"/>
                      <a:r>
                        <a:rPr lang="es-AR">
                          <a:effectLst/>
                        </a:rPr>
                        <a:t>3275</a:t>
                      </a:r>
                    </a:p>
                  </a:txBody>
                  <a:tcPr anchor="ctr"/>
                </a:tc>
                <a:tc>
                  <a:txBody>
                    <a:bodyPr/>
                    <a:lstStyle/>
                    <a:p>
                      <a:pPr algn="r"/>
                      <a:r>
                        <a:rPr lang="es-AR">
                          <a:effectLst/>
                        </a:rPr>
                        <a:t>0.169414</a:t>
                      </a:r>
                    </a:p>
                  </a:txBody>
                  <a:tcPr anchor="ctr"/>
                </a:tc>
                <a:extLst>
                  <a:ext uri="{0D108BD9-81ED-4DB2-BD59-A6C34878D82A}">
                    <a16:rowId xmlns:a16="http://schemas.microsoft.com/office/drawing/2014/main" val="3278149662"/>
                  </a:ext>
                </a:extLst>
              </a:tr>
              <a:tr h="370840">
                <a:tc>
                  <a:txBody>
                    <a:bodyPr/>
                    <a:lstStyle/>
                    <a:p>
                      <a:pPr fontAlgn="ctr"/>
                      <a:r>
                        <a:rPr lang="es-AR" b="1">
                          <a:effectLst/>
                        </a:rPr>
                        <a:t>Divorced</a:t>
                      </a:r>
                    </a:p>
                  </a:txBody>
                  <a:tcPr anchor="ctr"/>
                </a:tc>
                <a:tc>
                  <a:txBody>
                    <a:bodyPr/>
                    <a:lstStyle/>
                    <a:p>
                      <a:pPr algn="r"/>
                      <a:r>
                        <a:rPr lang="es-AR">
                          <a:effectLst/>
                        </a:rPr>
                        <a:t>121</a:t>
                      </a:r>
                    </a:p>
                  </a:txBody>
                  <a:tcPr anchor="ctr"/>
                </a:tc>
                <a:tc>
                  <a:txBody>
                    <a:bodyPr/>
                    <a:lstStyle/>
                    <a:p>
                      <a:pPr algn="r"/>
                      <a:r>
                        <a:rPr lang="es-AR">
                          <a:effectLst/>
                        </a:rPr>
                        <a:t>627</a:t>
                      </a:r>
                    </a:p>
                  </a:txBody>
                  <a:tcPr anchor="ctr"/>
                </a:tc>
                <a:tc>
                  <a:txBody>
                    <a:bodyPr/>
                    <a:lstStyle/>
                    <a:p>
                      <a:pPr algn="r"/>
                      <a:r>
                        <a:rPr lang="es-AR">
                          <a:effectLst/>
                        </a:rPr>
                        <a:t>0.161765</a:t>
                      </a:r>
                    </a:p>
                  </a:txBody>
                  <a:tcPr anchor="ctr"/>
                </a:tc>
                <a:extLst>
                  <a:ext uri="{0D108BD9-81ED-4DB2-BD59-A6C34878D82A}">
                    <a16:rowId xmlns:a16="http://schemas.microsoft.com/office/drawing/2014/main" val="4040740542"/>
                  </a:ext>
                </a:extLst>
              </a:tr>
              <a:tr h="370840">
                <a:tc>
                  <a:txBody>
                    <a:bodyPr/>
                    <a:lstStyle/>
                    <a:p>
                      <a:pPr fontAlgn="ctr"/>
                      <a:r>
                        <a:rPr lang="es-AR" b="1">
                          <a:effectLst/>
                        </a:rPr>
                        <a:t>Married</a:t>
                      </a:r>
                    </a:p>
                  </a:txBody>
                  <a:tcPr anchor="ctr"/>
                </a:tc>
                <a:tc>
                  <a:txBody>
                    <a:bodyPr/>
                    <a:lstStyle/>
                    <a:p>
                      <a:pPr algn="r"/>
                      <a:r>
                        <a:rPr lang="es-AR">
                          <a:effectLst/>
                        </a:rPr>
                        <a:t>709</a:t>
                      </a:r>
                    </a:p>
                  </a:txBody>
                  <a:tcPr anchor="ctr"/>
                </a:tc>
                <a:tc>
                  <a:txBody>
                    <a:bodyPr/>
                    <a:lstStyle/>
                    <a:p>
                      <a:pPr algn="r"/>
                      <a:r>
                        <a:rPr lang="es-AR">
                          <a:effectLst/>
                        </a:rPr>
                        <a:t>3978</a:t>
                      </a:r>
                    </a:p>
                  </a:txBody>
                  <a:tcPr anchor="ctr"/>
                </a:tc>
                <a:tc>
                  <a:txBody>
                    <a:bodyPr/>
                    <a:lstStyle/>
                    <a:p>
                      <a:pPr algn="r"/>
                      <a:r>
                        <a:rPr lang="es-AR" dirty="0">
                          <a:effectLst/>
                        </a:rPr>
                        <a:t>0.151269</a:t>
                      </a:r>
                    </a:p>
                  </a:txBody>
                  <a:tcPr anchor="ctr"/>
                </a:tc>
                <a:extLst>
                  <a:ext uri="{0D108BD9-81ED-4DB2-BD59-A6C34878D82A}">
                    <a16:rowId xmlns:a16="http://schemas.microsoft.com/office/drawing/2014/main" val="2844463438"/>
                  </a:ext>
                </a:extLst>
              </a:tr>
            </a:tbl>
          </a:graphicData>
        </a:graphic>
      </p:graphicFrame>
      <p:sp>
        <p:nvSpPr>
          <p:cNvPr id="8" name="CuadroTexto 7">
            <a:extLst>
              <a:ext uri="{FF2B5EF4-FFF2-40B4-BE49-F238E27FC236}">
                <a16:creationId xmlns:a16="http://schemas.microsoft.com/office/drawing/2014/main" id="{EBD81204-99E8-41CA-9FA1-1FA566822105}"/>
              </a:ext>
            </a:extLst>
          </p:cNvPr>
          <p:cNvSpPr txBox="1"/>
          <p:nvPr/>
        </p:nvSpPr>
        <p:spPr>
          <a:xfrm>
            <a:off x="5741894" y="4276165"/>
            <a:ext cx="5728447" cy="707886"/>
          </a:xfrm>
          <a:prstGeom prst="rect">
            <a:avLst/>
          </a:prstGeom>
          <a:noFill/>
        </p:spPr>
        <p:txBody>
          <a:bodyPr wrap="square" rtlCol="0">
            <a:spAutoFit/>
          </a:bodyPr>
          <a:lstStyle/>
          <a:p>
            <a:r>
              <a:rPr lang="es-MX" sz="2000" b="0" dirty="0">
                <a:solidFill>
                  <a:srgbClr val="D4D4D4"/>
                </a:solidFill>
                <a:effectLst/>
                <a:latin typeface="Arial" panose="020B0604020202020204" pitchFamily="34" charset="0"/>
                <a:cs typeface="Arial" panose="020B0604020202020204" pitchFamily="34" charset="0"/>
              </a:rPr>
              <a:t>Dentro del genero desconocido, un 17% </a:t>
            </a:r>
          </a:p>
          <a:p>
            <a:r>
              <a:rPr lang="es-MX" sz="2000" b="0" dirty="0">
                <a:solidFill>
                  <a:srgbClr val="D4D4D4"/>
                </a:solidFill>
                <a:effectLst/>
                <a:latin typeface="Arial" panose="020B0604020202020204" pitchFamily="34" charset="0"/>
                <a:cs typeface="Arial" panose="020B0604020202020204" pitchFamily="34" charset="0"/>
              </a:rPr>
              <a:t>abandona el servicio </a:t>
            </a:r>
          </a:p>
        </p:txBody>
      </p:sp>
    </p:spTree>
    <p:extLst>
      <p:ext uri="{BB962C8B-B14F-4D97-AF65-F5344CB8AC3E}">
        <p14:creationId xmlns:p14="http://schemas.microsoft.com/office/powerpoint/2010/main" val="2240432825"/>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176</TotalTime>
  <Words>940</Words>
  <Application>Microsoft Office PowerPoint</Application>
  <PresentationFormat>Panorámica</PresentationFormat>
  <Paragraphs>204</Paragraphs>
  <Slides>15</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15</vt:i4>
      </vt:variant>
    </vt:vector>
  </HeadingPairs>
  <TitlesOfParts>
    <vt:vector size="23" baseType="lpstr">
      <vt:lpstr>Arial</vt:lpstr>
      <vt:lpstr>Courier New</vt:lpstr>
      <vt:lpstr>Helvetica Neue</vt:lpstr>
      <vt:lpstr>Roboto</vt:lpstr>
      <vt:lpstr>Trebuchet MS</vt:lpstr>
      <vt:lpstr>Wingdings</vt:lpstr>
      <vt:lpstr>Wingdings 3</vt:lpstr>
      <vt:lpstr>Faceta</vt:lpstr>
      <vt:lpstr>           ABANDONO DE CLIENTES EN  TARJETAS DE CRÉDITO  </vt:lpstr>
      <vt:lpstr>ÍNDICE</vt:lpstr>
      <vt:lpstr>Contexto y Audiencia </vt:lpstr>
      <vt:lpstr>metadata</vt:lpstr>
      <vt:lpstr>Objetivos</vt:lpstr>
      <vt:lpstr>Preguntas de Interés </vt:lpstr>
      <vt:lpstr>Análisis exploratorio</vt:lpstr>
      <vt:lpstr>¿Cuál es el género que más abandona la tarjeta de crédito? </vt:lpstr>
      <vt:lpstr>Los que abandonan la tarjeta de crédito, ¿Cúal es su estado civil? </vt:lpstr>
      <vt:lpstr>¿Que edades promedio tienen las personas que abandonan las tarjetas de crédito? </vt:lpstr>
      <vt:lpstr>¿Cuanto tiempo en promedio llevan las tarjetas sin utilizar de las personas que abandonan la tarjeta de crédito?  </vt:lpstr>
      <vt:lpstr>¿Que tipo de tarjeta usan los clientes que abandonan los servicios? </vt:lpstr>
      <vt:lpstr>¿Que nivel de educación tienen los clientes que abandonan los servicios? </vt:lpstr>
      <vt:lpstr>¿Que nivel de ingresos tienen los clientes que abandonan los servicios? </vt:lpstr>
      <vt:lpstr>Insights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ABANDONO DE CLIENTES EN  TARJETAS DE CRÉDITO</dc:title>
  <dc:creator>Lourdes Rojos</dc:creator>
  <cp:lastModifiedBy>ashassan.sh@gmail.com</cp:lastModifiedBy>
  <cp:revision>14</cp:revision>
  <dcterms:created xsi:type="dcterms:W3CDTF">2023-02-23T17:52:03Z</dcterms:created>
  <dcterms:modified xsi:type="dcterms:W3CDTF">2023-04-07T21:55:36Z</dcterms:modified>
</cp:coreProperties>
</file>