
<file path=[Content_Types].xml><?xml version="1.0" encoding="utf-8"?>
<Types xmlns="http://schemas.openxmlformats.org/package/2006/content-types">
  <Default Extension="avif" ContentType="image/avi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20"/>
  </p:notesMasterIdLst>
  <p:sldIdLst>
    <p:sldId id="256" r:id="rId2"/>
    <p:sldId id="257" r:id="rId3"/>
    <p:sldId id="304" r:id="rId4"/>
    <p:sldId id="258" r:id="rId5"/>
    <p:sldId id="305" r:id="rId6"/>
    <p:sldId id="260" r:id="rId7"/>
    <p:sldId id="306" r:id="rId8"/>
    <p:sldId id="307" r:id="rId9"/>
    <p:sldId id="309" r:id="rId10"/>
    <p:sldId id="271" r:id="rId11"/>
    <p:sldId id="310" r:id="rId12"/>
    <p:sldId id="311" r:id="rId13"/>
    <p:sldId id="312" r:id="rId14"/>
    <p:sldId id="313" r:id="rId15"/>
    <p:sldId id="314" r:id="rId16"/>
    <p:sldId id="315" r:id="rId17"/>
    <p:sldId id="317" r:id="rId18"/>
    <p:sldId id="318" r:id="rId19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21"/>
    </p:embeddedFont>
    <p:embeddedFont>
      <p:font typeface="Mulish" panose="020B0604020202020204" charset="0"/>
      <p:regular r:id="rId22"/>
      <p:bold r:id="rId23"/>
      <p:italic r:id="rId24"/>
      <p:boldItalic r:id="rId25"/>
    </p:embeddedFont>
    <p:embeddedFont>
      <p:font typeface="Nunito" pitchFamily="2" charset="0"/>
      <p:regular r:id="rId26"/>
      <p:bold r:id="rId27"/>
      <p:italic r:id="rId28"/>
      <p:boldItalic r:id="rId29"/>
    </p:embeddedFont>
    <p:embeddedFont>
      <p:font typeface="Nunito Light" pitchFamily="2" charset="0"/>
      <p:regular r:id="rId30"/>
      <p:italic r:id="rId31"/>
    </p:embeddedFont>
    <p:embeddedFont>
      <p:font typeface="Quicksand" panose="020B0604020202020204" charset="0"/>
      <p:regular r:id="rId32"/>
      <p:bold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EB2B48D-A501-4B98-9339-4F8BADC6C14D}">
  <a:tblStyle styleId="{0EB2B48D-A501-4B98-9339-4F8BADC6C1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76" autoAdjust="0"/>
    <p:restoredTop sz="94660"/>
  </p:normalViewPr>
  <p:slideViewPr>
    <p:cSldViewPr snapToGrid="0">
      <p:cViewPr varScale="1">
        <p:scale>
          <a:sx n="87" d="100"/>
          <a:sy n="87" d="100"/>
        </p:scale>
        <p:origin x="10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21" Type="http://schemas.openxmlformats.org/officeDocument/2006/relationships/font" Target="fonts/font1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>
          <a:extLst>
            <a:ext uri="{FF2B5EF4-FFF2-40B4-BE49-F238E27FC236}">
              <a16:creationId xmlns:a16="http://schemas.microsoft.com/office/drawing/2014/main" id="{8C4135F9-D48B-E5EA-9B4F-ED93D926C7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54dda1946d_6_332:notes">
            <a:extLst>
              <a:ext uri="{FF2B5EF4-FFF2-40B4-BE49-F238E27FC236}">
                <a16:creationId xmlns:a16="http://schemas.microsoft.com/office/drawing/2014/main" id="{2270E1EA-C112-F4AC-40D1-9927358B3FA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54dda1946d_6_332:notes">
            <a:extLst>
              <a:ext uri="{FF2B5EF4-FFF2-40B4-BE49-F238E27FC236}">
                <a16:creationId xmlns:a16="http://schemas.microsoft.com/office/drawing/2014/main" id="{308CB9AA-03E6-53D1-AE88-FF555D0A4E5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46434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>
          <a:extLst>
            <a:ext uri="{FF2B5EF4-FFF2-40B4-BE49-F238E27FC236}">
              <a16:creationId xmlns:a16="http://schemas.microsoft.com/office/drawing/2014/main" id="{5A450556-C8B8-9859-B376-5A1CC0FB0C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33f6155f6d_0_3:notes">
            <a:extLst>
              <a:ext uri="{FF2B5EF4-FFF2-40B4-BE49-F238E27FC236}">
                <a16:creationId xmlns:a16="http://schemas.microsoft.com/office/drawing/2014/main" id="{44767C30-E7C4-F10E-95FD-41FCECA2E1E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33f6155f6d_0_3:notes">
            <a:extLst>
              <a:ext uri="{FF2B5EF4-FFF2-40B4-BE49-F238E27FC236}">
                <a16:creationId xmlns:a16="http://schemas.microsoft.com/office/drawing/2014/main" id="{4A592E4A-BFF6-FEC7-CD1D-447C5E4EBE1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72247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>
          <a:extLst>
            <a:ext uri="{FF2B5EF4-FFF2-40B4-BE49-F238E27FC236}">
              <a16:creationId xmlns:a16="http://schemas.microsoft.com/office/drawing/2014/main" id="{993655D6-5264-5A28-0E56-74781C755F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33f6155f6d_0_3:notes">
            <a:extLst>
              <a:ext uri="{FF2B5EF4-FFF2-40B4-BE49-F238E27FC236}">
                <a16:creationId xmlns:a16="http://schemas.microsoft.com/office/drawing/2014/main" id="{A7DCCAEF-4ADD-41EE-3563-2DB3BCBC8EA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33f6155f6d_0_3:notes">
            <a:extLst>
              <a:ext uri="{FF2B5EF4-FFF2-40B4-BE49-F238E27FC236}">
                <a16:creationId xmlns:a16="http://schemas.microsoft.com/office/drawing/2014/main" id="{C3E37950-DAD7-6F5C-C864-374AC2B5FE4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28451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>
          <a:extLst>
            <a:ext uri="{FF2B5EF4-FFF2-40B4-BE49-F238E27FC236}">
              <a16:creationId xmlns:a16="http://schemas.microsoft.com/office/drawing/2014/main" id="{C9F66206-521A-8E5C-356C-83DC9BA464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33f6155f6d_0_3:notes">
            <a:extLst>
              <a:ext uri="{FF2B5EF4-FFF2-40B4-BE49-F238E27FC236}">
                <a16:creationId xmlns:a16="http://schemas.microsoft.com/office/drawing/2014/main" id="{44221334-1CE1-DEA7-EABF-93059DED427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33f6155f6d_0_3:notes">
            <a:extLst>
              <a:ext uri="{FF2B5EF4-FFF2-40B4-BE49-F238E27FC236}">
                <a16:creationId xmlns:a16="http://schemas.microsoft.com/office/drawing/2014/main" id="{E94D10E0-91E6-CCF4-6E47-61B54047031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07957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>
          <a:extLst>
            <a:ext uri="{FF2B5EF4-FFF2-40B4-BE49-F238E27FC236}">
              <a16:creationId xmlns:a16="http://schemas.microsoft.com/office/drawing/2014/main" id="{1D15D678-3A5A-7E80-6AFF-C55338C096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33f6155f6d_0_3:notes">
            <a:extLst>
              <a:ext uri="{FF2B5EF4-FFF2-40B4-BE49-F238E27FC236}">
                <a16:creationId xmlns:a16="http://schemas.microsoft.com/office/drawing/2014/main" id="{47BA6320-65BF-57D5-06E1-A1AC50D07BB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33f6155f6d_0_3:notes">
            <a:extLst>
              <a:ext uri="{FF2B5EF4-FFF2-40B4-BE49-F238E27FC236}">
                <a16:creationId xmlns:a16="http://schemas.microsoft.com/office/drawing/2014/main" id="{78DDE42D-7E03-E1D3-54CC-08E0FD974B2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11573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>
          <a:extLst>
            <a:ext uri="{FF2B5EF4-FFF2-40B4-BE49-F238E27FC236}">
              <a16:creationId xmlns:a16="http://schemas.microsoft.com/office/drawing/2014/main" id="{C98D36C9-3C83-5665-F001-EB988F5DA9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33f6155f6d_0_3:notes">
            <a:extLst>
              <a:ext uri="{FF2B5EF4-FFF2-40B4-BE49-F238E27FC236}">
                <a16:creationId xmlns:a16="http://schemas.microsoft.com/office/drawing/2014/main" id="{82187F75-A066-0A1B-5C0D-9B5712C5C63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33f6155f6d_0_3:notes">
            <a:extLst>
              <a:ext uri="{FF2B5EF4-FFF2-40B4-BE49-F238E27FC236}">
                <a16:creationId xmlns:a16="http://schemas.microsoft.com/office/drawing/2014/main" id="{6BA61EEA-CC84-C047-A9F5-9D2ECF4728E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49110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>
          <a:extLst>
            <a:ext uri="{FF2B5EF4-FFF2-40B4-BE49-F238E27FC236}">
              <a16:creationId xmlns:a16="http://schemas.microsoft.com/office/drawing/2014/main" id="{05C56339-8C47-02B5-CCB7-19A46650F7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33f6155f6d_0_3:notes">
            <a:extLst>
              <a:ext uri="{FF2B5EF4-FFF2-40B4-BE49-F238E27FC236}">
                <a16:creationId xmlns:a16="http://schemas.microsoft.com/office/drawing/2014/main" id="{5DDD2911-FD19-481A-F2B7-79F52ADE228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33f6155f6d_0_3:notes">
            <a:extLst>
              <a:ext uri="{FF2B5EF4-FFF2-40B4-BE49-F238E27FC236}">
                <a16:creationId xmlns:a16="http://schemas.microsoft.com/office/drawing/2014/main" id="{FFB8C26F-330E-2E9E-C24E-13B20802B4B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23505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>
          <a:extLst>
            <a:ext uri="{FF2B5EF4-FFF2-40B4-BE49-F238E27FC236}">
              <a16:creationId xmlns:a16="http://schemas.microsoft.com/office/drawing/2014/main" id="{A822FDF8-C5CD-213B-2C3F-2645146A91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33f6155f6d_0_3:notes">
            <a:extLst>
              <a:ext uri="{FF2B5EF4-FFF2-40B4-BE49-F238E27FC236}">
                <a16:creationId xmlns:a16="http://schemas.microsoft.com/office/drawing/2014/main" id="{61A6DB2D-B9F0-5932-43CF-A8D4DF01BFB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33f6155f6d_0_3:notes">
            <a:extLst>
              <a:ext uri="{FF2B5EF4-FFF2-40B4-BE49-F238E27FC236}">
                <a16:creationId xmlns:a16="http://schemas.microsoft.com/office/drawing/2014/main" id="{B0B53851-23A3-54C7-A76A-AF488A771EF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58448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33f6155f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33f6155f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>
          <a:extLst>
            <a:ext uri="{FF2B5EF4-FFF2-40B4-BE49-F238E27FC236}">
              <a16:creationId xmlns:a16="http://schemas.microsoft.com/office/drawing/2014/main" id="{2267866B-285D-31B5-CC45-3562FCC04A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33f6155f6d_0_3:notes">
            <a:extLst>
              <a:ext uri="{FF2B5EF4-FFF2-40B4-BE49-F238E27FC236}">
                <a16:creationId xmlns:a16="http://schemas.microsoft.com/office/drawing/2014/main" id="{7021D492-8B4C-EEDF-0DD1-EA3106D7D71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33f6155f6d_0_3:notes">
            <a:extLst>
              <a:ext uri="{FF2B5EF4-FFF2-40B4-BE49-F238E27FC236}">
                <a16:creationId xmlns:a16="http://schemas.microsoft.com/office/drawing/2014/main" id="{10C7BB80-FDA8-9334-9F28-3C148310712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49939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>
          <a:extLst>
            <a:ext uri="{FF2B5EF4-FFF2-40B4-BE49-F238E27FC236}">
              <a16:creationId xmlns:a16="http://schemas.microsoft.com/office/drawing/2014/main" id="{EAC49AAF-49E6-181D-B0DE-D1BAC99C03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33f6155f6d_0_30:notes">
            <a:extLst>
              <a:ext uri="{FF2B5EF4-FFF2-40B4-BE49-F238E27FC236}">
                <a16:creationId xmlns:a16="http://schemas.microsoft.com/office/drawing/2014/main" id="{A009328D-B9F7-3D1B-1B98-80EB2267E5B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33f6155f6d_0_30:notes">
            <a:extLst>
              <a:ext uri="{FF2B5EF4-FFF2-40B4-BE49-F238E27FC236}">
                <a16:creationId xmlns:a16="http://schemas.microsoft.com/office/drawing/2014/main" id="{B1C305FC-8449-CCE1-19E7-E486CADA52B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43302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33f6155f6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33f6155f6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>
          <a:extLst>
            <a:ext uri="{FF2B5EF4-FFF2-40B4-BE49-F238E27FC236}">
              <a16:creationId xmlns:a16="http://schemas.microsoft.com/office/drawing/2014/main" id="{CDF1E781-902C-A891-186D-EABC4FCD22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33f6155f6d_0_3:notes">
            <a:extLst>
              <a:ext uri="{FF2B5EF4-FFF2-40B4-BE49-F238E27FC236}">
                <a16:creationId xmlns:a16="http://schemas.microsoft.com/office/drawing/2014/main" id="{F83D2DB9-3001-2274-C2E1-DB0E8E45ADA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33f6155f6d_0_3:notes">
            <a:extLst>
              <a:ext uri="{FF2B5EF4-FFF2-40B4-BE49-F238E27FC236}">
                <a16:creationId xmlns:a16="http://schemas.microsoft.com/office/drawing/2014/main" id="{F8211547-8705-E867-6F78-88EED8BD051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2939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>
          <a:extLst>
            <a:ext uri="{FF2B5EF4-FFF2-40B4-BE49-F238E27FC236}">
              <a16:creationId xmlns:a16="http://schemas.microsoft.com/office/drawing/2014/main" id="{3DBE6927-AA70-7C56-421E-D44C35C558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33f6155f6d_0_3:notes">
            <a:extLst>
              <a:ext uri="{FF2B5EF4-FFF2-40B4-BE49-F238E27FC236}">
                <a16:creationId xmlns:a16="http://schemas.microsoft.com/office/drawing/2014/main" id="{92BB09ED-4CC7-CAEA-A46C-F6F538125EE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33f6155f6d_0_3:notes">
            <a:extLst>
              <a:ext uri="{FF2B5EF4-FFF2-40B4-BE49-F238E27FC236}">
                <a16:creationId xmlns:a16="http://schemas.microsoft.com/office/drawing/2014/main" id="{254A01E4-BB5A-C512-E91F-D737AFB2913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94383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>
          <a:extLst>
            <a:ext uri="{FF2B5EF4-FFF2-40B4-BE49-F238E27FC236}">
              <a16:creationId xmlns:a16="http://schemas.microsoft.com/office/drawing/2014/main" id="{E7E64291-21B4-2341-55D4-13E629B7E2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33f6155f6d_0_3:notes">
            <a:extLst>
              <a:ext uri="{FF2B5EF4-FFF2-40B4-BE49-F238E27FC236}">
                <a16:creationId xmlns:a16="http://schemas.microsoft.com/office/drawing/2014/main" id="{7AD501CD-859B-9B52-D3F9-5A4F5BE8F59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33f6155f6d_0_3:notes">
            <a:extLst>
              <a:ext uri="{FF2B5EF4-FFF2-40B4-BE49-F238E27FC236}">
                <a16:creationId xmlns:a16="http://schemas.microsoft.com/office/drawing/2014/main" id="{22D8A82F-861B-D372-7F79-44F535964F0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7490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609200" y="1424875"/>
            <a:ext cx="5925600" cy="2079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200" b="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1609200" y="3573775"/>
            <a:ext cx="59427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8" name="Google Shape;28;p4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9" name="Google Shape;29;p4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0" name="Google Shape;30;p4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1" name="Google Shape;31;p4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chemeClr val="dk2"/>
                </a:solidFill>
              </a:defRPr>
            </a:lvl1pPr>
            <a:lvl2pPr lvl="1" algn="ctr" rtl="0">
              <a:buNone/>
              <a:defRPr>
                <a:solidFill>
                  <a:schemeClr val="dk2"/>
                </a:solidFill>
              </a:defRPr>
            </a:lvl2pPr>
            <a:lvl3pPr lvl="2" algn="ctr" rtl="0">
              <a:buNone/>
              <a:defRPr>
                <a:solidFill>
                  <a:schemeClr val="dk2"/>
                </a:solidFill>
              </a:defRPr>
            </a:lvl3pPr>
            <a:lvl4pPr lvl="3" algn="ctr" rtl="0">
              <a:buNone/>
              <a:defRPr>
                <a:solidFill>
                  <a:schemeClr val="dk2"/>
                </a:solidFill>
              </a:defRPr>
            </a:lvl4pPr>
            <a:lvl5pPr lvl="4" algn="ctr" rtl="0">
              <a:buNone/>
              <a:defRPr>
                <a:solidFill>
                  <a:schemeClr val="dk2"/>
                </a:solidFill>
              </a:defRPr>
            </a:lvl5pPr>
            <a:lvl6pPr lvl="5" algn="ctr" rtl="0">
              <a:buNone/>
              <a:defRPr>
                <a:solidFill>
                  <a:schemeClr val="dk2"/>
                </a:solidFill>
              </a:defRPr>
            </a:lvl6pPr>
            <a:lvl7pPr lvl="6" algn="ctr" rtl="0">
              <a:buNone/>
              <a:defRPr>
                <a:solidFill>
                  <a:schemeClr val="dk2"/>
                </a:solidFill>
              </a:defRPr>
            </a:lvl7pPr>
            <a:lvl8pPr lvl="7" algn="ctr" rtl="0">
              <a:buNone/>
              <a:defRPr>
                <a:solidFill>
                  <a:schemeClr val="dk2"/>
                </a:solidFill>
              </a:defRPr>
            </a:lvl8pPr>
            <a:lvl9pPr lvl="8" algn="ctr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3" name="Google Shape;33;p4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34" name="Google Shape;34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04000" cy="32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Nunito Light"/>
              <a:buChar char="●"/>
              <a:defRPr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9"/>
          <p:cNvSpPr txBox="1">
            <a:spLocks noGrp="1"/>
          </p:cNvSpPr>
          <p:nvPr>
            <p:ph type="title"/>
          </p:nvPr>
        </p:nvSpPr>
        <p:spPr>
          <a:xfrm>
            <a:off x="720000" y="1413525"/>
            <a:ext cx="4294800" cy="209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9"/>
          <p:cNvSpPr txBox="1">
            <a:spLocks noGrp="1"/>
          </p:cNvSpPr>
          <p:nvPr>
            <p:ph type="subTitle" idx="1"/>
          </p:nvPr>
        </p:nvSpPr>
        <p:spPr>
          <a:xfrm>
            <a:off x="720000" y="3508800"/>
            <a:ext cx="4294800" cy="10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2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subTitle" idx="1"/>
          </p:nvPr>
        </p:nvSpPr>
        <p:spPr>
          <a:xfrm>
            <a:off x="713225" y="2018125"/>
            <a:ext cx="2426100" cy="53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ubTitle" idx="2"/>
          </p:nvPr>
        </p:nvSpPr>
        <p:spPr>
          <a:xfrm>
            <a:off x="713225" y="3870728"/>
            <a:ext cx="2426100" cy="53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subTitle" idx="3"/>
          </p:nvPr>
        </p:nvSpPr>
        <p:spPr>
          <a:xfrm>
            <a:off x="3359125" y="3870725"/>
            <a:ext cx="2426100" cy="53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subTitle" idx="4"/>
          </p:nvPr>
        </p:nvSpPr>
        <p:spPr>
          <a:xfrm>
            <a:off x="3359125" y="2018025"/>
            <a:ext cx="2426100" cy="53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title" idx="5" hasCustomPrompt="1"/>
          </p:nvPr>
        </p:nvSpPr>
        <p:spPr>
          <a:xfrm>
            <a:off x="713225" y="1141288"/>
            <a:ext cx="656100" cy="438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3" name="Google Shape;103;p13"/>
          <p:cNvSpPr txBox="1">
            <a:spLocks noGrp="1"/>
          </p:cNvSpPr>
          <p:nvPr>
            <p:ph type="title" idx="6" hasCustomPrompt="1"/>
          </p:nvPr>
        </p:nvSpPr>
        <p:spPr>
          <a:xfrm>
            <a:off x="3359125" y="2994063"/>
            <a:ext cx="656100" cy="43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4" name="Google Shape;104;p13"/>
          <p:cNvSpPr txBox="1">
            <a:spLocks noGrp="1"/>
          </p:cNvSpPr>
          <p:nvPr>
            <p:ph type="title" idx="7" hasCustomPrompt="1"/>
          </p:nvPr>
        </p:nvSpPr>
        <p:spPr>
          <a:xfrm>
            <a:off x="713225" y="2994063"/>
            <a:ext cx="656100" cy="43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5" name="Google Shape;105;p13"/>
          <p:cNvSpPr txBox="1">
            <a:spLocks noGrp="1"/>
          </p:cNvSpPr>
          <p:nvPr>
            <p:ph type="title" idx="8" hasCustomPrompt="1"/>
          </p:nvPr>
        </p:nvSpPr>
        <p:spPr>
          <a:xfrm>
            <a:off x="3359125" y="1142055"/>
            <a:ext cx="656100" cy="438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6" name="Google Shape;106;p13"/>
          <p:cNvSpPr txBox="1">
            <a:spLocks noGrp="1"/>
          </p:cNvSpPr>
          <p:nvPr>
            <p:ph type="subTitle" idx="9"/>
          </p:nvPr>
        </p:nvSpPr>
        <p:spPr>
          <a:xfrm>
            <a:off x="5997638" y="3870725"/>
            <a:ext cx="2426100" cy="53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subTitle" idx="13"/>
          </p:nvPr>
        </p:nvSpPr>
        <p:spPr>
          <a:xfrm>
            <a:off x="5997638" y="2018025"/>
            <a:ext cx="2426100" cy="53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title" idx="14" hasCustomPrompt="1"/>
          </p:nvPr>
        </p:nvSpPr>
        <p:spPr>
          <a:xfrm>
            <a:off x="5997638" y="2994063"/>
            <a:ext cx="656100" cy="43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9" name="Google Shape;109;p13"/>
          <p:cNvSpPr txBox="1">
            <a:spLocks noGrp="1"/>
          </p:cNvSpPr>
          <p:nvPr>
            <p:ph type="title" idx="15" hasCustomPrompt="1"/>
          </p:nvPr>
        </p:nvSpPr>
        <p:spPr>
          <a:xfrm>
            <a:off x="5997638" y="1142055"/>
            <a:ext cx="656100" cy="438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0" name="Google Shape;110;p13"/>
          <p:cNvSpPr txBox="1">
            <a:spLocks noGrp="1"/>
          </p:cNvSpPr>
          <p:nvPr>
            <p:ph type="subTitle" idx="16"/>
          </p:nvPr>
        </p:nvSpPr>
        <p:spPr>
          <a:xfrm>
            <a:off x="713225" y="1594575"/>
            <a:ext cx="2423100" cy="4389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17"/>
          </p:nvPr>
        </p:nvSpPr>
        <p:spPr>
          <a:xfrm>
            <a:off x="713225" y="3447136"/>
            <a:ext cx="2423100" cy="4284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subTitle" idx="18"/>
          </p:nvPr>
        </p:nvSpPr>
        <p:spPr>
          <a:xfrm>
            <a:off x="3359125" y="3447125"/>
            <a:ext cx="2423100" cy="4284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subTitle" idx="19"/>
          </p:nvPr>
        </p:nvSpPr>
        <p:spPr>
          <a:xfrm>
            <a:off x="3359125" y="1594575"/>
            <a:ext cx="2423100" cy="4389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subTitle" idx="20"/>
          </p:nvPr>
        </p:nvSpPr>
        <p:spPr>
          <a:xfrm>
            <a:off x="5997638" y="3447125"/>
            <a:ext cx="2423100" cy="4284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subTitle" idx="21"/>
          </p:nvPr>
        </p:nvSpPr>
        <p:spPr>
          <a:xfrm>
            <a:off x="5997638" y="1594575"/>
            <a:ext cx="2423100" cy="4389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cxnSp>
        <p:nvCxnSpPr>
          <p:cNvPr id="116" name="Google Shape;116;p13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17" name="Google Shape;117;p13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8" name="Google Shape;118;p13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19" name="Google Shape;119;p13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20" name="Google Shape;120;p13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chemeClr val="dk2"/>
                </a:solidFill>
              </a:defRPr>
            </a:lvl1pPr>
            <a:lvl2pPr lvl="1" algn="ctr" rtl="0">
              <a:buNone/>
              <a:defRPr>
                <a:solidFill>
                  <a:schemeClr val="dk2"/>
                </a:solidFill>
              </a:defRPr>
            </a:lvl2pPr>
            <a:lvl3pPr lvl="2" algn="ctr" rtl="0">
              <a:buNone/>
              <a:defRPr>
                <a:solidFill>
                  <a:schemeClr val="dk2"/>
                </a:solidFill>
              </a:defRPr>
            </a:lvl3pPr>
            <a:lvl4pPr lvl="3" algn="ctr" rtl="0">
              <a:buNone/>
              <a:defRPr>
                <a:solidFill>
                  <a:schemeClr val="dk2"/>
                </a:solidFill>
              </a:defRPr>
            </a:lvl4pPr>
            <a:lvl5pPr lvl="4" algn="ctr" rtl="0">
              <a:buNone/>
              <a:defRPr>
                <a:solidFill>
                  <a:schemeClr val="dk2"/>
                </a:solidFill>
              </a:defRPr>
            </a:lvl5pPr>
            <a:lvl6pPr lvl="5" algn="ctr" rtl="0">
              <a:buNone/>
              <a:defRPr>
                <a:solidFill>
                  <a:schemeClr val="dk2"/>
                </a:solidFill>
              </a:defRPr>
            </a:lvl6pPr>
            <a:lvl7pPr lvl="6" algn="ctr" rtl="0">
              <a:buNone/>
              <a:defRPr>
                <a:solidFill>
                  <a:schemeClr val="dk2"/>
                </a:solidFill>
              </a:defRPr>
            </a:lvl7pPr>
            <a:lvl8pPr lvl="7" algn="ctr" rtl="0">
              <a:buNone/>
              <a:defRPr>
                <a:solidFill>
                  <a:schemeClr val="dk2"/>
                </a:solidFill>
              </a:defRPr>
            </a:lvl8pPr>
            <a:lvl9pPr lvl="8" algn="ctr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21" name="Google Shape;121;p13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_1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0" name="Google Shape;170;p18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71" name="Google Shape;171;p18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2" name="Google Shape;172;p18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73" name="Google Shape;173;p18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74" name="Google Shape;174;p18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chemeClr val="dk2"/>
                </a:solidFill>
              </a:defRPr>
            </a:lvl1pPr>
            <a:lvl2pPr lvl="1" algn="ctr" rtl="0">
              <a:buNone/>
              <a:defRPr>
                <a:solidFill>
                  <a:schemeClr val="dk2"/>
                </a:solidFill>
              </a:defRPr>
            </a:lvl2pPr>
            <a:lvl3pPr lvl="2" algn="ctr" rtl="0">
              <a:buNone/>
              <a:defRPr>
                <a:solidFill>
                  <a:schemeClr val="dk2"/>
                </a:solidFill>
              </a:defRPr>
            </a:lvl3pPr>
            <a:lvl4pPr lvl="3" algn="ctr" rtl="0">
              <a:buNone/>
              <a:defRPr>
                <a:solidFill>
                  <a:schemeClr val="dk2"/>
                </a:solidFill>
              </a:defRPr>
            </a:lvl4pPr>
            <a:lvl5pPr lvl="4" algn="ctr" rtl="0">
              <a:buNone/>
              <a:defRPr>
                <a:solidFill>
                  <a:schemeClr val="dk2"/>
                </a:solidFill>
              </a:defRPr>
            </a:lvl5pPr>
            <a:lvl6pPr lvl="5" algn="ctr" rtl="0">
              <a:buNone/>
              <a:defRPr>
                <a:solidFill>
                  <a:schemeClr val="dk2"/>
                </a:solidFill>
              </a:defRPr>
            </a:lvl6pPr>
            <a:lvl7pPr lvl="6" algn="ctr" rtl="0">
              <a:buNone/>
              <a:defRPr>
                <a:solidFill>
                  <a:schemeClr val="dk2"/>
                </a:solidFill>
              </a:defRPr>
            </a:lvl7pPr>
            <a:lvl8pPr lvl="7" algn="ctr" rtl="0">
              <a:buNone/>
              <a:defRPr>
                <a:solidFill>
                  <a:schemeClr val="dk2"/>
                </a:solidFill>
              </a:defRPr>
            </a:lvl8pPr>
            <a:lvl9pPr lvl="8" algn="ctr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75" name="Google Shape;175;p18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76" name="Google Shape;176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8"/>
          <p:cNvSpPr txBox="1">
            <a:spLocks noGrp="1"/>
          </p:cNvSpPr>
          <p:nvPr>
            <p:ph type="subTitle" idx="1"/>
          </p:nvPr>
        </p:nvSpPr>
        <p:spPr>
          <a:xfrm>
            <a:off x="720025" y="1610942"/>
            <a:ext cx="7704000" cy="5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18"/>
          <p:cNvSpPr txBox="1">
            <a:spLocks noGrp="1"/>
          </p:cNvSpPr>
          <p:nvPr>
            <p:ph type="subTitle" idx="2"/>
          </p:nvPr>
        </p:nvSpPr>
        <p:spPr>
          <a:xfrm>
            <a:off x="720025" y="2731125"/>
            <a:ext cx="77040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18"/>
          <p:cNvSpPr txBox="1">
            <a:spLocks noGrp="1"/>
          </p:cNvSpPr>
          <p:nvPr>
            <p:ph type="subTitle" idx="3"/>
          </p:nvPr>
        </p:nvSpPr>
        <p:spPr>
          <a:xfrm>
            <a:off x="720025" y="3851625"/>
            <a:ext cx="77040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18"/>
          <p:cNvSpPr txBox="1">
            <a:spLocks noGrp="1"/>
          </p:cNvSpPr>
          <p:nvPr>
            <p:ph type="subTitle" idx="4"/>
          </p:nvPr>
        </p:nvSpPr>
        <p:spPr>
          <a:xfrm>
            <a:off x="720025" y="1241274"/>
            <a:ext cx="7704000" cy="3936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1" name="Google Shape;181;p18"/>
          <p:cNvSpPr txBox="1">
            <a:spLocks noGrp="1"/>
          </p:cNvSpPr>
          <p:nvPr>
            <p:ph type="subTitle" idx="5"/>
          </p:nvPr>
        </p:nvSpPr>
        <p:spPr>
          <a:xfrm>
            <a:off x="720025" y="2350125"/>
            <a:ext cx="7704000" cy="3936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2" name="Google Shape;182;p18"/>
          <p:cNvSpPr txBox="1">
            <a:spLocks noGrp="1"/>
          </p:cNvSpPr>
          <p:nvPr>
            <p:ph type="subTitle" idx="6"/>
          </p:nvPr>
        </p:nvSpPr>
        <p:spPr>
          <a:xfrm>
            <a:off x="720025" y="3470625"/>
            <a:ext cx="7704000" cy="3936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4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62" name="Google Shape;262;p24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63" name="Google Shape;263;p24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64" name="Google Shape;264;p24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65" name="Google Shape;265;p24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66" name="Google Shape;266;p24"/>
          <p:cNvSpPr txBox="1">
            <a:spLocks noGrp="1"/>
          </p:cNvSpPr>
          <p:nvPr>
            <p:ph type="sldNum" idx="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chemeClr val="lt1"/>
                </a:solidFill>
              </a:defRPr>
            </a:lvl1pPr>
            <a:lvl2pPr lvl="1" algn="ctr" rtl="0">
              <a:buNone/>
              <a:defRPr>
                <a:solidFill>
                  <a:schemeClr val="lt1"/>
                </a:solidFill>
              </a:defRPr>
            </a:lvl2pPr>
            <a:lvl3pPr lvl="2" algn="ctr" rtl="0">
              <a:buNone/>
              <a:defRPr>
                <a:solidFill>
                  <a:schemeClr val="lt1"/>
                </a:solidFill>
              </a:defRPr>
            </a:lvl3pPr>
            <a:lvl4pPr lvl="3" algn="ctr" rtl="0">
              <a:buNone/>
              <a:defRPr>
                <a:solidFill>
                  <a:schemeClr val="lt1"/>
                </a:solidFill>
              </a:defRPr>
            </a:lvl4pPr>
            <a:lvl5pPr lvl="4" algn="ctr" rtl="0">
              <a:buNone/>
              <a:defRPr>
                <a:solidFill>
                  <a:schemeClr val="lt1"/>
                </a:solidFill>
              </a:defRPr>
            </a:lvl5pPr>
            <a:lvl6pPr lvl="5" algn="ctr" rtl="0">
              <a:buNone/>
              <a:defRPr>
                <a:solidFill>
                  <a:schemeClr val="lt1"/>
                </a:solidFill>
              </a:defRPr>
            </a:lvl6pPr>
            <a:lvl7pPr lvl="6" algn="ctr" rtl="0">
              <a:buNone/>
              <a:defRPr>
                <a:solidFill>
                  <a:schemeClr val="lt1"/>
                </a:solidFill>
              </a:defRPr>
            </a:lvl7pPr>
            <a:lvl8pPr lvl="7" algn="ctr" rtl="0">
              <a:buNone/>
              <a:defRPr>
                <a:solidFill>
                  <a:schemeClr val="lt1"/>
                </a:solidFill>
              </a:defRPr>
            </a:lvl8pPr>
            <a:lvl9pPr lvl="8" algn="ctr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67" name="Google Shape;267;p24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0" name="Google Shape;270;p25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1" name="Google Shape;271;p25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72" name="Google Shape;272;p25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3" name="Google Shape;273;p25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74" name="Google Shape;274;p25"/>
          <p:cNvCxnSpPr/>
          <p:nvPr/>
        </p:nvCxnSpPr>
        <p:spPr>
          <a:xfrm rot="10800000" flipH="1">
            <a:off x="347659" y="4749851"/>
            <a:ext cx="8448600" cy="330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40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5" r:id="rId3"/>
    <p:sldLayoutId id="2147483658" r:id="rId4"/>
    <p:sldLayoutId id="2147483659" r:id="rId5"/>
    <p:sldLayoutId id="2147483664" r:id="rId6"/>
    <p:sldLayoutId id="2147483670" r:id="rId7"/>
    <p:sldLayoutId id="2147483671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av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9"/>
          <p:cNvSpPr txBox="1">
            <a:spLocks noGrp="1"/>
          </p:cNvSpPr>
          <p:nvPr>
            <p:ph type="ctrTitle"/>
          </p:nvPr>
        </p:nvSpPr>
        <p:spPr>
          <a:xfrm>
            <a:off x="159488" y="978195"/>
            <a:ext cx="8825024" cy="281004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Online Retail Dataset </a:t>
            </a:r>
            <a:br>
              <a:rPr lang="en" sz="4800" dirty="0"/>
            </a:br>
            <a:r>
              <a:rPr lang="en" sz="2400" dirty="0">
                <a:solidFill>
                  <a:schemeClr val="dk2"/>
                </a:solidFill>
              </a:rPr>
              <a:t>Hassan Saleem</a:t>
            </a:r>
            <a:br>
              <a:rPr lang="en" sz="2400" dirty="0">
                <a:solidFill>
                  <a:schemeClr val="dk2"/>
                </a:solidFill>
              </a:rPr>
            </a:br>
            <a:endParaRPr sz="2400" dirty="0">
              <a:solidFill>
                <a:schemeClr val="dk2"/>
              </a:solidFill>
            </a:endParaRPr>
          </a:p>
        </p:txBody>
      </p:sp>
      <p:sp>
        <p:nvSpPr>
          <p:cNvPr id="286" name="Google Shape;286;p29"/>
          <p:cNvSpPr txBox="1">
            <a:spLocks noGrp="1"/>
          </p:cNvSpPr>
          <p:nvPr>
            <p:ph type="subTitle" idx="1"/>
          </p:nvPr>
        </p:nvSpPr>
        <p:spPr>
          <a:xfrm>
            <a:off x="1609200" y="3381154"/>
            <a:ext cx="5942700" cy="4070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cxnSp>
        <p:nvCxnSpPr>
          <p:cNvPr id="287" name="Google Shape;287;p29"/>
          <p:cNvCxnSpPr/>
          <p:nvPr/>
        </p:nvCxnSpPr>
        <p:spPr>
          <a:xfrm rot="10800000" flipH="1">
            <a:off x="1600600" y="2376292"/>
            <a:ext cx="5942700" cy="6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88" name="Google Shape;288;p29"/>
          <p:cNvCxnSpPr/>
          <p:nvPr/>
        </p:nvCxnSpPr>
        <p:spPr>
          <a:xfrm rot="10800000" flipH="1">
            <a:off x="1600600" y="1476254"/>
            <a:ext cx="5942700" cy="6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289" name="Google Shape;289;p29"/>
          <p:cNvSpPr/>
          <p:nvPr/>
        </p:nvSpPr>
        <p:spPr>
          <a:xfrm>
            <a:off x="942157" y="1809299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29"/>
          <p:cNvSpPr/>
          <p:nvPr/>
        </p:nvSpPr>
        <p:spPr>
          <a:xfrm>
            <a:off x="8082143" y="1809299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4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Selection</a:t>
            </a:r>
            <a:endParaRPr dirty="0"/>
          </a:p>
        </p:txBody>
      </p:sp>
      <p:sp>
        <p:nvSpPr>
          <p:cNvPr id="504" name="Google Shape;504;p44"/>
          <p:cNvSpPr txBox="1">
            <a:spLocks noGrp="1"/>
          </p:cNvSpPr>
          <p:nvPr>
            <p:ph type="body" idx="1"/>
          </p:nvPr>
        </p:nvSpPr>
        <p:spPr>
          <a:xfrm>
            <a:off x="720000" y="1094846"/>
            <a:ext cx="3577650" cy="27328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-US" dirty="0"/>
              <a:t>Clustering Problem</a:t>
            </a:r>
            <a:endParaRPr dirty="0"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 dirty="0"/>
              <a:t>Our aim is to categorize customers based on different features</a:t>
            </a: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Font typeface="Nunito"/>
              <a:buChar char="●"/>
            </a:pPr>
            <a:r>
              <a:rPr lang="en" dirty="0"/>
              <a:t>K-Means</a:t>
            </a:r>
            <a:endParaRPr dirty="0"/>
          </a:p>
        </p:txBody>
      </p:sp>
      <p:sp>
        <p:nvSpPr>
          <p:cNvPr id="505" name="Google Shape;505;p44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C013B1-BF80-3135-FC20-EEBA397F83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0763" y="1870000"/>
            <a:ext cx="4833282" cy="27328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>
          <a:extLst>
            <a:ext uri="{FF2B5EF4-FFF2-40B4-BE49-F238E27FC236}">
              <a16:creationId xmlns:a16="http://schemas.microsoft.com/office/drawing/2014/main" id="{99C7DDCB-FB89-3D06-8FCF-E4C4B3737F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44">
            <a:extLst>
              <a:ext uri="{FF2B5EF4-FFF2-40B4-BE49-F238E27FC236}">
                <a16:creationId xmlns:a16="http://schemas.microsoft.com/office/drawing/2014/main" id="{AA44CE7A-1DEA-9166-DD1F-1D8BA5CD756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Why K-Means</a:t>
            </a:r>
            <a:endParaRPr dirty="0"/>
          </a:p>
        </p:txBody>
      </p:sp>
      <p:sp>
        <p:nvSpPr>
          <p:cNvPr id="504" name="Google Shape;504;p44">
            <a:extLst>
              <a:ext uri="{FF2B5EF4-FFF2-40B4-BE49-F238E27FC236}">
                <a16:creationId xmlns:a16="http://schemas.microsoft.com/office/drawing/2014/main" id="{4BC55B5A-E749-CDDA-BBEA-D1AF72879A2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0000" y="1094846"/>
            <a:ext cx="7275684" cy="33601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17500">
              <a:buSzPts val="1400"/>
              <a:buFont typeface="Nunito"/>
              <a:buChar char="●"/>
            </a:pPr>
            <a:r>
              <a:rPr lang="en-US" dirty="0"/>
              <a:t>K-Means is ideal for </a:t>
            </a:r>
            <a:r>
              <a:rPr lang="en-US" b="1" dirty="0"/>
              <a:t>customer segmentation </a:t>
            </a:r>
            <a:r>
              <a:rPr lang="en-US" dirty="0"/>
              <a:t>as it effectively groups customers based on </a:t>
            </a:r>
            <a:r>
              <a:rPr lang="en-US" dirty="0" err="1"/>
              <a:t>MonetaryValue</a:t>
            </a:r>
            <a:r>
              <a:rPr lang="en-US" dirty="0"/>
              <a:t>, Frequency, and Recency. </a:t>
            </a:r>
          </a:p>
          <a:p>
            <a:pPr marL="139700" indent="0">
              <a:buSzPts val="1400"/>
              <a:buNone/>
            </a:pPr>
            <a:endParaRPr lang="en-US" dirty="0"/>
          </a:p>
          <a:p>
            <a:pPr indent="-317500">
              <a:buSzPts val="1400"/>
              <a:buFont typeface="Nunito"/>
              <a:buChar char="●"/>
            </a:pPr>
            <a:r>
              <a:rPr lang="en-US" dirty="0"/>
              <a:t>It is fast, scalable, and works well with </a:t>
            </a:r>
            <a:r>
              <a:rPr lang="en-US" b="1" dirty="0"/>
              <a:t>numerical data</a:t>
            </a:r>
            <a:r>
              <a:rPr lang="en-US" dirty="0"/>
              <a:t>, making it suitable for large datasets like Online Retail II.  </a:t>
            </a:r>
          </a:p>
          <a:p>
            <a:pPr marL="139700" indent="0">
              <a:buSzPts val="1400"/>
              <a:buNone/>
            </a:pPr>
            <a:endParaRPr lang="en-US" dirty="0"/>
          </a:p>
          <a:p>
            <a:pPr indent="-317500">
              <a:buSzPts val="1400"/>
              <a:buFont typeface="Nunito"/>
              <a:buChar char="●"/>
            </a:pPr>
            <a:r>
              <a:rPr lang="en-US" dirty="0"/>
              <a:t>Finding the </a:t>
            </a:r>
            <a:r>
              <a:rPr lang="en-US" b="1" dirty="0"/>
              <a:t>optimal number of clusters </a:t>
            </a:r>
            <a:r>
              <a:rPr lang="en-US" dirty="0"/>
              <a:t>(K) is easy using methods like Elbow Method and Silhouette Score, ensuring meaningful customer groupings.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Char char="●"/>
            </a:pPr>
            <a:endParaRPr dirty="0"/>
          </a:p>
        </p:txBody>
      </p:sp>
      <p:sp>
        <p:nvSpPr>
          <p:cNvPr id="505" name="Google Shape;505;p44">
            <a:extLst>
              <a:ext uri="{FF2B5EF4-FFF2-40B4-BE49-F238E27FC236}">
                <a16:creationId xmlns:a16="http://schemas.microsoft.com/office/drawing/2014/main" id="{AEC303F5-8B6C-6344-FDEC-DD25B29CB4A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80567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>
          <a:extLst>
            <a:ext uri="{FF2B5EF4-FFF2-40B4-BE49-F238E27FC236}">
              <a16:creationId xmlns:a16="http://schemas.microsoft.com/office/drawing/2014/main" id="{FD7A5401-C438-BAF7-D542-BD43734D90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0">
            <a:extLst>
              <a:ext uri="{FF2B5EF4-FFF2-40B4-BE49-F238E27FC236}">
                <a16:creationId xmlns:a16="http://schemas.microsoft.com/office/drawing/2014/main" id="{0A27A0CF-72D2-7928-43C6-79B8F72EC75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Selecting the value of K</a:t>
            </a:r>
            <a:endParaRPr sz="2000" dirty="0"/>
          </a:p>
        </p:txBody>
      </p:sp>
      <p:sp>
        <p:nvSpPr>
          <p:cNvPr id="300" name="Google Shape;300;p30">
            <a:extLst>
              <a:ext uri="{FF2B5EF4-FFF2-40B4-BE49-F238E27FC236}">
                <a16:creationId xmlns:a16="http://schemas.microsoft.com/office/drawing/2014/main" id="{45EA2F10-BB7E-997C-3138-F075AC79236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383160-6FB9-A7BB-E552-9FFA4E9E77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526" y="1105786"/>
            <a:ext cx="8112641" cy="35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761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>
          <a:extLst>
            <a:ext uri="{FF2B5EF4-FFF2-40B4-BE49-F238E27FC236}">
              <a16:creationId xmlns:a16="http://schemas.microsoft.com/office/drawing/2014/main" id="{B71A7CB7-6732-8A73-0305-5FCDD8E7E1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0">
            <a:extLst>
              <a:ext uri="{FF2B5EF4-FFF2-40B4-BE49-F238E27FC236}">
                <a16:creationId xmlns:a16="http://schemas.microsoft.com/office/drawing/2014/main" id="{B730BD0C-B278-F39D-1D8F-0E0248DE4A2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3D Scatter Plot with k=4</a:t>
            </a:r>
            <a:endParaRPr sz="2000" dirty="0"/>
          </a:p>
        </p:txBody>
      </p:sp>
      <p:sp>
        <p:nvSpPr>
          <p:cNvPr id="300" name="Google Shape;300;p30">
            <a:extLst>
              <a:ext uri="{FF2B5EF4-FFF2-40B4-BE49-F238E27FC236}">
                <a16:creationId xmlns:a16="http://schemas.microsoft.com/office/drawing/2014/main" id="{A53E440F-E0F2-E391-AAE0-3B45A4BFD62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E4A4EE-506C-597F-8C15-921C638FBD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5516" y="1180214"/>
            <a:ext cx="5656522" cy="3422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36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>
          <a:extLst>
            <a:ext uri="{FF2B5EF4-FFF2-40B4-BE49-F238E27FC236}">
              <a16:creationId xmlns:a16="http://schemas.microsoft.com/office/drawing/2014/main" id="{8C715C17-874C-99D2-DE49-551294D500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0">
            <a:extLst>
              <a:ext uri="{FF2B5EF4-FFF2-40B4-BE49-F238E27FC236}">
                <a16:creationId xmlns:a16="http://schemas.microsoft.com/office/drawing/2014/main" id="{1A9FE204-51C8-0D74-D375-F1C309EA513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000" dirty="0"/>
              <a:t>B</a:t>
            </a:r>
            <a:r>
              <a:rPr lang="en" sz="2000" dirty="0"/>
              <a:t>ar Plot for Clusters Analysis</a:t>
            </a:r>
            <a:endParaRPr sz="2000" dirty="0"/>
          </a:p>
        </p:txBody>
      </p:sp>
      <p:sp>
        <p:nvSpPr>
          <p:cNvPr id="300" name="Google Shape;300;p30">
            <a:extLst>
              <a:ext uri="{FF2B5EF4-FFF2-40B4-BE49-F238E27FC236}">
                <a16:creationId xmlns:a16="http://schemas.microsoft.com/office/drawing/2014/main" id="{FDD1206B-0670-1DB3-42B9-7657DEDF26A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998EBF-5A78-3581-06DD-5FBBCD1379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1572" y="1017724"/>
            <a:ext cx="4593265" cy="3501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737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>
          <a:extLst>
            <a:ext uri="{FF2B5EF4-FFF2-40B4-BE49-F238E27FC236}">
              <a16:creationId xmlns:a16="http://schemas.microsoft.com/office/drawing/2014/main" id="{1A14ACF9-FB6B-B540-BFB1-53A95117F9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0">
            <a:extLst>
              <a:ext uri="{FF2B5EF4-FFF2-40B4-BE49-F238E27FC236}">
                <a16:creationId xmlns:a16="http://schemas.microsoft.com/office/drawing/2014/main" id="{59FA5131-46E4-0410-6FEB-D8D08E853A1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Results </a:t>
            </a:r>
            <a:endParaRPr dirty="0"/>
          </a:p>
        </p:txBody>
      </p:sp>
      <p:sp>
        <p:nvSpPr>
          <p:cNvPr id="296" name="Google Shape;296;p30">
            <a:extLst>
              <a:ext uri="{FF2B5EF4-FFF2-40B4-BE49-F238E27FC236}">
                <a16:creationId xmlns:a16="http://schemas.microsoft.com/office/drawing/2014/main" id="{E01AF319-2727-E3DA-E988-CDF3967CFD3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04000" cy="33871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/>
              <a:t>1. Cluster 0 (Blue): "Retain"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Rationale: </a:t>
            </a:r>
            <a:r>
              <a:rPr lang="en-US" dirty="0"/>
              <a:t>This cluster represents high-value customers who purchase regularly, though not always very recently. The focus should be on retention efforts to maintain their loyalty and spending levels.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  <a:r>
              <a:rPr lang="en-US" b="1" dirty="0"/>
              <a:t>Action: </a:t>
            </a:r>
            <a:r>
              <a:rPr lang="en-US" dirty="0"/>
              <a:t>Implement loyalty programs, personalized offers, and regular engagement to ensure they remain active.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/>
              <a:t>2. Cluster 1 (Orange): "Re-Engage"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Rationale: </a:t>
            </a:r>
            <a:r>
              <a:rPr lang="en-US" dirty="0"/>
              <a:t>This group includes lower-value, infrequent buyers who haven’t purchased recently. The focus should be on re-engagement to bring them back into active purchasing behavior.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Action: </a:t>
            </a:r>
            <a:r>
              <a:rPr lang="en-US" dirty="0"/>
              <a:t>Use targeted marketing campaigns, special discounts, or reminders to encourage them to return and purchase again.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0" name="Google Shape;300;p30">
            <a:extLst>
              <a:ext uri="{FF2B5EF4-FFF2-40B4-BE49-F238E27FC236}">
                <a16:creationId xmlns:a16="http://schemas.microsoft.com/office/drawing/2014/main" id="{1B43F3FC-B02A-ECE8-5444-4380E531AB4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996888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>
          <a:extLst>
            <a:ext uri="{FF2B5EF4-FFF2-40B4-BE49-F238E27FC236}">
              <a16:creationId xmlns:a16="http://schemas.microsoft.com/office/drawing/2014/main" id="{8949007D-25B4-C807-8691-5DDCCA20E4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0">
            <a:extLst>
              <a:ext uri="{FF2B5EF4-FFF2-40B4-BE49-F238E27FC236}">
                <a16:creationId xmlns:a16="http://schemas.microsoft.com/office/drawing/2014/main" id="{8A064DAB-7CCE-B1DE-340D-9D7E1522766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Results </a:t>
            </a:r>
            <a:endParaRPr dirty="0"/>
          </a:p>
        </p:txBody>
      </p:sp>
      <p:sp>
        <p:nvSpPr>
          <p:cNvPr id="296" name="Google Shape;296;p30">
            <a:extLst>
              <a:ext uri="{FF2B5EF4-FFF2-40B4-BE49-F238E27FC236}">
                <a16:creationId xmlns:a16="http://schemas.microsoft.com/office/drawing/2014/main" id="{D926BA85-944A-E49E-E2F6-1829F89BFBC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04000" cy="33871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/>
              <a:t>3. Cluster 2 (Green): "Nurture"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Rationale: </a:t>
            </a:r>
            <a:r>
              <a:rPr lang="en-US" dirty="0"/>
              <a:t>This cluster represents the least active and lowest-value customers, but they have made recent purchases. These customers may be new or need nurturing to increase their engagement and spending.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Action: </a:t>
            </a:r>
            <a:r>
              <a:rPr lang="en-US" dirty="0"/>
              <a:t>Focus on building relationships, providing excellent customer service, and offering incentives to encourage more frequent purchases.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/>
              <a:t>4. Cluster 3 (Red): "Reward"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Rationale: </a:t>
            </a:r>
            <a:r>
              <a:rPr lang="en-US" dirty="0"/>
              <a:t>This cluster includes high-value, very frequent buyers, many of whom are still actively purchasing. They are your most loyal customers, and rewarding their loyalty is key to maintaining their engagement.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Action: </a:t>
            </a:r>
            <a:r>
              <a:rPr lang="en-US" dirty="0"/>
              <a:t>Implement a robust loyalty program, provide exclusive offers, and recognize their loyalty to keep them engaged and satisfied.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300" name="Google Shape;300;p30">
            <a:extLst>
              <a:ext uri="{FF2B5EF4-FFF2-40B4-BE49-F238E27FC236}">
                <a16:creationId xmlns:a16="http://schemas.microsoft.com/office/drawing/2014/main" id="{B91F7483-22CF-5A39-BD20-62CEBCC9C80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766837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>
          <a:extLst>
            <a:ext uri="{FF2B5EF4-FFF2-40B4-BE49-F238E27FC236}">
              <a16:creationId xmlns:a16="http://schemas.microsoft.com/office/drawing/2014/main" id="{9866908F-955E-B11C-3A5B-90698C8151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0">
            <a:extLst>
              <a:ext uri="{FF2B5EF4-FFF2-40B4-BE49-F238E27FC236}">
                <a16:creationId xmlns:a16="http://schemas.microsoft.com/office/drawing/2014/main" id="{E5CEA63D-BE6A-7E29-10DB-350B5A2250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Result Analysis</a:t>
            </a:r>
            <a:endParaRPr lang="en-PK" sz="2000" dirty="0"/>
          </a:p>
        </p:txBody>
      </p:sp>
      <p:sp>
        <p:nvSpPr>
          <p:cNvPr id="300" name="Google Shape;300;p30">
            <a:extLst>
              <a:ext uri="{FF2B5EF4-FFF2-40B4-BE49-F238E27FC236}">
                <a16:creationId xmlns:a16="http://schemas.microsoft.com/office/drawing/2014/main" id="{75604895-CA17-D373-A67B-A8D74B60CA7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4B09CC-E0F3-15EA-0E2D-3AB28CB62E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291" y="1112395"/>
            <a:ext cx="4348717" cy="349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0022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>
          <a:extLst>
            <a:ext uri="{FF2B5EF4-FFF2-40B4-BE49-F238E27FC236}">
              <a16:creationId xmlns:a16="http://schemas.microsoft.com/office/drawing/2014/main" id="{FE5FAD43-D6F7-4770-6B00-CFD6B6A647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0">
            <a:extLst>
              <a:ext uri="{FF2B5EF4-FFF2-40B4-BE49-F238E27FC236}">
                <a16:creationId xmlns:a16="http://schemas.microsoft.com/office/drawing/2014/main" id="{825CD633-5099-39DF-19DA-730E5467FE7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cxnSp>
        <p:nvCxnSpPr>
          <p:cNvPr id="5" name="Google Shape;802;p56">
            <a:extLst>
              <a:ext uri="{FF2B5EF4-FFF2-40B4-BE49-F238E27FC236}">
                <a16:creationId xmlns:a16="http://schemas.microsoft.com/office/drawing/2014/main" id="{DD5FC521-5A61-AC20-9427-B7FC5332F9B8}"/>
              </a:ext>
            </a:extLst>
          </p:cNvPr>
          <p:cNvCxnSpPr/>
          <p:nvPr/>
        </p:nvCxnSpPr>
        <p:spPr>
          <a:xfrm>
            <a:off x="2202000" y="3397769"/>
            <a:ext cx="47400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" name="Google Shape;803;p56">
            <a:extLst>
              <a:ext uri="{FF2B5EF4-FFF2-40B4-BE49-F238E27FC236}">
                <a16:creationId xmlns:a16="http://schemas.microsoft.com/office/drawing/2014/main" id="{04C31713-50BF-A9D1-5747-A0AAB83C05C5}"/>
              </a:ext>
            </a:extLst>
          </p:cNvPr>
          <p:cNvSpPr/>
          <p:nvPr/>
        </p:nvSpPr>
        <p:spPr>
          <a:xfrm>
            <a:off x="1530800" y="278670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Google Shape;804;p56">
            <a:extLst>
              <a:ext uri="{FF2B5EF4-FFF2-40B4-BE49-F238E27FC236}">
                <a16:creationId xmlns:a16="http://schemas.microsoft.com/office/drawing/2014/main" id="{3A72A3F2-96AA-CB6D-1A27-4F46004DE239}"/>
              </a:ext>
            </a:extLst>
          </p:cNvPr>
          <p:cNvSpPr/>
          <p:nvPr/>
        </p:nvSpPr>
        <p:spPr>
          <a:xfrm>
            <a:off x="7254100" y="278670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799;p56">
            <a:extLst>
              <a:ext uri="{FF2B5EF4-FFF2-40B4-BE49-F238E27FC236}">
                <a16:creationId xmlns:a16="http://schemas.microsoft.com/office/drawing/2014/main" id="{CB8F5EB8-A18A-442D-E9E8-085D444C7E8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47938" y="2094614"/>
            <a:ext cx="4448100" cy="10207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Thanks!</a:t>
            </a:r>
            <a:endParaRPr sz="7200" dirty="0"/>
          </a:p>
        </p:txBody>
      </p:sp>
    </p:spTree>
    <p:extLst>
      <p:ext uri="{BB962C8B-B14F-4D97-AF65-F5344CB8AC3E}">
        <p14:creationId xmlns:p14="http://schemas.microsoft.com/office/powerpoint/2010/main" val="2697010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About Dataset</a:t>
            </a:r>
            <a:endParaRPr dirty="0"/>
          </a:p>
        </p:txBody>
      </p:sp>
      <p:sp>
        <p:nvSpPr>
          <p:cNvPr id="296" name="Google Shape;296;p30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04000" cy="32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Name: Online Retail Data Set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Rows: 538000+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Columns: 8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1800" dirty="0"/>
              <a:t>4 Categorical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1800" dirty="0"/>
              <a:t>4 Numeric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/>
              <a:t>Our Target: </a:t>
            </a:r>
            <a:r>
              <a:rPr lang="en-US" sz="2000" dirty="0"/>
              <a:t>Customer Categorization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0" name="Google Shape;300;p30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DCE168-A851-2FDA-81E9-E16652211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6576" y="1061725"/>
            <a:ext cx="2662483" cy="25594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>
          <a:extLst>
            <a:ext uri="{FF2B5EF4-FFF2-40B4-BE49-F238E27FC236}">
              <a16:creationId xmlns:a16="http://schemas.microsoft.com/office/drawing/2014/main" id="{6A9E99C2-86F7-07AC-B190-2A00E51DDF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0">
            <a:extLst>
              <a:ext uri="{FF2B5EF4-FFF2-40B4-BE49-F238E27FC236}">
                <a16:creationId xmlns:a16="http://schemas.microsoft.com/office/drawing/2014/main" id="{D4DF29AA-80F8-9341-AAFB-582A8C49D85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Exploratory Data Analysis</a:t>
            </a:r>
            <a:endParaRPr dirty="0"/>
          </a:p>
        </p:txBody>
      </p:sp>
      <p:sp>
        <p:nvSpPr>
          <p:cNvPr id="296" name="Google Shape;296;p30">
            <a:extLst>
              <a:ext uri="{FF2B5EF4-FFF2-40B4-BE49-F238E27FC236}">
                <a16:creationId xmlns:a16="http://schemas.microsoft.com/office/drawing/2014/main" id="{BE73FE1F-C000-3B3F-9FA2-219B0EFB506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04000" cy="33871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Analysis of Dataset for Modeling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Attributes Datatypes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Descriptive Statistics (Mean, Median, Mode, Min, Max, Std dev)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Missing Values (Customer ID)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Negative Values (Price, Quantity)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Invoice (Other than 6-digit)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Stock Code (Other than 5-digit integer)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Helpful for Data Cleaning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000" dirty="0"/>
          </a:p>
          <a:p>
            <a:pPr>
              <a:buFont typeface="Wingdings" panose="05000000000000000000" pitchFamily="2" charset="2"/>
              <a:buChar char="v"/>
            </a:pPr>
            <a:endParaRPr lang="en-US" sz="2000" dirty="0"/>
          </a:p>
          <a:p>
            <a:pPr>
              <a:buFont typeface="Wingdings" panose="05000000000000000000" pitchFamily="2" charset="2"/>
              <a:buChar char="v"/>
            </a:pPr>
            <a:endParaRPr lang="en-US" sz="2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0" name="Google Shape;300;p30">
            <a:extLst>
              <a:ext uri="{FF2B5EF4-FFF2-40B4-BE49-F238E27FC236}">
                <a16:creationId xmlns:a16="http://schemas.microsoft.com/office/drawing/2014/main" id="{05290FAE-FD62-555D-665A-E83B9A4910B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52485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 Processing</a:t>
            </a:r>
            <a:endParaRPr dirty="0"/>
          </a:p>
        </p:txBody>
      </p:sp>
      <p:sp>
        <p:nvSpPr>
          <p:cNvPr id="306" name="Google Shape;306;p31"/>
          <p:cNvSpPr txBox="1">
            <a:spLocks noGrp="1"/>
          </p:cNvSpPr>
          <p:nvPr>
            <p:ph type="subTitle" idx="3"/>
          </p:nvPr>
        </p:nvSpPr>
        <p:spPr>
          <a:xfrm>
            <a:off x="3359125" y="3870725"/>
            <a:ext cx="24231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Negative quantity values are removed </a:t>
            </a:r>
            <a:endParaRPr sz="1600" dirty="0"/>
          </a:p>
        </p:txBody>
      </p:sp>
      <p:sp>
        <p:nvSpPr>
          <p:cNvPr id="307" name="Google Shape;307;p31"/>
          <p:cNvSpPr txBox="1">
            <a:spLocks noGrp="1"/>
          </p:cNvSpPr>
          <p:nvPr>
            <p:ph type="subTitle" idx="1"/>
          </p:nvPr>
        </p:nvSpPr>
        <p:spPr>
          <a:xfrm>
            <a:off x="713225" y="2018124"/>
            <a:ext cx="2426100" cy="8956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R</a:t>
            </a:r>
            <a:r>
              <a:rPr lang="en" dirty="0"/>
              <a:t>emoved rows that contained invoice greater than 6-digit</a:t>
            </a:r>
            <a:endParaRPr dirty="0"/>
          </a:p>
        </p:txBody>
      </p:sp>
      <p:sp>
        <p:nvSpPr>
          <p:cNvPr id="308" name="Google Shape;308;p31"/>
          <p:cNvSpPr txBox="1">
            <a:spLocks noGrp="1"/>
          </p:cNvSpPr>
          <p:nvPr>
            <p:ph type="subTitle" idx="2"/>
          </p:nvPr>
        </p:nvSpPr>
        <p:spPr>
          <a:xfrm>
            <a:off x="713225" y="3870728"/>
            <a:ext cx="24261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/>
              <a:t>Removed rows that contained –</a:t>
            </a:r>
            <a:r>
              <a:rPr lang="en-US" dirty="0" err="1"/>
              <a:t>ve</a:t>
            </a:r>
            <a:r>
              <a:rPr lang="en-US" dirty="0"/>
              <a:t> or zero price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9" name="Google Shape;309;p31"/>
          <p:cNvSpPr txBox="1">
            <a:spLocks noGrp="1"/>
          </p:cNvSpPr>
          <p:nvPr>
            <p:ph type="subTitle" idx="4"/>
          </p:nvPr>
        </p:nvSpPr>
        <p:spPr>
          <a:xfrm>
            <a:off x="3359125" y="2018025"/>
            <a:ext cx="2426100" cy="8369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Only included Stock Codes that are 5-digit or grater and are legit</a:t>
            </a:r>
            <a:endParaRPr dirty="0"/>
          </a:p>
        </p:txBody>
      </p:sp>
      <p:sp>
        <p:nvSpPr>
          <p:cNvPr id="310" name="Google Shape;310;p31"/>
          <p:cNvSpPr txBox="1">
            <a:spLocks noGrp="1"/>
          </p:cNvSpPr>
          <p:nvPr>
            <p:ph type="title" idx="5"/>
          </p:nvPr>
        </p:nvSpPr>
        <p:spPr>
          <a:xfrm>
            <a:off x="713225" y="1141288"/>
            <a:ext cx="656100" cy="43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311" name="Google Shape;311;p31"/>
          <p:cNvSpPr txBox="1">
            <a:spLocks noGrp="1"/>
          </p:cNvSpPr>
          <p:nvPr>
            <p:ph type="title" idx="6"/>
          </p:nvPr>
        </p:nvSpPr>
        <p:spPr>
          <a:xfrm>
            <a:off x="3359125" y="2994063"/>
            <a:ext cx="656100" cy="4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312" name="Google Shape;312;p31"/>
          <p:cNvSpPr txBox="1">
            <a:spLocks noGrp="1"/>
          </p:cNvSpPr>
          <p:nvPr>
            <p:ph type="title" idx="7"/>
          </p:nvPr>
        </p:nvSpPr>
        <p:spPr>
          <a:xfrm>
            <a:off x="713225" y="2994063"/>
            <a:ext cx="656100" cy="4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13" name="Google Shape;313;p31"/>
          <p:cNvSpPr txBox="1">
            <a:spLocks noGrp="1"/>
          </p:cNvSpPr>
          <p:nvPr>
            <p:ph type="title" idx="8"/>
          </p:nvPr>
        </p:nvSpPr>
        <p:spPr>
          <a:xfrm>
            <a:off x="3359125" y="1142055"/>
            <a:ext cx="656100" cy="43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14" name="Google Shape;314;p31"/>
          <p:cNvSpPr txBox="1">
            <a:spLocks noGrp="1"/>
          </p:cNvSpPr>
          <p:nvPr>
            <p:ph type="subTitle" idx="9"/>
          </p:nvPr>
        </p:nvSpPr>
        <p:spPr>
          <a:xfrm>
            <a:off x="5997638" y="3870725"/>
            <a:ext cx="24261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Droppped about 23% of the records during cleaning</a:t>
            </a:r>
            <a:endParaRPr dirty="0"/>
          </a:p>
        </p:txBody>
      </p:sp>
      <p:sp>
        <p:nvSpPr>
          <p:cNvPr id="315" name="Google Shape;315;p31"/>
          <p:cNvSpPr txBox="1">
            <a:spLocks noGrp="1"/>
          </p:cNvSpPr>
          <p:nvPr>
            <p:ph type="subTitle" idx="13"/>
          </p:nvPr>
        </p:nvSpPr>
        <p:spPr>
          <a:xfrm>
            <a:off x="5997638" y="2018025"/>
            <a:ext cx="24261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/>
              <a:t>Removed rows that contained null Customer ID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6" name="Google Shape;316;p31"/>
          <p:cNvSpPr txBox="1">
            <a:spLocks noGrp="1"/>
          </p:cNvSpPr>
          <p:nvPr>
            <p:ph type="title" idx="14"/>
          </p:nvPr>
        </p:nvSpPr>
        <p:spPr>
          <a:xfrm>
            <a:off x="5997638" y="2994063"/>
            <a:ext cx="656100" cy="4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317" name="Google Shape;317;p31"/>
          <p:cNvSpPr txBox="1">
            <a:spLocks noGrp="1"/>
          </p:cNvSpPr>
          <p:nvPr>
            <p:ph type="title" idx="15"/>
          </p:nvPr>
        </p:nvSpPr>
        <p:spPr>
          <a:xfrm>
            <a:off x="5997638" y="1142055"/>
            <a:ext cx="656100" cy="43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18" name="Google Shape;318;p31"/>
          <p:cNvSpPr txBox="1">
            <a:spLocks noGrp="1"/>
          </p:cNvSpPr>
          <p:nvPr>
            <p:ph type="subTitle" idx="16"/>
          </p:nvPr>
        </p:nvSpPr>
        <p:spPr>
          <a:xfrm>
            <a:off x="713225" y="1594575"/>
            <a:ext cx="2423100" cy="4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Invoice</a:t>
            </a:r>
            <a:endParaRPr dirty="0"/>
          </a:p>
        </p:txBody>
      </p:sp>
      <p:sp>
        <p:nvSpPr>
          <p:cNvPr id="319" name="Google Shape;319;p31"/>
          <p:cNvSpPr txBox="1">
            <a:spLocks noGrp="1"/>
          </p:cNvSpPr>
          <p:nvPr>
            <p:ph type="subTitle" idx="17"/>
          </p:nvPr>
        </p:nvSpPr>
        <p:spPr>
          <a:xfrm>
            <a:off x="713225" y="3447136"/>
            <a:ext cx="2423100" cy="42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Price</a:t>
            </a:r>
            <a:endParaRPr dirty="0"/>
          </a:p>
        </p:txBody>
      </p:sp>
      <p:sp>
        <p:nvSpPr>
          <p:cNvPr id="320" name="Google Shape;320;p31"/>
          <p:cNvSpPr txBox="1">
            <a:spLocks noGrp="1"/>
          </p:cNvSpPr>
          <p:nvPr>
            <p:ph type="subTitle" idx="18"/>
          </p:nvPr>
        </p:nvSpPr>
        <p:spPr>
          <a:xfrm>
            <a:off x="3359125" y="3447125"/>
            <a:ext cx="2423100" cy="42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Quantity</a:t>
            </a:r>
            <a:endParaRPr dirty="0"/>
          </a:p>
        </p:txBody>
      </p:sp>
      <p:sp>
        <p:nvSpPr>
          <p:cNvPr id="321" name="Google Shape;321;p31"/>
          <p:cNvSpPr txBox="1">
            <a:spLocks noGrp="1"/>
          </p:cNvSpPr>
          <p:nvPr>
            <p:ph type="subTitle" idx="19"/>
          </p:nvPr>
        </p:nvSpPr>
        <p:spPr>
          <a:xfrm>
            <a:off x="3359125" y="1594575"/>
            <a:ext cx="2423100" cy="4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Stock Code</a:t>
            </a:r>
            <a:endParaRPr dirty="0"/>
          </a:p>
        </p:txBody>
      </p:sp>
      <p:sp>
        <p:nvSpPr>
          <p:cNvPr id="322" name="Google Shape;322;p31"/>
          <p:cNvSpPr txBox="1">
            <a:spLocks noGrp="1"/>
          </p:cNvSpPr>
          <p:nvPr>
            <p:ph type="subTitle" idx="20"/>
          </p:nvPr>
        </p:nvSpPr>
        <p:spPr>
          <a:xfrm>
            <a:off x="5997638" y="3447125"/>
            <a:ext cx="2423100" cy="42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Conclusions</a:t>
            </a:r>
            <a:endParaRPr dirty="0"/>
          </a:p>
        </p:txBody>
      </p:sp>
      <p:sp>
        <p:nvSpPr>
          <p:cNvPr id="323" name="Google Shape;323;p31"/>
          <p:cNvSpPr txBox="1">
            <a:spLocks noGrp="1"/>
          </p:cNvSpPr>
          <p:nvPr>
            <p:ph type="subTitle" idx="21"/>
          </p:nvPr>
        </p:nvSpPr>
        <p:spPr>
          <a:xfrm>
            <a:off x="5997638" y="1594575"/>
            <a:ext cx="2423100" cy="4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Customer ID</a:t>
            </a:r>
            <a:endParaRPr dirty="0"/>
          </a:p>
        </p:txBody>
      </p:sp>
      <p:sp>
        <p:nvSpPr>
          <p:cNvPr id="324" name="Google Shape;324;p31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>
          <a:extLst>
            <a:ext uri="{FF2B5EF4-FFF2-40B4-BE49-F238E27FC236}">
              <a16:creationId xmlns:a16="http://schemas.microsoft.com/office/drawing/2014/main" id="{0294C562-8C77-6C71-5CF4-642CC77012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3">
            <a:extLst>
              <a:ext uri="{FF2B5EF4-FFF2-40B4-BE49-F238E27FC236}">
                <a16:creationId xmlns:a16="http://schemas.microsoft.com/office/drawing/2014/main" id="{0D41383D-B5E4-CD77-ACA0-5B72066C3B7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Feature Engineering</a:t>
            </a:r>
            <a:endParaRPr dirty="0"/>
          </a:p>
        </p:txBody>
      </p:sp>
      <p:sp>
        <p:nvSpPr>
          <p:cNvPr id="342" name="Google Shape;342;p33">
            <a:extLst>
              <a:ext uri="{FF2B5EF4-FFF2-40B4-BE49-F238E27FC236}">
                <a16:creationId xmlns:a16="http://schemas.microsoft.com/office/drawing/2014/main" id="{93CDDB88-4EE4-8AA1-1F22-A943788D21D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25" y="1610942"/>
            <a:ext cx="7704000" cy="5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It represents the attribute in a dataset that is the </a:t>
            </a:r>
            <a:r>
              <a:rPr lang="en" b="1" dirty="0"/>
              <a:t>product</a:t>
            </a:r>
            <a:r>
              <a:rPr lang="en" dirty="0"/>
              <a:t> of </a:t>
            </a:r>
            <a:r>
              <a:rPr lang="en" b="1" dirty="0"/>
              <a:t>Price</a:t>
            </a:r>
            <a:r>
              <a:rPr lang="en" dirty="0"/>
              <a:t> and </a:t>
            </a:r>
            <a:r>
              <a:rPr lang="en" b="1" dirty="0"/>
              <a:t>Quantity.</a:t>
            </a:r>
            <a:endParaRPr b="1" dirty="0"/>
          </a:p>
        </p:txBody>
      </p:sp>
      <p:sp>
        <p:nvSpPr>
          <p:cNvPr id="344" name="Google Shape;344;p33">
            <a:extLst>
              <a:ext uri="{FF2B5EF4-FFF2-40B4-BE49-F238E27FC236}">
                <a16:creationId xmlns:a16="http://schemas.microsoft.com/office/drawing/2014/main" id="{9154C741-7581-43A8-DBEC-C20FB0CF0456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20025" y="3851625"/>
            <a:ext cx="77040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 counts the </a:t>
            </a:r>
            <a:r>
              <a:rPr lang="en-US" b="1" dirty="0"/>
              <a:t>number of unique invoices per customer</a:t>
            </a:r>
            <a:r>
              <a:rPr lang="en-US" dirty="0"/>
              <a:t>, indicating how often they made purchases.</a:t>
            </a:r>
            <a:endParaRPr dirty="0"/>
          </a:p>
        </p:txBody>
      </p:sp>
      <p:sp>
        <p:nvSpPr>
          <p:cNvPr id="345" name="Google Shape;345;p33">
            <a:extLst>
              <a:ext uri="{FF2B5EF4-FFF2-40B4-BE49-F238E27FC236}">
                <a16:creationId xmlns:a16="http://schemas.microsoft.com/office/drawing/2014/main" id="{E2DC6453-F9A1-9E61-80D5-14892688624B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720025" y="1241274"/>
            <a:ext cx="770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Created a SalesTotal Atribute</a:t>
            </a:r>
            <a:endParaRPr dirty="0"/>
          </a:p>
        </p:txBody>
      </p:sp>
      <p:sp>
        <p:nvSpPr>
          <p:cNvPr id="346" name="Google Shape;346;p33">
            <a:extLst>
              <a:ext uri="{FF2B5EF4-FFF2-40B4-BE49-F238E27FC236}">
                <a16:creationId xmlns:a16="http://schemas.microsoft.com/office/drawing/2014/main" id="{87B479C7-A24E-CF2A-DFDB-7124FC0B3594}"/>
              </a:ext>
            </a:extLst>
          </p:cNvPr>
          <p:cNvSpPr txBox="1">
            <a:spLocks noGrp="1"/>
          </p:cNvSpPr>
          <p:nvPr>
            <p:ph type="subTitle" idx="5"/>
          </p:nvPr>
        </p:nvSpPr>
        <p:spPr>
          <a:xfrm>
            <a:off x="720025" y="2350125"/>
            <a:ext cx="770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Created a </a:t>
            </a:r>
            <a:r>
              <a:rPr lang="en-US" dirty="0" err="1"/>
              <a:t>MonetaryValue</a:t>
            </a:r>
            <a:r>
              <a:rPr lang="en-US" dirty="0"/>
              <a:t> Attribute</a:t>
            </a:r>
            <a:endParaRPr dirty="0"/>
          </a:p>
        </p:txBody>
      </p:sp>
      <p:sp>
        <p:nvSpPr>
          <p:cNvPr id="347" name="Google Shape;347;p33">
            <a:extLst>
              <a:ext uri="{FF2B5EF4-FFF2-40B4-BE49-F238E27FC236}">
                <a16:creationId xmlns:a16="http://schemas.microsoft.com/office/drawing/2014/main" id="{F9E21864-C0D3-93FF-1B26-063FD5DF912B}"/>
              </a:ext>
            </a:extLst>
          </p:cNvPr>
          <p:cNvSpPr txBox="1">
            <a:spLocks noGrp="1"/>
          </p:cNvSpPr>
          <p:nvPr>
            <p:ph type="subTitle" idx="6"/>
          </p:nvPr>
        </p:nvSpPr>
        <p:spPr>
          <a:xfrm>
            <a:off x="720025" y="3470625"/>
            <a:ext cx="770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dirty="0"/>
              <a:t>Created a Frequency Attribute</a:t>
            </a:r>
          </a:p>
        </p:txBody>
      </p:sp>
      <p:sp>
        <p:nvSpPr>
          <p:cNvPr id="348" name="Google Shape;348;p33">
            <a:extLst>
              <a:ext uri="{FF2B5EF4-FFF2-40B4-BE49-F238E27FC236}">
                <a16:creationId xmlns:a16="http://schemas.microsoft.com/office/drawing/2014/main" id="{51632D90-879B-A888-DBCF-DC511DBBF57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B8A2BF-7FE9-FB9D-9A1A-FB8BFD300532}"/>
              </a:ext>
            </a:extLst>
          </p:cNvPr>
          <p:cNvSpPr>
            <a:spLocks noGrp="1" noChangeArrowheads="1"/>
          </p:cNvSpPr>
          <p:nvPr>
            <p:ph type="subTitle" idx="2"/>
          </p:nvPr>
        </p:nvSpPr>
        <p:spPr bwMode="auto">
          <a:xfrm>
            <a:off x="720725" y="2840930"/>
            <a:ext cx="723948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PK" dirty="0"/>
              <a:t>It </a:t>
            </a:r>
            <a:r>
              <a:rPr lang="en-PK" altLang="en-PK" dirty="0"/>
              <a:t>represents the </a:t>
            </a:r>
            <a:r>
              <a:rPr lang="en-PK" altLang="en-PK" b="1" dirty="0"/>
              <a:t>total sales per customer </a:t>
            </a:r>
            <a:r>
              <a:rPr lang="en-PK" altLang="en-PK" dirty="0"/>
              <a:t>by </a:t>
            </a:r>
            <a:r>
              <a:rPr lang="en-PK" altLang="en-PK" b="1" dirty="0"/>
              <a:t>summing up </a:t>
            </a:r>
            <a:r>
              <a:rPr lang="en-PK" altLang="en-PK" dirty="0"/>
              <a:t>the </a:t>
            </a:r>
            <a:r>
              <a:rPr lang="en-PK" altLang="en-PK" b="1" dirty="0" err="1"/>
              <a:t>SalesTotal</a:t>
            </a:r>
            <a:r>
              <a:rPr lang="en-PK" altLang="en-PK" dirty="0"/>
              <a:t> column. </a:t>
            </a:r>
          </a:p>
        </p:txBody>
      </p:sp>
    </p:spTree>
    <p:extLst>
      <p:ext uri="{BB962C8B-B14F-4D97-AF65-F5344CB8AC3E}">
        <p14:creationId xmlns:p14="http://schemas.microsoft.com/office/powerpoint/2010/main" val="2700524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Feature Engineering</a:t>
            </a:r>
            <a:endParaRPr dirty="0"/>
          </a:p>
        </p:txBody>
      </p:sp>
      <p:sp>
        <p:nvSpPr>
          <p:cNvPr id="342" name="Google Shape;342;p33"/>
          <p:cNvSpPr txBox="1">
            <a:spLocks noGrp="1"/>
          </p:cNvSpPr>
          <p:nvPr>
            <p:ph type="subTitle" idx="1"/>
          </p:nvPr>
        </p:nvSpPr>
        <p:spPr>
          <a:xfrm>
            <a:off x="720025" y="1610942"/>
            <a:ext cx="7704000" cy="5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 extracts the </a:t>
            </a:r>
            <a:r>
              <a:rPr lang="en-US" b="1" dirty="0"/>
              <a:t>most recent purchase date</a:t>
            </a:r>
            <a:r>
              <a:rPr lang="en-US" dirty="0"/>
              <a:t> for each customer.</a:t>
            </a:r>
            <a:endParaRPr b="1" dirty="0"/>
          </a:p>
        </p:txBody>
      </p:sp>
      <p:sp>
        <p:nvSpPr>
          <p:cNvPr id="345" name="Google Shape;345;p33"/>
          <p:cNvSpPr txBox="1">
            <a:spLocks noGrp="1"/>
          </p:cNvSpPr>
          <p:nvPr>
            <p:ph type="subTitle" idx="4"/>
          </p:nvPr>
        </p:nvSpPr>
        <p:spPr>
          <a:xfrm>
            <a:off x="720025" y="1241274"/>
            <a:ext cx="770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Created a LastInvoiceDate Atribute</a:t>
            </a:r>
            <a:endParaRPr dirty="0"/>
          </a:p>
        </p:txBody>
      </p:sp>
      <p:sp>
        <p:nvSpPr>
          <p:cNvPr id="346" name="Google Shape;346;p33"/>
          <p:cNvSpPr txBox="1">
            <a:spLocks noGrp="1"/>
          </p:cNvSpPr>
          <p:nvPr>
            <p:ph type="subTitle" idx="5"/>
          </p:nvPr>
        </p:nvSpPr>
        <p:spPr>
          <a:xfrm>
            <a:off x="720025" y="2350125"/>
            <a:ext cx="7704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Created a Recency Attribute</a:t>
            </a:r>
            <a:endParaRPr dirty="0"/>
          </a:p>
        </p:txBody>
      </p:sp>
      <p:sp>
        <p:nvSpPr>
          <p:cNvPr id="348" name="Google Shape;348;p33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6B2BE8-5601-2B1E-5DFE-E969597B6C17}"/>
              </a:ext>
            </a:extLst>
          </p:cNvPr>
          <p:cNvSpPr>
            <a:spLocks noGrp="1" noChangeArrowheads="1"/>
          </p:cNvSpPr>
          <p:nvPr>
            <p:ph type="subTitle" idx="2"/>
          </p:nvPr>
        </p:nvSpPr>
        <p:spPr bwMode="auto">
          <a:xfrm>
            <a:off x="720725" y="2733209"/>
            <a:ext cx="789350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It show </a:t>
            </a:r>
            <a:r>
              <a:rPr lang="en-US" b="1" dirty="0"/>
              <a:t>how many days have passed since each customer's last purchase</a:t>
            </a:r>
            <a:r>
              <a:rPr lang="en-US" dirty="0"/>
              <a:t> by Subtracting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" b="1" dirty="0"/>
              <a:t>LastInvoiceDate</a:t>
            </a:r>
            <a:r>
              <a:rPr lang="en-US" dirty="0"/>
              <a:t> from </a:t>
            </a:r>
            <a:r>
              <a:rPr lang="en-US" b="1" dirty="0" err="1"/>
              <a:t>MaxInvoiceDate</a:t>
            </a:r>
            <a:r>
              <a:rPr lang="en-US" b="1" dirty="0"/>
              <a:t>.</a:t>
            </a:r>
            <a:endParaRPr lang="en-PK" altLang="en-PK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>
          <a:extLst>
            <a:ext uri="{FF2B5EF4-FFF2-40B4-BE49-F238E27FC236}">
              <a16:creationId xmlns:a16="http://schemas.microsoft.com/office/drawing/2014/main" id="{3727D4CA-166D-F53D-91F0-74030935D0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0">
            <a:extLst>
              <a:ext uri="{FF2B5EF4-FFF2-40B4-BE49-F238E27FC236}">
                <a16:creationId xmlns:a16="http://schemas.microsoft.com/office/drawing/2014/main" id="{5BF5862C-D9BC-C653-7408-8A73FF386E6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Analysis of Data during Feature Engineering: Histogram</a:t>
            </a:r>
            <a:endParaRPr dirty="0"/>
          </a:p>
        </p:txBody>
      </p:sp>
      <p:sp>
        <p:nvSpPr>
          <p:cNvPr id="300" name="Google Shape;300;p30">
            <a:extLst>
              <a:ext uri="{FF2B5EF4-FFF2-40B4-BE49-F238E27FC236}">
                <a16:creationId xmlns:a16="http://schemas.microsoft.com/office/drawing/2014/main" id="{29E55589-DE41-4980-E906-66DF3A2242B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63CBEE-3AE9-2450-8EAD-B331AF59A0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935" y="1679946"/>
            <a:ext cx="8176438" cy="2849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653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>
          <a:extLst>
            <a:ext uri="{FF2B5EF4-FFF2-40B4-BE49-F238E27FC236}">
              <a16:creationId xmlns:a16="http://schemas.microsoft.com/office/drawing/2014/main" id="{DF577626-E49D-D80E-9C5A-7397DEAA19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0">
            <a:extLst>
              <a:ext uri="{FF2B5EF4-FFF2-40B4-BE49-F238E27FC236}">
                <a16:creationId xmlns:a16="http://schemas.microsoft.com/office/drawing/2014/main" id="{145E5388-B216-96E5-392B-73167ECF654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Analysis of Data during Feature Engineering: Boxplot</a:t>
            </a:r>
            <a:endParaRPr dirty="0"/>
          </a:p>
        </p:txBody>
      </p:sp>
      <p:sp>
        <p:nvSpPr>
          <p:cNvPr id="300" name="Google Shape;300;p30">
            <a:extLst>
              <a:ext uri="{FF2B5EF4-FFF2-40B4-BE49-F238E27FC236}">
                <a16:creationId xmlns:a16="http://schemas.microsoft.com/office/drawing/2014/main" id="{12AEB875-FF3F-84D6-65A9-7E8EE50F974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AF94AD-AFB1-29F0-68C6-BCDE1D4812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516" y="1593768"/>
            <a:ext cx="8218967" cy="3009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343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>
          <a:extLst>
            <a:ext uri="{FF2B5EF4-FFF2-40B4-BE49-F238E27FC236}">
              <a16:creationId xmlns:a16="http://schemas.microsoft.com/office/drawing/2014/main" id="{9D9CB763-F13D-7657-BC1C-8C74B7A80E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0">
            <a:extLst>
              <a:ext uri="{FF2B5EF4-FFF2-40B4-BE49-F238E27FC236}">
                <a16:creationId xmlns:a16="http://schemas.microsoft.com/office/drawing/2014/main" id="{5564184B-896D-ACB3-927D-7E97A7E96A1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Analysis of Data during Feature Engineering: Boxplot </a:t>
            </a:r>
            <a:r>
              <a:rPr lang="en" sz="2000" dirty="0"/>
              <a:t>(after removing outliers)</a:t>
            </a:r>
            <a:endParaRPr sz="2000" dirty="0"/>
          </a:p>
        </p:txBody>
      </p:sp>
      <p:sp>
        <p:nvSpPr>
          <p:cNvPr id="300" name="Google Shape;300;p30">
            <a:extLst>
              <a:ext uri="{FF2B5EF4-FFF2-40B4-BE49-F238E27FC236}">
                <a16:creationId xmlns:a16="http://schemas.microsoft.com/office/drawing/2014/main" id="{37D6B0C9-9140-9E52-36CC-47329C671FF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7896E7-A6B5-EFA4-FA41-9F43082A3F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098" y="1698671"/>
            <a:ext cx="8272130" cy="3009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680353"/>
      </p:ext>
    </p:extLst>
  </p:cSld>
  <p:clrMapOvr>
    <a:masterClrMapping/>
  </p:clrMapOvr>
</p:sld>
</file>

<file path=ppt/theme/theme1.xml><?xml version="1.0" encoding="utf-8"?>
<a:theme xmlns:a="http://schemas.openxmlformats.org/drawingml/2006/main" name="Elegant Bachelor Thesis by Slidesgo">
  <a:themeElements>
    <a:clrScheme name="Simple Light">
      <a:dk1>
        <a:srgbClr val="5C5C5F"/>
      </a:dk1>
      <a:lt1>
        <a:srgbClr val="D8CEC9"/>
      </a:lt1>
      <a:dk2>
        <a:srgbClr val="927C71"/>
      </a:dk2>
      <a:lt2>
        <a:srgbClr val="FAFAFA"/>
      </a:lt2>
      <a:accent1>
        <a:srgbClr val="C99A7D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667</Words>
  <Application>Microsoft Office PowerPoint</Application>
  <PresentationFormat>On-screen Show (16:9)</PresentationFormat>
  <Paragraphs>102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Nunito Light</vt:lpstr>
      <vt:lpstr>Nunito</vt:lpstr>
      <vt:lpstr>Mulish</vt:lpstr>
      <vt:lpstr>Wingdings</vt:lpstr>
      <vt:lpstr>Quicksand</vt:lpstr>
      <vt:lpstr>Bebas Neue</vt:lpstr>
      <vt:lpstr>Elegant Bachelor Thesis by Slidesgo</vt:lpstr>
      <vt:lpstr>Online Retail Dataset  Hassan Saleem </vt:lpstr>
      <vt:lpstr>About Dataset</vt:lpstr>
      <vt:lpstr>Exploratory Data Analysis</vt:lpstr>
      <vt:lpstr>Pre Processing</vt:lpstr>
      <vt:lpstr>Feature Engineering</vt:lpstr>
      <vt:lpstr>Feature Engineering</vt:lpstr>
      <vt:lpstr>Analysis of Data during Feature Engineering: Histogram</vt:lpstr>
      <vt:lpstr>Analysis of Data during Feature Engineering: Boxplot</vt:lpstr>
      <vt:lpstr>Analysis of Data during Feature Engineering: Boxplot (after removing outliers)</vt:lpstr>
      <vt:lpstr>Model Selection</vt:lpstr>
      <vt:lpstr>Why K-Means</vt:lpstr>
      <vt:lpstr>Selecting the value of K</vt:lpstr>
      <vt:lpstr>3D Scatter Plot with k=4</vt:lpstr>
      <vt:lpstr>Bar Plot for Clusters Analysis</vt:lpstr>
      <vt:lpstr>Results </vt:lpstr>
      <vt:lpstr>Results </vt:lpstr>
      <vt:lpstr>Result Analysis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Hassan Saleem</cp:lastModifiedBy>
  <cp:revision>17</cp:revision>
  <dcterms:modified xsi:type="dcterms:W3CDTF">2025-07-22T05:17:35Z</dcterms:modified>
</cp:coreProperties>
</file>