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Lst>
  <p:notesMasterIdLst>
    <p:notesMasterId r:id="rId31"/>
  </p:notesMasterIdLst>
  <p:sldIdLst>
    <p:sldId id="336" r:id="rId3"/>
    <p:sldId id="337" r:id="rId4"/>
    <p:sldId id="327" r:id="rId5"/>
    <p:sldId id="329" r:id="rId6"/>
    <p:sldId id="343" r:id="rId7"/>
    <p:sldId id="344" r:id="rId8"/>
    <p:sldId id="345" r:id="rId9"/>
    <p:sldId id="346" r:id="rId10"/>
    <p:sldId id="347" r:id="rId11"/>
    <p:sldId id="348" r:id="rId12"/>
    <p:sldId id="350" r:id="rId13"/>
    <p:sldId id="351" r:id="rId14"/>
    <p:sldId id="352" r:id="rId15"/>
    <p:sldId id="388" r:id="rId16"/>
    <p:sldId id="342" r:id="rId17"/>
    <p:sldId id="353" r:id="rId18"/>
    <p:sldId id="326" r:id="rId19"/>
    <p:sldId id="328" r:id="rId20"/>
    <p:sldId id="355" r:id="rId21"/>
    <p:sldId id="330" r:id="rId22"/>
    <p:sldId id="357" r:id="rId23"/>
    <p:sldId id="365" r:id="rId24"/>
    <p:sldId id="366" r:id="rId25"/>
    <p:sldId id="358" r:id="rId26"/>
    <p:sldId id="359" r:id="rId27"/>
    <p:sldId id="360" r:id="rId28"/>
    <p:sldId id="361" r:id="rId29"/>
    <p:sldId id="36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68800" autoAdjust="0"/>
  </p:normalViewPr>
  <p:slideViewPr>
    <p:cSldViewPr>
      <p:cViewPr varScale="1">
        <p:scale>
          <a:sx n="69" d="100"/>
          <a:sy n="69" d="100"/>
        </p:scale>
        <p:origin x="-652" y="-64"/>
      </p:cViewPr>
      <p:guideLst>
        <p:guide orient="horz" pos="2160"/>
        <p:guide pos="2880"/>
      </p:guideLst>
    </p:cSldViewPr>
  </p:slideViewPr>
  <p:outlineViewPr>
    <p:cViewPr>
      <p:scale>
        <a:sx n="33" d="100"/>
        <a:sy n="33" d="100"/>
      </p:scale>
      <p:origin x="0" y="1241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4DEC8C-5D57-4718-8733-0D32C997E760}" type="datetimeFigureOut">
              <a:rPr lang="en-US" smtClean="0"/>
              <a:t>26-Aug-15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24ABF-0C12-4BF0-A018-2F45AB32A4C7}" type="slidenum">
              <a:rPr lang="en-US" smtClean="0"/>
              <a:t>‹#›</a:t>
            </a:fld>
            <a:endParaRPr lang="en-US"/>
          </a:p>
        </p:txBody>
      </p:sp>
    </p:spTree>
    <p:extLst>
      <p:ext uri="{BB962C8B-B14F-4D97-AF65-F5344CB8AC3E}">
        <p14:creationId xmlns:p14="http://schemas.microsoft.com/office/powerpoint/2010/main" val="2706692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Larry_Page" TargetMode="External"/><Relationship Id="rId7" Type="http://schemas.openxmlformats.org/officeDocument/2006/relationships/hyperlink" Target="https://en.wikipedia.org/wiki/Google#cite_note-milestones-33"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Stanford,_California" TargetMode="External"/><Relationship Id="rId5" Type="http://schemas.openxmlformats.org/officeDocument/2006/relationships/hyperlink" Target="https://en.wikipedia.org/wiki/Stanford_University" TargetMode="External"/><Relationship Id="rId4" Type="http://schemas.openxmlformats.org/officeDocument/2006/relationships/hyperlink" Target="https://en.wikipedia.org/wiki/Sergey_Bri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Larry_Page" TargetMode="External"/><Relationship Id="rId7" Type="http://schemas.openxmlformats.org/officeDocument/2006/relationships/hyperlink" Target="https://en.wikipedia.org/wiki/Google#cite_note-milestones-33"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Stanford,_California" TargetMode="External"/><Relationship Id="rId5" Type="http://schemas.openxmlformats.org/officeDocument/2006/relationships/hyperlink" Target="https://en.wikipedia.org/wiki/Stanford_University" TargetMode="External"/><Relationship Id="rId4" Type="http://schemas.openxmlformats.org/officeDocument/2006/relationships/hyperlink" Target="https://en.wikipedia.org/wiki/Sergey_Bri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dwords.google.com/um/StartNewLogin?service=adwords&amp;hl=ww&amp;ltmpl=regionala&amp;sourceid=awo&amp;subid=ww-et-jr1-ashc-art76231"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itchFamily="18" charset="0"/>
                <a:ea typeface="Osaka"/>
                <a:cs typeface="Osaka"/>
              </a:defRPr>
            </a:lvl1pPr>
            <a:lvl2pPr marL="742950" indent="-285750">
              <a:defRPr sz="2400">
                <a:solidFill>
                  <a:schemeClr val="tx1"/>
                </a:solidFill>
                <a:latin typeface="Times New Roman" pitchFamily="18" charset="0"/>
                <a:ea typeface="Osaka"/>
                <a:cs typeface="Osaka"/>
              </a:defRPr>
            </a:lvl2pPr>
            <a:lvl3pPr marL="1143000" indent="-228600">
              <a:defRPr sz="2400">
                <a:solidFill>
                  <a:schemeClr val="tx1"/>
                </a:solidFill>
                <a:latin typeface="Times New Roman" pitchFamily="18" charset="0"/>
                <a:ea typeface="Osaka"/>
                <a:cs typeface="Osaka"/>
              </a:defRPr>
            </a:lvl3pPr>
            <a:lvl4pPr marL="1600200" indent="-228600">
              <a:defRPr sz="2400">
                <a:solidFill>
                  <a:schemeClr val="tx1"/>
                </a:solidFill>
                <a:latin typeface="Times New Roman" pitchFamily="18" charset="0"/>
                <a:ea typeface="Osaka"/>
                <a:cs typeface="Osaka"/>
              </a:defRPr>
            </a:lvl4pPr>
            <a:lvl5pPr marL="2057400" indent="-228600">
              <a:defRPr sz="2400">
                <a:solidFill>
                  <a:schemeClr val="tx1"/>
                </a:solidFill>
                <a:latin typeface="Times New Roman" pitchFamily="18" charset="0"/>
                <a:ea typeface="Osaka"/>
                <a:cs typeface="Osaka"/>
              </a:defRPr>
            </a:lvl5pPr>
            <a:lvl6pPr marL="2514600" indent="-228600" eaLnBrk="0" fontAlgn="base" hangingPunct="0">
              <a:spcBef>
                <a:spcPct val="0"/>
              </a:spcBef>
              <a:spcAft>
                <a:spcPct val="0"/>
              </a:spcAft>
              <a:defRPr sz="2400">
                <a:solidFill>
                  <a:schemeClr val="tx1"/>
                </a:solidFill>
                <a:latin typeface="Times New Roman" pitchFamily="18" charset="0"/>
                <a:ea typeface="Osaka"/>
                <a:cs typeface="Osaka"/>
              </a:defRPr>
            </a:lvl6pPr>
            <a:lvl7pPr marL="2971800" indent="-228600" eaLnBrk="0" fontAlgn="base" hangingPunct="0">
              <a:spcBef>
                <a:spcPct val="0"/>
              </a:spcBef>
              <a:spcAft>
                <a:spcPct val="0"/>
              </a:spcAft>
              <a:defRPr sz="2400">
                <a:solidFill>
                  <a:schemeClr val="tx1"/>
                </a:solidFill>
                <a:latin typeface="Times New Roman" pitchFamily="18" charset="0"/>
                <a:ea typeface="Osaka"/>
                <a:cs typeface="Osaka"/>
              </a:defRPr>
            </a:lvl7pPr>
            <a:lvl8pPr marL="3429000" indent="-228600" eaLnBrk="0" fontAlgn="base" hangingPunct="0">
              <a:spcBef>
                <a:spcPct val="0"/>
              </a:spcBef>
              <a:spcAft>
                <a:spcPct val="0"/>
              </a:spcAft>
              <a:defRPr sz="2400">
                <a:solidFill>
                  <a:schemeClr val="tx1"/>
                </a:solidFill>
                <a:latin typeface="Times New Roman" pitchFamily="18" charset="0"/>
                <a:ea typeface="Osaka"/>
                <a:cs typeface="Osaka"/>
              </a:defRPr>
            </a:lvl8pPr>
            <a:lvl9pPr marL="3886200" indent="-228600" eaLnBrk="0" fontAlgn="base" hangingPunct="0">
              <a:spcBef>
                <a:spcPct val="0"/>
              </a:spcBef>
              <a:spcAft>
                <a:spcPct val="0"/>
              </a:spcAft>
              <a:defRPr sz="2400">
                <a:solidFill>
                  <a:schemeClr val="tx1"/>
                </a:solidFill>
                <a:latin typeface="Times New Roman" pitchFamily="18" charset="0"/>
                <a:ea typeface="Osaka"/>
                <a:cs typeface="Osaka"/>
              </a:defRPr>
            </a:lvl9pPr>
          </a:lstStyle>
          <a:p>
            <a:pPr eaLnBrk="1" hangingPunct="1"/>
            <a:fld id="{C6EB759E-6C67-490C-BA09-120BDEC200F4}" type="slidenum">
              <a:rPr lang="en-US" sz="1200" smtClean="0">
                <a:solidFill>
                  <a:srgbClr val="000000"/>
                </a:solidFill>
                <a:latin typeface="Arial" pitchFamily="34" charset="0"/>
              </a:rPr>
              <a:pPr eaLnBrk="1" hangingPunct="1"/>
              <a:t>1</a:t>
            </a:fld>
            <a:endParaRPr lang="en-US" sz="1200" smtClean="0">
              <a:solidFill>
                <a:srgbClr val="000000"/>
              </a:solidFill>
              <a:latin typeface="Arial" pitchFamily="34" charset="0"/>
            </a:endParaRPr>
          </a:p>
        </p:txBody>
      </p:sp>
      <p:sp>
        <p:nvSpPr>
          <p:cNvPr id="64515" name="Rectangle 1026"/>
          <p:cNvSpPr>
            <a:spLocks noGrp="1" noRot="1" noChangeAspect="1" noChangeArrowheads="1" noTextEdit="1"/>
          </p:cNvSpPr>
          <p:nvPr>
            <p:ph type="sldImg"/>
          </p:nvPr>
        </p:nvSpPr>
        <p:spPr>
          <a:xfrm>
            <a:off x="1150938" y="692150"/>
            <a:ext cx="4556125" cy="3416300"/>
          </a:xfrm>
          <a:ln/>
        </p:spPr>
      </p:sp>
      <p:sp>
        <p:nvSpPr>
          <p:cNvPr id="64516" name="Rectangle 1027"/>
          <p:cNvSpPr>
            <a:spLocks noGrp="1"/>
          </p:cNvSpPr>
          <p:nvPr>
            <p:ph type="body" idx="1"/>
          </p:nvPr>
        </p:nvSpPr>
        <p:spPr>
          <a:noFill/>
        </p:spPr>
        <p:txBody>
          <a:bodyPr/>
          <a:lstStyle/>
          <a:p>
            <a:pPr eaLnBrk="1" hangingPunct="1"/>
            <a:r>
              <a:rPr lang="en-US" dirty="0" smtClean="0"/>
              <a:t>By 2018, the U.S. faces a shortage of 1.5 million analysts with Big Data know-how [McKinsey]</a:t>
            </a:r>
            <a:endParaRPr lang="en-US" dirty="0"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C24ABF-0C12-4BF0-A018-2F45AB32A4C7}" type="slidenum">
              <a:rPr lang="en-US" smtClean="0"/>
              <a:t>16</a:t>
            </a:fld>
            <a:endParaRPr lang="en-US"/>
          </a:p>
        </p:txBody>
      </p:sp>
    </p:spTree>
    <p:extLst>
      <p:ext uri="{BB962C8B-B14F-4D97-AF65-F5344CB8AC3E}">
        <p14:creationId xmlns:p14="http://schemas.microsoft.com/office/powerpoint/2010/main" val="1139947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is the new oil." Coined in 2006 by Clive </a:t>
            </a:r>
            <a:r>
              <a:rPr lang="en-US" dirty="0" err="1" smtClean="0"/>
              <a:t>Huby</a:t>
            </a:r>
            <a:r>
              <a:rPr lang="en-US" dirty="0" smtClean="0"/>
              <a:t>, a British data commercialization entrepreneur, this now famous phrase was embraced by the World Economic Forum in a 2011 report,</a:t>
            </a: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All human generated information up to 2003 is 5 </a:t>
            </a:r>
            <a:r>
              <a:rPr lang="en-US" sz="1200" kern="1200" baseline="0" dirty="0" err="1" smtClean="0">
                <a:solidFill>
                  <a:schemeClr val="tx1"/>
                </a:solidFill>
                <a:effectLst/>
                <a:latin typeface="+mn-lt"/>
                <a:ea typeface="+mn-ea"/>
                <a:cs typeface="+mn-cs"/>
              </a:rPr>
              <a:t>exabytes</a:t>
            </a:r>
            <a:r>
              <a:rPr lang="en-US" sz="1200" kern="1200" baseline="0" dirty="0" smtClean="0">
                <a:solidFill>
                  <a:schemeClr val="tx1"/>
                </a:solidFill>
                <a:effectLst/>
                <a:latin typeface="+mn-lt"/>
                <a:ea typeface="+mn-ea"/>
                <a:cs typeface="+mn-cs"/>
              </a:rPr>
              <a:t>. Same amount of data was generate every 2 days in 2011 and would be every 10 min NOW.</a:t>
            </a:r>
            <a:endParaRPr lang="en-US" dirty="0" smtClean="0"/>
          </a:p>
          <a:p>
            <a:endParaRPr lang="en-US" dirty="0" smtClean="0"/>
          </a:p>
          <a:p>
            <a:r>
              <a:rPr lang="en-US" dirty="0" smtClean="0"/>
              <a:t>Data is just like crude oil. It’s valuable, but if unrefined it cannot really be used. It has to be changed into gas, plastic, chemicals, </a:t>
            </a:r>
            <a:r>
              <a:rPr lang="en-US" dirty="0" err="1" smtClean="0"/>
              <a:t>etc</a:t>
            </a:r>
            <a:r>
              <a:rPr lang="en-US" dirty="0" smtClean="0"/>
              <a:t> to create a valuable entity that drives profitable activity; so must data be broken down, analyzed for it to have value.</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F86237-27DE-4841-AAE6-1C7638547984}" type="slidenum">
              <a:rPr lang="en-US" smtClean="0"/>
              <a:t>17</a:t>
            </a:fld>
            <a:endParaRPr lang="en-US"/>
          </a:p>
        </p:txBody>
      </p:sp>
    </p:spTree>
    <p:extLst>
      <p:ext uri="{BB962C8B-B14F-4D97-AF65-F5344CB8AC3E}">
        <p14:creationId xmlns:p14="http://schemas.microsoft.com/office/powerpoint/2010/main" val="2912471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Unstructured data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(Possibly??) Add a slide on railroads as connection to what I do now. Compare railroad network with internet operation =&gt; analytics to understand, improve utilization and plan for growth.</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F86237-27DE-4841-AAE6-1C7638547984}" type="slidenum">
              <a:rPr lang="en-US" smtClean="0"/>
              <a:t>18</a:t>
            </a:fld>
            <a:endParaRPr lang="en-US"/>
          </a:p>
        </p:txBody>
      </p:sp>
    </p:spTree>
    <p:extLst>
      <p:ext uri="{BB962C8B-B14F-4D97-AF65-F5344CB8AC3E}">
        <p14:creationId xmlns:p14="http://schemas.microsoft.com/office/powerpoint/2010/main" val="2912471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a:xfrm>
            <a:off x="3884614" y="0"/>
            <a:ext cx="2971800" cy="457200"/>
          </a:xfrm>
          <a:prstGeom prst="rect">
            <a:avLst/>
          </a:prstGeom>
        </p:spPr>
        <p:txBody>
          <a:bodyPr lIns="96659" tIns="48330" rIns="96659" bIns="48330"/>
          <a:lstStyle/>
          <a:p>
            <a:pPr>
              <a:defRPr/>
            </a:pPr>
            <a:fld id="{CA355248-639E-EA40-96B7-5B77A4656480}" type="datetime1">
              <a:rPr lang="en-US" smtClean="0">
                <a:solidFill>
                  <a:prstClr val="black"/>
                </a:solidFill>
              </a:rPr>
              <a:pPr>
                <a:defRPr/>
              </a:pPr>
              <a:t>26-Aug-15</a:t>
            </a:fld>
            <a:endParaRPr lang="en-US">
              <a:solidFill>
                <a:prstClr val="black"/>
              </a:solidFill>
            </a:endParaRPr>
          </a:p>
        </p:txBody>
      </p:sp>
      <p:sp>
        <p:nvSpPr>
          <p:cNvPr id="5" name="Footer Placeholder 4"/>
          <p:cNvSpPr>
            <a:spLocks noGrp="1"/>
          </p:cNvSpPr>
          <p:nvPr>
            <p:ph type="ftr" sz="quarter" idx="11"/>
          </p:nvPr>
        </p:nvSpPr>
        <p:spPr>
          <a:xfrm>
            <a:off x="1" y="8685213"/>
            <a:ext cx="2971800" cy="457200"/>
          </a:xfrm>
          <a:prstGeom prst="rect">
            <a:avLst/>
          </a:prstGeom>
        </p:spPr>
        <p:txBody>
          <a:bodyPr lIns="96659" tIns="48330" rIns="96659" bIns="48330"/>
          <a:lstStyle/>
          <a:p>
            <a:pPr>
              <a:defRPr/>
            </a:pPr>
            <a:r>
              <a:rPr lang="en-US" smtClean="0">
                <a:solidFill>
                  <a:prstClr val="black"/>
                </a:solidFill>
              </a:rPr>
              <a:t>AMPLab Overview - franklin@cs.berkeley.edu</a:t>
            </a: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C04D02C-FD10-984D-B3FC-F904D9D4AA17}" type="slidenum">
              <a:rPr lang="en-US" smtClean="0">
                <a:solidFill>
                  <a:prstClr val="black"/>
                </a:solidFill>
              </a:rPr>
              <a:pPr>
                <a:defRPr/>
              </a:pPr>
              <a:t>19</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Drew Conway’s definition</a:t>
            </a:r>
            <a:endParaRPr lang="en-US" dirty="0"/>
          </a:p>
        </p:txBody>
      </p:sp>
      <p:sp>
        <p:nvSpPr>
          <p:cNvPr id="4" name="Slide Number Placeholder 3"/>
          <p:cNvSpPr>
            <a:spLocks noGrp="1"/>
          </p:cNvSpPr>
          <p:nvPr>
            <p:ph type="sldNum" sz="quarter" idx="10"/>
          </p:nvPr>
        </p:nvSpPr>
        <p:spPr/>
        <p:txBody>
          <a:bodyPr/>
          <a:lstStyle/>
          <a:p>
            <a:fld id="{BE993057-5528-3549-89E2-97C5373A791C}" type="slidenum">
              <a:rPr lang="en-US" smtClean="0"/>
              <a:t>25</a:t>
            </a:fld>
            <a:endParaRPr lang="en-US"/>
          </a:p>
        </p:txBody>
      </p:sp>
    </p:spTree>
    <p:extLst>
      <p:ext uri="{BB962C8B-B14F-4D97-AF65-F5344CB8AC3E}">
        <p14:creationId xmlns:p14="http://schemas.microsoft.com/office/powerpoint/2010/main" val="84421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51A3AD-DCFB-B345-A190-74528F6C7314}" type="slidenum">
              <a:rPr lang="en-US"/>
              <a:pPr/>
              <a:t>26</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en-US" dirty="0" smtClean="0"/>
              <a:t>Key-Value stores (</a:t>
            </a:r>
            <a:r>
              <a:rPr lang="en-US" dirty="0" err="1" smtClean="0"/>
              <a:t>Riak</a:t>
            </a:r>
            <a:r>
              <a:rPr lang="en-US" dirty="0" smtClean="0"/>
              <a:t>, </a:t>
            </a:r>
            <a:r>
              <a:rPr lang="en-US" dirty="0" err="1" smtClean="0"/>
              <a:t>Memcached</a:t>
            </a:r>
            <a:r>
              <a:rPr lang="en-US" dirty="0" smtClean="0"/>
              <a:t>), DHTs,</a:t>
            </a:r>
          </a:p>
          <a:p>
            <a:r>
              <a:rPr lang="en-US" dirty="0" smtClean="0"/>
              <a:t>Tuple</a:t>
            </a:r>
            <a:r>
              <a:rPr lang="en-US" baseline="0" dirty="0" smtClean="0"/>
              <a:t> space (River), Document store (Mongo, Couch),</a:t>
            </a:r>
          </a:p>
          <a:p>
            <a:r>
              <a:rPr lang="en-US" baseline="0" dirty="0" smtClean="0"/>
              <a:t>Column stores (</a:t>
            </a:r>
            <a:r>
              <a:rPr lang="en-US" baseline="0" dirty="0" err="1" smtClean="0"/>
              <a:t>Hbase</a:t>
            </a:r>
            <a:r>
              <a:rPr lang="en-US" baseline="0" dirty="0" smtClean="0"/>
              <a:t>, Cassandra)</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51A3AD-DCFB-B345-A190-74528F6C7314}" type="slidenum">
              <a:rPr lang="en-US"/>
              <a:pPr/>
              <a:t>27</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en-US" dirty="0" smtClean="0"/>
              <a:t>Querying the future:</a:t>
            </a:r>
          </a:p>
          <a:p>
            <a:r>
              <a:rPr lang="en-US" dirty="0" smtClean="0"/>
              <a:t>What happens if I show this ad? </a:t>
            </a:r>
          </a:p>
          <a:p>
            <a:r>
              <a:rPr lang="en-US" dirty="0" smtClean="0"/>
              <a:t>Or recommend this product?</a:t>
            </a:r>
          </a:p>
          <a:p>
            <a:r>
              <a:rPr lang="en-US" dirty="0" smtClean="0"/>
              <a:t>Or filter this email?</a:t>
            </a:r>
          </a:p>
          <a:p>
            <a:r>
              <a:rPr lang="en-US" dirty="0" smtClean="0"/>
              <a:t>Microsoft lost an estimated</a:t>
            </a:r>
            <a:r>
              <a:rPr lang="en-US" baseline="0" dirty="0" smtClean="0"/>
              <a:t> $1.7B on Surface computers (past) but what do they expect to make in future?</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51A3AD-DCFB-B345-A190-74528F6C7314}" type="slidenum">
              <a:rPr lang="en-US"/>
              <a:pPr/>
              <a:t>28</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en-US" b="1" dirty="0" smtClean="0"/>
              <a:t>CASP</a:t>
            </a:r>
            <a:r>
              <a:rPr lang="en-US" b="1" baseline="0" dirty="0" smtClean="0"/>
              <a:t> - </a:t>
            </a:r>
            <a:r>
              <a:rPr lang="en-US" b="1" dirty="0" smtClean="0"/>
              <a:t>Critical Assessment of protein Structure Prediction</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5AB6F3-323A-4925-8110-30901E02B828}" type="slidenum">
              <a:rPr lang="en-US" altLang="en-US"/>
              <a:pPr/>
              <a:t>2</a:t>
            </a:fld>
            <a:endParaRPr lang="en-US" alt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lang="en-US" dirty="0" smtClean="0"/>
              <a:t>Data Science – Why all the excitement?</a:t>
            </a:r>
          </a:p>
          <a:p>
            <a:pPr lvl="1"/>
            <a:r>
              <a:rPr lang="en-US" dirty="0" smtClean="0"/>
              <a:t>examples </a:t>
            </a:r>
          </a:p>
          <a:p>
            <a:r>
              <a:rPr lang="en-US" dirty="0" smtClean="0"/>
              <a:t>Where does data come from</a:t>
            </a:r>
          </a:p>
          <a:p>
            <a:r>
              <a:rPr lang="en-US" dirty="0" smtClean="0"/>
              <a:t>What is Data Science</a:t>
            </a:r>
          </a:p>
          <a:p>
            <a:r>
              <a:rPr lang="en-US" dirty="0" smtClean="0"/>
              <a:t>How to do Data Science</a:t>
            </a:r>
          </a:p>
          <a:p>
            <a:r>
              <a:rPr lang="en-US" dirty="0" smtClean="0"/>
              <a:t>Who are Data</a:t>
            </a:r>
            <a:r>
              <a:rPr lang="en-US" baseline="0" dirty="0" smtClean="0"/>
              <a:t> Scientists</a:t>
            </a:r>
          </a:p>
          <a:p>
            <a:endParaRPr lang="en-US" baseline="0" dirty="0" smtClean="0"/>
          </a:p>
          <a:p>
            <a:r>
              <a:rPr lang="en-US" baseline="0" dirty="0" smtClean="0"/>
              <a:t>Alt-Tab</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Fisher: ANOVA (analysis of variance:</a:t>
            </a:r>
            <a:r>
              <a:rPr lang="en-US" baseline="0" dirty="0" smtClean="0"/>
              <a:t> a collection of statistical models, </a:t>
            </a:r>
            <a:r>
              <a:rPr lang="en-US" dirty="0" smtClean="0"/>
              <a:t>used to analyze the differences among group means and their associated procedures (such as "variation" among and between groups)), Fisher’s exact test.</a:t>
            </a:r>
          </a:p>
          <a:p>
            <a:r>
              <a:rPr lang="en-US" dirty="0" smtClean="0"/>
              <a:t>Also credited with quote “correlation does not imply causation” – lifetime pipe smoker, he</a:t>
            </a:r>
            <a:r>
              <a:rPr lang="en-US" baseline="0" dirty="0" smtClean="0"/>
              <a:t> derided papers showing a link between smoking and cancer. </a:t>
            </a:r>
          </a:p>
          <a:p>
            <a:r>
              <a:rPr lang="en-US" baseline="0" dirty="0" smtClean="0"/>
              <a:t>Deming – quality control – statistical sampling</a:t>
            </a:r>
          </a:p>
          <a:p>
            <a:r>
              <a:rPr lang="en-US" baseline="0" dirty="0" err="1" smtClean="0"/>
              <a:t>Luhn</a:t>
            </a:r>
            <a:r>
              <a:rPr lang="en-US" baseline="0" dirty="0" smtClean="0"/>
              <a:t> – indexing, IR principles – use text and data to inform Business Decisions</a:t>
            </a:r>
          </a:p>
          <a:p>
            <a:r>
              <a:rPr lang="en-US" baseline="0" dirty="0" err="1" smtClean="0"/>
              <a:t>Tukey</a:t>
            </a:r>
            <a:r>
              <a:rPr lang="en-US" baseline="0" dirty="0" smtClean="0"/>
              <a:t> – exploratory data </a:t>
            </a:r>
            <a:r>
              <a:rPr lang="en-US" baseline="0" dirty="0" err="1" smtClean="0"/>
              <a:t>analsysis</a:t>
            </a:r>
            <a:r>
              <a:rPr lang="en-US" baseline="0" dirty="0" smtClean="0"/>
              <a:t> – led to S, S+ and R</a:t>
            </a:r>
          </a:p>
          <a:p>
            <a:r>
              <a:rPr lang="en-US" baseline="0" dirty="0" smtClean="0"/>
              <a:t>Howard </a:t>
            </a:r>
            <a:r>
              <a:rPr lang="en-US" baseline="0" dirty="0" err="1" smtClean="0"/>
              <a:t>Dresner</a:t>
            </a:r>
            <a:r>
              <a:rPr lang="en-US" baseline="0" dirty="0" smtClean="0"/>
              <a:t> – modern proponent of BI</a:t>
            </a:r>
          </a:p>
          <a:p>
            <a:r>
              <a:rPr lang="en-US" baseline="0" dirty="0" smtClean="0"/>
              <a:t>Tom Mitchell’s ML book – still a best-seller</a:t>
            </a:r>
          </a:p>
          <a:p>
            <a:r>
              <a:rPr lang="en-US" baseline="0" dirty="0" smtClean="0"/>
              <a:t>Fourth Paradigm – data driven scientific discovery – inspired by Jim Gray’s work at MSR. </a:t>
            </a:r>
            <a:r>
              <a:rPr lang="en-US" dirty="0" smtClean="0"/>
              <a:t>His primary research interests are in databases and transaction processing systems -- with particular focus on using computers to make scientists more productive. He and his group are working in the areas of astronomy, geography, hydrology, oceanography, biology, and health care. </a:t>
            </a:r>
          </a:p>
          <a:p>
            <a:r>
              <a:rPr lang="en-US" dirty="0" smtClean="0"/>
              <a:t>Other scientific discovery paradigms:</a:t>
            </a:r>
            <a:r>
              <a:rPr lang="en-US" baseline="0" dirty="0" smtClean="0"/>
              <a:t> </a:t>
            </a:r>
            <a:r>
              <a:rPr lang="en-US" dirty="0" smtClean="0"/>
              <a:t>empiricism, analysis and </a:t>
            </a:r>
            <a:r>
              <a:rPr lang="en-US" i="1" dirty="0" smtClean="0"/>
              <a:t>simulation</a:t>
            </a:r>
          </a:p>
          <a:p>
            <a:r>
              <a:rPr lang="en-US" baseline="0" dirty="0" smtClean="0"/>
              <a:t>Google </a:t>
            </a:r>
            <a:r>
              <a:rPr lang="en-US" baseline="0" dirty="0" err="1" smtClean="0"/>
              <a:t>Inc</a:t>
            </a:r>
            <a:r>
              <a:rPr lang="en-US" baseline="0" dirty="0" smtClean="0"/>
              <a:t> </a:t>
            </a:r>
            <a:r>
              <a:rPr lang="en-US" baseline="0" dirty="0" smtClean="0">
                <a:sym typeface="Wingdings" pitchFamily="2" charset="2"/>
              </a:rPr>
              <a:t> alphabet Inc. </a:t>
            </a:r>
            <a:r>
              <a:rPr lang="en-US" dirty="0" smtClean="0"/>
              <a:t>Google began in January 1996 as a research project by </a:t>
            </a:r>
            <a:r>
              <a:rPr lang="en-US" dirty="0" smtClean="0">
                <a:hlinkClick r:id="rId3" tooltip="Larry Page"/>
              </a:rPr>
              <a:t>Larry Page</a:t>
            </a:r>
            <a:r>
              <a:rPr lang="en-US" dirty="0" smtClean="0"/>
              <a:t> and </a:t>
            </a:r>
            <a:r>
              <a:rPr lang="en-US" dirty="0" smtClean="0">
                <a:hlinkClick r:id="rId4" tooltip="Sergey Brin"/>
              </a:rPr>
              <a:t>Sergey </a:t>
            </a:r>
            <a:r>
              <a:rPr lang="en-US" dirty="0" err="1" smtClean="0">
                <a:hlinkClick r:id="rId4" tooltip="Sergey Brin"/>
              </a:rPr>
              <a:t>Brin</a:t>
            </a:r>
            <a:r>
              <a:rPr lang="en-US" dirty="0" smtClean="0"/>
              <a:t> when they were both PhD students at </a:t>
            </a:r>
            <a:r>
              <a:rPr lang="en-US" dirty="0" smtClean="0">
                <a:hlinkClick r:id="rId5" tooltip="Stanford University"/>
              </a:rPr>
              <a:t>Stanford University</a:t>
            </a:r>
            <a:r>
              <a:rPr lang="en-US" dirty="0" smtClean="0"/>
              <a:t> in </a:t>
            </a:r>
            <a:r>
              <a:rPr lang="en-US" dirty="0" smtClean="0">
                <a:hlinkClick r:id="rId6" tooltip="Stanford, California"/>
              </a:rPr>
              <a:t>Stanford, California</a:t>
            </a:r>
            <a:r>
              <a:rPr lang="en-US" dirty="0" smtClean="0"/>
              <a:t>.</a:t>
            </a:r>
            <a:r>
              <a:rPr lang="en-US" baseline="30000" dirty="0" smtClean="0">
                <a:hlinkClick r:id="rId7"/>
              </a:rPr>
              <a:t>[33]</a:t>
            </a:r>
            <a:endParaRPr lang="en-US" baseline="0" dirty="0" smtClean="0"/>
          </a:p>
          <a:p>
            <a:r>
              <a:rPr lang="en-US" baseline="0" dirty="0" smtClean="0"/>
              <a:t>Peter </a:t>
            </a:r>
            <a:r>
              <a:rPr lang="en-US" baseline="0" dirty="0" err="1" smtClean="0"/>
              <a:t>Norvig</a:t>
            </a:r>
            <a:r>
              <a:rPr lang="en-US" baseline="0" dirty="0" smtClean="0"/>
              <a:t> – simple models + lots of data &gt; complex models</a:t>
            </a:r>
          </a:p>
          <a:p>
            <a:r>
              <a:rPr lang="en-US" baseline="0" dirty="0" smtClean="0"/>
              <a:t>Data Deluge – exponential growth in data volume, the Economist 2010, Businesses, governments and society are only starting to tap its vast potential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E993057-5528-3549-89E2-97C5373A791C}" type="slidenum">
              <a:rPr lang="en-US" smtClean="0"/>
              <a:t>5</a:t>
            </a:fld>
            <a:endParaRPr lang="en-US"/>
          </a:p>
        </p:txBody>
      </p:sp>
    </p:spTree>
    <p:extLst>
      <p:ext uri="{BB962C8B-B14F-4D97-AF65-F5344CB8AC3E}">
        <p14:creationId xmlns:p14="http://schemas.microsoft.com/office/powerpoint/2010/main" val="71189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CDC: Centers for Disease Control </a:t>
            </a:r>
            <a:endParaRPr lang="en-US" dirty="0"/>
          </a:p>
        </p:txBody>
      </p:sp>
      <p:sp>
        <p:nvSpPr>
          <p:cNvPr id="4" name="Slide Number Placeholder 3"/>
          <p:cNvSpPr>
            <a:spLocks noGrp="1"/>
          </p:cNvSpPr>
          <p:nvPr>
            <p:ph type="sldNum" sz="quarter" idx="10"/>
          </p:nvPr>
        </p:nvSpPr>
        <p:spPr/>
        <p:txBody>
          <a:bodyPr/>
          <a:lstStyle/>
          <a:p>
            <a:fld id="{93C24ABF-0C12-4BF0-A018-2F45AB32A4C7}" type="slidenum">
              <a:rPr lang="en-US" smtClean="0"/>
              <a:t>6</a:t>
            </a:fld>
            <a:endParaRPr lang="en-US"/>
          </a:p>
        </p:txBody>
      </p:sp>
    </p:spTree>
    <p:extLst>
      <p:ext uri="{BB962C8B-B14F-4D97-AF65-F5344CB8AC3E}">
        <p14:creationId xmlns:p14="http://schemas.microsoft.com/office/powerpoint/2010/main" val="4115531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55F3A797-9821-4ED5-836A-C20E03A3E3EC}" type="slidenum">
              <a:rPr lang="en-US" smtClean="0">
                <a:latin typeface="Arial" pitchFamily="34" charset="0"/>
              </a:rPr>
              <a:pPr eaLnBrk="1" hangingPunct="1">
                <a:defRPr/>
              </a:pPr>
              <a:t>9</a:t>
            </a:fld>
            <a:endParaRPr lang="en-US" smtClean="0">
              <a:latin typeface="Arial" pitchFamily="34" charset="0"/>
            </a:endParaRPr>
          </a:p>
        </p:txBody>
      </p:sp>
      <p:sp>
        <p:nvSpPr>
          <p:cNvPr id="51203" name="Rectangle 2"/>
          <p:cNvSpPr>
            <a:spLocks noGrp="1" noRot="1" noChangeAspect="1" noChangeArrowheads="1" noTextEdit="1"/>
          </p:cNvSpPr>
          <p:nvPr>
            <p:ph type="sldImg"/>
          </p:nvPr>
        </p:nvSpPr>
        <p:spPr>
          <a:xfrm>
            <a:off x="1152525" y="690563"/>
            <a:ext cx="4554538" cy="3416300"/>
          </a:xfrm>
          <a:ln/>
        </p:spPr>
      </p:sp>
      <p:sp>
        <p:nvSpPr>
          <p:cNvPr id="51204" name="Rectangle 3"/>
          <p:cNvSpPr>
            <a:spLocks noGrp="1" noChangeArrowheads="1"/>
          </p:cNvSpPr>
          <p:nvPr>
            <p:ph type="body" idx="1"/>
          </p:nvPr>
        </p:nvSpPr>
        <p:spPr>
          <a:xfrm>
            <a:off x="913772" y="4342763"/>
            <a:ext cx="5030456" cy="41151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Google’s search tool name before Google </a:t>
            </a:r>
          </a:p>
          <a:p>
            <a:pPr eaLnBrk="1" hangingPunct="1"/>
            <a:endParaRPr lang="en-US" dirty="0" smtClean="0">
              <a:latin typeface="Arial" pitchFamily="34" charset="0"/>
            </a:endParaRPr>
          </a:p>
          <a:p>
            <a:pPr eaLnBrk="1" hangingPunct="1"/>
            <a:r>
              <a:rPr lang="en-US" dirty="0" smtClean="0"/>
              <a:t>Google began in January 1996 as a research project by </a:t>
            </a:r>
            <a:r>
              <a:rPr lang="en-US" dirty="0" smtClean="0">
                <a:hlinkClick r:id="rId3" tooltip="Larry Page"/>
              </a:rPr>
              <a:t>Larry Page</a:t>
            </a:r>
            <a:r>
              <a:rPr lang="en-US" dirty="0" smtClean="0"/>
              <a:t> and </a:t>
            </a:r>
            <a:r>
              <a:rPr lang="en-US" dirty="0" smtClean="0">
                <a:hlinkClick r:id="rId4" tooltip="Sergey Brin"/>
              </a:rPr>
              <a:t>Sergey </a:t>
            </a:r>
            <a:r>
              <a:rPr lang="en-US" dirty="0" err="1" smtClean="0">
                <a:hlinkClick r:id="rId4" tooltip="Sergey Brin"/>
              </a:rPr>
              <a:t>Brin</a:t>
            </a:r>
            <a:r>
              <a:rPr lang="en-US" dirty="0" smtClean="0"/>
              <a:t> when they were both PhD students at </a:t>
            </a:r>
            <a:r>
              <a:rPr lang="en-US" dirty="0" smtClean="0">
                <a:hlinkClick r:id="rId5" tooltip="Stanford University"/>
              </a:rPr>
              <a:t>Stanford University</a:t>
            </a:r>
            <a:r>
              <a:rPr lang="en-US" dirty="0" smtClean="0"/>
              <a:t> in </a:t>
            </a:r>
            <a:r>
              <a:rPr lang="en-US" dirty="0" smtClean="0">
                <a:hlinkClick r:id="rId6" tooltip="Stanford, California"/>
              </a:rPr>
              <a:t>Stanford, California</a:t>
            </a:r>
            <a:r>
              <a:rPr lang="en-US" dirty="0" smtClean="0"/>
              <a:t>.</a:t>
            </a:r>
            <a:r>
              <a:rPr lang="en-US" baseline="30000" dirty="0" smtClean="0">
                <a:hlinkClick r:id="rId7"/>
              </a:rPr>
              <a:t>[33]</a:t>
            </a:r>
            <a:endParaRPr lang="en-US" dirty="0" smtClean="0">
              <a:latin typeface="Arial" pitchFamily="34" charset="0"/>
            </a:endParaRPr>
          </a:p>
          <a:p>
            <a:pPr eaLnBrk="1" hangingPunct="1"/>
            <a:endParaRPr lang="en-US" dirty="0" smtClean="0">
              <a:latin typeface="Arial" pitchFamily="34" charset="0"/>
            </a:endParaRPr>
          </a:p>
          <a:p>
            <a:pPr eaLnBrk="1" hangingPunct="1"/>
            <a:endParaRPr 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56E49F24-BCD7-4F3A-B1DE-5BE79BB2D22D}" type="slidenum">
              <a:rPr lang="en-US" smtClean="0">
                <a:latin typeface="Arial" pitchFamily="34" charset="0"/>
              </a:rPr>
              <a:pPr eaLnBrk="1" hangingPunct="1">
                <a:defRPr/>
              </a:pPr>
              <a:t>10</a:t>
            </a:fld>
            <a:endParaRPr lang="en-US" smtClean="0">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FFA9606A-3306-4DBE-8C9C-A76A03637554}" type="slidenum">
              <a:rPr lang="en-US" smtClean="0">
                <a:latin typeface="Arial" pitchFamily="34" charset="0"/>
              </a:rPr>
              <a:pPr eaLnBrk="1" hangingPunct="1">
                <a:defRPr/>
              </a:pPr>
              <a:t>11</a:t>
            </a:fld>
            <a:endParaRPr lang="en-US" smtClean="0">
              <a:latin typeface="Arial"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Attributed to Bill</a:t>
            </a:r>
            <a:r>
              <a:rPr lang="en-US" baseline="0" dirty="0" smtClean="0">
                <a:latin typeface="Arial" pitchFamily="34" charset="0"/>
              </a:rPr>
              <a:t> Gross, </a:t>
            </a:r>
            <a:r>
              <a:rPr lang="en-US" baseline="0" dirty="0" err="1" smtClean="0">
                <a:latin typeface="Arial" pitchFamily="34" charset="0"/>
              </a:rPr>
              <a:t>Idealabs</a:t>
            </a:r>
            <a:endParaRPr lang="en-US" baseline="0" dirty="0" smtClean="0">
              <a:latin typeface="Arial" pitchFamily="34" charset="0"/>
            </a:endParaRPr>
          </a:p>
          <a:p>
            <a:pPr eaLnBrk="1" hangingPunct="1"/>
            <a:r>
              <a:rPr lang="en-US" baseline="0" dirty="0" smtClean="0">
                <a:latin typeface="Arial" pitchFamily="34" charset="0"/>
              </a:rPr>
              <a:t>Pasadena – ultra-efficient cares, solar power, </a:t>
            </a:r>
            <a:r>
              <a:rPr lang="en-US" baseline="0" dirty="0" err="1" smtClean="0">
                <a:latin typeface="Arial" pitchFamily="34" charset="0"/>
              </a:rPr>
              <a:t>citysearch</a:t>
            </a:r>
            <a:endParaRPr lang="en-US" dirty="0" smtClean="0">
              <a:latin typeface="Arial" pitchFamily="34" charset="0"/>
            </a:endParaRPr>
          </a:p>
          <a:p>
            <a:pPr eaLnBrk="1" hangingPunct="1"/>
            <a:r>
              <a:rPr lang="en-US" dirty="0" smtClean="0">
                <a:latin typeface="Arial" pitchFamily="34" charset="0"/>
              </a:rPr>
              <a:t>The</a:t>
            </a:r>
            <a:r>
              <a:rPr lang="en-US" baseline="0" dirty="0" smtClean="0">
                <a:latin typeface="Arial" pitchFamily="34" charset="0"/>
              </a:rPr>
              <a:t> web is all-of-a-sudden a real revenue-generator</a:t>
            </a:r>
            <a:endParaRPr lang="en-US"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FFA9606A-3306-4DBE-8C9C-A76A03637554}" type="slidenum">
              <a:rPr lang="en-US" smtClean="0">
                <a:latin typeface="Arial" pitchFamily="34" charset="0"/>
              </a:rPr>
              <a:pPr eaLnBrk="1" hangingPunct="1">
                <a:defRPr/>
              </a:pPr>
              <a:t>12</a:t>
            </a:fld>
            <a:endParaRPr lang="en-US" smtClean="0">
              <a:latin typeface="Arial"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smtClean="0">
                <a:latin typeface="Arial" pitchFamily="34" charset="0"/>
              </a:rPr>
              <a:t>Adsense</a:t>
            </a:r>
            <a:r>
              <a:rPr lang="en-US" baseline="0" dirty="0" smtClean="0">
                <a:latin typeface="Arial" pitchFamily="34" charset="0"/>
              </a:rPr>
              <a:t> + </a:t>
            </a:r>
            <a:r>
              <a:rPr lang="en-US" baseline="0" dirty="0" err="1" smtClean="0">
                <a:latin typeface="Arial" pitchFamily="34" charset="0"/>
              </a:rPr>
              <a:t>Adwords</a:t>
            </a:r>
            <a:endParaRPr lang="en-US" baseline="0" dirty="0" smtClean="0">
              <a:latin typeface="Arial" pitchFamily="34" charset="0"/>
            </a:endParaRPr>
          </a:p>
          <a:p>
            <a:pPr eaLnBrk="1" hangingPunct="1"/>
            <a:endParaRPr lang="en-US" baseline="0" dirty="0" smtClean="0">
              <a:latin typeface="Arial" pitchFamily="34" charset="0"/>
            </a:endParaRPr>
          </a:p>
          <a:p>
            <a:r>
              <a:rPr lang="en-US" dirty="0" smtClean="0"/>
              <a:t>The Google AdWords program enables you to create advertisements which will appear on relevant Google search results pages and our network of partner sites. To learn more about AdWords and begin advertising immediately, please visit </a:t>
            </a:r>
            <a:r>
              <a:rPr lang="en-US" dirty="0" smtClean="0">
                <a:hlinkClick r:id="rId3"/>
              </a:rPr>
              <a:t>www.adwords.google.com</a:t>
            </a:r>
            <a:r>
              <a:rPr lang="en-US" dirty="0" smtClean="0"/>
              <a:t>.</a:t>
            </a:r>
          </a:p>
          <a:p>
            <a:r>
              <a:rPr lang="en-US" dirty="0" smtClean="0"/>
              <a:t>The Google AdSense program differs in that it delivers Google AdWords ads to individuals' websites. Google then pays web publishers for the ads displayed on their site based on user clicks on ads or on ad impressions, depending on the type of ad.</a:t>
            </a:r>
          </a:p>
          <a:p>
            <a:pPr eaLnBrk="1" hangingPunct="1"/>
            <a:endParaRPr lang="en-US" dirty="0" smtClean="0">
              <a:latin typeface="Arial" pitchFamily="34" charset="0"/>
            </a:endParaRPr>
          </a:p>
          <a:p>
            <a:pPr eaLnBrk="1" hangingPunct="1"/>
            <a:endParaRPr lang="en-US"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FFA9606A-3306-4DBE-8C9C-A76A03637554}" type="slidenum">
              <a:rPr lang="en-US" smtClean="0">
                <a:latin typeface="Arial" pitchFamily="34" charset="0"/>
              </a:rPr>
              <a:pPr eaLnBrk="1" hangingPunct="1">
                <a:defRPr/>
              </a:pPr>
              <a:t>13</a:t>
            </a:fld>
            <a:endParaRPr lang="en-US" smtClean="0">
              <a:latin typeface="Arial"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Wordstream.com graphic</a:t>
            </a:r>
          </a:p>
          <a:p>
            <a:pPr eaLnBrk="1" hangingPunct="1"/>
            <a:endParaRPr lang="en-US"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C1B579-B5AA-4F09-B6EF-EC7A75B9FDC9}" type="datetime1">
              <a:rPr lang="en-US" smtClean="0"/>
              <a:t>26-Aug-15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97E53-6C84-4A8E-B02C-CD6E8B3D6BC3}"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2" descr="DS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115" y="6023113"/>
            <a:ext cx="2706221" cy="834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6114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2ACC0-15D2-4E6C-8D3B-E0580C3C9B06}" type="datetime1">
              <a:rPr lang="en-US" smtClean="0"/>
              <a:t>26-Aug-15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97E53-6C84-4A8E-B02C-CD6E8B3D6BC3}" type="slidenum">
              <a:rPr lang="en-US" smtClean="0"/>
              <a:t>‹#›</a:t>
            </a:fld>
            <a:endParaRPr lang="en-US"/>
          </a:p>
        </p:txBody>
      </p:sp>
    </p:spTree>
    <p:extLst>
      <p:ext uri="{BB962C8B-B14F-4D97-AF65-F5344CB8AC3E}">
        <p14:creationId xmlns:p14="http://schemas.microsoft.com/office/powerpoint/2010/main" val="3275026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9BF6AD-8EBC-49BE-9060-29DF90BDEED7}" type="datetime1">
              <a:rPr lang="en-US" smtClean="0"/>
              <a:t>26-Aug-15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97E53-6C84-4A8E-B02C-CD6E8B3D6BC3}" type="slidenum">
              <a:rPr lang="en-US" smtClean="0"/>
              <a:t>‹#›</a:t>
            </a:fld>
            <a:endParaRPr lang="en-US"/>
          </a:p>
        </p:txBody>
      </p:sp>
    </p:spTree>
    <p:extLst>
      <p:ext uri="{BB962C8B-B14F-4D97-AF65-F5344CB8AC3E}">
        <p14:creationId xmlns:p14="http://schemas.microsoft.com/office/powerpoint/2010/main" val="237845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http://www.turtletrack.org/Issues00/Co01152000/Art/gator6.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48450" y="3810000"/>
            <a:ext cx="22669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5"/>
          <p:cNvGrpSpPr>
            <a:grpSpLocks/>
          </p:cNvGrpSpPr>
          <p:nvPr userDrawn="1"/>
        </p:nvGrpSpPr>
        <p:grpSpPr bwMode="auto">
          <a:xfrm>
            <a:off x="6267450" y="4876800"/>
            <a:ext cx="762000" cy="660400"/>
            <a:chOff x="3794" y="2614"/>
            <a:chExt cx="1966" cy="1706"/>
          </a:xfrm>
        </p:grpSpPr>
        <p:sp>
          <p:nvSpPr>
            <p:cNvPr id="6" name="Oval 6"/>
            <p:cNvSpPr>
              <a:spLocks noChangeArrowheads="1"/>
            </p:cNvSpPr>
            <p:nvPr/>
          </p:nvSpPr>
          <p:spPr bwMode="auto">
            <a:xfrm>
              <a:off x="3794" y="3840"/>
              <a:ext cx="1966" cy="480"/>
            </a:xfrm>
            <a:prstGeom prst="ellipse">
              <a:avLst/>
            </a:prstGeom>
            <a:gradFill rotWithShape="0">
              <a:gsLst>
                <a:gs pos="0">
                  <a:srgbClr val="2F2F18"/>
                </a:gs>
                <a:gs pos="50000">
                  <a:srgbClr val="666633"/>
                </a:gs>
                <a:gs pos="100000">
                  <a:srgbClr val="2F2F18"/>
                </a:gs>
              </a:gsLst>
              <a:lin ang="0" scaled="1"/>
            </a:gra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7"/>
            <p:cNvSpPr>
              <a:spLocks noChangeArrowheads="1"/>
            </p:cNvSpPr>
            <p:nvPr/>
          </p:nvSpPr>
          <p:spPr bwMode="auto">
            <a:xfrm>
              <a:off x="3794" y="2879"/>
              <a:ext cx="1966" cy="1200"/>
            </a:xfrm>
            <a:prstGeom prst="rect">
              <a:avLst/>
            </a:prstGeom>
            <a:gradFill rotWithShape="0">
              <a:gsLst>
                <a:gs pos="0">
                  <a:srgbClr val="2F2F18"/>
                </a:gs>
                <a:gs pos="50000">
                  <a:srgbClr val="666633"/>
                </a:gs>
                <a:gs pos="100000">
                  <a:srgbClr val="2F2F18"/>
                </a:gs>
              </a:gsLst>
              <a:lin ang="0" scaled="1"/>
            </a:gra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4" y="2614"/>
              <a:ext cx="1966" cy="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11618" name="Rectangle 2"/>
          <p:cNvSpPr>
            <a:spLocks noGrp="1" noChangeArrowheads="1"/>
          </p:cNvSpPr>
          <p:nvPr>
            <p:ph type="ctrTitle"/>
          </p:nvPr>
        </p:nvSpPr>
        <p:spPr>
          <a:xfrm>
            <a:off x="685800" y="2286000"/>
            <a:ext cx="5257800" cy="1143000"/>
          </a:xfrm>
        </p:spPr>
        <p:txBody>
          <a:bodyPr/>
          <a:lstStyle>
            <a:lvl1pPr algn="r">
              <a:defRPr/>
            </a:lvl1pPr>
          </a:lstStyle>
          <a:p>
            <a:pPr lvl="0"/>
            <a:r>
              <a:rPr lang="en-US" noProof="0" smtClean="0"/>
              <a:t>Click to edit Master title style</a:t>
            </a:r>
          </a:p>
        </p:txBody>
      </p:sp>
      <p:sp>
        <p:nvSpPr>
          <p:cNvPr id="111619" name="Rectangle 3"/>
          <p:cNvSpPr>
            <a:spLocks noGrp="1" noChangeArrowheads="1"/>
          </p:cNvSpPr>
          <p:nvPr>
            <p:ph type="subTitle" idx="1"/>
          </p:nvPr>
        </p:nvSpPr>
        <p:spPr>
          <a:xfrm>
            <a:off x="1371600" y="3886200"/>
            <a:ext cx="4572000" cy="1752600"/>
          </a:xfrm>
        </p:spPr>
        <p:txBody>
          <a:bodyPr/>
          <a:lstStyle>
            <a:lvl1pPr marL="0" indent="0" algn="r">
              <a:buFontTx/>
              <a:buNone/>
              <a:defRPr/>
            </a:lvl1pPr>
          </a:lstStyle>
          <a:p>
            <a:pPr lvl="0"/>
            <a:r>
              <a:rPr lang="en-US" noProof="0" smtClean="0"/>
              <a:t>Click to edit Master subtitle style</a:t>
            </a:r>
          </a:p>
        </p:txBody>
      </p:sp>
      <p:sp>
        <p:nvSpPr>
          <p:cNvPr id="9" name="Rectangle 4"/>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a:solidFill>
                  <a:schemeClr val="tx1"/>
                </a:solidFill>
                <a:latin typeface="Times New Roman" charset="0"/>
                <a:ea typeface="+mn-ea"/>
                <a:cs typeface="+mn-cs"/>
              </a:defRPr>
            </a:lvl1pPr>
          </a:lstStyle>
          <a:p>
            <a:pPr>
              <a:defRPr/>
            </a:pPr>
            <a:endParaRPr lang="en-US"/>
          </a:p>
        </p:txBody>
      </p:sp>
      <p:sp>
        <p:nvSpPr>
          <p:cNvPr id="10" name="Rectangle 5"/>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solidFill>
                  <a:schemeClr val="tx1"/>
                </a:solidFill>
                <a:latin typeface="Times New Roman" charset="0"/>
                <a:ea typeface="+mn-ea"/>
                <a:cs typeface="+mn-cs"/>
              </a:defRPr>
            </a:lvl1pPr>
          </a:lstStyle>
          <a:p>
            <a:pPr>
              <a:defRPr/>
            </a:pPr>
            <a:endParaRPr lang="en-US"/>
          </a:p>
        </p:txBody>
      </p:sp>
      <p:sp>
        <p:nvSpPr>
          <p:cNvPr id="11"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6E0F4670-803E-43BB-88DF-5661A6189500}" type="slidenum">
              <a:rPr lang="en-US"/>
              <a:pPr>
                <a:defRPr/>
              </a:pPr>
              <a:t>‹#›</a:t>
            </a:fld>
            <a:endParaRPr lang="en-US"/>
          </a:p>
        </p:txBody>
      </p:sp>
    </p:spTree>
    <p:extLst>
      <p:ext uri="{BB962C8B-B14F-4D97-AF65-F5344CB8AC3E}">
        <p14:creationId xmlns:p14="http://schemas.microsoft.com/office/powerpoint/2010/main" val="3947610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350AAFB8-5791-4396-BD6E-1E3E331645F6}" type="slidenum">
              <a:rPr lang="en-US"/>
              <a:pPr>
                <a:defRPr/>
              </a:pPr>
              <a:t>‹#›</a:t>
            </a:fld>
            <a:endParaRPr lang="en-US"/>
          </a:p>
        </p:txBody>
      </p:sp>
    </p:spTree>
    <p:extLst>
      <p:ext uri="{BB962C8B-B14F-4D97-AF65-F5344CB8AC3E}">
        <p14:creationId xmlns:p14="http://schemas.microsoft.com/office/powerpoint/2010/main" val="19708550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A2E91D76-BC05-471C-A6FA-9058E99E07B0}" type="slidenum">
              <a:rPr lang="en-US"/>
              <a:pPr>
                <a:defRPr/>
              </a:pPr>
              <a:t>‹#›</a:t>
            </a:fld>
            <a:endParaRPr lang="en-US"/>
          </a:p>
        </p:txBody>
      </p:sp>
    </p:spTree>
    <p:extLst>
      <p:ext uri="{BB962C8B-B14F-4D97-AF65-F5344CB8AC3E}">
        <p14:creationId xmlns:p14="http://schemas.microsoft.com/office/powerpoint/2010/main" val="1537490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478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73E8B2AC-C7C6-4B70-A55D-DFDA5B35AE04}" type="slidenum">
              <a:rPr lang="en-US"/>
              <a:pPr>
                <a:defRPr/>
              </a:pPr>
              <a:t>‹#›</a:t>
            </a:fld>
            <a:endParaRPr lang="en-US"/>
          </a:p>
        </p:txBody>
      </p:sp>
    </p:spTree>
    <p:extLst>
      <p:ext uri="{BB962C8B-B14F-4D97-AF65-F5344CB8AC3E}">
        <p14:creationId xmlns:p14="http://schemas.microsoft.com/office/powerpoint/2010/main" val="3644080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AA0E9862-54E7-49CE-AFEB-9ABAC086D0D4}" type="slidenum">
              <a:rPr lang="en-US"/>
              <a:pPr>
                <a:defRPr/>
              </a:pPr>
              <a:t>‹#›</a:t>
            </a:fld>
            <a:endParaRPr lang="en-US"/>
          </a:p>
        </p:txBody>
      </p:sp>
    </p:spTree>
    <p:extLst>
      <p:ext uri="{BB962C8B-B14F-4D97-AF65-F5344CB8AC3E}">
        <p14:creationId xmlns:p14="http://schemas.microsoft.com/office/powerpoint/2010/main" val="2748599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85CCAB0C-7EDF-4EBA-A786-58EA8E2E0C42}" type="slidenum">
              <a:rPr lang="en-US"/>
              <a:pPr>
                <a:defRPr/>
              </a:pPr>
              <a:t>‹#›</a:t>
            </a:fld>
            <a:endParaRPr lang="en-US"/>
          </a:p>
        </p:txBody>
      </p:sp>
    </p:spTree>
    <p:extLst>
      <p:ext uri="{BB962C8B-B14F-4D97-AF65-F5344CB8AC3E}">
        <p14:creationId xmlns:p14="http://schemas.microsoft.com/office/powerpoint/2010/main" val="367310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E5A1F1C-C0FC-40D7-AF63-3D50C102F6BA}" type="slidenum">
              <a:rPr lang="en-US"/>
              <a:pPr>
                <a:defRPr/>
              </a:pPr>
              <a:t>‹#›</a:t>
            </a:fld>
            <a:endParaRPr lang="en-US"/>
          </a:p>
        </p:txBody>
      </p:sp>
    </p:spTree>
    <p:extLst>
      <p:ext uri="{BB962C8B-B14F-4D97-AF65-F5344CB8AC3E}">
        <p14:creationId xmlns:p14="http://schemas.microsoft.com/office/powerpoint/2010/main" val="1243219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473E3E5D-B3A2-4FF7-8B33-BB9F4B76D22D}" type="slidenum">
              <a:rPr lang="en-US"/>
              <a:pPr>
                <a:defRPr/>
              </a:pPr>
              <a:t>‹#›</a:t>
            </a:fld>
            <a:endParaRPr lang="en-US"/>
          </a:p>
        </p:txBody>
      </p:sp>
    </p:spTree>
    <p:extLst>
      <p:ext uri="{BB962C8B-B14F-4D97-AF65-F5344CB8AC3E}">
        <p14:creationId xmlns:p14="http://schemas.microsoft.com/office/powerpoint/2010/main" val="3360290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800600" y="6528816"/>
            <a:ext cx="2895600" cy="329184"/>
          </a:xfrm>
        </p:spPr>
        <p:txBody>
          <a:bodyPr/>
          <a:lstStyle>
            <a:lvl1pPr>
              <a:defRPr>
                <a:solidFill>
                  <a:schemeClr val="tx1"/>
                </a:solidFill>
              </a:defRPr>
            </a:lvl1pPr>
          </a:lstStyle>
          <a:p>
            <a:fld id="{2ECDC795-08E6-4EA6-B477-BFFDB0CEEAE0}" type="datetime1">
              <a:rPr lang="en-US" smtClean="0"/>
              <a:pPr/>
              <a:t>26-Aug-15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696200" y="6528816"/>
            <a:ext cx="1066800" cy="329184"/>
          </a:xfrm>
        </p:spPr>
        <p:txBody>
          <a:bodyPr/>
          <a:lstStyle>
            <a:lvl1pPr>
              <a:defRPr>
                <a:solidFill>
                  <a:schemeClr val="tx1"/>
                </a:solidFill>
              </a:defRPr>
            </a:lvl1pPr>
          </a:lstStyle>
          <a:p>
            <a:fld id="{59A97E53-6C84-4A8E-B02C-CD6E8B3D6BC3}" type="slidenum">
              <a:rPr lang="en-US" smtClean="0"/>
              <a:pPr/>
              <a:t>‹#›</a:t>
            </a:fld>
            <a:endParaRPr lang="en-US"/>
          </a:p>
        </p:txBody>
      </p:sp>
      <p:pic>
        <p:nvPicPr>
          <p:cNvPr id="7" name="Picture 2" descr="DS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46" y="6023113"/>
            <a:ext cx="2706221" cy="834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88259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B5E98D8C-A39E-42C8-B7BD-D78029951C81}" type="slidenum">
              <a:rPr lang="en-US"/>
              <a:pPr>
                <a:defRPr/>
              </a:pPr>
              <a:t>‹#›</a:t>
            </a:fld>
            <a:endParaRPr lang="en-US"/>
          </a:p>
        </p:txBody>
      </p:sp>
    </p:spTree>
    <p:extLst>
      <p:ext uri="{BB962C8B-B14F-4D97-AF65-F5344CB8AC3E}">
        <p14:creationId xmlns:p14="http://schemas.microsoft.com/office/powerpoint/2010/main" val="12956764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DF21F3F8-9CA6-4527-BA94-2AD9EBB2EDC7}" type="slidenum">
              <a:rPr lang="en-US"/>
              <a:pPr>
                <a:defRPr/>
              </a:pPr>
              <a:t>‹#›</a:t>
            </a:fld>
            <a:endParaRPr lang="en-US"/>
          </a:p>
        </p:txBody>
      </p:sp>
    </p:spTree>
    <p:extLst>
      <p:ext uri="{BB962C8B-B14F-4D97-AF65-F5344CB8AC3E}">
        <p14:creationId xmlns:p14="http://schemas.microsoft.com/office/powerpoint/2010/main" val="30560734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19431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0"/>
            <a:ext cx="56769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4073B5F2-26B1-48C1-8DE9-14E11CD897A0}" type="slidenum">
              <a:rPr lang="en-US"/>
              <a:pPr>
                <a:defRPr/>
              </a:pPr>
              <a:t>‹#›</a:t>
            </a:fld>
            <a:endParaRPr lang="en-US"/>
          </a:p>
        </p:txBody>
      </p:sp>
    </p:spTree>
    <p:extLst>
      <p:ext uri="{BB962C8B-B14F-4D97-AF65-F5344CB8AC3E}">
        <p14:creationId xmlns:p14="http://schemas.microsoft.com/office/powerpoint/2010/main" val="272156147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81200"/>
            <a:ext cx="3810000" cy="4076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800600" y="1981200"/>
            <a:ext cx="3810000" cy="4076700"/>
          </a:xfrm>
        </p:spPr>
        <p:txBody>
          <a:bodyPr/>
          <a:lstStyle/>
          <a:p>
            <a:endParaRPr lang="en-US"/>
          </a:p>
        </p:txBody>
      </p:sp>
    </p:spTree>
    <p:extLst>
      <p:ext uri="{BB962C8B-B14F-4D97-AF65-F5344CB8AC3E}">
        <p14:creationId xmlns:p14="http://schemas.microsoft.com/office/powerpoint/2010/main" val="29438940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800"/>
            </a:lvl1pPr>
            <a:lvl2pPr>
              <a:defRPr sz="2800"/>
            </a:lvl2pPr>
            <a:lvl3pPr>
              <a:defRPr sz="2800"/>
            </a:lvl3pPr>
            <a:lvl4pPr>
              <a:defRPr sz="2800"/>
            </a:lvl4pPr>
            <a:lvl5pPr>
              <a:defRPr sz="28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p:cNvSpPr>
            <a:spLocks noGrp="1" noChangeArrowheads="1"/>
          </p:cNvSpPr>
          <p:nvPr>
            <p:ph type="dt" sz="half" idx="10"/>
          </p:nvPr>
        </p:nvSpPr>
        <p:spPr>
          <a:xfrm>
            <a:off x="685800" y="6267450"/>
            <a:ext cx="1905000" cy="457200"/>
          </a:xfrm>
          <a:prstGeom prst="rect">
            <a:avLst/>
          </a:prstGeom>
        </p:spPr>
        <p:txBody>
          <a:bodyPr/>
          <a:lstStyle>
            <a:lvl1pPr>
              <a:defRPr/>
            </a:lvl1pPr>
          </a:lstStyle>
          <a:p>
            <a:endParaRPr lang="en-US" altLang="en-US"/>
          </a:p>
        </p:txBody>
      </p:sp>
      <p:sp>
        <p:nvSpPr>
          <p:cNvPr id="5" name="Footer Placeholder 1029"/>
          <p:cNvSpPr>
            <a:spLocks noGrp="1" noChangeArrowheads="1"/>
          </p:cNvSpPr>
          <p:nvPr>
            <p:ph type="ftr" sz="quarter" idx="11"/>
          </p:nvPr>
        </p:nvSpPr>
        <p:spPr>
          <a:xfrm>
            <a:off x="3124200" y="6267450"/>
            <a:ext cx="2895600" cy="457200"/>
          </a:xfrm>
          <a:prstGeom prst="rect">
            <a:avLst/>
          </a:prstGeom>
        </p:spPr>
        <p:txBody>
          <a:bodyPr/>
          <a:lstStyle>
            <a:lvl1pPr>
              <a:defRPr/>
            </a:lvl1pPr>
          </a:lstStyle>
          <a:p>
            <a:endParaRPr lang="en-US" altLang="en-US"/>
          </a:p>
        </p:txBody>
      </p:sp>
      <p:sp>
        <p:nvSpPr>
          <p:cNvPr id="6" name="Slide Number Placeholder 704"/>
          <p:cNvSpPr>
            <a:spLocks noGrp="1" noChangeArrowheads="1"/>
          </p:cNvSpPr>
          <p:nvPr>
            <p:ph type="sldNum" sz="quarter" idx="12"/>
          </p:nvPr>
        </p:nvSpPr>
        <p:spPr/>
        <p:txBody>
          <a:bodyPr/>
          <a:lstStyle>
            <a:lvl1pPr>
              <a:defRPr/>
            </a:lvl1pPr>
          </a:lstStyle>
          <a:p>
            <a:fld id="{A3BE7C5D-5725-491F-8EBE-EF1BCC7986F9}" type="slidenum">
              <a:rPr lang="en-US" altLang="en-US"/>
              <a:pPr/>
              <a:t>‹#›</a:t>
            </a:fld>
            <a:endParaRPr lang="en-US" altLang="en-US"/>
          </a:p>
        </p:txBody>
      </p:sp>
      <p:sp>
        <p:nvSpPr>
          <p:cNvPr id="7" name="Slide Number Placeholder 492"/>
          <p:cNvSpPr>
            <a:spLocks noGrp="1" noChangeArrowheads="1"/>
          </p:cNvSpPr>
          <p:nvPr>
            <p:ph type="sldNum" sz="quarter" idx="13"/>
          </p:nvPr>
        </p:nvSpPr>
        <p:spPr/>
        <p:txBody>
          <a:bodyPr/>
          <a:lstStyle>
            <a:lvl1pPr>
              <a:defRPr/>
            </a:lvl1pPr>
          </a:lstStyle>
          <a:p>
            <a:fld id="{205C0818-8B76-44F5-B513-5EC719230484}" type="slidenum">
              <a:rPr lang="en-US" altLang="en-US"/>
              <a:pPr/>
              <a:t>‹#›</a:t>
            </a:fld>
            <a:endParaRPr lang="en-US" altLang="en-US"/>
          </a:p>
        </p:txBody>
      </p:sp>
    </p:spTree>
    <p:extLst>
      <p:ext uri="{BB962C8B-B14F-4D97-AF65-F5344CB8AC3E}">
        <p14:creationId xmlns:p14="http://schemas.microsoft.com/office/powerpoint/2010/main" val="693578141"/>
      </p:ext>
    </p:extLst>
  </p:cSld>
  <p:clrMapOvr>
    <a:masterClrMapping/>
  </p:clrMapOvr>
  <p:transition spd="slow" advClick="0" advTm="7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3EE020-7D0E-4784-A7BF-3C527AC8FB89}" type="datetime1">
              <a:rPr lang="en-US" smtClean="0"/>
              <a:t>26-Aug-15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97E53-6C84-4A8E-B02C-CD6E8B3D6BC3}"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38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D5156D-32EB-4A81-9BBC-4E0C93900785}" type="datetime1">
              <a:rPr lang="en-US" smtClean="0"/>
              <a:t>26-Aug-15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97E53-6C84-4A8E-B02C-CD6E8B3D6BC3}" type="slidenum">
              <a:rPr lang="en-US" smtClean="0"/>
              <a:t>‹#›</a:t>
            </a:fld>
            <a:endParaRPr lang="en-US"/>
          </a:p>
        </p:txBody>
      </p:sp>
    </p:spTree>
    <p:extLst>
      <p:ext uri="{BB962C8B-B14F-4D97-AF65-F5344CB8AC3E}">
        <p14:creationId xmlns:p14="http://schemas.microsoft.com/office/powerpoint/2010/main" val="122030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B8084C-03AE-4CD2-ADF6-599A7AFFF7F2}" type="datetime1">
              <a:rPr lang="en-US" smtClean="0"/>
              <a:t>26-Aug-15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A97E53-6C84-4A8E-B02C-CD6E8B3D6BC3}"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49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9ED7F7-56D5-4E6D-96E0-53426EE28766}" type="datetime1">
              <a:rPr lang="en-US" smtClean="0"/>
              <a:t>26-Aug-15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A97E53-6C84-4A8E-B02C-CD6E8B3D6BC3}" type="slidenum">
              <a:rPr lang="en-US" smtClean="0"/>
              <a:t>‹#›</a:t>
            </a:fld>
            <a:endParaRPr lang="en-US"/>
          </a:p>
        </p:txBody>
      </p:sp>
    </p:spTree>
    <p:extLst>
      <p:ext uri="{BB962C8B-B14F-4D97-AF65-F5344CB8AC3E}">
        <p14:creationId xmlns:p14="http://schemas.microsoft.com/office/powerpoint/2010/main" val="3603595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9C27A-25D8-442F-8432-B4D60691A0B8}" type="datetime1">
              <a:rPr lang="en-US" smtClean="0"/>
              <a:t>26-Aug-15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A97E53-6C84-4A8E-B02C-CD6E8B3D6BC3}" type="slidenum">
              <a:rPr lang="en-US" smtClean="0"/>
              <a:t>‹#›</a:t>
            </a:fld>
            <a:endParaRPr lang="en-US"/>
          </a:p>
        </p:txBody>
      </p:sp>
    </p:spTree>
    <p:extLst>
      <p:ext uri="{BB962C8B-B14F-4D97-AF65-F5344CB8AC3E}">
        <p14:creationId xmlns:p14="http://schemas.microsoft.com/office/powerpoint/2010/main" val="165269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E71C7-94F3-4FFA-9231-D65AC3ECC0EC}" type="datetime1">
              <a:rPr lang="en-US" smtClean="0"/>
              <a:t>26-Aug-15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97E53-6C84-4A8E-B02C-CD6E8B3D6BC3}"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074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D70DA2-86C3-407D-83E3-FD74CA87A27A}" type="datetime1">
              <a:rPr lang="en-US" smtClean="0"/>
              <a:t>26-Aug-15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97E53-6C84-4A8E-B02C-CD6E8B3D6BC3}" type="slidenum">
              <a:rPr lang="en-US" smtClean="0"/>
              <a:t>‹#›</a:t>
            </a:fld>
            <a:endParaRPr lang="en-US"/>
          </a:p>
        </p:txBody>
      </p:sp>
    </p:spTree>
    <p:extLst>
      <p:ext uri="{BB962C8B-B14F-4D97-AF65-F5344CB8AC3E}">
        <p14:creationId xmlns:p14="http://schemas.microsoft.com/office/powerpoint/2010/main" val="3948428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4.w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2261A87-7558-4A2D-94AE-6CFFE7CFF0B1}" type="datetime1">
              <a:rPr lang="en-US" smtClean="0"/>
              <a:t>26-Aug-15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9A97E53-6C84-4A8E-B02C-CD6E8B3D6BC3}" type="slidenum">
              <a:rPr lang="en-US" smtClean="0"/>
              <a:t>‹#›</a:t>
            </a:fld>
            <a:endParaRPr lang="en-US"/>
          </a:p>
        </p:txBody>
      </p:sp>
    </p:spTree>
    <p:extLst>
      <p:ext uri="{BB962C8B-B14F-4D97-AF65-F5344CB8AC3E}">
        <p14:creationId xmlns:p14="http://schemas.microsoft.com/office/powerpoint/2010/main" val="13957161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95400" y="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447800"/>
            <a:ext cx="7772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0596" name="Rectangle 4"/>
          <p:cNvSpPr>
            <a:spLocks noGrp="1" noChangeArrowheads="1"/>
          </p:cNvSpPr>
          <p:nvPr>
            <p:ph type="sldNum" sz="quarter" idx="4"/>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solidFill>
                  <a:schemeClr val="tx1"/>
                </a:solidFill>
                <a:latin typeface="Times New Roman" charset="0"/>
                <a:ea typeface="+mn-ea"/>
                <a:cs typeface="+mn-cs"/>
              </a:defRPr>
            </a:lvl1pPr>
          </a:lstStyle>
          <a:p>
            <a:pPr>
              <a:defRPr/>
            </a:pPr>
            <a:fld id="{6B8BC2F6-4B5A-4324-8EF1-0D6833C7E1A9}" type="slidenum">
              <a:rPr lang="en-US"/>
              <a:pPr>
                <a:defRPr/>
              </a:pPr>
              <a:t>‹#›</a:t>
            </a:fld>
            <a:endParaRPr lang="en-US"/>
          </a:p>
        </p:txBody>
      </p:sp>
      <p:grpSp>
        <p:nvGrpSpPr>
          <p:cNvPr id="1029" name="Group 1"/>
          <p:cNvGrpSpPr>
            <a:grpSpLocks/>
          </p:cNvGrpSpPr>
          <p:nvPr/>
        </p:nvGrpSpPr>
        <p:grpSpPr bwMode="auto">
          <a:xfrm>
            <a:off x="152400" y="152400"/>
            <a:ext cx="1047750" cy="838200"/>
            <a:chOff x="6267450" y="3810000"/>
            <a:chExt cx="2647950" cy="1905000"/>
          </a:xfrm>
        </p:grpSpPr>
        <p:pic>
          <p:nvPicPr>
            <p:cNvPr id="1030" name="Picture 2" descr="http://www.turtletrack.org/Issues00/Co01152000/Art/gator6.jp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648450" y="3810000"/>
              <a:ext cx="22669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1" name="Group 5"/>
            <p:cNvGrpSpPr>
              <a:grpSpLocks/>
            </p:cNvGrpSpPr>
            <p:nvPr userDrawn="1"/>
          </p:nvGrpSpPr>
          <p:grpSpPr bwMode="auto">
            <a:xfrm>
              <a:off x="6267450" y="4876800"/>
              <a:ext cx="762000" cy="660400"/>
              <a:chOff x="3794" y="2614"/>
              <a:chExt cx="1966" cy="1706"/>
            </a:xfrm>
          </p:grpSpPr>
          <p:sp>
            <p:nvSpPr>
              <p:cNvPr id="1032" name="Oval 6"/>
              <p:cNvSpPr>
                <a:spLocks noChangeArrowheads="1"/>
              </p:cNvSpPr>
              <p:nvPr/>
            </p:nvSpPr>
            <p:spPr bwMode="auto">
              <a:xfrm>
                <a:off x="3794" y="3840"/>
                <a:ext cx="1966" cy="480"/>
              </a:xfrm>
              <a:prstGeom prst="ellipse">
                <a:avLst/>
              </a:prstGeom>
              <a:gradFill rotWithShape="0">
                <a:gsLst>
                  <a:gs pos="0">
                    <a:srgbClr val="2F2F18"/>
                  </a:gs>
                  <a:gs pos="50000">
                    <a:srgbClr val="666633"/>
                  </a:gs>
                  <a:gs pos="100000">
                    <a:srgbClr val="2F2F18"/>
                  </a:gs>
                </a:gsLst>
                <a:lin ang="0" scaled="1"/>
              </a:gra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3" name="Rectangle 7"/>
              <p:cNvSpPr>
                <a:spLocks noChangeArrowheads="1"/>
              </p:cNvSpPr>
              <p:nvPr/>
            </p:nvSpPr>
            <p:spPr bwMode="auto">
              <a:xfrm>
                <a:off x="3794" y="2879"/>
                <a:ext cx="1966" cy="1200"/>
              </a:xfrm>
              <a:prstGeom prst="rect">
                <a:avLst/>
              </a:prstGeom>
              <a:gradFill rotWithShape="0">
                <a:gsLst>
                  <a:gs pos="0">
                    <a:srgbClr val="2F2F18"/>
                  </a:gs>
                  <a:gs pos="50000">
                    <a:srgbClr val="666633"/>
                  </a:gs>
                  <a:gs pos="100000">
                    <a:srgbClr val="2F2F18"/>
                  </a:gs>
                </a:gsLst>
                <a:lin ang="0" scaled="1"/>
              </a:gra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34" name="Picture 8"/>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794" y="2614"/>
                <a:ext cx="1966" cy="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spTree>
    <p:extLst>
      <p:ext uri="{BB962C8B-B14F-4D97-AF65-F5344CB8AC3E}">
        <p14:creationId xmlns:p14="http://schemas.microsoft.com/office/powerpoint/2010/main" val="179123881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3600">
          <a:solidFill>
            <a:srgbClr val="0000FF"/>
          </a:solidFill>
          <a:latin typeface="+mj-lt"/>
          <a:ea typeface="+mj-ea"/>
          <a:cs typeface="Osaka"/>
        </a:defRPr>
      </a:lvl1pPr>
      <a:lvl2pPr algn="l" rtl="0" eaLnBrk="0" fontAlgn="base" hangingPunct="0">
        <a:spcBef>
          <a:spcPct val="0"/>
        </a:spcBef>
        <a:spcAft>
          <a:spcPct val="0"/>
        </a:spcAft>
        <a:defRPr sz="3600">
          <a:solidFill>
            <a:srgbClr val="0000FF"/>
          </a:solidFill>
          <a:latin typeface="Tahoma" charset="0"/>
          <a:ea typeface="Osaka" charset="-128"/>
          <a:cs typeface="Osaka"/>
        </a:defRPr>
      </a:lvl2pPr>
      <a:lvl3pPr algn="l" rtl="0" eaLnBrk="0" fontAlgn="base" hangingPunct="0">
        <a:spcBef>
          <a:spcPct val="0"/>
        </a:spcBef>
        <a:spcAft>
          <a:spcPct val="0"/>
        </a:spcAft>
        <a:defRPr sz="3600">
          <a:solidFill>
            <a:srgbClr val="0000FF"/>
          </a:solidFill>
          <a:latin typeface="Tahoma" charset="0"/>
          <a:ea typeface="Osaka" charset="-128"/>
          <a:cs typeface="Osaka"/>
        </a:defRPr>
      </a:lvl3pPr>
      <a:lvl4pPr algn="l" rtl="0" eaLnBrk="0" fontAlgn="base" hangingPunct="0">
        <a:spcBef>
          <a:spcPct val="0"/>
        </a:spcBef>
        <a:spcAft>
          <a:spcPct val="0"/>
        </a:spcAft>
        <a:defRPr sz="3600">
          <a:solidFill>
            <a:srgbClr val="0000FF"/>
          </a:solidFill>
          <a:latin typeface="Tahoma" charset="0"/>
          <a:ea typeface="Osaka" charset="-128"/>
          <a:cs typeface="Osaka"/>
        </a:defRPr>
      </a:lvl4pPr>
      <a:lvl5pPr algn="l" rtl="0" eaLnBrk="0" fontAlgn="base" hangingPunct="0">
        <a:spcBef>
          <a:spcPct val="0"/>
        </a:spcBef>
        <a:spcAft>
          <a:spcPct val="0"/>
        </a:spcAft>
        <a:defRPr sz="3600">
          <a:solidFill>
            <a:srgbClr val="0000FF"/>
          </a:solidFill>
          <a:latin typeface="Tahoma" charset="0"/>
          <a:ea typeface="Osaka" charset="-128"/>
          <a:cs typeface="Osaka"/>
        </a:defRPr>
      </a:lvl5pPr>
      <a:lvl6pPr marL="457200" algn="l" rtl="0" fontAlgn="base">
        <a:spcBef>
          <a:spcPct val="0"/>
        </a:spcBef>
        <a:spcAft>
          <a:spcPct val="0"/>
        </a:spcAft>
        <a:defRPr sz="3600">
          <a:solidFill>
            <a:srgbClr val="0000FF"/>
          </a:solidFill>
          <a:latin typeface="Tahoma" charset="0"/>
          <a:ea typeface="Osaka" charset="-128"/>
        </a:defRPr>
      </a:lvl6pPr>
      <a:lvl7pPr marL="914400" algn="l" rtl="0" fontAlgn="base">
        <a:spcBef>
          <a:spcPct val="0"/>
        </a:spcBef>
        <a:spcAft>
          <a:spcPct val="0"/>
        </a:spcAft>
        <a:defRPr sz="3600">
          <a:solidFill>
            <a:srgbClr val="0000FF"/>
          </a:solidFill>
          <a:latin typeface="Tahoma" charset="0"/>
          <a:ea typeface="Osaka" charset="-128"/>
        </a:defRPr>
      </a:lvl7pPr>
      <a:lvl8pPr marL="1371600" algn="l" rtl="0" fontAlgn="base">
        <a:spcBef>
          <a:spcPct val="0"/>
        </a:spcBef>
        <a:spcAft>
          <a:spcPct val="0"/>
        </a:spcAft>
        <a:defRPr sz="3600">
          <a:solidFill>
            <a:srgbClr val="0000FF"/>
          </a:solidFill>
          <a:latin typeface="Tahoma" charset="0"/>
          <a:ea typeface="Osaka" charset="-128"/>
        </a:defRPr>
      </a:lvl8pPr>
      <a:lvl9pPr marL="1828800" algn="l" rtl="0" fontAlgn="base">
        <a:spcBef>
          <a:spcPct val="0"/>
        </a:spcBef>
        <a:spcAft>
          <a:spcPct val="0"/>
        </a:spcAft>
        <a:defRPr sz="3600">
          <a:solidFill>
            <a:srgbClr val="0000FF"/>
          </a:solidFill>
          <a:latin typeface="Tahoma" charset="0"/>
          <a:ea typeface="Osaka"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Osaka"/>
        </a:defRPr>
      </a:lvl1pPr>
      <a:lvl2pPr marL="742950" indent="-285750" algn="l" rtl="0" eaLnBrk="0" fontAlgn="base" hangingPunct="0">
        <a:spcBef>
          <a:spcPct val="20000"/>
        </a:spcBef>
        <a:spcAft>
          <a:spcPct val="0"/>
        </a:spcAft>
        <a:buChar char="–"/>
        <a:defRPr sz="2800">
          <a:solidFill>
            <a:schemeClr val="tx1"/>
          </a:solidFill>
          <a:latin typeface="+mn-lt"/>
          <a:ea typeface="+mn-ea"/>
          <a:cs typeface="Osaka"/>
        </a:defRPr>
      </a:lvl2pPr>
      <a:lvl3pPr marL="1143000" indent="-228600" algn="l" rtl="0" eaLnBrk="0" fontAlgn="base" hangingPunct="0">
        <a:spcBef>
          <a:spcPct val="20000"/>
        </a:spcBef>
        <a:spcAft>
          <a:spcPct val="0"/>
        </a:spcAft>
        <a:buChar char="•"/>
        <a:defRPr sz="2400">
          <a:solidFill>
            <a:schemeClr val="tx1"/>
          </a:solidFill>
          <a:latin typeface="+mn-lt"/>
          <a:ea typeface="+mn-ea"/>
          <a:cs typeface="Osaka"/>
        </a:defRPr>
      </a:lvl3pPr>
      <a:lvl4pPr marL="1600200" indent="-228600" algn="l" rtl="0" eaLnBrk="0" fontAlgn="base" hangingPunct="0">
        <a:spcBef>
          <a:spcPct val="20000"/>
        </a:spcBef>
        <a:spcAft>
          <a:spcPct val="0"/>
        </a:spcAft>
        <a:buChar char="–"/>
        <a:defRPr sz="2000">
          <a:solidFill>
            <a:schemeClr val="tx1"/>
          </a:solidFill>
          <a:latin typeface="+mn-lt"/>
          <a:ea typeface="+mn-ea"/>
          <a:cs typeface="Osaka"/>
        </a:defRPr>
      </a:lvl4pPr>
      <a:lvl5pPr marL="2057400" indent="-228600" algn="l" rtl="0" eaLnBrk="0" fontAlgn="base" hangingPunct="0">
        <a:spcBef>
          <a:spcPct val="20000"/>
        </a:spcBef>
        <a:spcAft>
          <a:spcPct val="0"/>
        </a:spcAft>
        <a:buChar char="»"/>
        <a:defRPr sz="2000">
          <a:solidFill>
            <a:schemeClr val="tx1"/>
          </a:solidFill>
          <a:latin typeface="+mn-lt"/>
          <a:ea typeface="+mn-ea"/>
          <a:cs typeface="Osak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5.png"/><Relationship Id="rId11" Type="http://schemas.openxmlformats.org/officeDocument/2006/relationships/image" Target="../media/image30.gif"/><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jpe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2.png"/><Relationship Id="rId7" Type="http://schemas.openxmlformats.org/officeDocument/2006/relationships/image" Target="../media/image36.jpe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kaggle.com/" TargetMode="External"/><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ctrTitle"/>
          </p:nvPr>
        </p:nvSpPr>
        <p:spPr>
          <a:xfrm>
            <a:off x="685800" y="2286000"/>
            <a:ext cx="7239000" cy="1143000"/>
          </a:xfrm>
        </p:spPr>
        <p:txBody>
          <a:bodyPr/>
          <a:lstStyle/>
          <a:p>
            <a:r>
              <a:rPr lang="en-US" dirty="0"/>
              <a:t>CAP4770/5771</a:t>
            </a:r>
            <a:br>
              <a:rPr lang="en-US" dirty="0"/>
            </a:br>
            <a:r>
              <a:rPr lang="en-US" dirty="0"/>
              <a:t>Introduction to Data Science</a:t>
            </a:r>
            <a:br>
              <a:rPr lang="en-US" dirty="0"/>
            </a:br>
            <a:r>
              <a:rPr lang="en-US" dirty="0"/>
              <a:t>Fall 2015</a:t>
            </a:r>
            <a:endParaRPr lang="en-US" dirty="0" smtClean="0"/>
          </a:p>
        </p:txBody>
      </p:sp>
      <p:sp>
        <p:nvSpPr>
          <p:cNvPr id="3075" name="Rectangle 2"/>
          <p:cNvSpPr>
            <a:spLocks noGrp="1" noChangeArrowheads="1"/>
          </p:cNvSpPr>
          <p:nvPr>
            <p:ph type="subTitle" idx="1"/>
          </p:nvPr>
        </p:nvSpPr>
        <p:spPr/>
        <p:txBody>
          <a:bodyPr/>
          <a:lstStyle/>
          <a:p>
            <a:pPr eaLnBrk="1" hangingPunct="1">
              <a:lnSpc>
                <a:spcPct val="90000"/>
              </a:lnSpc>
            </a:pPr>
            <a:endParaRPr lang="en-US" sz="2000" dirty="0" smtClean="0"/>
          </a:p>
          <a:p>
            <a:pPr eaLnBrk="1" hangingPunct="1">
              <a:lnSpc>
                <a:spcPct val="90000"/>
              </a:lnSpc>
            </a:pPr>
            <a:r>
              <a:rPr lang="en-US" sz="2000" dirty="0" smtClean="0"/>
              <a:t>University of Florida, CISE Department</a:t>
            </a:r>
          </a:p>
          <a:p>
            <a:pPr eaLnBrk="1" hangingPunct="1">
              <a:lnSpc>
                <a:spcPct val="90000"/>
              </a:lnSpc>
            </a:pPr>
            <a:r>
              <a:rPr lang="en-US" sz="2000" dirty="0" smtClean="0"/>
              <a:t>Prof. Daisy </a:t>
            </a:r>
            <a:r>
              <a:rPr lang="en-US" sz="2000" dirty="0" err="1" smtClean="0"/>
              <a:t>Zhe</a:t>
            </a:r>
            <a:r>
              <a:rPr lang="en-US" sz="2000" dirty="0" smtClean="0"/>
              <a:t> Wang</a:t>
            </a:r>
          </a:p>
          <a:p>
            <a:pPr eaLnBrk="1" hangingPunct="1">
              <a:lnSpc>
                <a:spcPct val="90000"/>
              </a:lnSpc>
            </a:pPr>
            <a:endParaRPr lang="en-US" sz="2000" dirty="0" smtClean="0"/>
          </a:p>
          <a:p>
            <a:pPr eaLnBrk="1" hangingPunct="1">
              <a:lnSpc>
                <a:spcPct val="90000"/>
              </a:lnSpc>
            </a:pPr>
            <a:endParaRPr lang="en-US" sz="2000" dirty="0" smtClean="0"/>
          </a:p>
          <a:p>
            <a:pPr eaLnBrk="1" hangingPunct="1">
              <a:lnSpc>
                <a:spcPct val="90000"/>
              </a:lnSpc>
            </a:pPr>
            <a:endParaRPr lang="en-US" sz="2000" dirty="0" smtClean="0"/>
          </a:p>
        </p:txBody>
      </p:sp>
      <p:sp>
        <p:nvSpPr>
          <p:cNvPr id="4" name="Rectangle 3"/>
          <p:cNvSpPr/>
          <p:nvPr/>
        </p:nvSpPr>
        <p:spPr>
          <a:xfrm>
            <a:off x="4343400" y="6071860"/>
            <a:ext cx="4572000" cy="523220"/>
          </a:xfrm>
          <a:prstGeom prst="rect">
            <a:avLst/>
          </a:prstGeom>
        </p:spPr>
        <p:txBody>
          <a:bodyPr>
            <a:spAutoFit/>
          </a:bodyPr>
          <a:lstStyle/>
          <a:p>
            <a:r>
              <a:rPr lang="en-US" sz="1400" dirty="0" smtClean="0"/>
              <a:t>Based </a:t>
            </a:r>
            <a:r>
              <a:rPr lang="en-US" sz="1400" dirty="0"/>
              <a:t>on notes from </a:t>
            </a:r>
            <a:r>
              <a:rPr lang="en-US" sz="1400" dirty="0" smtClean="0"/>
              <a:t>CS194 at UC Berkeley by Michael Franklin, </a:t>
            </a:r>
            <a:r>
              <a:rPr lang="en-US" sz="1400" dirty="0"/>
              <a:t>John </a:t>
            </a:r>
            <a:r>
              <a:rPr lang="en-US" sz="1400" dirty="0" smtClean="0"/>
              <a:t>Canny, and </a:t>
            </a:r>
            <a:r>
              <a:rPr lang="en-US" sz="1400" dirty="0"/>
              <a:t>Jeff </a:t>
            </a:r>
            <a:r>
              <a:rPr lang="en-US" sz="1400" dirty="0" err="1"/>
              <a:t>Hammerbacher</a:t>
            </a:r>
            <a:endParaRPr lang="en-US" sz="1400" dirty="0"/>
          </a:p>
        </p:txBody>
      </p:sp>
    </p:spTree>
    <p:extLst>
      <p:ext uri="{BB962C8B-B14F-4D97-AF65-F5344CB8AC3E}">
        <p14:creationId xmlns:p14="http://schemas.microsoft.com/office/powerpoint/2010/main" val="89652955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2800" dirty="0" smtClean="0"/>
              <a:t>PageRank: The web as a behavioral dataset</a:t>
            </a:r>
          </a:p>
        </p:txBody>
      </p:sp>
      <p:sp>
        <p:nvSpPr>
          <p:cNvPr id="7171" name="Rectangle 7"/>
          <p:cNvSpPr>
            <a:spLocks noGrp="1" noChangeArrowheads="1"/>
          </p:cNvSpPr>
          <p:nvPr>
            <p:ph type="body" idx="1"/>
          </p:nvPr>
        </p:nvSpPr>
        <p:spPr>
          <a:xfrm>
            <a:off x="533400" y="1600200"/>
            <a:ext cx="8077200" cy="4602163"/>
          </a:xfrm>
        </p:spPr>
        <p:txBody>
          <a:bodyPr/>
          <a:lstStyle/>
          <a:p>
            <a:pPr lvl="1" eaLnBrk="1" hangingPunct="1">
              <a:buFontTx/>
              <a:buNone/>
            </a:pPr>
            <a:endParaRPr lang="en-US" sz="1800" dirty="0" smtClean="0"/>
          </a:p>
          <a:p>
            <a:pPr lvl="1" eaLnBrk="1" hangingPunct="1">
              <a:buFontTx/>
              <a:buNone/>
            </a:pPr>
            <a:endParaRPr lang="en-US" sz="1800" dirty="0" smtClean="0"/>
          </a:p>
          <a:p>
            <a:pPr eaLnBrk="1" hangingPunct="1">
              <a:buFontTx/>
              <a:buNone/>
            </a:pPr>
            <a:endParaRPr lang="en-US" sz="20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600200"/>
            <a:ext cx="4876800" cy="3925824"/>
          </a:xfrm>
          <a:prstGeom prst="rect">
            <a:avLst/>
          </a:prstGeom>
        </p:spPr>
      </p:pic>
    </p:spTree>
    <p:extLst>
      <p:ext uri="{BB962C8B-B14F-4D97-AF65-F5344CB8AC3E}">
        <p14:creationId xmlns:p14="http://schemas.microsoft.com/office/powerpoint/2010/main" val="4118076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0" y="198438"/>
            <a:ext cx="7162800" cy="792162"/>
          </a:xfrm>
        </p:spPr>
        <p:txBody>
          <a:bodyPr/>
          <a:lstStyle/>
          <a:p>
            <a:pPr eaLnBrk="1" hangingPunct="1"/>
            <a:r>
              <a:rPr lang="en-US" sz="4000" dirty="0"/>
              <a:t>S</a:t>
            </a:r>
            <a:r>
              <a:rPr lang="en-US" sz="4000" dirty="0" smtClean="0"/>
              <a:t>ponsored search</a:t>
            </a:r>
          </a:p>
        </p:txBody>
      </p:sp>
      <p:sp>
        <p:nvSpPr>
          <p:cNvPr id="8195" name="Rectangle 7"/>
          <p:cNvSpPr>
            <a:spLocks noGrp="1" noChangeArrowheads="1"/>
          </p:cNvSpPr>
          <p:nvPr>
            <p:ph type="body" idx="1"/>
          </p:nvPr>
        </p:nvSpPr>
        <p:spPr>
          <a:xfrm>
            <a:off x="702254" y="1302664"/>
            <a:ext cx="7543800" cy="4906963"/>
          </a:xfrm>
        </p:spPr>
        <p:txBody>
          <a:bodyPr/>
          <a:lstStyle/>
          <a:p>
            <a:pPr eaLnBrk="1" hangingPunct="1"/>
            <a:endParaRPr lang="en-US" dirty="0" smtClean="0"/>
          </a:p>
          <a:p>
            <a:pPr eaLnBrk="1" hangingPunct="1"/>
            <a:endParaRPr lang="en-US" dirty="0" smtClean="0"/>
          </a:p>
          <a:p>
            <a:pPr eaLnBrk="1" hangingPunct="1">
              <a:buFontTx/>
              <a:buNone/>
            </a:pPr>
            <a:endParaRPr lang="en-US" dirty="0" smtClean="0"/>
          </a:p>
          <a:p>
            <a:pPr eaLnBrk="1" hangingPunct="1">
              <a:buFontTx/>
              <a:buNone/>
            </a:pPr>
            <a:endParaRPr lang="en-US" dirty="0" smtClean="0"/>
          </a:p>
          <a:p>
            <a:pPr lvl="1" eaLnBrk="1" hangingPunct="1">
              <a:buFontTx/>
              <a:buNone/>
            </a:pPr>
            <a:endParaRPr lang="en-US" sz="1800" dirty="0" smtClean="0"/>
          </a:p>
          <a:p>
            <a:pPr lvl="1" eaLnBrk="1" hangingPunct="1">
              <a:buFontTx/>
              <a:buNone/>
            </a:pPr>
            <a:endParaRPr lang="en-US" sz="1800" dirty="0" smtClean="0"/>
          </a:p>
          <a:p>
            <a:pPr eaLnBrk="1" hangingPunct="1">
              <a:buFontTx/>
              <a:buNone/>
            </a:pPr>
            <a:endParaRPr lang="en-US" sz="2000" dirty="0" smtClean="0"/>
          </a:p>
        </p:txBody>
      </p:sp>
      <p:pic>
        <p:nvPicPr>
          <p:cNvPr id="9216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1" y="1202923"/>
            <a:ext cx="7407854" cy="4584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459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95400" y="0"/>
            <a:ext cx="7391400" cy="792162"/>
          </a:xfrm>
        </p:spPr>
        <p:txBody>
          <a:bodyPr/>
          <a:lstStyle/>
          <a:p>
            <a:pPr eaLnBrk="1" hangingPunct="1"/>
            <a:r>
              <a:rPr lang="en-US" sz="4000" dirty="0" smtClean="0"/>
              <a:t>Sponsored search</a:t>
            </a:r>
          </a:p>
        </p:txBody>
      </p:sp>
      <p:sp>
        <p:nvSpPr>
          <p:cNvPr id="2" name="Content Placeholder 1"/>
          <p:cNvSpPr>
            <a:spLocks noGrp="1"/>
          </p:cNvSpPr>
          <p:nvPr>
            <p:ph idx="1"/>
          </p:nvPr>
        </p:nvSpPr>
        <p:spPr>
          <a:xfrm>
            <a:off x="457200" y="990600"/>
            <a:ext cx="8229600" cy="5135563"/>
          </a:xfrm>
        </p:spPr>
        <p:txBody>
          <a:bodyPr>
            <a:normAutofit fontScale="85000" lnSpcReduction="20000"/>
          </a:bodyPr>
          <a:lstStyle/>
          <a:p>
            <a:r>
              <a:rPr lang="en-US" sz="2800" dirty="0" smtClean="0"/>
              <a:t>Google revenue around $50 </a:t>
            </a:r>
            <a:r>
              <a:rPr lang="en-US" sz="2800" dirty="0" err="1" smtClean="0"/>
              <a:t>bn</a:t>
            </a:r>
            <a:r>
              <a:rPr lang="en-US" sz="2800" dirty="0"/>
              <a:t>/</a:t>
            </a:r>
            <a:r>
              <a:rPr lang="en-US" sz="2800" dirty="0" smtClean="0"/>
              <a:t>year from marketing, 97% of the companies revenue. </a:t>
            </a:r>
          </a:p>
          <a:p>
            <a:endParaRPr lang="en-US" sz="2800" dirty="0" smtClean="0"/>
          </a:p>
          <a:p>
            <a:r>
              <a:rPr lang="en-US" sz="2800" dirty="0" smtClean="0"/>
              <a:t>Sponsored search uses an auction – a pure competition for marketers trying to win access to consumers. </a:t>
            </a:r>
          </a:p>
          <a:p>
            <a:endParaRPr lang="en-US" sz="2800" dirty="0" smtClean="0"/>
          </a:p>
          <a:p>
            <a:r>
              <a:rPr lang="en-US" sz="2800" dirty="0" smtClean="0"/>
              <a:t>In other words, a competition for </a:t>
            </a:r>
            <a:r>
              <a:rPr lang="en-US" sz="2800" b="1" dirty="0" smtClean="0">
                <a:solidFill>
                  <a:schemeClr val="accent2"/>
                </a:solidFill>
              </a:rPr>
              <a:t>models</a:t>
            </a:r>
            <a:r>
              <a:rPr lang="en-US" sz="2800" dirty="0" smtClean="0"/>
              <a:t> of consumers – their likelihood of responding to the ad – and of determining the right bid for the item.</a:t>
            </a:r>
          </a:p>
          <a:p>
            <a:endParaRPr lang="en-US" sz="2800" dirty="0" smtClean="0"/>
          </a:p>
          <a:p>
            <a:r>
              <a:rPr lang="en-US" sz="2800" dirty="0" smtClean="0"/>
              <a:t>There are around 30 billion search requests a month. Perhaps a </a:t>
            </a:r>
            <a:r>
              <a:rPr lang="en-US" sz="2800" b="1" dirty="0" smtClean="0">
                <a:solidFill>
                  <a:schemeClr val="accent2"/>
                </a:solidFill>
              </a:rPr>
              <a:t>trillion events </a:t>
            </a:r>
            <a:r>
              <a:rPr lang="en-US" sz="2800" dirty="0" smtClean="0"/>
              <a:t>of history between search providers. </a:t>
            </a:r>
          </a:p>
          <a:p>
            <a:endParaRPr lang="en-US" sz="2800" dirty="0"/>
          </a:p>
          <a:p>
            <a:r>
              <a:rPr lang="en-US" sz="2800" dirty="0" smtClean="0"/>
              <a:t>Google </a:t>
            </a:r>
            <a:r>
              <a:rPr lang="en-US" sz="2800" dirty="0" err="1" smtClean="0"/>
              <a:t>Adwords</a:t>
            </a:r>
            <a:r>
              <a:rPr lang="en-US" sz="2800" dirty="0" smtClean="0"/>
              <a:t> and </a:t>
            </a:r>
            <a:r>
              <a:rPr lang="en-US" sz="2800" dirty="0" err="1" smtClean="0"/>
              <a:t>Adsense</a:t>
            </a:r>
            <a:endParaRPr lang="en-US" sz="2800" dirty="0" smtClean="0"/>
          </a:p>
          <a:p>
            <a:endParaRPr lang="en-US" sz="2400" dirty="0"/>
          </a:p>
        </p:txBody>
      </p:sp>
    </p:spTree>
    <p:extLst>
      <p:ext uri="{BB962C8B-B14F-4D97-AF65-F5344CB8AC3E}">
        <p14:creationId xmlns:p14="http://schemas.microsoft.com/office/powerpoint/2010/main" val="2411644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98438"/>
            <a:ext cx="8229600" cy="792162"/>
          </a:xfrm>
        </p:spPr>
        <p:txBody>
          <a:bodyPr/>
          <a:lstStyle/>
          <a:p>
            <a:pPr eaLnBrk="1" hangingPunct="1"/>
            <a:r>
              <a:rPr lang="en-US" sz="4000" dirty="0" smtClean="0"/>
              <a:t>Sponsored search</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8" t="28659" r="-1538" b="-10576"/>
          <a:stretch/>
        </p:blipFill>
        <p:spPr bwMode="auto">
          <a:xfrm>
            <a:off x="-30480" y="15240"/>
            <a:ext cx="9286875" cy="16291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8291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Data Science Applications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Transaction Databases </a:t>
            </a:r>
            <a:r>
              <a:rPr lang="en-US" dirty="0" smtClean="0">
                <a:sym typeface="Wingdings" panose="05000000000000000000" pitchFamily="2" charset="2"/>
              </a:rPr>
              <a:t> Recommender systems (</a:t>
            </a:r>
            <a:r>
              <a:rPr lang="en-US" dirty="0" err="1" smtClean="0">
                <a:sym typeface="Wingdings" panose="05000000000000000000" pitchFamily="2" charset="2"/>
              </a:rPr>
              <a:t>NetFlix</a:t>
            </a:r>
            <a:r>
              <a:rPr lang="en-US" dirty="0" smtClean="0">
                <a:sym typeface="Wingdings" panose="05000000000000000000" pitchFamily="2" charset="2"/>
              </a:rPr>
              <a:t>), Fraud Detection (Security and Privacy)</a:t>
            </a:r>
            <a:endParaRPr lang="en-US" dirty="0" smtClean="0"/>
          </a:p>
          <a:p>
            <a:endParaRPr lang="en-US" dirty="0" smtClean="0"/>
          </a:p>
          <a:p>
            <a:r>
              <a:rPr lang="en-US" dirty="0" smtClean="0"/>
              <a:t>Wireless Sensor Data </a:t>
            </a:r>
            <a:r>
              <a:rPr lang="en-US" dirty="0" smtClean="0">
                <a:sym typeface="Wingdings" panose="05000000000000000000" pitchFamily="2" charset="2"/>
              </a:rPr>
              <a:t> Smart Home, Real-time Monitoring, Internet of Things</a:t>
            </a:r>
            <a:endParaRPr lang="en-US" dirty="0" smtClean="0"/>
          </a:p>
          <a:p>
            <a:endParaRPr lang="en-US" dirty="0" smtClean="0"/>
          </a:p>
          <a:p>
            <a:r>
              <a:rPr lang="en-US" dirty="0" smtClean="0"/>
              <a:t>Text Data, Social Media Data </a:t>
            </a:r>
            <a:r>
              <a:rPr lang="en-US" dirty="0" smtClean="0">
                <a:sym typeface="Wingdings" panose="05000000000000000000" pitchFamily="2" charset="2"/>
              </a:rPr>
              <a:t> Product Review and Consumer Satisfaction (Facebook, Twitter, LinkedIn), E-discovery</a:t>
            </a:r>
            <a:endParaRPr lang="en-US" dirty="0" smtClean="0"/>
          </a:p>
          <a:p>
            <a:pPr marL="0" indent="0">
              <a:buNone/>
            </a:pPr>
            <a:endParaRPr lang="en-US" dirty="0" smtClean="0"/>
          </a:p>
          <a:p>
            <a:r>
              <a:rPr lang="en-US" dirty="0" smtClean="0"/>
              <a:t>Software Log Data </a:t>
            </a:r>
            <a:r>
              <a:rPr lang="en-US" dirty="0" smtClean="0">
                <a:sym typeface="Wingdings" panose="05000000000000000000" pitchFamily="2" charset="2"/>
              </a:rPr>
              <a:t> Automatic Trouble Shooting (</a:t>
            </a:r>
            <a:r>
              <a:rPr lang="en-US" dirty="0" err="1" smtClean="0">
                <a:sym typeface="Wingdings" panose="05000000000000000000" pitchFamily="2" charset="2"/>
              </a:rPr>
              <a:t>Splunk</a:t>
            </a:r>
            <a:r>
              <a:rPr lang="en-US" dirty="0" smtClean="0">
                <a:sym typeface="Wingdings" panose="05000000000000000000" pitchFamily="2" charset="2"/>
              </a:rPr>
              <a:t>)</a:t>
            </a:r>
            <a:endParaRPr lang="en-US" dirty="0" smtClean="0"/>
          </a:p>
          <a:p>
            <a:endParaRPr lang="en-US" dirty="0" smtClean="0"/>
          </a:p>
          <a:p>
            <a:r>
              <a:rPr lang="en-US" dirty="0" smtClean="0"/>
              <a:t>Genotype </a:t>
            </a:r>
            <a:r>
              <a:rPr lang="en-US" dirty="0"/>
              <a:t>and Phenotype Data </a:t>
            </a:r>
            <a:r>
              <a:rPr lang="en-US" dirty="0" smtClean="0">
                <a:sym typeface="Wingdings" panose="05000000000000000000" pitchFamily="2" charset="2"/>
              </a:rPr>
              <a:t> Epic, 23andme, Patient-Centered Care, Personalized Medicine</a:t>
            </a:r>
            <a:endParaRPr lang="en-US" dirty="0" smtClean="0">
              <a:solidFill>
                <a:srgbClr val="FF3300"/>
              </a:solidFill>
            </a:endParaRPr>
          </a:p>
          <a:p>
            <a:pPr marL="0" indent="0">
              <a:buNone/>
            </a:pPr>
            <a:r>
              <a:rPr lang="en-US" dirty="0">
                <a:solidFill>
                  <a:srgbClr val="FF3300"/>
                </a:solidFill>
              </a:rPr>
              <a:t> </a:t>
            </a:r>
            <a:r>
              <a:rPr lang="en-US" dirty="0" smtClean="0">
                <a:solidFill>
                  <a:srgbClr val="FF3300"/>
                </a:solidFill>
              </a:rPr>
              <a:t>            </a:t>
            </a:r>
            <a:endParaRPr lang="en-US" dirty="0"/>
          </a:p>
        </p:txBody>
      </p:sp>
    </p:spTree>
    <p:extLst>
      <p:ext uri="{BB962C8B-B14F-4D97-AF65-F5344CB8AC3E}">
        <p14:creationId xmlns:p14="http://schemas.microsoft.com/office/powerpoint/2010/main" val="373373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sz="2800" dirty="0" smtClean="0"/>
          </a:p>
          <a:p>
            <a:pPr marL="0" indent="0">
              <a:buNone/>
            </a:pPr>
            <a:r>
              <a:rPr lang="en-US" sz="2800" b="1" dirty="0" smtClean="0"/>
              <a:t>Where does data come from?</a:t>
            </a:r>
          </a:p>
        </p:txBody>
      </p:sp>
      <p:sp>
        <p:nvSpPr>
          <p:cNvPr id="4" name="Slide Number Placeholder 3"/>
          <p:cNvSpPr>
            <a:spLocks noGrp="1"/>
          </p:cNvSpPr>
          <p:nvPr>
            <p:ph type="sldNum" sz="quarter" idx="10"/>
          </p:nvPr>
        </p:nvSpPr>
        <p:spPr/>
        <p:txBody>
          <a:bodyPr/>
          <a:lstStyle/>
          <a:p>
            <a:fld id="{59A97E53-6C84-4A8E-B02C-CD6E8B3D6BC3}" type="slidenum">
              <a:rPr lang="en-US" smtClean="0"/>
              <a:pPr/>
              <a:t>15</a:t>
            </a:fld>
            <a:endParaRPr lang="en-US"/>
          </a:p>
        </p:txBody>
      </p:sp>
    </p:spTree>
    <p:extLst>
      <p:ext uri="{BB962C8B-B14F-4D97-AF65-F5344CB8AC3E}">
        <p14:creationId xmlns:p14="http://schemas.microsoft.com/office/powerpoint/2010/main" val="2382834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240" y="200360"/>
            <a:ext cx="7503446" cy="694990"/>
          </a:xfrm>
        </p:spPr>
        <p:txBody>
          <a:bodyPr>
            <a:normAutofit/>
          </a:bodyPr>
          <a:lstStyle/>
          <a:p>
            <a:r>
              <a:rPr lang="en-US" dirty="0" smtClean="0"/>
              <a:t>“Big Data” Sources</a:t>
            </a:r>
            <a:endParaRPr lang="en-US" dirty="0"/>
          </a:p>
        </p:txBody>
      </p:sp>
      <p:sp>
        <p:nvSpPr>
          <p:cNvPr id="4" name="Rectangle 3"/>
          <p:cNvSpPr/>
          <p:nvPr/>
        </p:nvSpPr>
        <p:spPr>
          <a:xfrm>
            <a:off x="875214" y="969630"/>
            <a:ext cx="3240658" cy="2695903"/>
          </a:xfrm>
          <a:prstGeom prst="rect">
            <a:avLst/>
          </a:prstGeom>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5" name="Rectangle 4"/>
          <p:cNvSpPr/>
          <p:nvPr/>
        </p:nvSpPr>
        <p:spPr>
          <a:xfrm>
            <a:off x="4821563" y="969628"/>
            <a:ext cx="3240658" cy="2695903"/>
          </a:xfrm>
          <a:prstGeom prst="rect">
            <a:avLst/>
          </a:prstGeom>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6" name="Rectangle 5"/>
          <p:cNvSpPr/>
          <p:nvPr/>
        </p:nvSpPr>
        <p:spPr>
          <a:xfrm>
            <a:off x="875214" y="3902014"/>
            <a:ext cx="3240658" cy="2695903"/>
          </a:xfrm>
          <a:prstGeom prst="rect">
            <a:avLst/>
          </a:prstGeom>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Rectangle 6"/>
          <p:cNvSpPr/>
          <p:nvPr/>
        </p:nvSpPr>
        <p:spPr>
          <a:xfrm>
            <a:off x="4821563" y="3902013"/>
            <a:ext cx="3240658" cy="2695903"/>
          </a:xfrm>
          <a:prstGeom prst="rect">
            <a:avLst/>
          </a:prstGeom>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8" name="Picture 7"/>
          <p:cNvPicPr>
            <a:picLocks noChangeAspect="1"/>
          </p:cNvPicPr>
          <p:nvPr/>
        </p:nvPicPr>
        <p:blipFill>
          <a:blip r:embed="rId3"/>
          <a:stretch>
            <a:fillRect/>
          </a:stretch>
        </p:blipFill>
        <p:spPr>
          <a:xfrm>
            <a:off x="964817" y="1472010"/>
            <a:ext cx="1235046" cy="1691135"/>
          </a:xfrm>
          <a:prstGeom prst="rect">
            <a:avLst/>
          </a:prstGeom>
        </p:spPr>
      </p:pic>
      <p:sp>
        <p:nvSpPr>
          <p:cNvPr id="9" name="Rectangle 8"/>
          <p:cNvSpPr/>
          <p:nvPr/>
        </p:nvSpPr>
        <p:spPr>
          <a:xfrm>
            <a:off x="2199863" y="1438809"/>
            <a:ext cx="4570809" cy="2246769"/>
          </a:xfrm>
          <a:prstGeom prst="rect">
            <a:avLst/>
          </a:prstGeom>
        </p:spPr>
        <p:txBody>
          <a:bodyPr>
            <a:spAutoFit/>
          </a:bodyPr>
          <a:lstStyle/>
          <a:p>
            <a:r>
              <a:rPr lang="en-US" sz="1400" dirty="0">
                <a:solidFill>
                  <a:schemeClr val="bg1"/>
                </a:solidFill>
              </a:rPr>
              <a:t>Every:</a:t>
            </a:r>
          </a:p>
          <a:p>
            <a:r>
              <a:rPr lang="en-US" sz="1400" dirty="0">
                <a:solidFill>
                  <a:schemeClr val="bg1"/>
                </a:solidFill>
              </a:rPr>
              <a:t>Click</a:t>
            </a:r>
          </a:p>
          <a:p>
            <a:r>
              <a:rPr lang="en-US" sz="1400" dirty="0">
                <a:solidFill>
                  <a:schemeClr val="bg1"/>
                </a:solidFill>
              </a:rPr>
              <a:t>Ad impression</a:t>
            </a:r>
          </a:p>
          <a:p>
            <a:r>
              <a:rPr lang="en-US" sz="1400" dirty="0" smtClean="0">
                <a:solidFill>
                  <a:schemeClr val="bg1"/>
                </a:solidFill>
              </a:rPr>
              <a:t>Billing </a:t>
            </a:r>
            <a:r>
              <a:rPr lang="en-US" sz="1400" dirty="0">
                <a:solidFill>
                  <a:schemeClr val="bg1"/>
                </a:solidFill>
              </a:rPr>
              <a:t>event</a:t>
            </a:r>
          </a:p>
          <a:p>
            <a:r>
              <a:rPr lang="en-US" sz="1400" dirty="0">
                <a:solidFill>
                  <a:schemeClr val="bg1"/>
                </a:solidFill>
              </a:rPr>
              <a:t>Fast Forward, pause,…</a:t>
            </a:r>
          </a:p>
          <a:p>
            <a:r>
              <a:rPr lang="en-US" sz="1400" dirty="0">
                <a:solidFill>
                  <a:schemeClr val="bg1"/>
                </a:solidFill>
              </a:rPr>
              <a:t>Server request</a:t>
            </a:r>
          </a:p>
          <a:p>
            <a:r>
              <a:rPr lang="en-US" sz="1400" dirty="0">
                <a:solidFill>
                  <a:schemeClr val="bg1"/>
                </a:solidFill>
              </a:rPr>
              <a:t>Transaction</a:t>
            </a:r>
          </a:p>
          <a:p>
            <a:r>
              <a:rPr lang="en-US" sz="1400" dirty="0">
                <a:solidFill>
                  <a:schemeClr val="bg1"/>
                </a:solidFill>
              </a:rPr>
              <a:t>Network message</a:t>
            </a:r>
          </a:p>
          <a:p>
            <a:r>
              <a:rPr lang="en-US" sz="1400" dirty="0">
                <a:solidFill>
                  <a:schemeClr val="bg1"/>
                </a:solidFill>
              </a:rPr>
              <a:t>Fault</a:t>
            </a:r>
          </a:p>
          <a:p>
            <a:r>
              <a:rPr lang="en-US" sz="1400" dirty="0">
                <a:solidFill>
                  <a:schemeClr val="bg1"/>
                </a:solidFill>
              </a:rPr>
              <a:t>…</a:t>
            </a:r>
          </a:p>
        </p:txBody>
      </p:sp>
      <p:sp>
        <p:nvSpPr>
          <p:cNvPr id="10" name="Title 1"/>
          <p:cNvSpPr txBox="1">
            <a:spLocks/>
          </p:cNvSpPr>
          <p:nvPr/>
        </p:nvSpPr>
        <p:spPr>
          <a:xfrm>
            <a:off x="4821563" y="995904"/>
            <a:ext cx="3240658" cy="615414"/>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pPr algn="ctr"/>
            <a:r>
              <a:rPr lang="en-US" sz="2000" b="1" dirty="0" smtClean="0">
                <a:solidFill>
                  <a:srgbClr val="FFFF00"/>
                </a:solidFill>
              </a:rPr>
              <a:t>User Generated (Web &amp; Mobile)</a:t>
            </a:r>
            <a:endParaRPr lang="en-US" sz="2000" b="1" dirty="0">
              <a:solidFill>
                <a:srgbClr val="FFFF00"/>
              </a:solidFill>
            </a:endParaRPr>
          </a:p>
        </p:txBody>
      </p:sp>
      <p:pic>
        <p:nvPicPr>
          <p:cNvPr id="11" name="Picture 10" descr="like"/>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96963" y="1820305"/>
            <a:ext cx="533400" cy="324114"/>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796899" y="1680451"/>
            <a:ext cx="508000" cy="505473"/>
          </a:xfrm>
          <a:prstGeom prst="rect">
            <a:avLst/>
          </a:prstGeom>
        </p:spPr>
      </p:pic>
      <p:pic>
        <p:nvPicPr>
          <p:cNvPr id="13" name="Picture 12" descr="tweet.png"/>
          <p:cNvPicPr>
            <a:picLocks noChangeAspect="1"/>
          </p:cNvPicPr>
          <p:nvPr/>
        </p:nvPicPr>
        <p:blipFill>
          <a:blip r:embed="rId6"/>
          <a:stretch>
            <a:fillRect/>
          </a:stretch>
        </p:blipFill>
        <p:spPr>
          <a:xfrm>
            <a:off x="6402372" y="1820305"/>
            <a:ext cx="368300" cy="292100"/>
          </a:xfrm>
          <a:prstGeom prst="rect">
            <a:avLst/>
          </a:prstGeom>
        </p:spPr>
      </p:pic>
      <p:pic>
        <p:nvPicPr>
          <p:cNvPr id="14" name="Picture 1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965000" y="1684569"/>
            <a:ext cx="508000" cy="508000"/>
          </a:xfrm>
          <a:prstGeom prst="rect">
            <a:avLst/>
          </a:prstGeom>
        </p:spPr>
      </p:pic>
      <p:sp>
        <p:nvSpPr>
          <p:cNvPr id="15" name="TextBox 14"/>
          <p:cNvSpPr txBox="1"/>
          <p:nvPr/>
        </p:nvSpPr>
        <p:spPr>
          <a:xfrm>
            <a:off x="7538808" y="1938569"/>
            <a:ext cx="421838" cy="830997"/>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pic>
        <p:nvPicPr>
          <p:cNvPr id="16" name="Picture 15"/>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H="1">
            <a:off x="5525679" y="2375916"/>
            <a:ext cx="503932" cy="1255538"/>
          </a:xfrm>
          <a:prstGeom prst="rect">
            <a:avLst/>
          </a:prstGeom>
        </p:spPr>
      </p:pic>
      <p:pic>
        <p:nvPicPr>
          <p:cNvPr id="17" name="Picture 16" descr="5203824-busy-teenage-girl-text-messaging.jpg"/>
          <p:cNvPicPr>
            <a:picLocks noChangeAspect="1"/>
          </p:cNvPicPr>
          <p:nvPr/>
        </p:nvPicPr>
        <p:blipFill>
          <a:blip r:embed="rId9"/>
          <a:stretch>
            <a:fillRect/>
          </a:stretch>
        </p:blipFill>
        <p:spPr>
          <a:xfrm>
            <a:off x="6364271" y="2317580"/>
            <a:ext cx="812800" cy="1219200"/>
          </a:xfrm>
          <a:prstGeom prst="rect">
            <a:avLst/>
          </a:prstGeom>
        </p:spPr>
      </p:pic>
      <p:sp>
        <p:nvSpPr>
          <p:cNvPr id="18" name="Title 1"/>
          <p:cNvSpPr txBox="1">
            <a:spLocks/>
          </p:cNvSpPr>
          <p:nvPr/>
        </p:nvSpPr>
        <p:spPr>
          <a:xfrm>
            <a:off x="875213" y="4018231"/>
            <a:ext cx="3240659" cy="477569"/>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pPr algn="ctr"/>
            <a:r>
              <a:rPr lang="en-US" sz="2000" b="1" dirty="0" smtClean="0">
                <a:solidFill>
                  <a:srgbClr val="FFFF00"/>
                </a:solidFill>
              </a:rPr>
              <a:t>Internet of Things / </a:t>
            </a:r>
            <a:r>
              <a:rPr lang="en-US" sz="2000" b="1" dirty="0" err="1" smtClean="0">
                <a:solidFill>
                  <a:srgbClr val="FFFF00"/>
                </a:solidFill>
              </a:rPr>
              <a:t>M2M</a:t>
            </a:r>
            <a:endParaRPr lang="en-US" sz="2000" b="1" dirty="0">
              <a:solidFill>
                <a:srgbClr val="FFFF00"/>
              </a:solidFill>
            </a:endParaRPr>
          </a:p>
        </p:txBody>
      </p:sp>
      <p:pic>
        <p:nvPicPr>
          <p:cNvPr id="1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7812" y="4520485"/>
            <a:ext cx="1991807" cy="1846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itle 1"/>
          <p:cNvSpPr txBox="1">
            <a:spLocks/>
          </p:cNvSpPr>
          <p:nvPr/>
        </p:nvSpPr>
        <p:spPr>
          <a:xfrm>
            <a:off x="4834526" y="4018231"/>
            <a:ext cx="3227695" cy="477569"/>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pPr algn="ctr"/>
            <a:r>
              <a:rPr lang="en-US" sz="2000" b="1" dirty="0" smtClean="0">
                <a:solidFill>
                  <a:srgbClr val="FFFF00"/>
                </a:solidFill>
              </a:rPr>
              <a:t>Health/Scientific Computing</a:t>
            </a:r>
            <a:endParaRPr lang="en-US" sz="2000" b="1" dirty="0">
              <a:solidFill>
                <a:srgbClr val="FFFF00"/>
              </a:solidFill>
            </a:endParaRPr>
          </a:p>
        </p:txBody>
      </p:sp>
      <p:pic>
        <p:nvPicPr>
          <p:cNvPr id="21" name="Picture 20" descr="costofsequencing.gif"/>
          <p:cNvPicPr>
            <a:picLocks noChangeAspect="1"/>
          </p:cNvPicPr>
          <p:nvPr/>
        </p:nvPicPr>
        <p:blipFill>
          <a:blip r:embed="rId11"/>
          <a:stretch>
            <a:fillRect/>
          </a:stretch>
        </p:blipFill>
        <p:spPr>
          <a:xfrm>
            <a:off x="5410200" y="4525427"/>
            <a:ext cx="2154605" cy="1875373"/>
          </a:xfrm>
          <a:prstGeom prst="rect">
            <a:avLst/>
          </a:prstGeom>
        </p:spPr>
      </p:pic>
      <p:sp>
        <p:nvSpPr>
          <p:cNvPr id="22" name="Title 1"/>
          <p:cNvSpPr txBox="1">
            <a:spLocks/>
          </p:cNvSpPr>
          <p:nvPr/>
        </p:nvSpPr>
        <p:spPr>
          <a:xfrm>
            <a:off x="875214" y="914400"/>
            <a:ext cx="3240658" cy="615414"/>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pPr algn="ctr"/>
            <a:r>
              <a:rPr lang="en-US" sz="2000" b="1" dirty="0" smtClean="0">
                <a:solidFill>
                  <a:srgbClr val="FFFF00"/>
                </a:solidFill>
              </a:rPr>
              <a:t>It’s All Happening On-line</a:t>
            </a:r>
            <a:endParaRPr lang="en-US" sz="2000" b="1" dirty="0">
              <a:solidFill>
                <a:srgbClr val="FFFF00"/>
              </a:solidFill>
            </a:endParaRPr>
          </a:p>
        </p:txBody>
      </p:sp>
    </p:spTree>
    <p:extLst>
      <p:ext uri="{BB962C8B-B14F-4D97-AF65-F5344CB8AC3E}">
        <p14:creationId xmlns:p14="http://schemas.microsoft.com/office/powerpoint/2010/main" val="199392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p:bldP spid="10" grpId="0"/>
      <p:bldP spid="15" grpId="0"/>
      <p:bldP spid="18"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is the New Oil” </a:t>
            </a:r>
            <a:br>
              <a:rPr lang="en-US" dirty="0" smtClean="0"/>
            </a:br>
            <a:r>
              <a:rPr lang="en-US" dirty="0" smtClean="0"/>
              <a:t>– World Economic Forum 2011</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5800" y="1511585"/>
            <a:ext cx="7772400" cy="4977829"/>
          </a:xfrm>
        </p:spPr>
      </p:pic>
    </p:spTree>
    <p:extLst>
      <p:ext uri="{BB962C8B-B14F-4D97-AF65-F5344CB8AC3E}">
        <p14:creationId xmlns:p14="http://schemas.microsoft.com/office/powerpoint/2010/main" val="1965021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 </a:t>
            </a:r>
            <a:r>
              <a:rPr lang="en-US" dirty="0" err="1" smtClean="0"/>
              <a:t>Vs</a:t>
            </a:r>
            <a:r>
              <a:rPr lang="en-US" dirty="0" smtClean="0"/>
              <a:t> of Big Data</a:t>
            </a:r>
            <a:endParaRPr lang="en-US" dirty="0"/>
          </a:p>
        </p:txBody>
      </p:sp>
      <p:sp>
        <p:nvSpPr>
          <p:cNvPr id="3" name="Content Placeholder 2"/>
          <p:cNvSpPr>
            <a:spLocks noGrp="1"/>
          </p:cNvSpPr>
          <p:nvPr>
            <p:ph idx="1"/>
          </p:nvPr>
        </p:nvSpPr>
        <p:spPr/>
        <p:txBody>
          <a:bodyPr>
            <a:normAutofit/>
          </a:bodyPr>
          <a:lstStyle/>
          <a:p>
            <a:r>
              <a:rPr lang="en-US" dirty="0" smtClean="0"/>
              <a:t>Raw Data: Volume</a:t>
            </a:r>
          </a:p>
          <a:p>
            <a:r>
              <a:rPr lang="en-US" dirty="0" smtClean="0"/>
              <a:t>Change over time: Velocity</a:t>
            </a:r>
          </a:p>
          <a:p>
            <a:r>
              <a:rPr lang="en-US" dirty="0" smtClean="0"/>
              <a:t>Data types: Variety</a:t>
            </a:r>
          </a:p>
          <a:p>
            <a:r>
              <a:rPr lang="en-US" dirty="0" smtClean="0"/>
              <a:t>Data Quality: Veracity</a:t>
            </a:r>
          </a:p>
          <a:p>
            <a:r>
              <a:rPr lang="en-US" dirty="0" smtClean="0"/>
              <a:t>Information for Decision Making: Value</a:t>
            </a:r>
          </a:p>
        </p:txBody>
      </p:sp>
    </p:spTree>
    <p:extLst>
      <p:ext uri="{BB962C8B-B14F-4D97-AF65-F5344CB8AC3E}">
        <p14:creationId xmlns:p14="http://schemas.microsoft.com/office/powerpoint/2010/main" val="260379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218" y="274638"/>
            <a:ext cx="7888732" cy="563562"/>
          </a:xfrm>
        </p:spPr>
        <p:txBody>
          <a:bodyPr>
            <a:normAutofit fontScale="90000"/>
          </a:bodyPr>
          <a:lstStyle/>
          <a:p>
            <a:r>
              <a:rPr lang="en-US" dirty="0" smtClean="0"/>
              <a:t>What can you do with the data?</a:t>
            </a:r>
            <a:br>
              <a:rPr lang="en-US" dirty="0" smtClean="0"/>
            </a:br>
            <a:r>
              <a:rPr lang="en-US" dirty="0" smtClean="0"/>
              <a:t>Traffic Prediction and Earthquake Warning</a:t>
            </a:r>
            <a:endParaRPr lang="en-US" dirty="0"/>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0F1B168B-89B1-DC47-90F1-28CE2F9126F7}" type="slidenum">
              <a:rPr lang="en-US" smtClean="0">
                <a:solidFill>
                  <a:prstClr val="black">
                    <a:tint val="75000"/>
                  </a:prstClr>
                </a:solidFill>
              </a:rPr>
              <a:pPr>
                <a:defRPr/>
              </a:pPr>
              <a:t>19</a:t>
            </a:fld>
            <a:endParaRPr lang="en-US">
              <a:solidFill>
                <a:prstClr val="black">
                  <a:tint val="75000"/>
                </a:prstClr>
              </a:solidFill>
            </a:endParaRPr>
          </a:p>
        </p:txBody>
      </p:sp>
      <p:pic>
        <p:nvPicPr>
          <p:cNvPr id="10"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990600"/>
            <a:ext cx="2564248" cy="1752600"/>
          </a:xfrm>
          <a:prstGeom prst="rect">
            <a:avLst/>
          </a:prstGeom>
          <a:noFill/>
          <a:ln w="9525">
            <a:noFill/>
            <a:miter lim="800000"/>
            <a:headEnd/>
            <a:tailEnd/>
          </a:ln>
        </p:spPr>
      </p:pic>
      <p:grpSp>
        <p:nvGrpSpPr>
          <p:cNvPr id="3" name="Group 25"/>
          <p:cNvGrpSpPr>
            <a:grpSpLocks/>
          </p:cNvGrpSpPr>
          <p:nvPr/>
        </p:nvGrpSpPr>
        <p:grpSpPr bwMode="auto">
          <a:xfrm>
            <a:off x="2743200" y="838200"/>
            <a:ext cx="2096611" cy="1840575"/>
            <a:chOff x="5507644" y="120295"/>
            <a:chExt cx="2819399" cy="2958212"/>
          </a:xfrm>
        </p:grpSpPr>
        <p:pic>
          <p:nvPicPr>
            <p:cNvPr id="12" name="Picture 10" descr="intensity.jp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507644" y="487706"/>
              <a:ext cx="2819399" cy="2590801"/>
            </a:xfrm>
            <a:prstGeom prst="rect">
              <a:avLst/>
            </a:prstGeom>
            <a:noFill/>
            <a:ln w="34925">
              <a:solidFill>
                <a:schemeClr val="tx1"/>
              </a:solidFill>
              <a:round/>
              <a:headEnd/>
              <a:tailEnd/>
            </a:ln>
          </p:spPr>
        </p:pic>
        <p:sp>
          <p:nvSpPr>
            <p:cNvPr id="13" name="TextBox 11"/>
            <p:cNvSpPr txBox="1">
              <a:spLocks noChangeArrowheads="1"/>
            </p:cNvSpPr>
            <p:nvPr/>
          </p:nvSpPr>
          <p:spPr bwMode="auto">
            <a:xfrm>
              <a:off x="6122460" y="120295"/>
              <a:ext cx="1828799" cy="494666"/>
            </a:xfrm>
            <a:prstGeom prst="rect">
              <a:avLst/>
            </a:prstGeom>
            <a:noFill/>
            <a:ln w="9525">
              <a:noFill/>
              <a:miter lim="800000"/>
              <a:headEnd/>
              <a:tailEnd/>
            </a:ln>
          </p:spPr>
          <p:txBody>
            <a:bodyPr>
              <a:spAutoFit/>
            </a:bodyPr>
            <a:lstStyle/>
            <a:p>
              <a:pPr fontAlgn="base">
                <a:spcBef>
                  <a:spcPct val="0"/>
                </a:spcBef>
                <a:spcAft>
                  <a:spcPct val="0"/>
                </a:spcAft>
              </a:pPr>
              <a:endParaRPr lang="en-US" sz="1400" dirty="0">
                <a:solidFill>
                  <a:prstClr val="black"/>
                </a:solidFill>
                <a:latin typeface="Arial" charset="0"/>
                <a:ea typeface="ＭＳ Ｐゴシック" charset="-128"/>
              </a:endParaRPr>
            </a:p>
          </p:txBody>
        </p:sp>
      </p:grpSp>
      <p:pic>
        <p:nvPicPr>
          <p:cNvPr id="14" name="Picture 2" descr="http://unterbahn.com/wp-content/uploads/2009/11/nasa-iphone-sensor-20091113-314.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486400" y="1066800"/>
            <a:ext cx="1025434" cy="1632857"/>
          </a:xfrm>
          <a:prstGeom prst="rect">
            <a:avLst/>
          </a:prstGeom>
          <a:noFill/>
        </p:spPr>
      </p:pic>
      <p:pic>
        <p:nvPicPr>
          <p:cNvPr id="15" name="Picture 2"/>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6895126" y="1045030"/>
            <a:ext cx="2050209" cy="1534886"/>
          </a:xfrm>
          <a:prstGeom prst="rect">
            <a:avLst/>
          </a:prstGeom>
          <a:noFill/>
          <a:ln w="50800">
            <a:solidFill>
              <a:srgbClr val="FF0000"/>
            </a:solidFill>
            <a:miter lim="800000"/>
            <a:headEnd/>
            <a:tailEnd/>
          </a:ln>
        </p:spPr>
      </p:pic>
      <p:sp>
        <p:nvSpPr>
          <p:cNvPr id="18" name="TextBox 17"/>
          <p:cNvSpPr txBox="1"/>
          <p:nvPr/>
        </p:nvSpPr>
        <p:spPr>
          <a:xfrm>
            <a:off x="304800" y="2819400"/>
            <a:ext cx="8810150" cy="1015663"/>
          </a:xfrm>
          <a:prstGeom prst="rect">
            <a:avLst/>
          </a:prstGeom>
          <a:noFill/>
        </p:spPr>
        <p:txBody>
          <a:bodyPr wrap="none" rtlCol="0">
            <a:spAutoFit/>
          </a:bodyPr>
          <a:lstStyle/>
          <a:p>
            <a:pPr fontAlgn="base">
              <a:spcBef>
                <a:spcPct val="0"/>
              </a:spcBef>
              <a:spcAft>
                <a:spcPct val="0"/>
              </a:spcAft>
            </a:pPr>
            <a:r>
              <a:rPr lang="en-US" sz="2000" dirty="0" err="1" smtClean="0">
                <a:solidFill>
                  <a:prstClr val="black"/>
                </a:solidFill>
                <a:latin typeface="Arial" charset="0"/>
                <a:ea typeface="ＭＳ Ｐゴシック" charset="-128"/>
              </a:rPr>
              <a:t>Crowdsourcing</a:t>
            </a:r>
            <a:r>
              <a:rPr lang="en-US" sz="2000" dirty="0" smtClean="0">
                <a:solidFill>
                  <a:prstClr val="black"/>
                </a:solidFill>
                <a:latin typeface="Arial" charset="0"/>
                <a:ea typeface="ＭＳ Ｐゴシック" charset="-128"/>
              </a:rPr>
              <a:t>	    +  physical modeling     +   sensing    +   data assimilation</a:t>
            </a:r>
          </a:p>
          <a:p>
            <a:pPr fontAlgn="base">
              <a:spcBef>
                <a:spcPct val="0"/>
              </a:spcBef>
              <a:spcAft>
                <a:spcPct val="0"/>
              </a:spcAft>
            </a:pPr>
            <a:r>
              <a:rPr lang="en-US" sz="2000" dirty="0" smtClean="0">
                <a:solidFill>
                  <a:prstClr val="black"/>
                </a:solidFill>
                <a:latin typeface="Arial" charset="0"/>
                <a:ea typeface="ＭＳ Ｐゴシック" charset="-128"/>
              </a:rPr>
              <a:t> </a:t>
            </a:r>
          </a:p>
          <a:p>
            <a:pPr algn="ctr" fontAlgn="base">
              <a:spcBef>
                <a:spcPct val="0"/>
              </a:spcBef>
              <a:spcAft>
                <a:spcPct val="0"/>
              </a:spcAft>
            </a:pPr>
            <a:r>
              <a:rPr lang="en-US" sz="2000" dirty="0" smtClean="0">
                <a:solidFill>
                  <a:prstClr val="black"/>
                </a:solidFill>
                <a:latin typeface="Arial" charset="0"/>
                <a:ea typeface="ＭＳ Ｐゴシック" charset="-128"/>
              </a:rPr>
              <a:t>to produce:</a:t>
            </a:r>
            <a:endParaRPr lang="en-US" sz="2000" dirty="0">
              <a:solidFill>
                <a:prstClr val="black"/>
              </a:solidFill>
              <a:latin typeface="Arial" charset="0"/>
              <a:ea typeface="ＭＳ Ｐゴシック" charset="-128"/>
            </a:endParaRPr>
          </a:p>
        </p:txBody>
      </p:sp>
      <p:grpSp>
        <p:nvGrpSpPr>
          <p:cNvPr id="5" name="Group 18"/>
          <p:cNvGrpSpPr/>
          <p:nvPr/>
        </p:nvGrpSpPr>
        <p:grpSpPr>
          <a:xfrm>
            <a:off x="79602" y="3581400"/>
            <a:ext cx="8890225" cy="2659566"/>
            <a:chOff x="79602" y="3581400"/>
            <a:chExt cx="8890225" cy="2659566"/>
          </a:xfrm>
        </p:grpSpPr>
        <p:pic>
          <p:nvPicPr>
            <p:cNvPr id="9" name="Picture 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447800" y="3581400"/>
              <a:ext cx="4114800" cy="265956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6" name="Picture 2" descr="C:\arcgis\seto\SFNoise\Aug182006\New Folder\Untitled6.jp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682343" y="3819147"/>
              <a:ext cx="3287484" cy="2193651"/>
            </a:xfrm>
            <a:prstGeom prst="rect">
              <a:avLst/>
            </a:prstGeom>
            <a:noFill/>
            <a:ln w="9525">
              <a:noFill/>
              <a:miter lim="800000"/>
              <a:headEnd/>
              <a:tailEnd/>
            </a:ln>
          </p:spPr>
        </p:pic>
        <p:pic>
          <p:nvPicPr>
            <p:cNvPr id="50178" name="Picture 2"/>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9602" y="3907971"/>
              <a:ext cx="1146617" cy="2125436"/>
            </a:xfrm>
            <a:prstGeom prst="rect">
              <a:avLst/>
            </a:prstGeom>
            <a:noFill/>
            <a:ln w="9525">
              <a:noFill/>
              <a:miter lim="800000"/>
              <a:headEnd/>
              <a:tailEnd/>
            </a:ln>
          </p:spPr>
        </p:pic>
      </p:grpSp>
      <p:sp>
        <p:nvSpPr>
          <p:cNvPr id="17" name="TextBox 16"/>
          <p:cNvSpPr txBox="1"/>
          <p:nvPr/>
        </p:nvSpPr>
        <p:spPr>
          <a:xfrm>
            <a:off x="990600" y="6172200"/>
            <a:ext cx="7958461" cy="400110"/>
          </a:xfrm>
          <a:prstGeom prst="rect">
            <a:avLst/>
          </a:prstGeom>
          <a:noFill/>
        </p:spPr>
        <p:txBody>
          <a:bodyPr wrap="none" rtlCol="0">
            <a:spAutoFit/>
          </a:bodyPr>
          <a:lstStyle/>
          <a:p>
            <a:pPr fontAlgn="base">
              <a:spcBef>
                <a:spcPct val="0"/>
              </a:spcBef>
              <a:spcAft>
                <a:spcPct val="0"/>
              </a:spcAft>
            </a:pPr>
            <a:r>
              <a:rPr lang="en-US" sz="2000" dirty="0" smtClean="0">
                <a:solidFill>
                  <a:prstClr val="black"/>
                </a:solidFill>
                <a:latin typeface="Arial" charset="0"/>
                <a:ea typeface="ＭＳ Ｐゴシック" charset="-128"/>
              </a:rPr>
              <a:t>From Alex </a:t>
            </a:r>
            <a:r>
              <a:rPr lang="en-US" sz="2000" dirty="0" err="1" smtClean="0">
                <a:solidFill>
                  <a:prstClr val="black"/>
                </a:solidFill>
                <a:latin typeface="Arial" charset="0"/>
                <a:ea typeface="ＭＳ Ｐゴシック" charset="-128"/>
              </a:rPr>
              <a:t>Bayen</a:t>
            </a:r>
            <a:r>
              <a:rPr lang="en-US" sz="2000" dirty="0" smtClean="0">
                <a:solidFill>
                  <a:prstClr val="black"/>
                </a:solidFill>
                <a:latin typeface="Arial" charset="0"/>
                <a:ea typeface="ＭＳ Ｐゴシック" charset="-128"/>
              </a:rPr>
              <a:t>, UCB</a:t>
            </a:r>
            <a:r>
              <a:rPr lang="en-US" sz="2000" dirty="0">
                <a:solidFill>
                  <a:prstClr val="black"/>
                </a:solidFill>
                <a:latin typeface="Arial" charset="0"/>
                <a:ea typeface="ＭＳ Ｐゴシック" charset="-128"/>
              </a:rPr>
              <a:t>, Director, Institute for Transportation Studies </a:t>
            </a:r>
          </a:p>
        </p:txBody>
      </p:sp>
    </p:spTree>
    <p:extLst>
      <p:ext uri="{BB962C8B-B14F-4D97-AF65-F5344CB8AC3E}">
        <p14:creationId xmlns:p14="http://schemas.microsoft.com/office/powerpoint/2010/main" val="280086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dirty="0" smtClean="0"/>
              <a:t>Data Science Overview</a:t>
            </a:r>
            <a:endParaRPr lang="en-US" altLang="en-US" sz="3600" dirty="0"/>
          </a:p>
        </p:txBody>
      </p:sp>
      <p:sp>
        <p:nvSpPr>
          <p:cNvPr id="2" name="Subtitle 1"/>
          <p:cNvSpPr>
            <a:spLocks noGrp="1"/>
          </p:cNvSpPr>
          <p:nvPr>
            <p:ph type="subTitle" idx="1"/>
          </p:nvPr>
        </p:nvSpPr>
        <p:spPr/>
        <p:txBody>
          <a:bodyPr/>
          <a:lstStyle/>
          <a:p>
            <a:r>
              <a:rPr lang="en-US" dirty="0" smtClean="0"/>
              <a:t> Why, Where, What, How, Who</a:t>
            </a:r>
            <a:endParaRPr lang="en-US" dirty="0"/>
          </a:p>
        </p:txBody>
      </p:sp>
    </p:spTree>
    <p:extLst>
      <p:ext uri="{BB962C8B-B14F-4D97-AF65-F5344CB8AC3E}">
        <p14:creationId xmlns:p14="http://schemas.microsoft.com/office/powerpoint/2010/main" val="4181414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sz="2800" b="1" dirty="0" smtClean="0"/>
          </a:p>
          <a:p>
            <a:pPr marL="0" indent="0">
              <a:buNone/>
            </a:pPr>
            <a:r>
              <a:rPr lang="en-US" sz="2800" b="1" dirty="0" smtClean="0"/>
              <a:t>What is Data Science?</a:t>
            </a:r>
          </a:p>
        </p:txBody>
      </p:sp>
      <p:sp>
        <p:nvSpPr>
          <p:cNvPr id="4" name="Slide Number Placeholder 3"/>
          <p:cNvSpPr>
            <a:spLocks noGrp="1"/>
          </p:cNvSpPr>
          <p:nvPr>
            <p:ph type="sldNum" sz="quarter" idx="10"/>
          </p:nvPr>
        </p:nvSpPr>
        <p:spPr/>
        <p:txBody>
          <a:bodyPr/>
          <a:lstStyle/>
          <a:p>
            <a:fld id="{59A97E53-6C84-4A8E-B02C-CD6E8B3D6BC3}" type="slidenum">
              <a:rPr lang="en-US" smtClean="0"/>
              <a:pPr/>
              <a:t>20</a:t>
            </a:fld>
            <a:endParaRPr lang="en-US"/>
          </a:p>
        </p:txBody>
      </p:sp>
    </p:spTree>
    <p:extLst>
      <p:ext uri="{BB962C8B-B14F-4D97-AF65-F5344CB8AC3E}">
        <p14:creationId xmlns:p14="http://schemas.microsoft.com/office/powerpoint/2010/main" val="40327632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an Emerging Field</a:t>
            </a:r>
            <a:endParaRPr lang="en-US"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pPr>
              <a:defRPr/>
            </a:pPr>
            <a:fld id="{614E3769-6E8E-0B43-B2B3-0339C1EF960C}" type="slidenum">
              <a:rPr lang="en-US" smtClean="0">
                <a:solidFill>
                  <a:prstClr val="black">
                    <a:tint val="75000"/>
                  </a:prstClr>
                </a:solidFill>
              </a:rPr>
              <a:pPr>
                <a:defRPr/>
              </a:pPr>
              <a:t>21</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2590800" y="1133679"/>
            <a:ext cx="4144305" cy="4821739"/>
          </a:xfrm>
          <a:prstGeom prst="rect">
            <a:avLst/>
          </a:prstGeom>
        </p:spPr>
      </p:pic>
      <p:sp>
        <p:nvSpPr>
          <p:cNvPr id="6" name="TextBox 5"/>
          <p:cNvSpPr txBox="1"/>
          <p:nvPr/>
        </p:nvSpPr>
        <p:spPr>
          <a:xfrm>
            <a:off x="3733800" y="6035281"/>
            <a:ext cx="4533229" cy="523220"/>
          </a:xfrm>
          <a:prstGeom prst="rect">
            <a:avLst/>
          </a:prstGeom>
          <a:noFill/>
        </p:spPr>
        <p:txBody>
          <a:bodyPr wrap="none" rtlCol="0">
            <a:spAutoFit/>
          </a:bodyPr>
          <a:lstStyle/>
          <a:p>
            <a:r>
              <a:rPr lang="en-US" sz="2800" dirty="0" smtClean="0"/>
              <a:t>O’Reilly Radar report, 2011</a:t>
            </a:r>
            <a:r>
              <a:rPr lang="en-US" dirty="0" smtClean="0"/>
              <a:t> </a:t>
            </a:r>
            <a:endParaRPr lang="en-US" dirty="0"/>
          </a:p>
        </p:txBody>
      </p:sp>
    </p:spTree>
    <p:extLst>
      <p:ext uri="{BB962C8B-B14F-4D97-AF65-F5344CB8AC3E}">
        <p14:creationId xmlns:p14="http://schemas.microsoft.com/office/powerpoint/2010/main" val="3757640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normAutofit/>
          </a:bodyPr>
          <a:lstStyle/>
          <a:p>
            <a:pPr eaLnBrk="1" hangingPunct="1"/>
            <a:r>
              <a:rPr lang="en-US" sz="4000" dirty="0" smtClean="0"/>
              <a:t>Data Science – A Definition</a:t>
            </a:r>
          </a:p>
        </p:txBody>
      </p:sp>
      <p:sp>
        <p:nvSpPr>
          <p:cNvPr id="10" name="Rectangle 3"/>
          <p:cNvSpPr>
            <a:spLocks noGrp="1" noChangeArrowheads="1"/>
          </p:cNvSpPr>
          <p:nvPr>
            <p:ph idx="1"/>
          </p:nvPr>
        </p:nvSpPr>
        <p:spPr/>
        <p:txBody>
          <a:bodyPr>
            <a:normAutofit/>
          </a:bodyPr>
          <a:lstStyle/>
          <a:p>
            <a:pPr marL="0" indent="0" eaLnBrk="1" hangingPunct="1">
              <a:lnSpc>
                <a:spcPct val="80000"/>
              </a:lnSpc>
              <a:buNone/>
            </a:pPr>
            <a:endParaRPr lang="en-US" b="1" dirty="0" smtClean="0"/>
          </a:p>
          <a:p>
            <a:pPr marL="0" indent="0" eaLnBrk="1" hangingPunct="1">
              <a:lnSpc>
                <a:spcPct val="80000"/>
              </a:lnSpc>
              <a:buNone/>
            </a:pPr>
            <a:r>
              <a:rPr lang="en-US" b="1" dirty="0" smtClean="0"/>
              <a:t>Data Science </a:t>
            </a:r>
            <a:r>
              <a:rPr lang="en-US" dirty="0" smtClean="0"/>
              <a:t>is the science which uses </a:t>
            </a:r>
            <a:r>
              <a:rPr lang="en-US" dirty="0" smtClean="0">
                <a:solidFill>
                  <a:schemeClr val="tx2"/>
                </a:solidFill>
              </a:rPr>
              <a:t>computer science, statistics and machine learning, visualization and human-computer interactions</a:t>
            </a:r>
            <a:r>
              <a:rPr lang="en-US" dirty="0" smtClean="0"/>
              <a:t> to </a:t>
            </a:r>
            <a:r>
              <a:rPr lang="en-US" dirty="0" smtClean="0">
                <a:solidFill>
                  <a:schemeClr val="accent1">
                    <a:lumMod val="75000"/>
                  </a:schemeClr>
                </a:solidFill>
              </a:rPr>
              <a:t>collect, clean, integrate, analyze, visualize, interact </a:t>
            </a:r>
            <a:r>
              <a:rPr lang="en-US" dirty="0" smtClean="0"/>
              <a:t>with </a:t>
            </a:r>
            <a:r>
              <a:rPr lang="en-US" dirty="0" smtClean="0">
                <a:solidFill>
                  <a:srgbClr val="FF0000"/>
                </a:solidFill>
              </a:rPr>
              <a:t>data</a:t>
            </a:r>
            <a:r>
              <a:rPr lang="en-US" dirty="0" smtClean="0"/>
              <a:t> to </a:t>
            </a:r>
            <a:r>
              <a:rPr lang="en-US" dirty="0" smtClean="0">
                <a:solidFill>
                  <a:srgbClr val="FF3300"/>
                </a:solidFill>
              </a:rPr>
              <a:t>create data products</a:t>
            </a:r>
            <a:r>
              <a:rPr lang="en-US" dirty="0" smtClean="0"/>
              <a:t>.</a:t>
            </a:r>
          </a:p>
        </p:txBody>
      </p:sp>
      <p:sp>
        <p:nvSpPr>
          <p:cNvPr id="5122" name="Slide Number Placeholder 7"/>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5320318-E5AA-4798-8587-82BF78C9A38D}" type="slidenum">
              <a:rPr lang="en-US"/>
              <a:pPr eaLnBrk="1" hangingPunct="1"/>
              <a:t>22</a:t>
            </a:fld>
            <a:endParaRPr lang="en-US"/>
          </a:p>
        </p:txBody>
      </p:sp>
    </p:spTree>
    <p:extLst>
      <p:ext uri="{BB962C8B-B14F-4D97-AF65-F5344CB8AC3E}">
        <p14:creationId xmlns:p14="http://schemas.microsoft.com/office/powerpoint/2010/main" val="2008422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Data Science</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smtClean="0"/>
          </a:p>
          <a:p>
            <a:pPr marL="0" indent="0">
              <a:buNone/>
            </a:pPr>
            <a:r>
              <a:rPr lang="en-US" dirty="0" smtClean="0"/>
              <a:t>	Turn </a:t>
            </a:r>
            <a:r>
              <a:rPr lang="en-US" dirty="0" smtClean="0">
                <a:solidFill>
                  <a:srgbClr val="FF3300"/>
                </a:solidFill>
              </a:rPr>
              <a:t>data </a:t>
            </a:r>
            <a:r>
              <a:rPr lang="en-US" dirty="0" smtClean="0"/>
              <a:t>into </a:t>
            </a:r>
            <a:r>
              <a:rPr lang="en-US" dirty="0" smtClean="0">
                <a:solidFill>
                  <a:srgbClr val="FF3300"/>
                </a:solidFill>
              </a:rPr>
              <a:t>data products</a:t>
            </a:r>
            <a:r>
              <a:rPr lang="en-US" dirty="0" smtClean="0"/>
              <a:t>.</a:t>
            </a:r>
            <a:endParaRPr lang="en-US" dirty="0"/>
          </a:p>
        </p:txBody>
      </p:sp>
    </p:spTree>
    <p:extLst>
      <p:ext uri="{BB962C8B-B14F-4D97-AF65-F5344CB8AC3E}">
        <p14:creationId xmlns:p14="http://schemas.microsoft.com/office/powerpoint/2010/main" val="18346405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654928" y="752916"/>
            <a:ext cx="3603843" cy="5190683"/>
          </a:xfrm>
        </p:spPr>
        <p:txBody>
          <a:bodyPr/>
          <a:lstStyle/>
          <a:p>
            <a:pPr marL="0" indent="0">
              <a:buNone/>
            </a:pPr>
            <a:endParaRPr lang="en-US" sz="2800" dirty="0" smtClean="0"/>
          </a:p>
          <a:p>
            <a:pPr marL="0" indent="0">
              <a:buNone/>
            </a:pPr>
            <a:r>
              <a:rPr lang="en-US" sz="2800" dirty="0" smtClean="0"/>
              <a:t>Some recent ML Competitions </a:t>
            </a:r>
            <a:r>
              <a:rPr lang="en-US" sz="2800" dirty="0"/>
              <a:t>at </a:t>
            </a:r>
            <a:r>
              <a:rPr lang="en-US" sz="2800" dirty="0">
                <a:hlinkClick r:id="rId2"/>
              </a:rPr>
              <a:t>https://www.kaggle.com</a:t>
            </a:r>
            <a:r>
              <a:rPr lang="en-US" sz="2800" dirty="0" smtClean="0">
                <a:hlinkClick r:id="rId2"/>
              </a:rPr>
              <a:t>/</a:t>
            </a:r>
            <a:r>
              <a:rPr lang="en-US" sz="2800" dirty="0" smtClean="0"/>
              <a:t> </a:t>
            </a:r>
          </a:p>
          <a:p>
            <a:pPr marL="0" indent="0">
              <a:buNone/>
            </a:pPr>
            <a:endParaRPr lang="en-US" sz="2800" dirty="0" smtClean="0"/>
          </a:p>
          <a:p>
            <a:pPr marL="0" indent="0">
              <a:buNone/>
            </a:pPr>
            <a:r>
              <a:rPr lang="en-US" sz="2800" dirty="0" smtClean="0"/>
              <a:t>NIST Pre-Pilot </a:t>
            </a:r>
            <a:r>
              <a:rPr lang="en-US" sz="2800" dirty="0"/>
              <a:t>Data </a:t>
            </a:r>
            <a:r>
              <a:rPr lang="en-US" sz="2800" dirty="0" smtClean="0"/>
              <a:t>Science Evaluation – likely to be incorporated to be part of Labs/Final project</a:t>
            </a:r>
            <a:endParaRPr lang="en-US" sz="2800" dirty="0"/>
          </a:p>
        </p:txBody>
      </p:sp>
      <p:pic>
        <p:nvPicPr>
          <p:cNvPr id="4" name="Picture 3" descr="Screen Shot 2014-01-20 at 9.57.26 PM.png"/>
          <p:cNvPicPr>
            <a:picLocks noChangeAspect="1"/>
          </p:cNvPicPr>
          <p:nvPr/>
        </p:nvPicPr>
        <p:blipFill rotWithShape="1">
          <a:blip r:embed="rId3">
            <a:extLst>
              <a:ext uri="{28A0092B-C50C-407E-A947-70E740481C1C}">
                <a14:useLocalDpi xmlns:a14="http://schemas.microsoft.com/office/drawing/2010/main" val="0"/>
              </a:ext>
            </a:extLst>
          </a:blip>
          <a:srcRect l="24803" r="10153" b="3174"/>
          <a:stretch/>
        </p:blipFill>
        <p:spPr>
          <a:xfrm>
            <a:off x="4406460" y="273608"/>
            <a:ext cx="4735159" cy="6035753"/>
          </a:xfrm>
          <a:prstGeom prst="rect">
            <a:avLst/>
          </a:prstGeom>
        </p:spPr>
      </p:pic>
      <p:pic>
        <p:nvPicPr>
          <p:cNvPr id="5" name="Picture 4"/>
          <p:cNvPicPr>
            <a:picLocks noChangeAspect="1"/>
          </p:cNvPicPr>
          <p:nvPr/>
        </p:nvPicPr>
        <p:blipFill>
          <a:blip r:embed="rId4"/>
          <a:stretch>
            <a:fillRect/>
          </a:stretch>
        </p:blipFill>
        <p:spPr>
          <a:xfrm>
            <a:off x="7244686" y="125594"/>
            <a:ext cx="1565939" cy="801506"/>
          </a:xfrm>
          <a:prstGeom prst="rect">
            <a:avLst/>
          </a:prstGeom>
        </p:spPr>
      </p:pic>
    </p:spTree>
    <p:extLst>
      <p:ext uri="{BB962C8B-B14F-4D97-AF65-F5344CB8AC3E}">
        <p14:creationId xmlns:p14="http://schemas.microsoft.com/office/powerpoint/2010/main" val="2947113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 A Visual Definition</a:t>
            </a:r>
            <a:endParaRPr lang="en-US" dirty="0"/>
          </a:p>
        </p:txBody>
      </p:sp>
      <p:pic>
        <p:nvPicPr>
          <p:cNvPr id="1026" name="Picture 2" descr="http://static.squarespace.com/static/5150aec6e4b0e340ec52710a/t/51525c33e4b0b3e0d10f77ab/1364352052403/Data_Science_V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5319" y="1499925"/>
            <a:ext cx="5029200" cy="480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308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0" name="Rectangle 4"/>
          <p:cNvSpPr>
            <a:spLocks noGrp="1" noChangeArrowheads="1"/>
          </p:cNvSpPr>
          <p:nvPr>
            <p:ph type="title"/>
          </p:nvPr>
        </p:nvSpPr>
        <p:spPr>
          <a:xfrm>
            <a:off x="990600" y="0"/>
            <a:ext cx="7696200" cy="599961"/>
          </a:xfrm>
        </p:spPr>
        <p:txBody>
          <a:bodyPr>
            <a:normAutofit fontScale="90000"/>
          </a:bodyPr>
          <a:lstStyle/>
          <a:p>
            <a:r>
              <a:rPr lang="en-US" dirty="0" smtClean="0"/>
              <a:t>Contrast: Databases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44330479"/>
              </p:ext>
            </p:extLst>
          </p:nvPr>
        </p:nvGraphicFramePr>
        <p:xfrm>
          <a:off x="1096160" y="621167"/>
          <a:ext cx="7955560" cy="5775960"/>
        </p:xfrm>
        <a:graphic>
          <a:graphicData uri="http://schemas.openxmlformats.org/drawingml/2006/table">
            <a:tbl>
              <a:tblPr firstRow="1" bandRow="1">
                <a:tableStyleId>{5C22544A-7EE6-4342-B048-85BDC9FD1C3A}</a:tableStyleId>
              </a:tblPr>
              <a:tblGrid>
                <a:gridCol w="2241003"/>
                <a:gridCol w="2737225"/>
                <a:gridCol w="2977332"/>
              </a:tblGrid>
              <a:tr h="370840">
                <a:tc>
                  <a:txBody>
                    <a:bodyPr/>
                    <a:lstStyle/>
                    <a:p>
                      <a:endParaRPr lang="en-US" sz="2400" dirty="0"/>
                    </a:p>
                  </a:txBody>
                  <a:tcPr/>
                </a:tc>
                <a:tc>
                  <a:txBody>
                    <a:bodyPr/>
                    <a:lstStyle/>
                    <a:p>
                      <a:r>
                        <a:rPr lang="en-US" sz="2400" dirty="0" smtClean="0"/>
                        <a:t>Databases</a:t>
                      </a:r>
                      <a:endParaRPr lang="en-US" sz="2400" dirty="0"/>
                    </a:p>
                  </a:txBody>
                  <a:tcPr/>
                </a:tc>
                <a:tc>
                  <a:txBody>
                    <a:bodyPr/>
                    <a:lstStyle/>
                    <a:p>
                      <a:r>
                        <a:rPr lang="en-US" sz="2400" dirty="0" smtClean="0"/>
                        <a:t>Data Science</a:t>
                      </a:r>
                      <a:endParaRPr lang="en-US" sz="2400" dirty="0"/>
                    </a:p>
                  </a:txBody>
                  <a:tcPr/>
                </a:tc>
              </a:tr>
              <a:tr h="370840">
                <a:tc>
                  <a:txBody>
                    <a:bodyPr/>
                    <a:lstStyle/>
                    <a:p>
                      <a:r>
                        <a:rPr lang="en-US" dirty="0" smtClean="0"/>
                        <a:t>Data Value</a:t>
                      </a:r>
                      <a:endParaRPr lang="en-US" dirty="0"/>
                    </a:p>
                  </a:txBody>
                  <a:tcPr/>
                </a:tc>
                <a:tc>
                  <a:txBody>
                    <a:bodyPr/>
                    <a:lstStyle/>
                    <a:p>
                      <a:r>
                        <a:rPr lang="en-US" dirty="0" smtClean="0"/>
                        <a:t>“Precious”</a:t>
                      </a:r>
                      <a:endParaRPr lang="en-US" dirty="0"/>
                    </a:p>
                  </a:txBody>
                  <a:tcPr/>
                </a:tc>
                <a:tc>
                  <a:txBody>
                    <a:bodyPr/>
                    <a:lstStyle/>
                    <a:p>
                      <a:r>
                        <a:rPr lang="en-US" dirty="0" smtClean="0"/>
                        <a:t>“Cheap”</a:t>
                      </a:r>
                      <a:endParaRPr lang="en-US" dirty="0"/>
                    </a:p>
                  </a:txBody>
                  <a:tcPr/>
                </a:tc>
              </a:tr>
              <a:tr h="370840">
                <a:tc>
                  <a:txBody>
                    <a:bodyPr/>
                    <a:lstStyle/>
                    <a:p>
                      <a:r>
                        <a:rPr lang="en-US" dirty="0" smtClean="0"/>
                        <a:t>Data Volume</a:t>
                      </a:r>
                      <a:endParaRPr lang="en-US" dirty="0"/>
                    </a:p>
                  </a:txBody>
                  <a:tcPr/>
                </a:tc>
                <a:tc>
                  <a:txBody>
                    <a:bodyPr/>
                    <a:lstStyle/>
                    <a:p>
                      <a:r>
                        <a:rPr lang="en-US" dirty="0" smtClean="0"/>
                        <a:t>Modest</a:t>
                      </a:r>
                      <a:endParaRPr lang="en-US" dirty="0"/>
                    </a:p>
                  </a:txBody>
                  <a:tcPr/>
                </a:tc>
                <a:tc>
                  <a:txBody>
                    <a:bodyPr/>
                    <a:lstStyle/>
                    <a:p>
                      <a:r>
                        <a:rPr lang="en-US" dirty="0" smtClean="0"/>
                        <a:t>Massive</a:t>
                      </a:r>
                      <a:endParaRPr lang="en-US" dirty="0"/>
                    </a:p>
                  </a:txBody>
                  <a:tcPr/>
                </a:tc>
              </a:tr>
              <a:tr h="370840">
                <a:tc>
                  <a:txBody>
                    <a:bodyPr/>
                    <a:lstStyle/>
                    <a:p>
                      <a:r>
                        <a:rPr lang="en-US" dirty="0" smtClean="0"/>
                        <a:t>Examples</a:t>
                      </a:r>
                      <a:endParaRPr lang="en-US" dirty="0"/>
                    </a:p>
                  </a:txBody>
                  <a:tcPr/>
                </a:tc>
                <a:tc>
                  <a:txBody>
                    <a:bodyPr/>
                    <a:lstStyle/>
                    <a:p>
                      <a:r>
                        <a:rPr lang="en-US" dirty="0" smtClean="0"/>
                        <a:t>Bank</a:t>
                      </a:r>
                      <a:r>
                        <a:rPr lang="en-US" baseline="0" dirty="0" smtClean="0"/>
                        <a:t> records, </a:t>
                      </a:r>
                      <a:br>
                        <a:rPr lang="en-US" baseline="0" dirty="0" smtClean="0"/>
                      </a:br>
                      <a:r>
                        <a:rPr lang="en-US" baseline="0" dirty="0" smtClean="0"/>
                        <a:t>Personnel records,</a:t>
                      </a:r>
                    </a:p>
                    <a:p>
                      <a:r>
                        <a:rPr lang="en-US" baseline="0" dirty="0" smtClean="0"/>
                        <a:t>Census, </a:t>
                      </a:r>
                    </a:p>
                    <a:p>
                      <a:r>
                        <a:rPr lang="en-US" baseline="0" dirty="0" smtClean="0"/>
                        <a:t>Medical records</a:t>
                      </a:r>
                      <a:endParaRPr lang="en-US" dirty="0"/>
                    </a:p>
                  </a:txBody>
                  <a:tcPr/>
                </a:tc>
                <a:tc>
                  <a:txBody>
                    <a:bodyPr/>
                    <a:lstStyle/>
                    <a:p>
                      <a:r>
                        <a:rPr lang="en-US" dirty="0" smtClean="0"/>
                        <a:t>Online clicks,</a:t>
                      </a:r>
                    </a:p>
                    <a:p>
                      <a:r>
                        <a:rPr lang="en-US" dirty="0" smtClean="0"/>
                        <a:t>GPS logs,</a:t>
                      </a:r>
                    </a:p>
                    <a:p>
                      <a:r>
                        <a:rPr lang="en-US" dirty="0" smtClean="0"/>
                        <a:t>Tweets,</a:t>
                      </a:r>
                    </a:p>
                    <a:p>
                      <a:r>
                        <a:rPr lang="en-US" dirty="0" smtClean="0"/>
                        <a:t>Building</a:t>
                      </a:r>
                      <a:r>
                        <a:rPr lang="en-US" baseline="0" dirty="0" smtClean="0"/>
                        <a:t> s</a:t>
                      </a:r>
                      <a:r>
                        <a:rPr lang="en-US" dirty="0" smtClean="0"/>
                        <a:t>ensor readings</a:t>
                      </a:r>
                      <a:endParaRPr lang="en-US" dirty="0"/>
                    </a:p>
                  </a:txBody>
                  <a:tcPr/>
                </a:tc>
              </a:tr>
              <a:tr h="370840">
                <a:tc>
                  <a:txBody>
                    <a:bodyPr/>
                    <a:lstStyle/>
                    <a:p>
                      <a:r>
                        <a:rPr lang="en-US" dirty="0" smtClean="0"/>
                        <a:t>Priorities</a:t>
                      </a:r>
                      <a:endParaRPr lang="en-US" dirty="0"/>
                    </a:p>
                  </a:txBody>
                  <a:tcPr/>
                </a:tc>
                <a:tc>
                  <a:txBody>
                    <a:bodyPr/>
                    <a:lstStyle/>
                    <a:p>
                      <a:r>
                        <a:rPr lang="en-US" dirty="0" smtClean="0"/>
                        <a:t>Consistency,</a:t>
                      </a:r>
                    </a:p>
                    <a:p>
                      <a:r>
                        <a:rPr lang="en-US" dirty="0" smtClean="0"/>
                        <a:t>Error</a:t>
                      </a:r>
                      <a:r>
                        <a:rPr lang="en-US" baseline="0" dirty="0" smtClean="0"/>
                        <a:t> recovery,</a:t>
                      </a:r>
                    </a:p>
                    <a:p>
                      <a:r>
                        <a:rPr lang="en-US" baseline="0" dirty="0" smtClean="0"/>
                        <a:t>Auditability</a:t>
                      </a:r>
                      <a:endParaRPr lang="en-US" dirty="0"/>
                    </a:p>
                  </a:txBody>
                  <a:tcPr/>
                </a:tc>
                <a:tc>
                  <a:txBody>
                    <a:bodyPr/>
                    <a:lstStyle/>
                    <a:p>
                      <a:r>
                        <a:rPr lang="en-US" dirty="0" smtClean="0"/>
                        <a:t>Speed,</a:t>
                      </a:r>
                    </a:p>
                    <a:p>
                      <a:r>
                        <a:rPr lang="en-US" dirty="0" smtClean="0"/>
                        <a:t>Availability,</a:t>
                      </a:r>
                    </a:p>
                    <a:p>
                      <a:r>
                        <a:rPr lang="en-US" dirty="0" smtClean="0"/>
                        <a:t>Query richness</a:t>
                      </a:r>
                      <a:endParaRPr lang="en-US" dirty="0"/>
                    </a:p>
                  </a:txBody>
                  <a:tcPr/>
                </a:tc>
              </a:tr>
              <a:tr h="370840">
                <a:tc>
                  <a:txBody>
                    <a:bodyPr/>
                    <a:lstStyle/>
                    <a:p>
                      <a:r>
                        <a:rPr lang="en-US" dirty="0" smtClean="0"/>
                        <a:t>Structured</a:t>
                      </a:r>
                      <a:endParaRPr lang="en-US" dirty="0"/>
                    </a:p>
                  </a:txBody>
                  <a:tcPr/>
                </a:tc>
                <a:tc>
                  <a:txBody>
                    <a:bodyPr/>
                    <a:lstStyle/>
                    <a:p>
                      <a:r>
                        <a:rPr lang="en-US" dirty="0" smtClean="0"/>
                        <a:t>Strongly (Schema)</a:t>
                      </a:r>
                      <a:endParaRPr lang="en-US" dirty="0"/>
                    </a:p>
                  </a:txBody>
                  <a:tcPr/>
                </a:tc>
                <a:tc>
                  <a:txBody>
                    <a:bodyPr/>
                    <a:lstStyle/>
                    <a:p>
                      <a:r>
                        <a:rPr lang="en-US" dirty="0" smtClean="0"/>
                        <a:t>Weakly or none (Text)</a:t>
                      </a:r>
                      <a:endParaRPr lang="en-US" dirty="0"/>
                    </a:p>
                  </a:txBody>
                  <a:tcPr/>
                </a:tc>
              </a:tr>
              <a:tr h="370840">
                <a:tc>
                  <a:txBody>
                    <a:bodyPr/>
                    <a:lstStyle/>
                    <a:p>
                      <a:r>
                        <a:rPr lang="en-US" dirty="0" smtClean="0"/>
                        <a:t>Properties</a:t>
                      </a:r>
                      <a:endParaRPr lang="en-US" dirty="0"/>
                    </a:p>
                  </a:txBody>
                  <a:tcPr/>
                </a:tc>
                <a:tc>
                  <a:txBody>
                    <a:bodyPr/>
                    <a:lstStyle/>
                    <a:p>
                      <a:r>
                        <a:rPr lang="en-US" dirty="0" smtClean="0"/>
                        <a:t>Transactions,</a:t>
                      </a:r>
                      <a:r>
                        <a:rPr lang="en-US" baseline="0" dirty="0" smtClean="0"/>
                        <a:t> ACID*</a:t>
                      </a:r>
                      <a:endParaRPr lang="en-US" dirty="0"/>
                    </a:p>
                  </a:txBody>
                  <a:tcPr/>
                </a:tc>
                <a:tc>
                  <a:txBody>
                    <a:bodyPr/>
                    <a:lstStyle/>
                    <a:p>
                      <a:r>
                        <a:rPr lang="en-US" dirty="0" smtClean="0"/>
                        <a:t>CAP* theorem</a:t>
                      </a:r>
                      <a:r>
                        <a:rPr lang="en-US" baseline="0" dirty="0" smtClean="0"/>
                        <a:t> (2/3),</a:t>
                      </a:r>
                    </a:p>
                    <a:p>
                      <a:r>
                        <a:rPr lang="en-US" baseline="0" dirty="0" smtClean="0"/>
                        <a:t>eventual consistency</a:t>
                      </a:r>
                      <a:endParaRPr lang="en-US" dirty="0"/>
                    </a:p>
                  </a:txBody>
                  <a:tcPr/>
                </a:tc>
              </a:tr>
              <a:tr h="370840">
                <a:tc>
                  <a:txBody>
                    <a:bodyPr/>
                    <a:lstStyle/>
                    <a:p>
                      <a:r>
                        <a:rPr lang="en-US" dirty="0" smtClean="0"/>
                        <a:t>Realizations</a:t>
                      </a:r>
                      <a:endParaRPr lang="en-US" dirty="0"/>
                    </a:p>
                  </a:txBody>
                  <a:tcPr/>
                </a:tc>
                <a:tc>
                  <a:txBody>
                    <a:bodyPr/>
                    <a:lstStyle/>
                    <a:p>
                      <a:r>
                        <a:rPr lang="en-US" dirty="0" smtClean="0"/>
                        <a:t>SQL</a:t>
                      </a:r>
                      <a:endParaRPr lang="en-US" dirty="0"/>
                    </a:p>
                  </a:txBody>
                  <a:tcPr/>
                </a:tc>
                <a:tc>
                  <a:txBody>
                    <a:bodyPr/>
                    <a:lstStyle/>
                    <a:p>
                      <a:r>
                        <a:rPr lang="en-US" dirty="0" smtClean="0"/>
                        <a:t>NoSQL:</a:t>
                      </a:r>
                      <a:endParaRPr lang="en-US" baseline="0" dirty="0" smtClean="0"/>
                    </a:p>
                    <a:p>
                      <a:r>
                        <a:rPr lang="en-US" baseline="0" dirty="0" err="1" smtClean="0"/>
                        <a:t>MongoDB</a:t>
                      </a:r>
                      <a:r>
                        <a:rPr lang="en-US" baseline="0" dirty="0" smtClean="0"/>
                        <a:t>, </a:t>
                      </a:r>
                      <a:r>
                        <a:rPr lang="en-US" baseline="0" dirty="0" err="1" smtClean="0"/>
                        <a:t>CouchDB</a:t>
                      </a:r>
                      <a:r>
                        <a:rPr lang="en-US" baseline="0" dirty="0" smtClean="0"/>
                        <a:t>,</a:t>
                      </a:r>
                    </a:p>
                    <a:p>
                      <a:r>
                        <a:rPr lang="en-US" baseline="0" dirty="0" err="1" smtClean="0"/>
                        <a:t>Hbase</a:t>
                      </a:r>
                      <a:r>
                        <a:rPr lang="en-US" baseline="0" dirty="0" smtClean="0"/>
                        <a:t>, Cassandra, </a:t>
                      </a:r>
                      <a:r>
                        <a:rPr lang="en-US" baseline="0" dirty="0" err="1" smtClean="0"/>
                        <a:t>Riak</a:t>
                      </a:r>
                      <a:r>
                        <a:rPr lang="en-US" baseline="0" dirty="0" smtClean="0"/>
                        <a:t>, </a:t>
                      </a:r>
                      <a:r>
                        <a:rPr lang="en-US" baseline="0" dirty="0" err="1" smtClean="0"/>
                        <a:t>Memcached</a:t>
                      </a:r>
                      <a:r>
                        <a:rPr lang="en-US" baseline="0" dirty="0" smtClean="0"/>
                        <a:t>, </a:t>
                      </a:r>
                    </a:p>
                    <a:p>
                      <a:r>
                        <a:rPr lang="en-US" baseline="0" dirty="0" smtClean="0"/>
                        <a:t>Apache River, …</a:t>
                      </a:r>
                      <a:endParaRPr lang="en-US" dirty="0"/>
                    </a:p>
                  </a:txBody>
                  <a:tcPr/>
                </a:tc>
              </a:tr>
            </a:tbl>
          </a:graphicData>
        </a:graphic>
      </p:graphicFrame>
      <p:sp>
        <p:nvSpPr>
          <p:cNvPr id="5" name="TextBox 4"/>
          <p:cNvSpPr txBox="1"/>
          <p:nvPr/>
        </p:nvSpPr>
        <p:spPr>
          <a:xfrm>
            <a:off x="144567" y="5952292"/>
            <a:ext cx="4659802" cy="338554"/>
          </a:xfrm>
          <a:prstGeom prst="rect">
            <a:avLst/>
          </a:prstGeom>
          <a:noFill/>
        </p:spPr>
        <p:txBody>
          <a:bodyPr wrap="none" rtlCol="0">
            <a:spAutoFit/>
          </a:bodyPr>
          <a:lstStyle/>
          <a:p>
            <a:r>
              <a:rPr lang="en-US" sz="1600" dirty="0"/>
              <a:t>ACID = Atomicity, Consistency, Isolation and Durability</a:t>
            </a:r>
          </a:p>
        </p:txBody>
      </p:sp>
      <p:sp>
        <p:nvSpPr>
          <p:cNvPr id="7" name="TextBox 6"/>
          <p:cNvSpPr txBox="1"/>
          <p:nvPr/>
        </p:nvSpPr>
        <p:spPr>
          <a:xfrm>
            <a:off x="152400" y="6290846"/>
            <a:ext cx="4320332" cy="338554"/>
          </a:xfrm>
          <a:prstGeom prst="rect">
            <a:avLst/>
          </a:prstGeom>
          <a:noFill/>
        </p:spPr>
        <p:txBody>
          <a:bodyPr wrap="square" rtlCol="0">
            <a:spAutoFit/>
          </a:bodyPr>
          <a:lstStyle/>
          <a:p>
            <a:r>
              <a:rPr lang="en-US" sz="1600" dirty="0"/>
              <a:t>CAP = Consistency, Availability, Partition </a:t>
            </a:r>
            <a:r>
              <a:rPr lang="en-US" sz="1600" dirty="0" smtClean="0"/>
              <a:t>Tolerance</a:t>
            </a:r>
            <a:endParaRPr lang="en-US" sz="1600" dirty="0"/>
          </a:p>
        </p:txBody>
      </p:sp>
    </p:spTree>
    <p:extLst>
      <p:ext uri="{BB962C8B-B14F-4D97-AF65-F5344CB8AC3E}">
        <p14:creationId xmlns:p14="http://schemas.microsoft.com/office/powerpoint/2010/main" val="8013957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0" name="Rectangle 4"/>
          <p:cNvSpPr>
            <a:spLocks noGrp="1" noChangeArrowheads="1"/>
          </p:cNvSpPr>
          <p:nvPr>
            <p:ph type="title"/>
          </p:nvPr>
        </p:nvSpPr>
        <p:spPr>
          <a:xfrm>
            <a:off x="1371600" y="123636"/>
            <a:ext cx="7315200" cy="599961"/>
          </a:xfrm>
        </p:spPr>
        <p:txBody>
          <a:bodyPr>
            <a:normAutofit fontScale="90000"/>
          </a:bodyPr>
          <a:lstStyle/>
          <a:p>
            <a:r>
              <a:rPr lang="en-US" dirty="0" smtClean="0"/>
              <a:t>Contrast: Business Intelligence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75155244"/>
              </p:ext>
            </p:extLst>
          </p:nvPr>
        </p:nvGraphicFramePr>
        <p:xfrm>
          <a:off x="1416649" y="943995"/>
          <a:ext cx="6185482" cy="1645920"/>
        </p:xfrm>
        <a:graphic>
          <a:graphicData uri="http://schemas.openxmlformats.org/drawingml/2006/table">
            <a:tbl>
              <a:tblPr firstRow="1" bandRow="1">
                <a:tableStyleId>{5C22544A-7EE6-4342-B048-85BDC9FD1C3A}</a:tableStyleId>
              </a:tblPr>
              <a:tblGrid>
                <a:gridCol w="2962794"/>
                <a:gridCol w="3222688"/>
              </a:tblGrid>
              <a:tr h="658302">
                <a:tc>
                  <a:txBody>
                    <a:bodyPr/>
                    <a:lstStyle/>
                    <a:p>
                      <a:r>
                        <a:rPr lang="en-US" sz="2400" dirty="0" smtClean="0"/>
                        <a:t>Business</a:t>
                      </a:r>
                      <a:r>
                        <a:rPr lang="en-US" sz="2400" baseline="0" dirty="0" smtClean="0"/>
                        <a:t> Intelligence</a:t>
                      </a:r>
                      <a:endParaRPr lang="en-US" sz="2400" dirty="0"/>
                    </a:p>
                  </a:txBody>
                  <a:tcPr/>
                </a:tc>
                <a:tc>
                  <a:txBody>
                    <a:bodyPr/>
                    <a:lstStyle/>
                    <a:p>
                      <a:r>
                        <a:rPr lang="en-US" sz="2400" dirty="0" smtClean="0"/>
                        <a:t>Data Science</a:t>
                      </a:r>
                      <a:endParaRPr lang="en-US" sz="2400" dirty="0"/>
                    </a:p>
                  </a:txBody>
                  <a:tcPr/>
                </a:tc>
              </a:tr>
              <a:tr h="702561">
                <a:tc>
                  <a:txBody>
                    <a:bodyPr/>
                    <a:lstStyle/>
                    <a:p>
                      <a:r>
                        <a:rPr lang="en-US" sz="2400" dirty="0" smtClean="0">
                          <a:solidFill>
                            <a:srgbClr val="C00000"/>
                          </a:solidFill>
                        </a:rPr>
                        <a:t>Querying the past</a:t>
                      </a:r>
                      <a:endParaRPr lang="en-US" sz="2400" dirty="0">
                        <a:solidFill>
                          <a:srgbClr val="C00000"/>
                        </a:solidFill>
                      </a:endParaRPr>
                    </a:p>
                  </a:txBody>
                  <a:tcPr/>
                </a:tc>
                <a:tc>
                  <a:txBody>
                    <a:bodyPr/>
                    <a:lstStyle/>
                    <a:p>
                      <a:r>
                        <a:rPr lang="en-US" sz="2400" dirty="0" smtClean="0">
                          <a:solidFill>
                            <a:srgbClr val="C00000"/>
                          </a:solidFill>
                        </a:rPr>
                        <a:t>Querying the past present and future</a:t>
                      </a:r>
                      <a:endParaRPr lang="en-US" sz="2400" dirty="0">
                        <a:solidFill>
                          <a:srgbClr val="C00000"/>
                        </a:solidFill>
                      </a:endParaRPr>
                    </a:p>
                  </a:txBody>
                  <a:tcPr/>
                </a:tc>
              </a:tr>
            </a:tbl>
          </a:graphicData>
        </a:graphic>
      </p:graphicFrame>
      <p:pic>
        <p:nvPicPr>
          <p:cNvPr id="5" name="Picture 4" descr="books.jpg"/>
          <p:cNvPicPr>
            <a:picLocks noChangeAspect="1"/>
          </p:cNvPicPr>
          <p:nvPr/>
        </p:nvPicPr>
        <p:blipFill>
          <a:blip r:embed="rId3"/>
          <a:stretch>
            <a:fillRect/>
          </a:stretch>
        </p:blipFill>
        <p:spPr>
          <a:xfrm>
            <a:off x="1508311" y="2690400"/>
            <a:ext cx="6093819" cy="1789321"/>
          </a:xfrm>
          <a:prstGeom prst="rect">
            <a:avLst/>
          </a:prstGeom>
        </p:spPr>
      </p:pic>
      <p:sp>
        <p:nvSpPr>
          <p:cNvPr id="2" name="TextBox 1"/>
          <p:cNvSpPr txBox="1"/>
          <p:nvPr/>
        </p:nvSpPr>
        <p:spPr>
          <a:xfrm>
            <a:off x="578840" y="4840448"/>
            <a:ext cx="7952764"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89543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0" name="Rectangle 4"/>
          <p:cNvSpPr>
            <a:spLocks noGrp="1" noChangeArrowheads="1"/>
          </p:cNvSpPr>
          <p:nvPr>
            <p:ph type="title"/>
          </p:nvPr>
        </p:nvSpPr>
        <p:spPr>
          <a:xfrm>
            <a:off x="1371600" y="123636"/>
            <a:ext cx="7315200" cy="599961"/>
          </a:xfrm>
        </p:spPr>
        <p:txBody>
          <a:bodyPr>
            <a:normAutofit fontScale="90000"/>
          </a:bodyPr>
          <a:lstStyle/>
          <a:p>
            <a:r>
              <a:rPr lang="en-US" dirty="0" smtClean="0"/>
              <a:t>Contrast: Machine Learning</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14472072"/>
              </p:ext>
            </p:extLst>
          </p:nvPr>
        </p:nvGraphicFramePr>
        <p:xfrm>
          <a:off x="4481492" y="1112648"/>
          <a:ext cx="3697774" cy="2886122"/>
        </p:xfrm>
        <a:graphic>
          <a:graphicData uri="http://schemas.openxmlformats.org/drawingml/2006/table">
            <a:tbl>
              <a:tblPr firstRow="1" bandRow="1">
                <a:tableStyleId>{00A15C55-8517-42AA-B614-E9B94910E393}</a:tableStyleId>
              </a:tblPr>
              <a:tblGrid>
                <a:gridCol w="3697774"/>
              </a:tblGrid>
              <a:tr h="461461">
                <a:tc>
                  <a:txBody>
                    <a:bodyPr/>
                    <a:lstStyle/>
                    <a:p>
                      <a:r>
                        <a:rPr lang="en-US" sz="2400" dirty="0" smtClean="0"/>
                        <a:t>Data</a:t>
                      </a:r>
                      <a:r>
                        <a:rPr lang="en-US" sz="2400" baseline="0" dirty="0" smtClean="0"/>
                        <a:t> Science</a:t>
                      </a:r>
                      <a:endParaRPr lang="en-US" sz="2400" dirty="0"/>
                    </a:p>
                  </a:txBody>
                  <a:tcPr/>
                </a:tc>
              </a:tr>
              <a:tr h="661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Explore many models, build</a:t>
                      </a:r>
                      <a:r>
                        <a:rPr lang="en-US" baseline="0" dirty="0" smtClean="0"/>
                        <a:t> and tune hybrids</a:t>
                      </a:r>
                      <a:endParaRPr lang="en-US" dirty="0"/>
                    </a:p>
                  </a:txBody>
                  <a:tcPr/>
                </a:tc>
              </a:tr>
              <a:tr h="411038">
                <a:tc>
                  <a:txBody>
                    <a:bodyPr/>
                    <a:lstStyle/>
                    <a:p>
                      <a:r>
                        <a:rPr lang="en-US" dirty="0" smtClean="0"/>
                        <a:t>Understand empirical properties of models</a:t>
                      </a:r>
                      <a:endParaRPr lang="en-US" dirty="0"/>
                    </a:p>
                  </a:txBody>
                  <a:tcPr/>
                </a:tc>
              </a:tr>
              <a:tr h="661560">
                <a:tc>
                  <a:txBody>
                    <a:bodyPr/>
                    <a:lstStyle/>
                    <a:p>
                      <a:r>
                        <a:rPr lang="en-US" dirty="0" smtClean="0"/>
                        <a:t>Develop/use</a:t>
                      </a:r>
                      <a:r>
                        <a:rPr lang="en-US" baseline="0" dirty="0" smtClean="0"/>
                        <a:t> tools that can handle massive datasets</a:t>
                      </a:r>
                      <a:endParaRPr lang="en-US" dirty="0"/>
                    </a:p>
                  </a:txBody>
                  <a:tcPr/>
                </a:tc>
              </a:tr>
              <a:tr h="461461">
                <a:tc>
                  <a:txBody>
                    <a:bodyPr/>
                    <a:lstStyle/>
                    <a:p>
                      <a:r>
                        <a:rPr lang="en-US" dirty="0" smtClean="0"/>
                        <a:t>Take action!</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97584957"/>
              </p:ext>
            </p:extLst>
          </p:nvPr>
        </p:nvGraphicFramePr>
        <p:xfrm>
          <a:off x="746619" y="1112648"/>
          <a:ext cx="3338819" cy="3128913"/>
        </p:xfrm>
        <a:graphic>
          <a:graphicData uri="http://schemas.openxmlformats.org/drawingml/2006/table">
            <a:tbl>
              <a:tblPr firstRow="1" bandRow="1">
                <a:tableStyleId>{5C22544A-7EE6-4342-B048-85BDC9FD1C3A}</a:tableStyleId>
              </a:tblPr>
              <a:tblGrid>
                <a:gridCol w="3338819"/>
              </a:tblGrid>
              <a:tr h="459810">
                <a:tc>
                  <a:txBody>
                    <a:bodyPr/>
                    <a:lstStyle/>
                    <a:p>
                      <a:r>
                        <a:rPr lang="en-US" sz="2400" dirty="0" smtClean="0"/>
                        <a:t>Machine</a:t>
                      </a:r>
                      <a:r>
                        <a:rPr lang="en-US" sz="2400" baseline="0" dirty="0" smtClean="0"/>
                        <a:t> Learning</a:t>
                      </a:r>
                      <a:endParaRPr lang="en-US" sz="2400" dirty="0"/>
                    </a:p>
                  </a:txBody>
                  <a:tcPr/>
                </a:tc>
              </a:tr>
              <a:tr h="39728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Develop</a:t>
                      </a:r>
                      <a:r>
                        <a:rPr lang="en-US" baseline="0" dirty="0" smtClean="0"/>
                        <a:t> new (individual) models</a:t>
                      </a:r>
                      <a:endParaRPr lang="en-US" dirty="0"/>
                    </a:p>
                  </a:txBody>
                  <a:tcPr/>
                </a:tc>
              </a:tr>
              <a:tr h="695255">
                <a:tc>
                  <a:txBody>
                    <a:bodyPr/>
                    <a:lstStyle/>
                    <a:p>
                      <a:r>
                        <a:rPr lang="en-US" dirty="0" smtClean="0"/>
                        <a:t>Prove mathematical properties of models</a:t>
                      </a:r>
                      <a:endParaRPr lang="en-US" dirty="0"/>
                    </a:p>
                  </a:txBody>
                  <a:tcPr/>
                </a:tc>
              </a:tr>
              <a:tr h="801928">
                <a:tc>
                  <a:txBody>
                    <a:bodyPr/>
                    <a:lstStyle/>
                    <a:p>
                      <a:r>
                        <a:rPr lang="en-US" dirty="0" smtClean="0"/>
                        <a:t>Improve/validate on a few,</a:t>
                      </a:r>
                      <a:r>
                        <a:rPr lang="en-US" baseline="0" dirty="0" smtClean="0"/>
                        <a:t> relatively clean, small datasets</a:t>
                      </a:r>
                      <a:endParaRPr lang="en-US" dirty="0"/>
                    </a:p>
                  </a:txBody>
                  <a:tcPr/>
                </a:tc>
              </a:tr>
              <a:tr h="531840">
                <a:tc>
                  <a:txBody>
                    <a:bodyPr/>
                    <a:lstStyle/>
                    <a:p>
                      <a:r>
                        <a:rPr lang="en-US" dirty="0" smtClean="0"/>
                        <a:t>Publish a paper</a:t>
                      </a:r>
                      <a:endParaRPr lang="en-US" dirty="0"/>
                    </a:p>
                  </a:txBody>
                  <a:tcPr/>
                </a:tc>
              </a:tr>
            </a:tbl>
          </a:graphicData>
        </a:graphic>
      </p:graphicFrame>
    </p:spTree>
    <p:extLst>
      <p:ext uri="{BB962C8B-B14F-4D97-AF65-F5344CB8AC3E}">
        <p14:creationId xmlns:p14="http://schemas.microsoft.com/office/powerpoint/2010/main" val="2664481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2800" dirty="0" smtClean="0"/>
              <a:t>Data Science -- Why </a:t>
            </a:r>
            <a:r>
              <a:rPr lang="en-US" sz="2800" dirty="0"/>
              <a:t>a</a:t>
            </a:r>
            <a:r>
              <a:rPr lang="en-US" sz="2800" dirty="0" smtClean="0"/>
              <a:t>ll the excitement?</a:t>
            </a:r>
          </a:p>
          <a:p>
            <a:pPr lvl="1"/>
            <a:r>
              <a:rPr lang="en-US" sz="2400" dirty="0" smtClean="0"/>
              <a:t>history</a:t>
            </a:r>
          </a:p>
          <a:p>
            <a:pPr lvl="1"/>
            <a:r>
              <a:rPr lang="en-US" sz="2400" dirty="0" smtClean="0"/>
              <a:t>examples</a:t>
            </a:r>
          </a:p>
          <a:p>
            <a:r>
              <a:rPr lang="en-US" sz="2800" dirty="0" smtClean="0"/>
              <a:t>Where does data come from?</a:t>
            </a:r>
          </a:p>
          <a:p>
            <a:r>
              <a:rPr lang="en-US" sz="2800" dirty="0" smtClean="0"/>
              <a:t>What is Data Science?</a:t>
            </a:r>
          </a:p>
          <a:p>
            <a:r>
              <a:rPr lang="en-US" sz="2800" dirty="0" smtClean="0"/>
              <a:t>How to do Data Science?</a:t>
            </a:r>
          </a:p>
          <a:p>
            <a:r>
              <a:rPr lang="en-US" sz="2800" dirty="0" smtClean="0"/>
              <a:t>Who are Data Scientists?</a:t>
            </a:r>
          </a:p>
        </p:txBody>
      </p:sp>
      <p:sp>
        <p:nvSpPr>
          <p:cNvPr id="4" name="Slide Number Placeholder 3"/>
          <p:cNvSpPr>
            <a:spLocks noGrp="1"/>
          </p:cNvSpPr>
          <p:nvPr>
            <p:ph type="sldNum" sz="quarter" idx="10"/>
          </p:nvPr>
        </p:nvSpPr>
        <p:spPr/>
        <p:txBody>
          <a:bodyPr/>
          <a:lstStyle/>
          <a:p>
            <a:fld id="{59A97E53-6C84-4A8E-B02C-CD6E8B3D6BC3}" type="slidenum">
              <a:rPr lang="en-US" smtClean="0"/>
              <a:pPr/>
              <a:t>3</a:t>
            </a:fld>
            <a:endParaRPr lang="en-US"/>
          </a:p>
        </p:txBody>
      </p:sp>
    </p:spTree>
    <p:extLst>
      <p:ext uri="{BB962C8B-B14F-4D97-AF65-F5344CB8AC3E}">
        <p14:creationId xmlns:p14="http://schemas.microsoft.com/office/powerpoint/2010/main" val="3294982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sz="2800" dirty="0" smtClean="0"/>
          </a:p>
          <a:p>
            <a:pPr marL="0" indent="0">
              <a:buNone/>
            </a:pPr>
            <a:r>
              <a:rPr lang="en-US" sz="2800" b="1" dirty="0" smtClean="0"/>
              <a:t>Data Science – Why all the excitement?</a:t>
            </a:r>
          </a:p>
        </p:txBody>
      </p:sp>
      <p:sp>
        <p:nvSpPr>
          <p:cNvPr id="4" name="Slide Number Placeholder 3"/>
          <p:cNvSpPr>
            <a:spLocks noGrp="1"/>
          </p:cNvSpPr>
          <p:nvPr>
            <p:ph type="sldNum" sz="quarter" idx="10"/>
          </p:nvPr>
        </p:nvSpPr>
        <p:spPr/>
        <p:txBody>
          <a:bodyPr/>
          <a:lstStyle/>
          <a:p>
            <a:fld id="{59A97E53-6C84-4A8E-B02C-CD6E8B3D6BC3}" type="slidenum">
              <a:rPr lang="en-US" smtClean="0"/>
              <a:pPr/>
              <a:t>4</a:t>
            </a:fld>
            <a:endParaRPr lang="en-US"/>
          </a:p>
        </p:txBody>
      </p:sp>
    </p:spTree>
    <p:extLst>
      <p:ext uri="{BB962C8B-B14F-4D97-AF65-F5344CB8AC3E}">
        <p14:creationId xmlns:p14="http://schemas.microsoft.com/office/powerpoint/2010/main" val="888023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Screen Shot 2014-01-27 at 4.58.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5006" y="4654602"/>
            <a:ext cx="2080034" cy="1793313"/>
          </a:xfrm>
          <a:prstGeom prst="rect">
            <a:avLst/>
          </a:prstGeom>
        </p:spPr>
      </p:pic>
      <p:sp>
        <p:nvSpPr>
          <p:cNvPr id="2" name="Title 1"/>
          <p:cNvSpPr>
            <a:spLocks noGrp="1"/>
          </p:cNvSpPr>
          <p:nvPr>
            <p:ph type="title"/>
          </p:nvPr>
        </p:nvSpPr>
        <p:spPr/>
        <p:txBody>
          <a:bodyPr>
            <a:normAutofit fontScale="90000"/>
          </a:bodyPr>
          <a:lstStyle/>
          <a:p>
            <a:r>
              <a:rPr lang="en-US" dirty="0" smtClean="0"/>
              <a:t>Data Analysis Has Been Around for a While…</a:t>
            </a:r>
            <a:endParaRPr lang="en-US" dirty="0"/>
          </a:p>
        </p:txBody>
      </p:sp>
      <p:pic>
        <p:nvPicPr>
          <p:cNvPr id="4" name="Content Placeholder 3" descr="Screen Shot 2014-01-27 at 4.42.34 PM.png"/>
          <p:cNvPicPr>
            <a:picLocks noGrp="1" noChangeAspect="1"/>
          </p:cNvPicPr>
          <p:nvPr>
            <p:ph idx="1"/>
          </p:nvPr>
        </p:nvPicPr>
        <p:blipFill>
          <a:blip r:embed="rId4" cstate="print">
            <a:extLst>
              <a:ext uri="{28A0092B-C50C-407E-A947-70E740481C1C}">
                <a14:useLocalDpi xmlns:a14="http://schemas.microsoft.com/office/drawing/2010/main" val="0"/>
              </a:ext>
            </a:extLst>
          </a:blip>
          <a:srcRect t="5074" b="5074"/>
          <a:stretch>
            <a:fillRect/>
          </a:stretch>
        </p:blipFill>
        <p:spPr>
          <a:xfrm>
            <a:off x="905892" y="1786970"/>
            <a:ext cx="2400534" cy="1320201"/>
          </a:xfrm>
        </p:spPr>
      </p:pic>
      <p:sp>
        <p:nvSpPr>
          <p:cNvPr id="5" name="TextBox 4"/>
          <p:cNvSpPr txBox="1"/>
          <p:nvPr/>
        </p:nvSpPr>
        <p:spPr>
          <a:xfrm>
            <a:off x="457200" y="2144378"/>
            <a:ext cx="1178215" cy="369332"/>
          </a:xfrm>
          <a:prstGeom prst="rect">
            <a:avLst/>
          </a:prstGeom>
          <a:noFill/>
        </p:spPr>
        <p:txBody>
          <a:bodyPr wrap="none" rtlCol="0">
            <a:spAutoFit/>
          </a:bodyPr>
          <a:lstStyle/>
          <a:p>
            <a:r>
              <a:rPr lang="en-US" dirty="0" smtClean="0"/>
              <a:t>R.A. Fisher</a:t>
            </a:r>
            <a:endParaRPr lang="en-US" dirty="0"/>
          </a:p>
        </p:txBody>
      </p:sp>
      <p:pic>
        <p:nvPicPr>
          <p:cNvPr id="6" name="Picture 5" descr="Screen Shot 2014-01-27 at 4.44.15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8037" y="1684086"/>
            <a:ext cx="1851896" cy="1719291"/>
          </a:xfrm>
          <a:prstGeom prst="rect">
            <a:avLst/>
          </a:prstGeom>
        </p:spPr>
      </p:pic>
      <p:pic>
        <p:nvPicPr>
          <p:cNvPr id="7" name="Picture 6" descr="Screen Shot 2014-01-27 at 4.44.59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9417" y="3416051"/>
            <a:ext cx="2757009" cy="1967828"/>
          </a:xfrm>
          <a:prstGeom prst="rect">
            <a:avLst/>
          </a:prstGeom>
        </p:spPr>
      </p:pic>
      <p:pic>
        <p:nvPicPr>
          <p:cNvPr id="8" name="Picture 7" descr="Screen Shot 2014-01-27 at 4.45.51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29932" y="1672800"/>
            <a:ext cx="2730177" cy="1475506"/>
          </a:xfrm>
          <a:prstGeom prst="rect">
            <a:avLst/>
          </a:prstGeom>
        </p:spPr>
      </p:pic>
      <p:pic>
        <p:nvPicPr>
          <p:cNvPr id="9" name="Picture 8" descr="Screen Shot 2014-01-27 at 4.47.38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11017" y="3110281"/>
            <a:ext cx="2093436" cy="1570077"/>
          </a:xfrm>
          <a:prstGeom prst="rect">
            <a:avLst/>
          </a:prstGeom>
        </p:spPr>
      </p:pic>
      <p:pic>
        <p:nvPicPr>
          <p:cNvPr id="10" name="Picture 9" descr="Screen Shot 2014-01-27 at 4.48.13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17836" y="3403377"/>
            <a:ext cx="2221527" cy="1732694"/>
          </a:xfrm>
          <a:prstGeom prst="rect">
            <a:avLst/>
          </a:prstGeom>
        </p:spPr>
      </p:pic>
      <p:sp>
        <p:nvSpPr>
          <p:cNvPr id="11" name="TextBox 10"/>
          <p:cNvSpPr txBox="1"/>
          <p:nvPr/>
        </p:nvSpPr>
        <p:spPr>
          <a:xfrm>
            <a:off x="3180325" y="4152157"/>
            <a:ext cx="927545" cy="646331"/>
          </a:xfrm>
          <a:prstGeom prst="rect">
            <a:avLst/>
          </a:prstGeom>
          <a:noFill/>
        </p:spPr>
        <p:txBody>
          <a:bodyPr wrap="none" rtlCol="0">
            <a:spAutoFit/>
          </a:bodyPr>
          <a:lstStyle/>
          <a:p>
            <a:r>
              <a:rPr lang="en-US" dirty="0" smtClean="0"/>
              <a:t>Howard</a:t>
            </a:r>
          </a:p>
          <a:p>
            <a:r>
              <a:rPr lang="en-US" dirty="0" err="1" smtClean="0"/>
              <a:t>Dresner</a:t>
            </a:r>
            <a:endParaRPr lang="en-US" dirty="0"/>
          </a:p>
        </p:txBody>
      </p:sp>
      <p:sp>
        <p:nvSpPr>
          <p:cNvPr id="12" name="TextBox 11"/>
          <p:cNvSpPr txBox="1"/>
          <p:nvPr/>
        </p:nvSpPr>
        <p:spPr>
          <a:xfrm>
            <a:off x="7223124" y="2290288"/>
            <a:ext cx="1204476" cy="369332"/>
          </a:xfrm>
          <a:prstGeom prst="rect">
            <a:avLst/>
          </a:prstGeom>
          <a:noFill/>
        </p:spPr>
        <p:txBody>
          <a:bodyPr wrap="none" rtlCol="0">
            <a:spAutoFit/>
          </a:bodyPr>
          <a:lstStyle/>
          <a:p>
            <a:r>
              <a:rPr lang="en-US" dirty="0" smtClean="0"/>
              <a:t>Peter </a:t>
            </a:r>
            <a:r>
              <a:rPr lang="en-US" dirty="0" err="1" smtClean="0"/>
              <a:t>Luhn</a:t>
            </a:r>
            <a:endParaRPr lang="en-US" dirty="0"/>
          </a:p>
        </p:txBody>
      </p:sp>
      <p:pic>
        <p:nvPicPr>
          <p:cNvPr id="13" name="Picture 12" descr="Screen Shot 2014-01-27 at 4.51.11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8795" y="5467537"/>
            <a:ext cx="1964644" cy="1214780"/>
          </a:xfrm>
          <a:prstGeom prst="rect">
            <a:avLst/>
          </a:prstGeom>
        </p:spPr>
      </p:pic>
      <p:pic>
        <p:nvPicPr>
          <p:cNvPr id="14" name="Picture 13" descr="Screen Shot 2014-01-27 at 4.52.09 P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49651" y="5151901"/>
            <a:ext cx="2141143" cy="1721929"/>
          </a:xfrm>
          <a:prstGeom prst="rect">
            <a:avLst/>
          </a:prstGeom>
        </p:spPr>
      </p:pic>
      <p:pic>
        <p:nvPicPr>
          <p:cNvPr id="15" name="Picture 14" descr="Screen Shot 2014-01-27 at 4.53.08 PM.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590794" y="5151901"/>
            <a:ext cx="2745023" cy="1166729"/>
          </a:xfrm>
          <a:prstGeom prst="rect">
            <a:avLst/>
          </a:prstGeom>
        </p:spPr>
      </p:pic>
      <p:sp>
        <p:nvSpPr>
          <p:cNvPr id="18" name="TextBox 17"/>
          <p:cNvSpPr txBox="1"/>
          <p:nvPr/>
        </p:nvSpPr>
        <p:spPr>
          <a:xfrm>
            <a:off x="2859213" y="2160708"/>
            <a:ext cx="1437648" cy="646331"/>
          </a:xfrm>
          <a:prstGeom prst="rect">
            <a:avLst/>
          </a:prstGeom>
          <a:noFill/>
        </p:spPr>
        <p:txBody>
          <a:bodyPr wrap="square" rtlCol="0">
            <a:spAutoFit/>
          </a:bodyPr>
          <a:lstStyle/>
          <a:p>
            <a:r>
              <a:rPr lang="en-US" dirty="0" smtClean="0"/>
              <a:t>W.E. Deming</a:t>
            </a:r>
            <a:endParaRPr lang="en-US" dirty="0"/>
          </a:p>
        </p:txBody>
      </p:sp>
    </p:spTree>
    <p:extLst>
      <p:ext uri="{BB962C8B-B14F-4D97-AF65-F5344CB8AC3E}">
        <p14:creationId xmlns:p14="http://schemas.microsoft.com/office/powerpoint/2010/main" val="160958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Data Science: Why all the Excitement?</a:t>
            </a:r>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0F1B168B-89B1-DC47-90F1-28CE2F9126F7}" type="slidenum">
              <a:rPr lang="en-US" smtClean="0">
                <a:solidFill>
                  <a:prstClr val="black">
                    <a:tint val="75000"/>
                  </a:prstClr>
                </a:solidFill>
              </a:rPr>
              <a:pPr>
                <a:defRPr/>
              </a:pPr>
              <a:t>6</a:t>
            </a:fld>
            <a:endParaRPr lang="en-US" dirty="0">
              <a:solidFill>
                <a:prstClr val="black">
                  <a:tint val="75000"/>
                </a:prstClr>
              </a:solidFill>
            </a:endParaRPr>
          </a:p>
        </p:txBody>
      </p:sp>
      <p:pic>
        <p:nvPicPr>
          <p:cNvPr id="9" name="Picture 8"/>
          <p:cNvPicPr>
            <a:picLocks noChangeAspect="1"/>
          </p:cNvPicPr>
          <p:nvPr/>
        </p:nvPicPr>
        <p:blipFill>
          <a:blip r:embed="rId3"/>
          <a:stretch>
            <a:fillRect/>
          </a:stretch>
        </p:blipFill>
        <p:spPr>
          <a:xfrm>
            <a:off x="367393" y="1277676"/>
            <a:ext cx="5842000" cy="5516824"/>
          </a:xfrm>
          <a:prstGeom prst="rect">
            <a:avLst/>
          </a:prstGeom>
        </p:spPr>
      </p:pic>
      <p:sp>
        <p:nvSpPr>
          <p:cNvPr id="10" name="TextBox 9"/>
          <p:cNvSpPr txBox="1"/>
          <p:nvPr/>
        </p:nvSpPr>
        <p:spPr>
          <a:xfrm>
            <a:off x="5943600" y="1524000"/>
            <a:ext cx="3146823" cy="4801314"/>
          </a:xfrm>
          <a:prstGeom prst="rect">
            <a:avLst/>
          </a:prstGeom>
          <a:noFill/>
        </p:spPr>
        <p:txBody>
          <a:bodyPr wrap="none" rtlCol="0">
            <a:spAutoFit/>
          </a:bodyPr>
          <a:lstStyle/>
          <a:p>
            <a:r>
              <a:rPr lang="en-US" dirty="0"/>
              <a:t>Exciting new effective </a:t>
            </a:r>
            <a:endParaRPr lang="en-US" dirty="0" smtClean="0"/>
          </a:p>
          <a:p>
            <a:r>
              <a:rPr lang="en-US" dirty="0" smtClean="0"/>
              <a:t>applications </a:t>
            </a:r>
            <a:r>
              <a:rPr lang="en-US" dirty="0"/>
              <a:t>of data analytics</a:t>
            </a:r>
          </a:p>
          <a:p>
            <a:endParaRPr lang="en-US" dirty="0" smtClean="0"/>
          </a:p>
          <a:p>
            <a:r>
              <a:rPr lang="en-US" dirty="0" smtClean="0"/>
              <a:t>e.g.,</a:t>
            </a:r>
          </a:p>
          <a:p>
            <a:r>
              <a:rPr lang="en-US" dirty="0" smtClean="0"/>
              <a:t>Google Flu Trends:</a:t>
            </a:r>
          </a:p>
          <a:p>
            <a:endParaRPr lang="en-US" dirty="0"/>
          </a:p>
          <a:p>
            <a:r>
              <a:rPr lang="en-US" dirty="0" smtClean="0"/>
              <a:t>Detecting outbreaks</a:t>
            </a:r>
          </a:p>
          <a:p>
            <a:r>
              <a:rPr lang="en-US" dirty="0"/>
              <a:t>t</a:t>
            </a:r>
            <a:r>
              <a:rPr lang="en-US" dirty="0" smtClean="0"/>
              <a:t>wo weeks ahead</a:t>
            </a:r>
          </a:p>
          <a:p>
            <a:r>
              <a:rPr lang="en-US" dirty="0" smtClean="0"/>
              <a:t>of CDC data</a:t>
            </a:r>
          </a:p>
          <a:p>
            <a:endParaRPr lang="en-US" dirty="0"/>
          </a:p>
          <a:p>
            <a:r>
              <a:rPr lang="en-US" dirty="0" smtClean="0"/>
              <a:t>New models are estimating</a:t>
            </a:r>
            <a:r>
              <a:rPr lang="en-US" dirty="0"/>
              <a:t/>
            </a:r>
            <a:br>
              <a:rPr lang="en-US" dirty="0"/>
            </a:br>
            <a:r>
              <a:rPr lang="en-US" dirty="0" smtClean="0"/>
              <a:t>which cities are most at risk</a:t>
            </a:r>
            <a:br>
              <a:rPr lang="en-US" dirty="0" smtClean="0"/>
            </a:br>
            <a:r>
              <a:rPr lang="en-US" dirty="0" smtClean="0"/>
              <a:t>for spread of the Ebola virus.</a:t>
            </a:r>
          </a:p>
          <a:p>
            <a:endParaRPr lang="en-US" dirty="0"/>
          </a:p>
          <a:p>
            <a:r>
              <a:rPr lang="en-US" dirty="0" smtClean="0"/>
              <a:t>Prediction model is built on </a:t>
            </a:r>
          </a:p>
          <a:p>
            <a:r>
              <a:rPr lang="en-US" dirty="0" smtClean="0"/>
              <a:t>Various data sources,</a:t>
            </a:r>
          </a:p>
          <a:p>
            <a:r>
              <a:rPr lang="en-US" dirty="0"/>
              <a:t>t</a:t>
            </a:r>
            <a:r>
              <a:rPr lang="en-US" dirty="0" smtClean="0"/>
              <a:t>ypes and analysis.</a:t>
            </a:r>
            <a:endParaRPr lang="en-US" dirty="0"/>
          </a:p>
        </p:txBody>
      </p:sp>
    </p:spTree>
    <p:extLst>
      <p:ext uri="{BB962C8B-B14F-4D97-AF65-F5344CB8AC3E}">
        <p14:creationId xmlns:p14="http://schemas.microsoft.com/office/powerpoint/2010/main" val="1442649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Why the all the Excitement?</a:t>
            </a:r>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0F1B168B-89B1-DC47-90F1-28CE2F9126F7}" type="slidenum">
              <a:rPr lang="en-US" smtClean="0">
                <a:solidFill>
                  <a:prstClr val="black">
                    <a:tint val="75000"/>
                  </a:prstClr>
                </a:solidFill>
              </a:rPr>
              <a:pPr>
                <a:defRPr/>
              </a:pPr>
              <a:t>7</a:t>
            </a:fld>
            <a:endParaRPr lang="en-US" dirty="0">
              <a:solidFill>
                <a:prstClr val="black">
                  <a:tint val="75000"/>
                </a:prstClr>
              </a:solidFill>
            </a:endParaRPr>
          </a:p>
        </p:txBody>
      </p:sp>
      <p:pic>
        <p:nvPicPr>
          <p:cNvPr id="6" name="Picture 5" descr="Screen Shot 2012-11-08 at 6.15.10 AM.png"/>
          <p:cNvPicPr>
            <a:picLocks noChangeAspect="1"/>
          </p:cNvPicPr>
          <p:nvPr/>
        </p:nvPicPr>
        <p:blipFill rotWithShape="1">
          <a:blip r:embed="rId2">
            <a:extLst>
              <a:ext uri="{28A0092B-C50C-407E-A947-70E740481C1C}">
                <a14:useLocalDpi xmlns:a14="http://schemas.microsoft.com/office/drawing/2010/main" val="0"/>
              </a:ext>
            </a:extLst>
          </a:blip>
          <a:srcRect r="8228"/>
          <a:stretch/>
        </p:blipFill>
        <p:spPr>
          <a:xfrm>
            <a:off x="756502" y="1247254"/>
            <a:ext cx="5129784" cy="5382145"/>
          </a:xfrm>
          <a:prstGeom prst="rect">
            <a:avLst/>
          </a:prstGeom>
        </p:spPr>
      </p:pic>
      <p:pic>
        <p:nvPicPr>
          <p:cNvPr id="2" name="Picture 1"/>
          <p:cNvPicPr>
            <a:picLocks noChangeAspect="1"/>
          </p:cNvPicPr>
          <p:nvPr/>
        </p:nvPicPr>
        <p:blipFill>
          <a:blip r:embed="rId3"/>
          <a:stretch>
            <a:fillRect/>
          </a:stretch>
        </p:blipFill>
        <p:spPr>
          <a:xfrm>
            <a:off x="6748058" y="2563463"/>
            <a:ext cx="1751959" cy="2644466"/>
          </a:xfrm>
          <a:prstGeom prst="rect">
            <a:avLst/>
          </a:prstGeom>
        </p:spPr>
      </p:pic>
      <p:sp>
        <p:nvSpPr>
          <p:cNvPr id="7" name="TextBox 6"/>
          <p:cNvSpPr txBox="1"/>
          <p:nvPr/>
        </p:nvSpPr>
        <p:spPr>
          <a:xfrm>
            <a:off x="6172200" y="1447800"/>
            <a:ext cx="2743059" cy="923330"/>
          </a:xfrm>
          <a:prstGeom prst="rect">
            <a:avLst/>
          </a:prstGeom>
          <a:noFill/>
        </p:spPr>
        <p:txBody>
          <a:bodyPr wrap="none" rtlCol="0">
            <a:spAutoFit/>
          </a:bodyPr>
          <a:lstStyle/>
          <a:p>
            <a:r>
              <a:rPr lang="en-US" dirty="0" smtClean="0"/>
              <a:t>Predicting political </a:t>
            </a:r>
          </a:p>
          <a:p>
            <a:r>
              <a:rPr lang="en-US" dirty="0" smtClean="0"/>
              <a:t>champagne and election </a:t>
            </a:r>
          </a:p>
          <a:p>
            <a:r>
              <a:rPr lang="en-US" dirty="0" smtClean="0"/>
              <a:t>Outcome:</a:t>
            </a:r>
            <a:endParaRPr lang="en-US" dirty="0"/>
          </a:p>
        </p:txBody>
      </p:sp>
    </p:spTree>
    <p:extLst>
      <p:ext uri="{BB962C8B-B14F-4D97-AF65-F5344CB8AC3E}">
        <p14:creationId xmlns:p14="http://schemas.microsoft.com/office/powerpoint/2010/main" val="527678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Election 2012 (cont.)</a:t>
            </a:r>
            <a:endParaRPr lang="en-US" dirty="0"/>
          </a:p>
        </p:txBody>
      </p:sp>
      <p:sp>
        <p:nvSpPr>
          <p:cNvPr id="3" name="Content Placeholder 2"/>
          <p:cNvSpPr>
            <a:spLocks noGrp="1"/>
          </p:cNvSpPr>
          <p:nvPr>
            <p:ph idx="1"/>
          </p:nvPr>
        </p:nvSpPr>
        <p:spPr>
          <a:xfrm>
            <a:off x="457200" y="1315702"/>
            <a:ext cx="8229600" cy="5008898"/>
          </a:xfrm>
        </p:spPr>
        <p:txBody>
          <a:bodyPr>
            <a:normAutofit fontScale="70000" lnSpcReduction="20000"/>
          </a:bodyPr>
          <a:lstStyle/>
          <a:p>
            <a:r>
              <a:rPr lang="en-US" dirty="0" smtClean="0"/>
              <a:t>…that </a:t>
            </a:r>
            <a:r>
              <a:rPr lang="en-US" dirty="0"/>
              <a:t>was just one of several ways that Mr. Obama’s campaign operations</a:t>
            </a:r>
            <a:r>
              <a:rPr lang="en-US" dirty="0" smtClean="0"/>
              <a:t>, some unnoticed by Mr. Romney’s aides in Boston, </a:t>
            </a:r>
            <a:r>
              <a:rPr lang="en-US" dirty="0">
                <a:solidFill>
                  <a:srgbClr val="FF0000"/>
                </a:solidFill>
              </a:rPr>
              <a:t>helped save the president’s candidacy</a:t>
            </a:r>
            <a:r>
              <a:rPr lang="en-US" dirty="0"/>
              <a:t>. In Chicago, the campaign recruited a team of behavioral scientists to build an </a:t>
            </a:r>
            <a:r>
              <a:rPr lang="en-US" dirty="0">
                <a:solidFill>
                  <a:srgbClr val="FF0000"/>
                </a:solidFill>
              </a:rPr>
              <a:t>extraordinarily sophisticated </a:t>
            </a:r>
            <a:r>
              <a:rPr lang="en-US" dirty="0" smtClean="0">
                <a:solidFill>
                  <a:srgbClr val="FF0000"/>
                </a:solidFill>
              </a:rPr>
              <a:t>database</a:t>
            </a:r>
            <a:r>
              <a:rPr lang="en-US" dirty="0">
                <a:solidFill>
                  <a:srgbClr val="FF0000"/>
                </a:solidFill>
              </a:rPr>
              <a:t/>
            </a:r>
            <a:br>
              <a:rPr lang="en-US" dirty="0">
                <a:solidFill>
                  <a:srgbClr val="FF0000"/>
                </a:solidFill>
              </a:rPr>
            </a:br>
            <a:r>
              <a:rPr lang="en-US" dirty="0" smtClean="0">
                <a:solidFill>
                  <a:srgbClr val="FF0000"/>
                </a:solidFill>
              </a:rPr>
              <a:t/>
            </a:r>
            <a:br>
              <a:rPr lang="en-US" dirty="0" smtClean="0">
                <a:solidFill>
                  <a:srgbClr val="FF0000"/>
                </a:solidFill>
              </a:rPr>
            </a:br>
            <a:endParaRPr lang="en-US" dirty="0" smtClean="0">
              <a:solidFill>
                <a:srgbClr val="FF0000"/>
              </a:solidFill>
            </a:endParaRPr>
          </a:p>
          <a:p>
            <a:r>
              <a:rPr lang="en-US" dirty="0" smtClean="0"/>
              <a:t>…that </a:t>
            </a:r>
            <a:r>
              <a:rPr lang="en-US" dirty="0"/>
              <a:t>allowed the Obama campaign not only to alter the very nature of the electorate, making it younger and less white, but also to create a portrait of shifting voter allegiances. </a:t>
            </a:r>
            <a:r>
              <a:rPr lang="en-US" dirty="0">
                <a:solidFill>
                  <a:srgbClr val="FF0000"/>
                </a:solidFill>
              </a:rPr>
              <a:t>The power of this operation stunned Mr. Romney’s aides on election night</a:t>
            </a:r>
            <a:r>
              <a:rPr lang="en-US" dirty="0"/>
              <a:t>, as they saw voters they never even knew existed turn out in places like Osceola County, Fla. </a:t>
            </a:r>
            <a:endParaRPr lang="en-US" dirty="0" smtClean="0"/>
          </a:p>
          <a:p>
            <a:pPr marL="0" indent="0">
              <a:buNone/>
            </a:pPr>
            <a:r>
              <a:rPr lang="en-US" dirty="0"/>
              <a:t>	</a:t>
            </a:r>
            <a:r>
              <a:rPr lang="en-US" dirty="0" smtClean="0"/>
              <a:t>		-- </a:t>
            </a:r>
            <a:r>
              <a:rPr lang="en-US" dirty="0"/>
              <a:t>New York Times, Wed Nov 7, 2012</a:t>
            </a:r>
          </a:p>
          <a:p>
            <a:pPr marL="0" indent="0">
              <a:buNone/>
            </a:pPr>
            <a:endParaRPr lang="en-US" dirty="0" smtClean="0"/>
          </a:p>
          <a:p>
            <a:r>
              <a:rPr lang="en-US" dirty="0" smtClean="0"/>
              <a:t>The </a:t>
            </a:r>
            <a:r>
              <a:rPr lang="en-US" dirty="0"/>
              <a:t>White House Names Dr. DJ </a:t>
            </a:r>
            <a:r>
              <a:rPr lang="en-US" dirty="0" err="1"/>
              <a:t>Patil</a:t>
            </a:r>
            <a:r>
              <a:rPr lang="en-US" dirty="0"/>
              <a:t> as the First U.S. Chief Data </a:t>
            </a:r>
            <a:r>
              <a:rPr lang="en-US" dirty="0" smtClean="0"/>
              <a:t>Scientist, Feb. 18</a:t>
            </a:r>
            <a:r>
              <a:rPr lang="en-US" baseline="30000" dirty="0" smtClean="0"/>
              <a:t>th</a:t>
            </a:r>
            <a:r>
              <a:rPr lang="en-US" dirty="0" smtClean="0"/>
              <a:t> 2015</a:t>
            </a:r>
          </a:p>
          <a:p>
            <a:endParaRPr lang="en-US" dirty="0" smtClean="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0F1B168B-89B1-DC47-90F1-28CE2F9126F7}" type="slidenum">
              <a:rPr lang="en-US" smtClean="0">
                <a:solidFill>
                  <a:prstClr val="black">
                    <a:tint val="75000"/>
                  </a:prstClr>
                </a:solidFill>
              </a:rPr>
              <a:pPr>
                <a:defRPr/>
              </a:pPr>
              <a:t>8</a:t>
            </a:fld>
            <a:endParaRPr lang="en-US" dirty="0">
              <a:solidFill>
                <a:prstClr val="black">
                  <a:tint val="75000"/>
                </a:prstClr>
              </a:solidFill>
            </a:endParaRPr>
          </a:p>
        </p:txBody>
      </p:sp>
    </p:spTree>
    <p:extLst>
      <p:ext uri="{BB962C8B-B14F-4D97-AF65-F5344CB8AC3E}">
        <p14:creationId xmlns:p14="http://schemas.microsoft.com/office/powerpoint/2010/main" val="130556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19200"/>
            <a:ext cx="8188657" cy="5486400"/>
          </a:xfrm>
          <a:prstGeom prst="rect">
            <a:avLst/>
          </a:prstGeom>
        </p:spPr>
      </p:pic>
      <p:sp>
        <p:nvSpPr>
          <p:cNvPr id="13" name="Rectangle 2"/>
          <p:cNvSpPr>
            <a:spLocks noGrp="1" noChangeArrowheads="1"/>
          </p:cNvSpPr>
          <p:nvPr>
            <p:ph type="title"/>
          </p:nvPr>
        </p:nvSpPr>
        <p:spPr>
          <a:xfrm>
            <a:off x="1600200" y="274638"/>
            <a:ext cx="7086600" cy="792162"/>
          </a:xfrm>
        </p:spPr>
        <p:txBody>
          <a:bodyPr>
            <a:normAutofit fontScale="90000"/>
          </a:bodyPr>
          <a:lstStyle/>
          <a:p>
            <a:pPr eaLnBrk="1" hangingPunct="1"/>
            <a:r>
              <a:rPr lang="en-US" sz="4000" dirty="0" smtClean="0"/>
              <a:t>A history of the (Business) Internet: 1997</a:t>
            </a:r>
          </a:p>
        </p:txBody>
      </p:sp>
    </p:spTree>
    <p:extLst>
      <p:ext uri="{BB962C8B-B14F-4D97-AF65-F5344CB8AC3E}">
        <p14:creationId xmlns:p14="http://schemas.microsoft.com/office/powerpoint/2010/main" val="3649073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lecture1.key">
  <a:themeElements>
    <a:clrScheme name="">
      <a:dk1>
        <a:srgbClr val="000000"/>
      </a:dk1>
      <a:lt1>
        <a:srgbClr val="FFFFFF"/>
      </a:lt1>
      <a:dk2>
        <a:srgbClr val="000000"/>
      </a:dk2>
      <a:lt2>
        <a:srgbClr val="969696"/>
      </a:lt2>
      <a:accent1>
        <a:srgbClr val="0021E8"/>
      </a:accent1>
      <a:accent2>
        <a:srgbClr val="FF9966"/>
      </a:accent2>
      <a:accent3>
        <a:srgbClr val="FFFFFF"/>
      </a:accent3>
      <a:accent4>
        <a:srgbClr val="000000"/>
      </a:accent4>
      <a:accent5>
        <a:srgbClr val="AAABF2"/>
      </a:accent5>
      <a:accent6>
        <a:srgbClr val="E78A5C"/>
      </a:accent6>
      <a:hlink>
        <a:srgbClr val="CC3300"/>
      </a:hlink>
      <a:folHlink>
        <a:srgbClr val="996600"/>
      </a:folHlink>
    </a:clrScheme>
    <a:fontScheme name="lecture1.key">
      <a:majorFont>
        <a:latin typeface="Tahoma"/>
        <a:ea typeface="Osaka"/>
        <a:cs typeface=""/>
      </a:majorFont>
      <a:minorFont>
        <a:latin typeface="Tahoma"/>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66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lang="en-US" sz="12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rgbClr val="3366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lang="en-US" sz="1200" b="0" i="0" u="none" strike="noStrike" cap="none" normalizeH="0" baseline="0" smtClean="0">
            <a:ln>
              <a:noFill/>
            </a:ln>
            <a:solidFill>
              <a:srgbClr val="000000"/>
            </a:solidFill>
            <a:effectLst/>
            <a:latin typeface="Arial" charset="0"/>
          </a:defRPr>
        </a:defPPr>
      </a:lstStyle>
    </a:lnDef>
  </a:objectDefaults>
  <a:extraClrSchemeLst>
    <a:extraClrScheme>
      <a:clrScheme name="lecture1.ke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cture1.ke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cture1.ke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cture1.ke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cture1.ke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cture1.ke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cture1.key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cture1.ke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cture1.ke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cture1.ke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cture1.ke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cture1.ke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12503</TotalTime>
  <Words>1517</Words>
  <Application>Microsoft Office PowerPoint</Application>
  <PresentationFormat>On-screen Show (4:3)</PresentationFormat>
  <Paragraphs>262</Paragraphs>
  <Slides>28</Slides>
  <Notes>17</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Clarity</vt:lpstr>
      <vt:lpstr>lecture1.key</vt:lpstr>
      <vt:lpstr>CAP4770/5771 Introduction to Data Science Fall 2015</vt:lpstr>
      <vt:lpstr>Data Science Overview</vt:lpstr>
      <vt:lpstr>Outline</vt:lpstr>
      <vt:lpstr>PowerPoint Presentation</vt:lpstr>
      <vt:lpstr>Data Analysis Has Been Around for a While…</vt:lpstr>
      <vt:lpstr>Data Science: Why all the Excitement?</vt:lpstr>
      <vt:lpstr>Why the all the Excitement?</vt:lpstr>
      <vt:lpstr>Data and Election 2012 (cont.)</vt:lpstr>
      <vt:lpstr>A history of the (Business) Internet: 1997</vt:lpstr>
      <vt:lpstr>PageRank: The web as a behavioral dataset</vt:lpstr>
      <vt:lpstr>Sponsored search</vt:lpstr>
      <vt:lpstr>Sponsored search</vt:lpstr>
      <vt:lpstr>Sponsored search</vt:lpstr>
      <vt:lpstr>Other Data Science Applications</vt:lpstr>
      <vt:lpstr>PowerPoint Presentation</vt:lpstr>
      <vt:lpstr>“Big Data” Sources</vt:lpstr>
      <vt:lpstr>“Data is the New Oil”  – World Economic Forum 2011</vt:lpstr>
      <vt:lpstr>5 Vs of Big Data</vt:lpstr>
      <vt:lpstr>What can you do with the data? Traffic Prediction and Earthquake Warning</vt:lpstr>
      <vt:lpstr>PowerPoint Presentation</vt:lpstr>
      <vt:lpstr>“Data Science” an Emerging Field</vt:lpstr>
      <vt:lpstr>Data Science – A Definition</vt:lpstr>
      <vt:lpstr>Goal of Data Science</vt:lpstr>
      <vt:lpstr>PowerPoint Presentation</vt:lpstr>
      <vt:lpstr>Data Science – A Visual Definition</vt:lpstr>
      <vt:lpstr>Contrast: Databases</vt:lpstr>
      <vt:lpstr>Contrast: Business Intelligence</vt:lpstr>
      <vt:lpstr>Contrast: Machine Learning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Daisy</cp:lastModifiedBy>
  <cp:revision>1143</cp:revision>
  <dcterms:created xsi:type="dcterms:W3CDTF">2011-08-15T15:14:40Z</dcterms:created>
  <dcterms:modified xsi:type="dcterms:W3CDTF">2015-08-26T21:38:54Z</dcterms:modified>
</cp:coreProperties>
</file>