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1" r:id="rId4"/>
  </p:sldMasterIdLst>
  <p:notesMasterIdLst>
    <p:notesMasterId r:id="rId17"/>
  </p:notesMasterIdLst>
  <p:handoutMasterIdLst>
    <p:handoutMasterId r:id="rId18"/>
  </p:handoutMasterIdLst>
  <p:sldIdLst>
    <p:sldId id="311" r:id="rId5"/>
    <p:sldId id="276" r:id="rId6"/>
    <p:sldId id="312" r:id="rId7"/>
    <p:sldId id="319" r:id="rId8"/>
    <p:sldId id="313" r:id="rId9"/>
    <p:sldId id="288" r:id="rId10"/>
    <p:sldId id="320" r:id="rId11"/>
    <p:sldId id="299" r:id="rId12"/>
    <p:sldId id="321" r:id="rId13"/>
    <p:sldId id="314" r:id="rId14"/>
    <p:sldId id="318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534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19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BDAE-A0CC-43A3-9EED-0CD1BD40886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C4E3-B150-4EC5-A8A9-7DDBC16DBA70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0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5007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263" lvl="8" indent="-575719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8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4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6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6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%20s12889-021-1%201058-3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921695" y="4023360"/>
            <a:ext cx="10561418" cy="65753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Hassan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Sardar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of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cience in Computer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Islamabad,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endParaRPr lang="en-US" dirty="0"/>
          </a:p>
          <a:p>
            <a:fld id="{5A88E251-6D9D-4AF0-81E5-EBB35E924A1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704" y="1957901"/>
            <a:ext cx="8915399" cy="1468800"/>
          </a:xfrm>
        </p:spPr>
        <p:txBody>
          <a:bodyPr/>
          <a:lstStyle/>
          <a:p>
            <a:pPr algn="ctr"/>
            <a:r>
              <a:rPr lang="en-US" dirty="0" smtClean="0"/>
              <a:t>Artificial Intelligence VS Software Engineering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25" y="40462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Implication and Recommendations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925" y="1565564"/>
            <a:ext cx="8915400" cy="3777622"/>
          </a:xfrm>
        </p:spPr>
        <p:txBody>
          <a:bodyPr/>
          <a:lstStyle/>
          <a:p>
            <a:r>
              <a:rPr lang="en-US" dirty="0" smtClean="0"/>
              <a:t>Moderate Techniques required for E-Learning</a:t>
            </a:r>
          </a:p>
          <a:p>
            <a:r>
              <a:rPr lang="en-US" dirty="0" smtClean="0"/>
              <a:t>Moderate Algorithm for performance evaluation </a:t>
            </a:r>
          </a:p>
          <a:p>
            <a:r>
              <a:rPr lang="en-US" dirty="0" smtClean="0"/>
              <a:t>Dataset limitation consists of lack of sickness attribute</a:t>
            </a:r>
          </a:p>
          <a:p>
            <a:r>
              <a:rPr lang="en-US" dirty="0"/>
              <a:t>I</a:t>
            </a:r>
            <a:r>
              <a:rPr lang="en-US" dirty="0" smtClean="0"/>
              <a:t>nfectious prevention approaches</a:t>
            </a:r>
          </a:p>
          <a:p>
            <a:r>
              <a:rPr lang="en-US" dirty="0" smtClean="0"/>
              <a:t>Age factors may also be 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 txBox="1">
            <a:spLocks/>
          </p:cNvSpPr>
          <p:nvPr/>
        </p:nvSpPr>
        <p:spPr>
          <a:xfrm>
            <a:off x="1596571" y="2499556"/>
            <a:ext cx="9144000" cy="11079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b="1" kern="0" dirty="0" smtClean="0">
                <a:solidFill>
                  <a:schemeClr val="tx1"/>
                </a:solidFill>
              </a:rPr>
              <a:t>Questions?</a:t>
            </a:r>
            <a:endParaRPr lang="en-US" sz="7200" kern="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25" y="40462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925" y="1565564"/>
            <a:ext cx="8915400" cy="3777622"/>
          </a:xfrm>
        </p:spPr>
        <p:txBody>
          <a:bodyPr/>
          <a:lstStyle/>
          <a:p>
            <a:pPr algn="just"/>
            <a:r>
              <a:rPr lang="en-US" sz="1800" dirty="0" smtClean="0"/>
              <a:t>[1</a:t>
            </a:r>
            <a:r>
              <a:rPr lang="en-US" sz="1800" dirty="0"/>
              <a:t>] </a:t>
            </a:r>
            <a:r>
              <a:rPr lang="en-US" sz="1400" dirty="0" err="1"/>
              <a:t>Abiodun</a:t>
            </a:r>
            <a:r>
              <a:rPr lang="en-US" sz="1400" dirty="0"/>
              <a:t>, 0.1., </a:t>
            </a:r>
            <a:r>
              <a:rPr lang="en-US" sz="1400" dirty="0" err="1"/>
              <a:t>Jantan</a:t>
            </a:r>
            <a:r>
              <a:rPr lang="en-US" sz="1400" dirty="0"/>
              <a:t>, A., </a:t>
            </a:r>
            <a:r>
              <a:rPr lang="en-US" sz="1400" dirty="0" err="1"/>
              <a:t>Omolara</a:t>
            </a:r>
            <a:r>
              <a:rPr lang="en-US" sz="1400" dirty="0"/>
              <a:t>, A.E.  Dada, </a:t>
            </a:r>
            <a:r>
              <a:rPr lang="en-US" sz="1400" dirty="0" err="1"/>
              <a:t>K.v</a:t>
            </a:r>
            <a:r>
              <a:rPr lang="en-US" sz="1400" dirty="0"/>
              <a:t>., Umar, A.M., Linus, </a:t>
            </a:r>
            <a:r>
              <a:rPr lang="en-US" sz="1400" dirty="0" err="1"/>
              <a:t>o.U</a:t>
            </a:r>
            <a:r>
              <a:rPr lang="en-US" sz="1400" dirty="0"/>
              <a:t>., Arshad, H., </a:t>
            </a:r>
            <a:r>
              <a:rPr lang="en-US" sz="1400" dirty="0" err="1"/>
              <a:t>Kazaure</a:t>
            </a:r>
            <a:r>
              <a:rPr lang="en-US" sz="1400" dirty="0"/>
              <a:t>, </a:t>
            </a:r>
            <a:r>
              <a:rPr lang="en-US" sz="1400" dirty="0" smtClean="0"/>
              <a:t>     A.A</a:t>
            </a:r>
            <a:r>
              <a:rPr lang="en-US" sz="1400" dirty="0"/>
              <a:t>., </a:t>
            </a:r>
            <a:r>
              <a:rPr lang="en-US" sz="1400" dirty="0" err="1"/>
              <a:t>Gana</a:t>
            </a:r>
            <a:r>
              <a:rPr lang="en-US" sz="1400" dirty="0"/>
              <a:t>, U. and </a:t>
            </a:r>
            <a:r>
              <a:rPr lang="en-US" sz="1400" dirty="0" err="1"/>
              <a:t>Kiru</a:t>
            </a:r>
            <a:r>
              <a:rPr lang="en-US" sz="1400" dirty="0"/>
              <a:t>, M.U., 2019. Comprehensive review of artificial neural network applications to pattern recognition. IEEE Access, 7, pp. </a:t>
            </a:r>
            <a:r>
              <a:rPr lang="en-US" sz="1400" dirty="0" smtClean="0"/>
              <a:t>158820-158846</a:t>
            </a:r>
            <a:endParaRPr lang="en-US" sz="1400" dirty="0"/>
          </a:p>
          <a:p>
            <a:pPr algn="just"/>
            <a:r>
              <a:rPr lang="en-US" sz="1800" dirty="0" smtClean="0"/>
              <a:t>[2</a:t>
            </a:r>
            <a:r>
              <a:rPr lang="en-US" sz="1800" dirty="0"/>
              <a:t>] </a:t>
            </a:r>
            <a:r>
              <a:rPr lang="en-US" sz="1400" dirty="0" err="1"/>
              <a:t>Ahouz</a:t>
            </a:r>
            <a:r>
              <a:rPr lang="en-US" sz="1400" dirty="0"/>
              <a:t>, E, </a:t>
            </a:r>
            <a:r>
              <a:rPr lang="en-US" sz="1400" dirty="0" err="1"/>
              <a:t>Golabpour</a:t>
            </a:r>
            <a:r>
              <a:rPr lang="en-US" sz="1400" dirty="0"/>
              <a:t>, A. Predicting the incidence of COVID-19 using data mining. BMC Public Health </a:t>
            </a:r>
            <a:r>
              <a:rPr lang="en-US" sz="1400" dirty="0" smtClean="0"/>
              <a:t>  21</a:t>
            </a:r>
            <a:r>
              <a:rPr lang="en-US" sz="1400" dirty="0"/>
              <a:t>, 1087 (2021). </a:t>
            </a:r>
            <a:r>
              <a:rPr lang="en-US" sz="1400" u="sng" dirty="0">
                <a:hlinkClick r:id="rId2"/>
              </a:rPr>
              <a:t>https://doi.org/10.1186 </a:t>
            </a:r>
            <a:r>
              <a:rPr lang="en-US" sz="1400" u="sng" dirty="0" smtClean="0">
                <a:hlinkClick r:id="rId2"/>
              </a:rPr>
              <a:t>s12889-021-1 1058-3</a:t>
            </a:r>
            <a:endParaRPr lang="en-US" sz="1400" dirty="0"/>
          </a:p>
          <a:p>
            <a:pPr algn="just"/>
            <a:r>
              <a:rPr lang="en-US" sz="1800" dirty="0" smtClean="0"/>
              <a:t>[3] </a:t>
            </a:r>
            <a:r>
              <a:rPr lang="en-US" sz="1400" dirty="0" err="1"/>
              <a:t>Alghamdi</a:t>
            </a:r>
            <a:r>
              <a:rPr lang="en-US" sz="1400" dirty="0"/>
              <a:t> AA (2021) Impact of the COVID-19 pandemic on the social and educational aspects of Saudi university students' lives. PL0S ONE 16(4</a:t>
            </a:r>
            <a:r>
              <a:rPr lang="en-US" sz="1400" dirty="0" smtClean="0"/>
              <a:t>):E0250026 </a:t>
            </a:r>
            <a:r>
              <a:rPr lang="en-US" sz="1400" u="sng" dirty="0" smtClean="0"/>
              <a:t>https</a:t>
            </a:r>
            <a:r>
              <a:rPr lang="en-US" sz="1400" u="sng" dirty="0"/>
              <a:t>: doi.org/10.1371 journal.pone.025 </a:t>
            </a:r>
            <a:r>
              <a:rPr lang="en-US" sz="1400" u="sng" dirty="0" smtClean="0"/>
              <a:t>0026</a:t>
            </a:r>
            <a:endParaRPr lang="en-US" sz="1400" dirty="0"/>
          </a:p>
          <a:p>
            <a:pPr algn="just"/>
            <a:r>
              <a:rPr lang="en-US" sz="1800" dirty="0" smtClean="0"/>
              <a:t>[4</a:t>
            </a:r>
            <a:r>
              <a:rPr lang="en-US" sz="1800" dirty="0"/>
              <a:t>] </a:t>
            </a:r>
            <a:r>
              <a:rPr lang="en-US" sz="1400" dirty="0" err="1"/>
              <a:t>Almodaresi</a:t>
            </a:r>
            <a:r>
              <a:rPr lang="en-US" sz="1400" dirty="0"/>
              <a:t>, E, </a:t>
            </a:r>
            <a:r>
              <a:rPr lang="en-US" sz="1400" dirty="0" err="1"/>
              <a:t>Ungar</a:t>
            </a:r>
            <a:r>
              <a:rPr lang="en-US" sz="1400" dirty="0"/>
              <a:t>, L, Kulkarni, V., </a:t>
            </a:r>
            <a:r>
              <a:rPr lang="en-US" sz="1400" dirty="0" err="1"/>
              <a:t>Zakeri</a:t>
            </a:r>
            <a:r>
              <a:rPr lang="en-US" sz="1400" dirty="0"/>
              <a:t>, M. , Giorgi, S. and Schwartz, H.A., 2017, July. On the distribution of lexical features at multiple levels of analysis. In Proceedings of the 55th Annual Meeting of the Association for Computational Linguistics (Volume 2: Short Papers) (pp. 79-84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6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668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49495" y="2564171"/>
            <a:ext cx="2404984" cy="23617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PROCESSING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5758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4.RESULT ANALYSIS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5.RECOMMENDATION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6.QUESTIONS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2.WHY AI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72682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METHEDOLOGY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826730" y="353409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4741082" y="534742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133464" y="183817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413" y="207281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82" y="34504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(1/2):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382" y="1208039"/>
            <a:ext cx="5134001" cy="54932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/>
              <a:t>AI is </a:t>
            </a:r>
            <a:r>
              <a:rPr lang="en-US" sz="1800" dirty="0"/>
              <a:t>defined as the intelligence of a machine </a:t>
            </a:r>
            <a:r>
              <a:rPr lang="en-US" sz="1800" dirty="0" smtClean="0"/>
              <a:t>or </a:t>
            </a:r>
            <a:r>
              <a:rPr lang="en-US" sz="1800" dirty="0"/>
              <a:t>computer that enables it to imitate </a:t>
            </a:r>
            <a:r>
              <a:rPr lang="en-US" sz="1800" dirty="0" smtClean="0"/>
              <a:t>human capabilities.</a:t>
            </a:r>
          </a:p>
          <a:p>
            <a:pPr marL="114300" indent="0" algn="just">
              <a:buNone/>
            </a:pPr>
            <a:r>
              <a:rPr lang="en-US" sz="1800" b="1" dirty="0" smtClean="0"/>
              <a:t>Machine Learning:</a:t>
            </a:r>
          </a:p>
          <a:p>
            <a:pPr algn="just"/>
            <a:r>
              <a:rPr lang="en-US" sz="1800" dirty="0" smtClean="0"/>
              <a:t>Automatically Learn from Data</a:t>
            </a:r>
          </a:p>
          <a:p>
            <a:pPr algn="just"/>
            <a:r>
              <a:rPr lang="en-US" sz="1800" dirty="0" smtClean="0"/>
              <a:t>Improves from previous experiences</a:t>
            </a:r>
          </a:p>
          <a:p>
            <a:pPr marL="114300" indent="0" algn="just">
              <a:buNone/>
            </a:pPr>
            <a:r>
              <a:rPr lang="en-US" sz="1800" b="1" dirty="0" smtClean="0"/>
              <a:t>Deep Learning:</a:t>
            </a:r>
          </a:p>
          <a:p>
            <a:pPr algn="just"/>
            <a:r>
              <a:rPr lang="en-US" sz="1800" dirty="0"/>
              <a:t>S</a:t>
            </a:r>
            <a:r>
              <a:rPr lang="en-US" sz="1800" dirty="0" smtClean="0"/>
              <a:t>ubset </a:t>
            </a:r>
            <a:r>
              <a:rPr lang="en-US" sz="1800" dirty="0"/>
              <a:t>of ML that learns by processing data with the help of artificial neural </a:t>
            </a:r>
            <a:r>
              <a:rPr lang="en-US" sz="1800" dirty="0" smtClean="0"/>
              <a:t>networks</a:t>
            </a:r>
          </a:p>
          <a:p>
            <a:pPr algn="just"/>
            <a:r>
              <a:rPr lang="en-US" sz="1800" dirty="0" smtClean="0"/>
              <a:t>Extracting key features, pattern from data</a:t>
            </a:r>
          </a:p>
          <a:p>
            <a:pPr marL="114300" indent="0" algn="just">
              <a:buNone/>
            </a:pPr>
            <a:r>
              <a:rPr lang="en-US" sz="1800" b="1" dirty="0" smtClean="0"/>
              <a:t>Cognitive Computing:</a:t>
            </a:r>
          </a:p>
          <a:p>
            <a:pPr algn="just"/>
            <a:r>
              <a:rPr lang="en-US" dirty="0" smtClean="0"/>
              <a:t>Cognitive </a:t>
            </a:r>
            <a:r>
              <a:rPr lang="en-US" dirty="0"/>
              <a:t>computing aims to recreate the human thought process in a computer model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83" y="345044"/>
            <a:ext cx="5605650" cy="61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30480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(2/2):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1149531"/>
            <a:ext cx="4841966" cy="491791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 focuses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helping computers to understand the way that humans write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 </a:t>
            </a:r>
          </a:p>
          <a:p>
            <a:pPr marL="1143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omputer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loosely modeled on neural connections in the human brain and enable deep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</a:p>
          <a:p>
            <a:pPr marL="1143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and pattern identification to interpret image content (graphs, tables, PDF pictures, and videos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143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AI Work: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5" y="674132"/>
            <a:ext cx="5745187" cy="55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903" y="365482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23673"/>
              </p:ext>
            </p:extLst>
          </p:nvPr>
        </p:nvGraphicFramePr>
        <p:xfrm>
          <a:off x="973771" y="1324581"/>
          <a:ext cx="9943610" cy="485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0">
                  <a:extLst>
                    <a:ext uri="{9D8B030D-6E8A-4147-A177-3AD203B41FA5}">
                      <a16:colId xmlns:a16="http://schemas.microsoft.com/office/drawing/2014/main" val="1156078655"/>
                    </a:ext>
                  </a:extLst>
                </a:gridCol>
                <a:gridCol w="1557695">
                  <a:extLst>
                    <a:ext uri="{9D8B030D-6E8A-4147-A177-3AD203B41FA5}">
                      <a16:colId xmlns:a16="http://schemas.microsoft.com/office/drawing/2014/main" val="3316774256"/>
                    </a:ext>
                  </a:extLst>
                </a:gridCol>
                <a:gridCol w="2139264">
                  <a:extLst>
                    <a:ext uri="{9D8B030D-6E8A-4147-A177-3AD203B41FA5}">
                      <a16:colId xmlns:a16="http://schemas.microsoft.com/office/drawing/2014/main" val="512822484"/>
                    </a:ext>
                  </a:extLst>
                </a:gridCol>
                <a:gridCol w="2832541">
                  <a:extLst>
                    <a:ext uri="{9D8B030D-6E8A-4147-A177-3AD203B41FA5}">
                      <a16:colId xmlns:a16="http://schemas.microsoft.com/office/drawing/2014/main" val="3072761905"/>
                    </a:ext>
                  </a:extLst>
                </a:gridCol>
              </a:tblGrid>
              <a:tr h="2189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Title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Field/domain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Data source(s)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Reference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3189164523"/>
                  </a:ext>
                </a:extLst>
              </a:tr>
              <a:tr h="218958">
                <a:tc gridSpan="4"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66675" marR="66675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14964"/>
                  </a:ext>
                </a:extLst>
              </a:tr>
              <a:tr h="10999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Investigating the emerging COVID-19 research trends in the field of business and management: a bibliometric analysis approach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Business and management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Scopus, Web of Science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Verma</a:t>
                      </a:r>
                      <a:r>
                        <a:rPr lang="en-US" sz="1600" dirty="0">
                          <a:effectLst/>
                        </a:rPr>
                        <a:t> and </a:t>
                      </a:r>
                      <a:r>
                        <a:rPr lang="en-US" sz="1600" dirty="0" err="1">
                          <a:effectLst/>
                        </a:rPr>
                        <a:t>Gustafsson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339143243"/>
                  </a:ext>
                </a:extLst>
              </a:tr>
              <a:tr h="114992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COVID-19 and disruption in management and education academics: bibliometric mapping and analysis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Education, business, economics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Scopus, Web of Science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Rodrigues et al. </a:t>
                      </a:r>
                      <a:r>
                        <a:rPr lang="en-US" sz="1600" dirty="0" smtClean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841209002"/>
                  </a:ext>
                </a:extLst>
              </a:tr>
              <a:tr h="94210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Publications in psychology related to the COVID-19: a bibliometric analysis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Psychology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Scopus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Zambrano et al. </a:t>
                      </a:r>
                      <a:r>
                        <a:rPr lang="en-US" sz="1600" dirty="0" smtClean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3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493560734"/>
                  </a:ext>
                </a:extLst>
              </a:tr>
              <a:tr h="10527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 bibliometric analysis of corona pandemic in social sciences: a review of influential aspects and conceptual structure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Social science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Scopus, Web of Science, Google Scholar, Emerald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Nasir et al. </a:t>
                      </a:r>
                      <a:r>
                        <a:rPr lang="en-US" sz="1600" dirty="0" smtClean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57930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2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533" y="355477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533" y="1188315"/>
            <a:ext cx="7795358" cy="4994017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on survey data set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 is used for prediction</a:t>
            </a:r>
          </a:p>
          <a:p>
            <a:pPr marL="1143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Techniques for Big Data Analysis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 and supervised Techniques for performance detection</a:t>
            </a:r>
          </a:p>
          <a:p>
            <a:pPr marL="1143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of Jordanian University Students’ Psychological Health Impacted by Using E-learning Tools during COVID-19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student surveys in csv format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before and after the COVID-19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classes strongly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disagree,agree,uncertain,agree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strongly agree</a:t>
            </a:r>
            <a:r>
              <a:rPr lang="en-US" dirty="0"/>
              <a:t/>
            </a:r>
            <a:br>
              <a:rPr lang="en-US" dirty="0"/>
            </a:b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10232" y="659367"/>
            <a:ext cx="1745673" cy="822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10232" y="1929188"/>
            <a:ext cx="1745673" cy="822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25345" y="3252964"/>
            <a:ext cx="2092038" cy="928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Labeling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01787" y="4949500"/>
            <a:ext cx="360045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15398" y="4949500"/>
            <a:ext cx="394855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87724" y="4949500"/>
            <a:ext cx="401782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58973" y="4949500"/>
            <a:ext cx="458410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036236" y="4938361"/>
            <a:ext cx="417714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9826345" y="1497527"/>
            <a:ext cx="172144" cy="421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9796996" y="2783831"/>
            <a:ext cx="172144" cy="421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flipH="1">
            <a:off x="9733270" y="4325295"/>
            <a:ext cx="152400" cy="55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flipH="1">
            <a:off x="9293455" y="4325295"/>
            <a:ext cx="152400" cy="55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flipH="1">
            <a:off x="10168893" y="4312546"/>
            <a:ext cx="152400" cy="55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>
            <a:off x="10526676" y="4312546"/>
            <a:ext cx="152400" cy="55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flipH="1">
            <a:off x="8934032" y="4325295"/>
            <a:ext cx="152400" cy="55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533" y="355477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533" y="1188315"/>
            <a:ext cx="7795358" cy="4994017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useless column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SMOTE function is apply to fit X and Y values.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SMOTE performs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points based on the original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sampling X and Y split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rain,Test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ANN classifier.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8" y="3017129"/>
            <a:ext cx="7001397" cy="31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167" y="369332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597" y="1112289"/>
            <a:ext cx="584521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CGPA variation and calculation by count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spending on Digital tools for Learning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6" y="2471399"/>
            <a:ext cx="5101784" cy="4305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24" y="2471399"/>
            <a:ext cx="6846076" cy="41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167" y="369332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597" y="1112289"/>
            <a:ext cx="584521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 Grade is spend more than 1 to 3 hours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use of Online knowledge gaining lead to consistent decline in educational performance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clarify that excessive use of Virtual equipment damage the student overall performance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8686" y="304800"/>
            <a:ext cx="6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5" y="1464574"/>
            <a:ext cx="4470532" cy="3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16c05727-aa75-4e4a-9b5f-8a80a1165891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FF0297-01-free-professional-thesis-powerpoint-template-16x9 (1)</Template>
  <TotalTime>0</TotalTime>
  <Words>765</Words>
  <Application>Microsoft Office PowerPoint</Application>
  <PresentationFormat>Widescreen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Barlow Light</vt:lpstr>
      <vt:lpstr>Calibri</vt:lpstr>
      <vt:lpstr>Raleway</vt:lpstr>
      <vt:lpstr>Raleway Thin</vt:lpstr>
      <vt:lpstr>Times New Roman</vt:lpstr>
      <vt:lpstr>Gaoler template</vt:lpstr>
      <vt:lpstr>Artificial Intelligence VS Software Engineering </vt:lpstr>
      <vt:lpstr>Project analysis slide 2</vt:lpstr>
      <vt:lpstr>Introduction (1/2):</vt:lpstr>
      <vt:lpstr>Introduction (2/2):</vt:lpstr>
      <vt:lpstr>Literature Review</vt:lpstr>
      <vt:lpstr>Proposed Methodology:</vt:lpstr>
      <vt:lpstr>Proposed Methodology:</vt:lpstr>
      <vt:lpstr>Results and Analysis:</vt:lpstr>
      <vt:lpstr>Results and Analysis:</vt:lpstr>
      <vt:lpstr>Future Implication and Recommendations</vt:lpstr>
      <vt:lpstr>PowerPoint Presentation</vt:lpstr>
      <vt:lpstr>References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2022-10-19T07:52:23Z</dcterms:created>
  <dcterms:modified xsi:type="dcterms:W3CDTF">2023-01-10T06:13:09Z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