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handoutMasterIdLst>
    <p:handoutMasterId r:id="rId36"/>
  </p:handoutMasterIdLst>
  <p:sldIdLst>
    <p:sldId id="256" r:id="rId2"/>
    <p:sldId id="258" r:id="rId3"/>
    <p:sldId id="400" r:id="rId4"/>
    <p:sldId id="429" r:id="rId5"/>
    <p:sldId id="423" r:id="rId6"/>
    <p:sldId id="405" r:id="rId7"/>
    <p:sldId id="424" r:id="rId8"/>
    <p:sldId id="430" r:id="rId9"/>
    <p:sldId id="259" r:id="rId10"/>
    <p:sldId id="425" r:id="rId11"/>
    <p:sldId id="402" r:id="rId12"/>
    <p:sldId id="403" r:id="rId13"/>
    <p:sldId id="404" r:id="rId14"/>
    <p:sldId id="432" r:id="rId15"/>
    <p:sldId id="433" r:id="rId16"/>
    <p:sldId id="434" r:id="rId17"/>
    <p:sldId id="435" r:id="rId18"/>
    <p:sldId id="411" r:id="rId19"/>
    <p:sldId id="413" r:id="rId20"/>
    <p:sldId id="412" r:id="rId21"/>
    <p:sldId id="437" r:id="rId22"/>
    <p:sldId id="426" r:id="rId23"/>
    <p:sldId id="418" r:id="rId24"/>
    <p:sldId id="427" r:id="rId25"/>
    <p:sldId id="414" r:id="rId26"/>
    <p:sldId id="419" r:id="rId27"/>
    <p:sldId id="438" r:id="rId28"/>
    <p:sldId id="420" r:id="rId29"/>
    <p:sldId id="421" r:id="rId30"/>
    <p:sldId id="428" r:id="rId31"/>
    <p:sldId id="416" r:id="rId32"/>
    <p:sldId id="431" r:id="rId33"/>
    <p:sldId id="415" r:id="rId34"/>
  </p:sldIdLst>
  <p:sldSz cx="12192000" cy="6858000"/>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1831A0-A4A6-4FBB-81C9-32A7DDE7528A}">
          <p14:sldIdLst>
            <p14:sldId id="256"/>
            <p14:sldId id="258"/>
            <p14:sldId id="400"/>
            <p14:sldId id="429"/>
            <p14:sldId id="423"/>
            <p14:sldId id="405"/>
            <p14:sldId id="424"/>
            <p14:sldId id="430"/>
            <p14:sldId id="259"/>
            <p14:sldId id="425"/>
            <p14:sldId id="402"/>
            <p14:sldId id="403"/>
            <p14:sldId id="404"/>
            <p14:sldId id="432"/>
            <p14:sldId id="433"/>
            <p14:sldId id="434"/>
            <p14:sldId id="435"/>
            <p14:sldId id="411"/>
            <p14:sldId id="413"/>
            <p14:sldId id="412"/>
            <p14:sldId id="437"/>
            <p14:sldId id="426"/>
            <p14:sldId id="418"/>
            <p14:sldId id="427"/>
            <p14:sldId id="414"/>
            <p14:sldId id="419"/>
            <p14:sldId id="438"/>
            <p14:sldId id="420"/>
            <p14:sldId id="421"/>
            <p14:sldId id="428"/>
            <p14:sldId id="416"/>
            <p14:sldId id="431"/>
            <p14:sldId id="41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26" autoAdjust="0"/>
    <p:restoredTop sz="87074" autoAdjust="0"/>
  </p:normalViewPr>
  <p:slideViewPr>
    <p:cSldViewPr snapToGrid="0">
      <p:cViewPr varScale="1">
        <p:scale>
          <a:sx n="61" d="100"/>
          <a:sy n="61" d="100"/>
        </p:scale>
        <p:origin x="714"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BE3016-AED1-4E46-B263-264922DEB1A9}" type="doc">
      <dgm:prSet loTypeId="urn:microsoft.com/office/officeart/2005/8/layout/process2" loCatId="process" qsTypeId="urn:microsoft.com/office/officeart/2005/8/quickstyle/simple1" qsCatId="simple" csTypeId="urn:microsoft.com/office/officeart/2005/8/colors/accent0_1" csCatId="mainScheme" phldr="1"/>
      <dgm:spPr/>
    </dgm:pt>
    <dgm:pt modelId="{6A18696F-BA95-40BC-AD5C-EF9F79A686A8}">
      <dgm:prSet phldrT="[Text]" custT="1"/>
      <dgm:spPr>
        <a:solidFill>
          <a:srgbClr val="00B0F0"/>
        </a:solidFill>
      </dgm:spPr>
      <dgm:t>
        <a:bodyPr/>
        <a:lstStyle/>
        <a:p>
          <a:r>
            <a:rPr lang="en-US" sz="1800" b="1" smtClean="0">
              <a:latin typeface="Tahoma" panose="020B0604030504040204" pitchFamily="34" charset="0"/>
              <a:ea typeface="Tahoma" panose="020B0604030504040204" pitchFamily="34" charset="0"/>
              <a:cs typeface="Tahoma" panose="020B0604030504040204" pitchFamily="34" charset="0"/>
            </a:rPr>
            <a:t>Apprentissage du modèle</a:t>
          </a:r>
          <a:endParaRPr lang="en-US" sz="1800" b="1">
            <a:latin typeface="Tahoma" panose="020B0604030504040204" pitchFamily="34" charset="0"/>
            <a:ea typeface="Tahoma" panose="020B0604030504040204" pitchFamily="34" charset="0"/>
            <a:cs typeface="Tahoma" panose="020B0604030504040204" pitchFamily="34" charset="0"/>
          </a:endParaRPr>
        </a:p>
      </dgm:t>
    </dgm:pt>
    <dgm:pt modelId="{F9FB024C-11E2-4E27-B0FA-08001C52474B}" type="parTrans" cxnId="{57B2E989-FBA9-425A-ACBD-44B87C22B544}">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2C78ED83-802A-4E09-8933-94261A9EE578}" type="sibTrans" cxnId="{57B2E989-FBA9-425A-ACBD-44B87C22B544}">
      <dgm:prSet custT="1"/>
      <dgm:spPr>
        <a:solidFill>
          <a:schemeClr val="tx1"/>
        </a:solidFill>
        <a:ln>
          <a:solidFill>
            <a:schemeClr val="tx1"/>
          </a:solidFill>
        </a:ln>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608BA242-B462-41E1-8838-C77E4EBFC6C6}">
      <dgm:prSet phldrT="[Text]" custT="1"/>
      <dgm:spPr>
        <a:solidFill>
          <a:srgbClr val="FFFF00"/>
        </a:solidFill>
      </dgm:spPr>
      <dgm:t>
        <a:bodyPr/>
        <a:lstStyle/>
        <a:p>
          <a:r>
            <a:rPr lang="en-US" sz="1800" b="1" err="1" smtClean="0">
              <a:latin typeface="Tahoma" panose="020B0604030504040204" pitchFamily="34" charset="0"/>
              <a:ea typeface="Tahoma" panose="020B0604030504040204" pitchFamily="34" charset="0"/>
              <a:cs typeface="Tahoma" panose="020B0604030504040204" pitchFamily="34" charset="0"/>
            </a:rPr>
            <a:t>Analyse</a:t>
          </a:r>
          <a:r>
            <a:rPr lang="en-US" sz="1800" b="1" smtClean="0">
              <a:latin typeface="Tahoma" panose="020B0604030504040204" pitchFamily="34" charset="0"/>
              <a:ea typeface="Tahoma" panose="020B0604030504040204" pitchFamily="34" charset="0"/>
              <a:cs typeface="Tahoma" panose="020B0604030504040204" pitchFamily="34" charset="0"/>
            </a:rPr>
            <a:t> des performances / validation du modèle</a:t>
          </a:r>
          <a:endParaRPr lang="en-US" sz="1800" b="1">
            <a:latin typeface="Tahoma" panose="020B0604030504040204" pitchFamily="34" charset="0"/>
            <a:ea typeface="Tahoma" panose="020B0604030504040204" pitchFamily="34" charset="0"/>
            <a:cs typeface="Tahoma" panose="020B0604030504040204" pitchFamily="34" charset="0"/>
          </a:endParaRPr>
        </a:p>
      </dgm:t>
    </dgm:pt>
    <dgm:pt modelId="{B1D76E3A-2E02-429D-B6D6-2B7838A9733D}" type="parTrans" cxnId="{8ACB069E-EE44-4672-9B79-42FC207C6316}">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B4DA09CF-890D-48E0-91E1-E238C300042D}" type="sibTrans" cxnId="{8ACB069E-EE44-4672-9B79-42FC207C6316}">
      <dgm:prSet custT="1"/>
      <dgm:spPr>
        <a:solidFill>
          <a:schemeClr val="tx1"/>
        </a:solidFill>
        <a:ln>
          <a:solidFill>
            <a:schemeClr val="tx1"/>
          </a:solidFill>
        </a:ln>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4B570BEE-9F42-4F3D-B25C-059F64C6DD3C}">
      <dgm:prSet phldrT="[Text]" custT="1"/>
      <dgm:spPr>
        <a:solidFill>
          <a:srgbClr val="00B0F0"/>
        </a:solidFill>
      </dgm:spPr>
      <dgm:t>
        <a:bodyPr/>
        <a:lstStyle/>
        <a:p>
          <a:r>
            <a:rPr lang="en-US" sz="1800" b="1" smtClean="0">
              <a:latin typeface="Tahoma" panose="020B0604030504040204" pitchFamily="34" charset="0"/>
              <a:ea typeface="Tahoma" panose="020B0604030504040204" pitchFamily="34" charset="0"/>
              <a:cs typeface="Tahoma" panose="020B0604030504040204" pitchFamily="34" charset="0"/>
            </a:rPr>
            <a:t>Résultats</a:t>
          </a:r>
          <a:endParaRPr lang="en-US" sz="1800" b="1">
            <a:latin typeface="Tahoma" panose="020B0604030504040204" pitchFamily="34" charset="0"/>
            <a:ea typeface="Tahoma" panose="020B0604030504040204" pitchFamily="34" charset="0"/>
            <a:cs typeface="Tahoma" panose="020B0604030504040204" pitchFamily="34" charset="0"/>
          </a:endParaRPr>
        </a:p>
      </dgm:t>
    </dgm:pt>
    <dgm:pt modelId="{F1645D09-C140-4905-853E-AAFA3295D8AA}" type="parTrans" cxnId="{90A10786-CF55-4A4D-B601-0318F5383D24}">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7A78EE73-6E95-4DFD-9A73-9ECEEAD9BE9E}" type="sibTrans" cxnId="{90A10786-CF55-4A4D-B601-0318F5383D24}">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0F428D79-428F-41A5-990F-B7D125488F5F}" type="pres">
      <dgm:prSet presAssocID="{AEBE3016-AED1-4E46-B263-264922DEB1A9}" presName="linearFlow" presStyleCnt="0">
        <dgm:presLayoutVars>
          <dgm:resizeHandles val="exact"/>
        </dgm:presLayoutVars>
      </dgm:prSet>
      <dgm:spPr/>
    </dgm:pt>
    <dgm:pt modelId="{0E2E3785-BF07-4C52-9B11-A541A84DE784}" type="pres">
      <dgm:prSet presAssocID="{6A18696F-BA95-40BC-AD5C-EF9F79A686A8}" presName="node" presStyleLbl="node1" presStyleIdx="0" presStyleCnt="3" custLinFactNeighborX="735" custLinFactNeighborY="-3714">
        <dgm:presLayoutVars>
          <dgm:bulletEnabled val="1"/>
        </dgm:presLayoutVars>
      </dgm:prSet>
      <dgm:spPr/>
      <dgm:t>
        <a:bodyPr/>
        <a:lstStyle/>
        <a:p>
          <a:endParaRPr lang="en-US"/>
        </a:p>
      </dgm:t>
    </dgm:pt>
    <dgm:pt modelId="{67412942-1FE2-4413-B08C-EF53D3F6D8E2}" type="pres">
      <dgm:prSet presAssocID="{2C78ED83-802A-4E09-8933-94261A9EE578}" presName="sibTrans" presStyleLbl="sibTrans2D1" presStyleIdx="0" presStyleCnt="2" custScaleX="137203" custLinFactNeighborX="-7337" custLinFactNeighborY="685"/>
      <dgm:spPr/>
      <dgm:t>
        <a:bodyPr/>
        <a:lstStyle/>
        <a:p>
          <a:endParaRPr lang="en-US"/>
        </a:p>
      </dgm:t>
    </dgm:pt>
    <dgm:pt modelId="{0FE75218-86E9-4BD9-AFAE-4CD86C745DA8}" type="pres">
      <dgm:prSet presAssocID="{2C78ED83-802A-4E09-8933-94261A9EE578}" presName="connectorText" presStyleLbl="sibTrans2D1" presStyleIdx="0" presStyleCnt="2"/>
      <dgm:spPr/>
      <dgm:t>
        <a:bodyPr/>
        <a:lstStyle/>
        <a:p>
          <a:endParaRPr lang="en-US"/>
        </a:p>
      </dgm:t>
    </dgm:pt>
    <dgm:pt modelId="{F3CA6CFF-58BB-48D6-ABEA-14198466D048}" type="pres">
      <dgm:prSet presAssocID="{608BA242-B462-41E1-8838-C77E4EBFC6C6}" presName="node" presStyleLbl="node1" presStyleIdx="1" presStyleCnt="3">
        <dgm:presLayoutVars>
          <dgm:bulletEnabled val="1"/>
        </dgm:presLayoutVars>
      </dgm:prSet>
      <dgm:spPr/>
      <dgm:t>
        <a:bodyPr/>
        <a:lstStyle/>
        <a:p>
          <a:endParaRPr lang="en-US"/>
        </a:p>
      </dgm:t>
    </dgm:pt>
    <dgm:pt modelId="{040A824D-589F-4029-B669-B08815601E7A}" type="pres">
      <dgm:prSet presAssocID="{B4DA09CF-890D-48E0-91E1-E238C300042D}" presName="sibTrans" presStyleLbl="sibTrans2D1" presStyleIdx="1" presStyleCnt="2" custScaleX="146653" custLinFactNeighborX="15794" custLinFactNeighborY="6049"/>
      <dgm:spPr/>
      <dgm:t>
        <a:bodyPr/>
        <a:lstStyle/>
        <a:p>
          <a:endParaRPr lang="en-US"/>
        </a:p>
      </dgm:t>
    </dgm:pt>
    <dgm:pt modelId="{226A9F84-82D8-4F4E-8512-977FB803F05C}" type="pres">
      <dgm:prSet presAssocID="{B4DA09CF-890D-48E0-91E1-E238C300042D}" presName="connectorText" presStyleLbl="sibTrans2D1" presStyleIdx="1" presStyleCnt="2"/>
      <dgm:spPr/>
      <dgm:t>
        <a:bodyPr/>
        <a:lstStyle/>
        <a:p>
          <a:endParaRPr lang="en-US"/>
        </a:p>
      </dgm:t>
    </dgm:pt>
    <dgm:pt modelId="{41D00DBA-FBDC-4699-B138-A7FA398BC944}" type="pres">
      <dgm:prSet presAssocID="{4B570BEE-9F42-4F3D-B25C-059F64C6DD3C}" presName="node" presStyleLbl="node1" presStyleIdx="2" presStyleCnt="3" custLinFactNeighborY="-7440">
        <dgm:presLayoutVars>
          <dgm:bulletEnabled val="1"/>
        </dgm:presLayoutVars>
      </dgm:prSet>
      <dgm:spPr/>
      <dgm:t>
        <a:bodyPr/>
        <a:lstStyle/>
        <a:p>
          <a:endParaRPr lang="en-US"/>
        </a:p>
      </dgm:t>
    </dgm:pt>
  </dgm:ptLst>
  <dgm:cxnLst>
    <dgm:cxn modelId="{4E148A06-5FE8-4B36-B39B-15E8E6221B45}" type="presOf" srcId="{B4DA09CF-890D-48E0-91E1-E238C300042D}" destId="{226A9F84-82D8-4F4E-8512-977FB803F05C}" srcOrd="1" destOrd="0" presId="urn:microsoft.com/office/officeart/2005/8/layout/process2"/>
    <dgm:cxn modelId="{372F5A0A-CB0D-4727-A38B-0B1ACAF6FEEB}" type="presOf" srcId="{4B570BEE-9F42-4F3D-B25C-059F64C6DD3C}" destId="{41D00DBA-FBDC-4699-B138-A7FA398BC944}" srcOrd="0" destOrd="0" presId="urn:microsoft.com/office/officeart/2005/8/layout/process2"/>
    <dgm:cxn modelId="{E7B5B74F-E1EC-49E2-AE1D-6FFE4301BD9D}" type="presOf" srcId="{608BA242-B462-41E1-8838-C77E4EBFC6C6}" destId="{F3CA6CFF-58BB-48D6-ABEA-14198466D048}" srcOrd="0" destOrd="0" presId="urn:microsoft.com/office/officeart/2005/8/layout/process2"/>
    <dgm:cxn modelId="{8ACB069E-EE44-4672-9B79-42FC207C6316}" srcId="{AEBE3016-AED1-4E46-B263-264922DEB1A9}" destId="{608BA242-B462-41E1-8838-C77E4EBFC6C6}" srcOrd="1" destOrd="0" parTransId="{B1D76E3A-2E02-429D-B6D6-2B7838A9733D}" sibTransId="{B4DA09CF-890D-48E0-91E1-E238C300042D}"/>
    <dgm:cxn modelId="{57B2E989-FBA9-425A-ACBD-44B87C22B544}" srcId="{AEBE3016-AED1-4E46-B263-264922DEB1A9}" destId="{6A18696F-BA95-40BC-AD5C-EF9F79A686A8}" srcOrd="0" destOrd="0" parTransId="{F9FB024C-11E2-4E27-B0FA-08001C52474B}" sibTransId="{2C78ED83-802A-4E09-8933-94261A9EE578}"/>
    <dgm:cxn modelId="{EF4B00B8-DA41-427E-B204-4C32BE859258}" type="presOf" srcId="{2C78ED83-802A-4E09-8933-94261A9EE578}" destId="{0FE75218-86E9-4BD9-AFAE-4CD86C745DA8}" srcOrd="1" destOrd="0" presId="urn:microsoft.com/office/officeart/2005/8/layout/process2"/>
    <dgm:cxn modelId="{E6C5494A-8C0F-4963-8FE6-C9338DDCAA14}" type="presOf" srcId="{6A18696F-BA95-40BC-AD5C-EF9F79A686A8}" destId="{0E2E3785-BF07-4C52-9B11-A541A84DE784}" srcOrd="0" destOrd="0" presId="urn:microsoft.com/office/officeart/2005/8/layout/process2"/>
    <dgm:cxn modelId="{81A1DA03-FBD6-4178-B5BA-9E381BF4E430}" type="presOf" srcId="{B4DA09CF-890D-48E0-91E1-E238C300042D}" destId="{040A824D-589F-4029-B669-B08815601E7A}" srcOrd="0" destOrd="0" presId="urn:microsoft.com/office/officeart/2005/8/layout/process2"/>
    <dgm:cxn modelId="{6A28A6F3-A5A4-42C0-8455-E7ADA3BF1022}" type="presOf" srcId="{AEBE3016-AED1-4E46-B263-264922DEB1A9}" destId="{0F428D79-428F-41A5-990F-B7D125488F5F}" srcOrd="0" destOrd="0" presId="urn:microsoft.com/office/officeart/2005/8/layout/process2"/>
    <dgm:cxn modelId="{E2452940-5F9C-4759-B1E1-039D27911963}" type="presOf" srcId="{2C78ED83-802A-4E09-8933-94261A9EE578}" destId="{67412942-1FE2-4413-B08C-EF53D3F6D8E2}" srcOrd="0" destOrd="0" presId="urn:microsoft.com/office/officeart/2005/8/layout/process2"/>
    <dgm:cxn modelId="{90A10786-CF55-4A4D-B601-0318F5383D24}" srcId="{AEBE3016-AED1-4E46-B263-264922DEB1A9}" destId="{4B570BEE-9F42-4F3D-B25C-059F64C6DD3C}" srcOrd="2" destOrd="0" parTransId="{F1645D09-C140-4905-853E-AAFA3295D8AA}" sibTransId="{7A78EE73-6E95-4DFD-9A73-9ECEEAD9BE9E}"/>
    <dgm:cxn modelId="{95A95EF0-418A-4F8D-9D8B-9C51BE5D1DE0}" type="presParOf" srcId="{0F428D79-428F-41A5-990F-B7D125488F5F}" destId="{0E2E3785-BF07-4C52-9B11-A541A84DE784}" srcOrd="0" destOrd="0" presId="urn:microsoft.com/office/officeart/2005/8/layout/process2"/>
    <dgm:cxn modelId="{AB825F25-0983-4CFE-BDC5-EBC2FE9C9328}" type="presParOf" srcId="{0F428D79-428F-41A5-990F-B7D125488F5F}" destId="{67412942-1FE2-4413-B08C-EF53D3F6D8E2}" srcOrd="1" destOrd="0" presId="urn:microsoft.com/office/officeart/2005/8/layout/process2"/>
    <dgm:cxn modelId="{93AFFD2B-C48A-404D-AFBF-95528C298027}" type="presParOf" srcId="{67412942-1FE2-4413-B08C-EF53D3F6D8E2}" destId="{0FE75218-86E9-4BD9-AFAE-4CD86C745DA8}" srcOrd="0" destOrd="0" presId="urn:microsoft.com/office/officeart/2005/8/layout/process2"/>
    <dgm:cxn modelId="{7DCEE1BA-2B35-44C4-ABCA-E8F44D73D68D}" type="presParOf" srcId="{0F428D79-428F-41A5-990F-B7D125488F5F}" destId="{F3CA6CFF-58BB-48D6-ABEA-14198466D048}" srcOrd="2" destOrd="0" presId="urn:microsoft.com/office/officeart/2005/8/layout/process2"/>
    <dgm:cxn modelId="{0C37A3D2-E44D-4BCF-83A5-F541E0641994}" type="presParOf" srcId="{0F428D79-428F-41A5-990F-B7D125488F5F}" destId="{040A824D-589F-4029-B669-B08815601E7A}" srcOrd="3" destOrd="0" presId="urn:microsoft.com/office/officeart/2005/8/layout/process2"/>
    <dgm:cxn modelId="{275AC467-4CB4-4EDD-83A1-AC966D44E0AD}" type="presParOf" srcId="{040A824D-589F-4029-B669-B08815601E7A}" destId="{226A9F84-82D8-4F4E-8512-977FB803F05C}" srcOrd="0" destOrd="0" presId="urn:microsoft.com/office/officeart/2005/8/layout/process2"/>
    <dgm:cxn modelId="{E887D272-8959-4E8A-B794-96BB664C869E}" type="presParOf" srcId="{0F428D79-428F-41A5-990F-B7D125488F5F}" destId="{41D00DBA-FBDC-4699-B138-A7FA398BC944}"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BE3016-AED1-4E46-B263-264922DEB1A9}" type="doc">
      <dgm:prSet loTypeId="urn:microsoft.com/office/officeart/2005/8/layout/process2" loCatId="process" qsTypeId="urn:microsoft.com/office/officeart/2005/8/quickstyle/simple1" qsCatId="simple" csTypeId="urn:microsoft.com/office/officeart/2005/8/colors/accent0_1" csCatId="mainScheme" phldr="1"/>
      <dgm:spPr/>
    </dgm:pt>
    <dgm:pt modelId="{6A18696F-BA95-40BC-AD5C-EF9F79A686A8}">
      <dgm:prSet phldrT="[Text]" custT="1"/>
      <dgm:spPr>
        <a:solidFill>
          <a:srgbClr val="00B0F0"/>
        </a:solidFill>
      </dgm:spPr>
      <dgm:t>
        <a:bodyPr/>
        <a:lstStyle/>
        <a:p>
          <a:r>
            <a:rPr lang="en-US" sz="1100" b="1" smtClean="0">
              <a:latin typeface="Tahoma" panose="020B0604030504040204" pitchFamily="34" charset="0"/>
              <a:ea typeface="Tahoma" panose="020B0604030504040204" pitchFamily="34" charset="0"/>
              <a:cs typeface="Tahoma" panose="020B0604030504040204" pitchFamily="34" charset="0"/>
            </a:rPr>
            <a:t>Application du modèle d’apprentissage</a:t>
          </a:r>
          <a:endParaRPr lang="en-US" sz="1100" b="1">
            <a:latin typeface="Tahoma" panose="020B0604030504040204" pitchFamily="34" charset="0"/>
            <a:ea typeface="Tahoma" panose="020B0604030504040204" pitchFamily="34" charset="0"/>
            <a:cs typeface="Tahoma" panose="020B0604030504040204" pitchFamily="34" charset="0"/>
          </a:endParaRPr>
        </a:p>
      </dgm:t>
    </dgm:pt>
    <dgm:pt modelId="{F9FB024C-11E2-4E27-B0FA-08001C52474B}" type="parTrans" cxnId="{57B2E989-FBA9-425A-ACBD-44B87C22B544}">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2C78ED83-802A-4E09-8933-94261A9EE578}" type="sibTrans" cxnId="{57B2E989-FBA9-425A-ACBD-44B87C22B544}">
      <dgm:prSet custT="1"/>
      <dgm:spPr>
        <a:solidFill>
          <a:schemeClr val="tx1"/>
        </a:solidFill>
        <a:ln>
          <a:solidFill>
            <a:schemeClr val="tx1"/>
          </a:solidFill>
        </a:ln>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608BA242-B462-41E1-8838-C77E4EBFC6C6}">
      <dgm:prSet phldrT="[Text]" custT="1"/>
      <dgm:spPr>
        <a:solidFill>
          <a:srgbClr val="FFFF00"/>
        </a:solidFill>
      </dgm:spPr>
      <dgm:t>
        <a:bodyPr/>
        <a:lstStyle/>
        <a:p>
          <a:r>
            <a:rPr lang="en-US" sz="1200" b="1" err="1" smtClean="0">
              <a:latin typeface="Tahoma" panose="020B0604030504040204" pitchFamily="34" charset="0"/>
              <a:ea typeface="Tahoma" panose="020B0604030504040204" pitchFamily="34" charset="0"/>
              <a:cs typeface="Tahoma" panose="020B0604030504040204" pitchFamily="34" charset="0"/>
            </a:rPr>
            <a:t>Analyse</a:t>
          </a:r>
          <a:r>
            <a:rPr lang="en-US" sz="1200" b="1" smtClean="0">
              <a:latin typeface="Tahoma" panose="020B0604030504040204" pitchFamily="34" charset="0"/>
              <a:ea typeface="Tahoma" panose="020B0604030504040204" pitchFamily="34" charset="0"/>
              <a:cs typeface="Tahoma" panose="020B0604030504040204" pitchFamily="34" charset="0"/>
            </a:rPr>
            <a:t> des performances / validation du modèle</a:t>
          </a:r>
          <a:endParaRPr lang="en-US" sz="1200" b="1">
            <a:latin typeface="Tahoma" panose="020B0604030504040204" pitchFamily="34" charset="0"/>
            <a:ea typeface="Tahoma" panose="020B0604030504040204" pitchFamily="34" charset="0"/>
            <a:cs typeface="Tahoma" panose="020B0604030504040204" pitchFamily="34" charset="0"/>
          </a:endParaRPr>
        </a:p>
      </dgm:t>
    </dgm:pt>
    <dgm:pt modelId="{B1D76E3A-2E02-429D-B6D6-2B7838A9733D}" type="parTrans" cxnId="{8ACB069E-EE44-4672-9B79-42FC207C6316}">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B4DA09CF-890D-48E0-91E1-E238C300042D}" type="sibTrans" cxnId="{8ACB069E-EE44-4672-9B79-42FC207C6316}">
      <dgm:prSet custT="1"/>
      <dgm:spPr>
        <a:solidFill>
          <a:schemeClr val="tx1"/>
        </a:solidFill>
        <a:ln>
          <a:solidFill>
            <a:schemeClr val="tx1"/>
          </a:solidFill>
        </a:ln>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4B570BEE-9F42-4F3D-B25C-059F64C6DD3C}">
      <dgm:prSet phldrT="[Text]" custT="1"/>
      <dgm:spPr>
        <a:solidFill>
          <a:srgbClr val="00B0F0"/>
        </a:solidFill>
      </dgm:spPr>
      <dgm:t>
        <a:bodyPr/>
        <a:lstStyle/>
        <a:p>
          <a:r>
            <a:rPr lang="en-US" sz="1200" b="1" smtClean="0">
              <a:latin typeface="Tahoma" panose="020B0604030504040204" pitchFamily="34" charset="0"/>
              <a:ea typeface="Tahoma" panose="020B0604030504040204" pitchFamily="34" charset="0"/>
              <a:cs typeface="Tahoma" panose="020B0604030504040204" pitchFamily="34" charset="0"/>
            </a:rPr>
            <a:t>Résultat</a:t>
          </a:r>
          <a:endParaRPr lang="en-US" sz="1200" b="1">
            <a:latin typeface="Tahoma" panose="020B0604030504040204" pitchFamily="34" charset="0"/>
            <a:ea typeface="Tahoma" panose="020B0604030504040204" pitchFamily="34" charset="0"/>
            <a:cs typeface="Tahoma" panose="020B0604030504040204" pitchFamily="34" charset="0"/>
          </a:endParaRPr>
        </a:p>
      </dgm:t>
    </dgm:pt>
    <dgm:pt modelId="{F1645D09-C140-4905-853E-AAFA3295D8AA}" type="parTrans" cxnId="{90A10786-CF55-4A4D-B601-0318F5383D24}">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7A78EE73-6E95-4DFD-9A73-9ECEEAD9BE9E}" type="sibTrans" cxnId="{90A10786-CF55-4A4D-B601-0318F5383D24}">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0F428D79-428F-41A5-990F-B7D125488F5F}" type="pres">
      <dgm:prSet presAssocID="{AEBE3016-AED1-4E46-B263-264922DEB1A9}" presName="linearFlow" presStyleCnt="0">
        <dgm:presLayoutVars>
          <dgm:resizeHandles val="exact"/>
        </dgm:presLayoutVars>
      </dgm:prSet>
      <dgm:spPr/>
    </dgm:pt>
    <dgm:pt modelId="{0E2E3785-BF07-4C52-9B11-A541A84DE784}" type="pres">
      <dgm:prSet presAssocID="{6A18696F-BA95-40BC-AD5C-EF9F79A686A8}" presName="node" presStyleLbl="node1" presStyleIdx="0" presStyleCnt="3" custLinFactNeighborX="735" custLinFactNeighborY="-3714">
        <dgm:presLayoutVars>
          <dgm:bulletEnabled val="1"/>
        </dgm:presLayoutVars>
      </dgm:prSet>
      <dgm:spPr/>
      <dgm:t>
        <a:bodyPr/>
        <a:lstStyle/>
        <a:p>
          <a:endParaRPr lang="en-US"/>
        </a:p>
      </dgm:t>
    </dgm:pt>
    <dgm:pt modelId="{67412942-1FE2-4413-B08C-EF53D3F6D8E2}" type="pres">
      <dgm:prSet presAssocID="{2C78ED83-802A-4E09-8933-94261A9EE578}" presName="sibTrans" presStyleLbl="sibTrans2D1" presStyleIdx="0" presStyleCnt="2" custScaleX="137203" custLinFactNeighborX="-7337" custLinFactNeighborY="685"/>
      <dgm:spPr/>
      <dgm:t>
        <a:bodyPr/>
        <a:lstStyle/>
        <a:p>
          <a:endParaRPr lang="en-US"/>
        </a:p>
      </dgm:t>
    </dgm:pt>
    <dgm:pt modelId="{0FE75218-86E9-4BD9-AFAE-4CD86C745DA8}" type="pres">
      <dgm:prSet presAssocID="{2C78ED83-802A-4E09-8933-94261A9EE578}" presName="connectorText" presStyleLbl="sibTrans2D1" presStyleIdx="0" presStyleCnt="2"/>
      <dgm:spPr/>
      <dgm:t>
        <a:bodyPr/>
        <a:lstStyle/>
        <a:p>
          <a:endParaRPr lang="en-US"/>
        </a:p>
      </dgm:t>
    </dgm:pt>
    <dgm:pt modelId="{F3CA6CFF-58BB-48D6-ABEA-14198466D048}" type="pres">
      <dgm:prSet presAssocID="{608BA242-B462-41E1-8838-C77E4EBFC6C6}" presName="node" presStyleLbl="node1" presStyleIdx="1" presStyleCnt="3">
        <dgm:presLayoutVars>
          <dgm:bulletEnabled val="1"/>
        </dgm:presLayoutVars>
      </dgm:prSet>
      <dgm:spPr/>
      <dgm:t>
        <a:bodyPr/>
        <a:lstStyle/>
        <a:p>
          <a:endParaRPr lang="en-US"/>
        </a:p>
      </dgm:t>
    </dgm:pt>
    <dgm:pt modelId="{040A824D-589F-4029-B669-B08815601E7A}" type="pres">
      <dgm:prSet presAssocID="{B4DA09CF-890D-48E0-91E1-E238C300042D}" presName="sibTrans" presStyleLbl="sibTrans2D1" presStyleIdx="1" presStyleCnt="2" custScaleX="146653" custLinFactNeighborX="15794" custLinFactNeighborY="6049"/>
      <dgm:spPr/>
      <dgm:t>
        <a:bodyPr/>
        <a:lstStyle/>
        <a:p>
          <a:endParaRPr lang="en-US"/>
        </a:p>
      </dgm:t>
    </dgm:pt>
    <dgm:pt modelId="{226A9F84-82D8-4F4E-8512-977FB803F05C}" type="pres">
      <dgm:prSet presAssocID="{B4DA09CF-890D-48E0-91E1-E238C300042D}" presName="connectorText" presStyleLbl="sibTrans2D1" presStyleIdx="1" presStyleCnt="2"/>
      <dgm:spPr/>
      <dgm:t>
        <a:bodyPr/>
        <a:lstStyle/>
        <a:p>
          <a:endParaRPr lang="en-US"/>
        </a:p>
      </dgm:t>
    </dgm:pt>
    <dgm:pt modelId="{41D00DBA-FBDC-4699-B138-A7FA398BC944}" type="pres">
      <dgm:prSet presAssocID="{4B570BEE-9F42-4F3D-B25C-059F64C6DD3C}" presName="node" presStyleLbl="node1" presStyleIdx="2" presStyleCnt="3" custLinFactNeighborY="-7440">
        <dgm:presLayoutVars>
          <dgm:bulletEnabled val="1"/>
        </dgm:presLayoutVars>
      </dgm:prSet>
      <dgm:spPr/>
      <dgm:t>
        <a:bodyPr/>
        <a:lstStyle/>
        <a:p>
          <a:endParaRPr lang="en-US"/>
        </a:p>
      </dgm:t>
    </dgm:pt>
  </dgm:ptLst>
  <dgm:cxnLst>
    <dgm:cxn modelId="{57B2E989-FBA9-425A-ACBD-44B87C22B544}" srcId="{AEBE3016-AED1-4E46-B263-264922DEB1A9}" destId="{6A18696F-BA95-40BC-AD5C-EF9F79A686A8}" srcOrd="0" destOrd="0" parTransId="{F9FB024C-11E2-4E27-B0FA-08001C52474B}" sibTransId="{2C78ED83-802A-4E09-8933-94261A9EE578}"/>
    <dgm:cxn modelId="{E6BC66EA-C8FE-403E-8F47-AF0EA2D40081}" type="presOf" srcId="{AEBE3016-AED1-4E46-B263-264922DEB1A9}" destId="{0F428D79-428F-41A5-990F-B7D125488F5F}" srcOrd="0" destOrd="0" presId="urn:microsoft.com/office/officeart/2005/8/layout/process2"/>
    <dgm:cxn modelId="{394DFAA3-ED18-4EA1-A18B-4BF440C4AE4D}" type="presOf" srcId="{608BA242-B462-41E1-8838-C77E4EBFC6C6}" destId="{F3CA6CFF-58BB-48D6-ABEA-14198466D048}" srcOrd="0" destOrd="0" presId="urn:microsoft.com/office/officeart/2005/8/layout/process2"/>
    <dgm:cxn modelId="{E5CBD2F6-6B46-4CCE-B90C-FC6EC623532D}" type="presOf" srcId="{2C78ED83-802A-4E09-8933-94261A9EE578}" destId="{0FE75218-86E9-4BD9-AFAE-4CD86C745DA8}" srcOrd="1" destOrd="0" presId="urn:microsoft.com/office/officeart/2005/8/layout/process2"/>
    <dgm:cxn modelId="{FD53393A-3E63-4179-9BC3-71135E002831}" type="presOf" srcId="{B4DA09CF-890D-48E0-91E1-E238C300042D}" destId="{040A824D-589F-4029-B669-B08815601E7A}" srcOrd="0" destOrd="0" presId="urn:microsoft.com/office/officeart/2005/8/layout/process2"/>
    <dgm:cxn modelId="{D01668C3-44B1-40D7-9503-6C1FDE2C251B}" type="presOf" srcId="{B4DA09CF-890D-48E0-91E1-E238C300042D}" destId="{226A9F84-82D8-4F4E-8512-977FB803F05C}" srcOrd="1" destOrd="0" presId="urn:microsoft.com/office/officeart/2005/8/layout/process2"/>
    <dgm:cxn modelId="{E6B62231-8134-4502-B22C-F5D0E218D0D4}" type="presOf" srcId="{4B570BEE-9F42-4F3D-B25C-059F64C6DD3C}" destId="{41D00DBA-FBDC-4699-B138-A7FA398BC944}" srcOrd="0" destOrd="0" presId="urn:microsoft.com/office/officeart/2005/8/layout/process2"/>
    <dgm:cxn modelId="{90A10786-CF55-4A4D-B601-0318F5383D24}" srcId="{AEBE3016-AED1-4E46-B263-264922DEB1A9}" destId="{4B570BEE-9F42-4F3D-B25C-059F64C6DD3C}" srcOrd="2" destOrd="0" parTransId="{F1645D09-C140-4905-853E-AAFA3295D8AA}" sibTransId="{7A78EE73-6E95-4DFD-9A73-9ECEEAD9BE9E}"/>
    <dgm:cxn modelId="{8ACB069E-EE44-4672-9B79-42FC207C6316}" srcId="{AEBE3016-AED1-4E46-B263-264922DEB1A9}" destId="{608BA242-B462-41E1-8838-C77E4EBFC6C6}" srcOrd="1" destOrd="0" parTransId="{B1D76E3A-2E02-429D-B6D6-2B7838A9733D}" sibTransId="{B4DA09CF-890D-48E0-91E1-E238C300042D}"/>
    <dgm:cxn modelId="{BD497908-B468-4C3C-8B64-B20D00882D90}" type="presOf" srcId="{2C78ED83-802A-4E09-8933-94261A9EE578}" destId="{67412942-1FE2-4413-B08C-EF53D3F6D8E2}" srcOrd="0" destOrd="0" presId="urn:microsoft.com/office/officeart/2005/8/layout/process2"/>
    <dgm:cxn modelId="{0BCBB069-DB82-49C5-826F-ABBA7E5F1728}" type="presOf" srcId="{6A18696F-BA95-40BC-AD5C-EF9F79A686A8}" destId="{0E2E3785-BF07-4C52-9B11-A541A84DE784}" srcOrd="0" destOrd="0" presId="urn:microsoft.com/office/officeart/2005/8/layout/process2"/>
    <dgm:cxn modelId="{BA6207C2-D008-4E8E-B295-140E6C0CE851}" type="presParOf" srcId="{0F428D79-428F-41A5-990F-B7D125488F5F}" destId="{0E2E3785-BF07-4C52-9B11-A541A84DE784}" srcOrd="0" destOrd="0" presId="urn:microsoft.com/office/officeart/2005/8/layout/process2"/>
    <dgm:cxn modelId="{E8B0BE51-81BA-4625-8AE6-E31151C4C450}" type="presParOf" srcId="{0F428D79-428F-41A5-990F-B7D125488F5F}" destId="{67412942-1FE2-4413-B08C-EF53D3F6D8E2}" srcOrd="1" destOrd="0" presId="urn:microsoft.com/office/officeart/2005/8/layout/process2"/>
    <dgm:cxn modelId="{320CBD4B-8144-4F42-827A-A9F200DF5899}" type="presParOf" srcId="{67412942-1FE2-4413-B08C-EF53D3F6D8E2}" destId="{0FE75218-86E9-4BD9-AFAE-4CD86C745DA8}" srcOrd="0" destOrd="0" presId="urn:microsoft.com/office/officeart/2005/8/layout/process2"/>
    <dgm:cxn modelId="{83AA0965-0260-4486-8BA6-A155E5C2BB00}" type="presParOf" srcId="{0F428D79-428F-41A5-990F-B7D125488F5F}" destId="{F3CA6CFF-58BB-48D6-ABEA-14198466D048}" srcOrd="2" destOrd="0" presId="urn:microsoft.com/office/officeart/2005/8/layout/process2"/>
    <dgm:cxn modelId="{C3AA3201-7ABA-4189-BB23-5730BCB3F73E}" type="presParOf" srcId="{0F428D79-428F-41A5-990F-B7D125488F5F}" destId="{040A824D-589F-4029-B669-B08815601E7A}" srcOrd="3" destOrd="0" presId="urn:microsoft.com/office/officeart/2005/8/layout/process2"/>
    <dgm:cxn modelId="{E2E867FC-3418-4CB8-9E45-1FB0E231C456}" type="presParOf" srcId="{040A824D-589F-4029-B669-B08815601E7A}" destId="{226A9F84-82D8-4F4E-8512-977FB803F05C}" srcOrd="0" destOrd="0" presId="urn:microsoft.com/office/officeart/2005/8/layout/process2"/>
    <dgm:cxn modelId="{F2B49DE3-39E3-41D0-BA04-E2512D85B34C}" type="presParOf" srcId="{0F428D79-428F-41A5-990F-B7D125488F5F}" destId="{41D00DBA-FBDC-4699-B138-A7FA398BC944}"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BE3016-AED1-4E46-B263-264922DEB1A9}" type="doc">
      <dgm:prSet loTypeId="urn:microsoft.com/office/officeart/2005/8/layout/process2" loCatId="process" qsTypeId="urn:microsoft.com/office/officeart/2005/8/quickstyle/simple1" qsCatId="simple" csTypeId="urn:microsoft.com/office/officeart/2005/8/colors/accent0_1" csCatId="mainScheme" phldr="1"/>
      <dgm:spPr/>
    </dgm:pt>
    <dgm:pt modelId="{6A18696F-BA95-40BC-AD5C-EF9F79A686A8}">
      <dgm:prSet phldrT="[Text]" custT="1"/>
      <dgm:spPr>
        <a:solidFill>
          <a:srgbClr val="00B0F0"/>
        </a:solidFill>
      </dgm:spPr>
      <dgm:t>
        <a:bodyPr/>
        <a:lstStyle/>
        <a:p>
          <a:r>
            <a:rPr lang="en-US" sz="1100" b="1" smtClean="0">
              <a:latin typeface="Tahoma" panose="020B0604030504040204" pitchFamily="34" charset="0"/>
              <a:ea typeface="Tahoma" panose="020B0604030504040204" pitchFamily="34" charset="0"/>
              <a:cs typeface="Tahoma" panose="020B0604030504040204" pitchFamily="34" charset="0"/>
            </a:rPr>
            <a:t>Application du modèle d’apprentissage</a:t>
          </a:r>
          <a:endParaRPr lang="en-US" sz="1100" b="1">
            <a:latin typeface="Tahoma" panose="020B0604030504040204" pitchFamily="34" charset="0"/>
            <a:ea typeface="Tahoma" panose="020B0604030504040204" pitchFamily="34" charset="0"/>
            <a:cs typeface="Tahoma" panose="020B0604030504040204" pitchFamily="34" charset="0"/>
          </a:endParaRPr>
        </a:p>
      </dgm:t>
    </dgm:pt>
    <dgm:pt modelId="{F9FB024C-11E2-4E27-B0FA-08001C52474B}" type="parTrans" cxnId="{57B2E989-FBA9-425A-ACBD-44B87C22B544}">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2C78ED83-802A-4E09-8933-94261A9EE578}" type="sibTrans" cxnId="{57B2E989-FBA9-425A-ACBD-44B87C22B544}">
      <dgm:prSet custT="1"/>
      <dgm:spPr>
        <a:solidFill>
          <a:schemeClr val="tx1"/>
        </a:solidFill>
        <a:ln>
          <a:solidFill>
            <a:schemeClr val="tx1"/>
          </a:solidFill>
        </a:ln>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608BA242-B462-41E1-8838-C77E4EBFC6C6}">
      <dgm:prSet phldrT="[Text]" custT="1"/>
      <dgm:spPr>
        <a:solidFill>
          <a:srgbClr val="FFFF00"/>
        </a:solidFill>
      </dgm:spPr>
      <dgm:t>
        <a:bodyPr/>
        <a:lstStyle/>
        <a:p>
          <a:r>
            <a:rPr lang="en-US" sz="1200" b="1" err="1" smtClean="0">
              <a:latin typeface="Tahoma" panose="020B0604030504040204" pitchFamily="34" charset="0"/>
              <a:ea typeface="Tahoma" panose="020B0604030504040204" pitchFamily="34" charset="0"/>
              <a:cs typeface="Tahoma" panose="020B0604030504040204" pitchFamily="34" charset="0"/>
            </a:rPr>
            <a:t>Analyse</a:t>
          </a:r>
          <a:r>
            <a:rPr lang="en-US" sz="1200" b="1" smtClean="0">
              <a:latin typeface="Tahoma" panose="020B0604030504040204" pitchFamily="34" charset="0"/>
              <a:ea typeface="Tahoma" panose="020B0604030504040204" pitchFamily="34" charset="0"/>
              <a:cs typeface="Tahoma" panose="020B0604030504040204" pitchFamily="34" charset="0"/>
            </a:rPr>
            <a:t> des performances / validation du modèle</a:t>
          </a:r>
          <a:endParaRPr lang="en-US" sz="1200" b="1">
            <a:latin typeface="Tahoma" panose="020B0604030504040204" pitchFamily="34" charset="0"/>
            <a:ea typeface="Tahoma" panose="020B0604030504040204" pitchFamily="34" charset="0"/>
            <a:cs typeface="Tahoma" panose="020B0604030504040204" pitchFamily="34" charset="0"/>
          </a:endParaRPr>
        </a:p>
      </dgm:t>
    </dgm:pt>
    <dgm:pt modelId="{B1D76E3A-2E02-429D-B6D6-2B7838A9733D}" type="parTrans" cxnId="{8ACB069E-EE44-4672-9B79-42FC207C6316}">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B4DA09CF-890D-48E0-91E1-E238C300042D}" type="sibTrans" cxnId="{8ACB069E-EE44-4672-9B79-42FC207C6316}">
      <dgm:prSet custT="1"/>
      <dgm:spPr>
        <a:solidFill>
          <a:schemeClr val="tx1"/>
        </a:solidFill>
        <a:ln>
          <a:solidFill>
            <a:schemeClr val="tx1"/>
          </a:solidFill>
        </a:ln>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4B570BEE-9F42-4F3D-B25C-059F64C6DD3C}">
      <dgm:prSet phldrT="[Text]" custT="1"/>
      <dgm:spPr>
        <a:solidFill>
          <a:srgbClr val="00B0F0"/>
        </a:solidFill>
      </dgm:spPr>
      <dgm:t>
        <a:bodyPr/>
        <a:lstStyle/>
        <a:p>
          <a:r>
            <a:rPr lang="en-US" sz="1200" b="1" smtClean="0">
              <a:latin typeface="Tahoma" panose="020B0604030504040204" pitchFamily="34" charset="0"/>
              <a:ea typeface="Tahoma" panose="020B0604030504040204" pitchFamily="34" charset="0"/>
              <a:cs typeface="Tahoma" panose="020B0604030504040204" pitchFamily="34" charset="0"/>
            </a:rPr>
            <a:t>Résultat</a:t>
          </a:r>
          <a:endParaRPr lang="en-US" sz="1200" b="1">
            <a:latin typeface="Tahoma" panose="020B0604030504040204" pitchFamily="34" charset="0"/>
            <a:ea typeface="Tahoma" panose="020B0604030504040204" pitchFamily="34" charset="0"/>
            <a:cs typeface="Tahoma" panose="020B0604030504040204" pitchFamily="34" charset="0"/>
          </a:endParaRPr>
        </a:p>
      </dgm:t>
    </dgm:pt>
    <dgm:pt modelId="{F1645D09-C140-4905-853E-AAFA3295D8AA}" type="parTrans" cxnId="{90A10786-CF55-4A4D-B601-0318F5383D24}">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7A78EE73-6E95-4DFD-9A73-9ECEEAD9BE9E}" type="sibTrans" cxnId="{90A10786-CF55-4A4D-B601-0318F5383D24}">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0F428D79-428F-41A5-990F-B7D125488F5F}" type="pres">
      <dgm:prSet presAssocID="{AEBE3016-AED1-4E46-B263-264922DEB1A9}" presName="linearFlow" presStyleCnt="0">
        <dgm:presLayoutVars>
          <dgm:resizeHandles val="exact"/>
        </dgm:presLayoutVars>
      </dgm:prSet>
      <dgm:spPr/>
    </dgm:pt>
    <dgm:pt modelId="{0E2E3785-BF07-4C52-9B11-A541A84DE784}" type="pres">
      <dgm:prSet presAssocID="{6A18696F-BA95-40BC-AD5C-EF9F79A686A8}" presName="node" presStyleLbl="node1" presStyleIdx="0" presStyleCnt="3" custLinFactNeighborX="735" custLinFactNeighborY="-3714">
        <dgm:presLayoutVars>
          <dgm:bulletEnabled val="1"/>
        </dgm:presLayoutVars>
      </dgm:prSet>
      <dgm:spPr/>
      <dgm:t>
        <a:bodyPr/>
        <a:lstStyle/>
        <a:p>
          <a:endParaRPr lang="en-US"/>
        </a:p>
      </dgm:t>
    </dgm:pt>
    <dgm:pt modelId="{67412942-1FE2-4413-B08C-EF53D3F6D8E2}" type="pres">
      <dgm:prSet presAssocID="{2C78ED83-802A-4E09-8933-94261A9EE578}" presName="sibTrans" presStyleLbl="sibTrans2D1" presStyleIdx="0" presStyleCnt="2" custScaleX="137203" custLinFactNeighborX="-7337" custLinFactNeighborY="685"/>
      <dgm:spPr/>
      <dgm:t>
        <a:bodyPr/>
        <a:lstStyle/>
        <a:p>
          <a:endParaRPr lang="en-US"/>
        </a:p>
      </dgm:t>
    </dgm:pt>
    <dgm:pt modelId="{0FE75218-86E9-4BD9-AFAE-4CD86C745DA8}" type="pres">
      <dgm:prSet presAssocID="{2C78ED83-802A-4E09-8933-94261A9EE578}" presName="connectorText" presStyleLbl="sibTrans2D1" presStyleIdx="0" presStyleCnt="2"/>
      <dgm:spPr/>
      <dgm:t>
        <a:bodyPr/>
        <a:lstStyle/>
        <a:p>
          <a:endParaRPr lang="en-US"/>
        </a:p>
      </dgm:t>
    </dgm:pt>
    <dgm:pt modelId="{F3CA6CFF-58BB-48D6-ABEA-14198466D048}" type="pres">
      <dgm:prSet presAssocID="{608BA242-B462-41E1-8838-C77E4EBFC6C6}" presName="node" presStyleLbl="node1" presStyleIdx="1" presStyleCnt="3">
        <dgm:presLayoutVars>
          <dgm:bulletEnabled val="1"/>
        </dgm:presLayoutVars>
      </dgm:prSet>
      <dgm:spPr/>
      <dgm:t>
        <a:bodyPr/>
        <a:lstStyle/>
        <a:p>
          <a:endParaRPr lang="en-US"/>
        </a:p>
      </dgm:t>
    </dgm:pt>
    <dgm:pt modelId="{040A824D-589F-4029-B669-B08815601E7A}" type="pres">
      <dgm:prSet presAssocID="{B4DA09CF-890D-48E0-91E1-E238C300042D}" presName="sibTrans" presStyleLbl="sibTrans2D1" presStyleIdx="1" presStyleCnt="2" custScaleX="146653" custLinFactNeighborX="15794" custLinFactNeighborY="6049"/>
      <dgm:spPr/>
      <dgm:t>
        <a:bodyPr/>
        <a:lstStyle/>
        <a:p>
          <a:endParaRPr lang="en-US"/>
        </a:p>
      </dgm:t>
    </dgm:pt>
    <dgm:pt modelId="{226A9F84-82D8-4F4E-8512-977FB803F05C}" type="pres">
      <dgm:prSet presAssocID="{B4DA09CF-890D-48E0-91E1-E238C300042D}" presName="connectorText" presStyleLbl="sibTrans2D1" presStyleIdx="1" presStyleCnt="2"/>
      <dgm:spPr/>
      <dgm:t>
        <a:bodyPr/>
        <a:lstStyle/>
        <a:p>
          <a:endParaRPr lang="en-US"/>
        </a:p>
      </dgm:t>
    </dgm:pt>
    <dgm:pt modelId="{41D00DBA-FBDC-4699-B138-A7FA398BC944}" type="pres">
      <dgm:prSet presAssocID="{4B570BEE-9F42-4F3D-B25C-059F64C6DD3C}" presName="node" presStyleLbl="node1" presStyleIdx="2" presStyleCnt="3" custLinFactNeighborY="-7440">
        <dgm:presLayoutVars>
          <dgm:bulletEnabled val="1"/>
        </dgm:presLayoutVars>
      </dgm:prSet>
      <dgm:spPr/>
      <dgm:t>
        <a:bodyPr/>
        <a:lstStyle/>
        <a:p>
          <a:endParaRPr lang="en-US"/>
        </a:p>
      </dgm:t>
    </dgm:pt>
  </dgm:ptLst>
  <dgm:cxnLst>
    <dgm:cxn modelId="{57B2E989-FBA9-425A-ACBD-44B87C22B544}" srcId="{AEBE3016-AED1-4E46-B263-264922DEB1A9}" destId="{6A18696F-BA95-40BC-AD5C-EF9F79A686A8}" srcOrd="0" destOrd="0" parTransId="{F9FB024C-11E2-4E27-B0FA-08001C52474B}" sibTransId="{2C78ED83-802A-4E09-8933-94261A9EE578}"/>
    <dgm:cxn modelId="{12DDC36F-AEE1-44EA-BE70-F89AA4E0C6FF}" type="presOf" srcId="{AEBE3016-AED1-4E46-B263-264922DEB1A9}" destId="{0F428D79-428F-41A5-990F-B7D125488F5F}" srcOrd="0" destOrd="0" presId="urn:microsoft.com/office/officeart/2005/8/layout/process2"/>
    <dgm:cxn modelId="{BEFB0EEC-4B8E-4E5A-9BDE-4FCFA3FED240}" type="presOf" srcId="{2C78ED83-802A-4E09-8933-94261A9EE578}" destId="{0FE75218-86E9-4BD9-AFAE-4CD86C745DA8}" srcOrd="1" destOrd="0" presId="urn:microsoft.com/office/officeart/2005/8/layout/process2"/>
    <dgm:cxn modelId="{DF1D20E5-B135-4CF5-978F-0513A94D716D}" type="presOf" srcId="{4B570BEE-9F42-4F3D-B25C-059F64C6DD3C}" destId="{41D00DBA-FBDC-4699-B138-A7FA398BC944}" srcOrd="0" destOrd="0" presId="urn:microsoft.com/office/officeart/2005/8/layout/process2"/>
    <dgm:cxn modelId="{8D24B608-3F6D-4EFA-B972-76D5AA895A25}" type="presOf" srcId="{B4DA09CF-890D-48E0-91E1-E238C300042D}" destId="{226A9F84-82D8-4F4E-8512-977FB803F05C}" srcOrd="1" destOrd="0" presId="urn:microsoft.com/office/officeart/2005/8/layout/process2"/>
    <dgm:cxn modelId="{4B2D6ECA-99E4-4AB8-A132-09C32A28C2DB}" type="presOf" srcId="{608BA242-B462-41E1-8838-C77E4EBFC6C6}" destId="{F3CA6CFF-58BB-48D6-ABEA-14198466D048}" srcOrd="0" destOrd="0" presId="urn:microsoft.com/office/officeart/2005/8/layout/process2"/>
    <dgm:cxn modelId="{90A10786-CF55-4A4D-B601-0318F5383D24}" srcId="{AEBE3016-AED1-4E46-B263-264922DEB1A9}" destId="{4B570BEE-9F42-4F3D-B25C-059F64C6DD3C}" srcOrd="2" destOrd="0" parTransId="{F1645D09-C140-4905-853E-AAFA3295D8AA}" sibTransId="{7A78EE73-6E95-4DFD-9A73-9ECEEAD9BE9E}"/>
    <dgm:cxn modelId="{6A6C90B2-7003-41C2-B36B-0FA1C25D286F}" type="presOf" srcId="{2C78ED83-802A-4E09-8933-94261A9EE578}" destId="{67412942-1FE2-4413-B08C-EF53D3F6D8E2}" srcOrd="0" destOrd="0" presId="urn:microsoft.com/office/officeart/2005/8/layout/process2"/>
    <dgm:cxn modelId="{C43AC59C-498C-4E79-82A9-91373A8828C3}" type="presOf" srcId="{B4DA09CF-890D-48E0-91E1-E238C300042D}" destId="{040A824D-589F-4029-B669-B08815601E7A}" srcOrd="0" destOrd="0" presId="urn:microsoft.com/office/officeart/2005/8/layout/process2"/>
    <dgm:cxn modelId="{8ACB069E-EE44-4672-9B79-42FC207C6316}" srcId="{AEBE3016-AED1-4E46-B263-264922DEB1A9}" destId="{608BA242-B462-41E1-8838-C77E4EBFC6C6}" srcOrd="1" destOrd="0" parTransId="{B1D76E3A-2E02-429D-B6D6-2B7838A9733D}" sibTransId="{B4DA09CF-890D-48E0-91E1-E238C300042D}"/>
    <dgm:cxn modelId="{3C6B8FA9-7A5C-4233-BC50-E231864AFF81}" type="presOf" srcId="{6A18696F-BA95-40BC-AD5C-EF9F79A686A8}" destId="{0E2E3785-BF07-4C52-9B11-A541A84DE784}" srcOrd="0" destOrd="0" presId="urn:microsoft.com/office/officeart/2005/8/layout/process2"/>
    <dgm:cxn modelId="{9EDE4233-6DFF-461B-91C2-662F456D9497}" type="presParOf" srcId="{0F428D79-428F-41A5-990F-B7D125488F5F}" destId="{0E2E3785-BF07-4C52-9B11-A541A84DE784}" srcOrd="0" destOrd="0" presId="urn:microsoft.com/office/officeart/2005/8/layout/process2"/>
    <dgm:cxn modelId="{05D2160A-270B-4F96-A913-563580EB0473}" type="presParOf" srcId="{0F428D79-428F-41A5-990F-B7D125488F5F}" destId="{67412942-1FE2-4413-B08C-EF53D3F6D8E2}" srcOrd="1" destOrd="0" presId="urn:microsoft.com/office/officeart/2005/8/layout/process2"/>
    <dgm:cxn modelId="{1759AFA2-C6D0-4722-A8B6-DC6E281E5FA6}" type="presParOf" srcId="{67412942-1FE2-4413-B08C-EF53D3F6D8E2}" destId="{0FE75218-86E9-4BD9-AFAE-4CD86C745DA8}" srcOrd="0" destOrd="0" presId="urn:microsoft.com/office/officeart/2005/8/layout/process2"/>
    <dgm:cxn modelId="{11ED53AB-DA27-4E69-8BB5-8ECB1B2EDE8E}" type="presParOf" srcId="{0F428D79-428F-41A5-990F-B7D125488F5F}" destId="{F3CA6CFF-58BB-48D6-ABEA-14198466D048}" srcOrd="2" destOrd="0" presId="urn:microsoft.com/office/officeart/2005/8/layout/process2"/>
    <dgm:cxn modelId="{2E20A7DA-4EC9-4A3B-B6B2-449400976929}" type="presParOf" srcId="{0F428D79-428F-41A5-990F-B7D125488F5F}" destId="{040A824D-589F-4029-B669-B08815601E7A}" srcOrd="3" destOrd="0" presId="urn:microsoft.com/office/officeart/2005/8/layout/process2"/>
    <dgm:cxn modelId="{29D5225D-2FF2-4067-B6FD-5F6B876F7DFA}" type="presParOf" srcId="{040A824D-589F-4029-B669-B08815601E7A}" destId="{226A9F84-82D8-4F4E-8512-977FB803F05C}" srcOrd="0" destOrd="0" presId="urn:microsoft.com/office/officeart/2005/8/layout/process2"/>
    <dgm:cxn modelId="{96BED85D-764F-4DCC-A68D-E242D5AE6504}" type="presParOf" srcId="{0F428D79-428F-41A5-990F-B7D125488F5F}" destId="{41D00DBA-FBDC-4699-B138-A7FA398BC944}"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BE3016-AED1-4E46-B263-264922DEB1A9}" type="doc">
      <dgm:prSet loTypeId="urn:microsoft.com/office/officeart/2005/8/layout/process2" loCatId="process" qsTypeId="urn:microsoft.com/office/officeart/2005/8/quickstyle/simple1" qsCatId="simple" csTypeId="urn:microsoft.com/office/officeart/2005/8/colors/accent0_1" csCatId="mainScheme" phldr="1"/>
      <dgm:spPr/>
    </dgm:pt>
    <dgm:pt modelId="{6A18696F-BA95-40BC-AD5C-EF9F79A686A8}">
      <dgm:prSet phldrT="[Text]" custT="1"/>
      <dgm:spPr>
        <a:solidFill>
          <a:srgbClr val="00B0F0"/>
        </a:solidFill>
      </dgm:spPr>
      <dgm:t>
        <a:bodyPr/>
        <a:lstStyle/>
        <a:p>
          <a:r>
            <a:rPr lang="en-US" sz="1100" b="1" smtClean="0">
              <a:latin typeface="Tahoma" panose="020B0604030504040204" pitchFamily="34" charset="0"/>
              <a:ea typeface="Tahoma" panose="020B0604030504040204" pitchFamily="34" charset="0"/>
              <a:cs typeface="Tahoma" panose="020B0604030504040204" pitchFamily="34" charset="0"/>
            </a:rPr>
            <a:t>Application du modèle d’apprentissage</a:t>
          </a:r>
          <a:endParaRPr lang="en-US" sz="1100" b="1">
            <a:latin typeface="Tahoma" panose="020B0604030504040204" pitchFamily="34" charset="0"/>
            <a:ea typeface="Tahoma" panose="020B0604030504040204" pitchFamily="34" charset="0"/>
            <a:cs typeface="Tahoma" panose="020B0604030504040204" pitchFamily="34" charset="0"/>
          </a:endParaRPr>
        </a:p>
      </dgm:t>
    </dgm:pt>
    <dgm:pt modelId="{F9FB024C-11E2-4E27-B0FA-08001C52474B}" type="parTrans" cxnId="{57B2E989-FBA9-425A-ACBD-44B87C22B544}">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2C78ED83-802A-4E09-8933-94261A9EE578}" type="sibTrans" cxnId="{57B2E989-FBA9-425A-ACBD-44B87C22B544}">
      <dgm:prSet custT="1"/>
      <dgm:spPr>
        <a:solidFill>
          <a:schemeClr val="tx1"/>
        </a:solidFill>
        <a:ln>
          <a:solidFill>
            <a:schemeClr val="tx1"/>
          </a:solidFill>
        </a:ln>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608BA242-B462-41E1-8838-C77E4EBFC6C6}">
      <dgm:prSet phldrT="[Text]" custT="1"/>
      <dgm:spPr>
        <a:solidFill>
          <a:srgbClr val="FFFF00"/>
        </a:solidFill>
      </dgm:spPr>
      <dgm:t>
        <a:bodyPr/>
        <a:lstStyle/>
        <a:p>
          <a:r>
            <a:rPr lang="en-US" sz="1200" b="1" err="1" smtClean="0">
              <a:latin typeface="Tahoma" panose="020B0604030504040204" pitchFamily="34" charset="0"/>
              <a:ea typeface="Tahoma" panose="020B0604030504040204" pitchFamily="34" charset="0"/>
              <a:cs typeface="Tahoma" panose="020B0604030504040204" pitchFamily="34" charset="0"/>
            </a:rPr>
            <a:t>Analyse</a:t>
          </a:r>
          <a:r>
            <a:rPr lang="en-US" sz="1200" b="1" smtClean="0">
              <a:latin typeface="Tahoma" panose="020B0604030504040204" pitchFamily="34" charset="0"/>
              <a:ea typeface="Tahoma" panose="020B0604030504040204" pitchFamily="34" charset="0"/>
              <a:cs typeface="Tahoma" panose="020B0604030504040204" pitchFamily="34" charset="0"/>
            </a:rPr>
            <a:t> des performances / validation du modèle</a:t>
          </a:r>
          <a:endParaRPr lang="en-US" sz="1200" b="1">
            <a:latin typeface="Tahoma" panose="020B0604030504040204" pitchFamily="34" charset="0"/>
            <a:ea typeface="Tahoma" panose="020B0604030504040204" pitchFamily="34" charset="0"/>
            <a:cs typeface="Tahoma" panose="020B0604030504040204" pitchFamily="34" charset="0"/>
          </a:endParaRPr>
        </a:p>
      </dgm:t>
    </dgm:pt>
    <dgm:pt modelId="{B1D76E3A-2E02-429D-B6D6-2B7838A9733D}" type="parTrans" cxnId="{8ACB069E-EE44-4672-9B79-42FC207C6316}">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B4DA09CF-890D-48E0-91E1-E238C300042D}" type="sibTrans" cxnId="{8ACB069E-EE44-4672-9B79-42FC207C6316}">
      <dgm:prSet custT="1"/>
      <dgm:spPr>
        <a:solidFill>
          <a:schemeClr val="tx1"/>
        </a:solidFill>
        <a:ln>
          <a:solidFill>
            <a:schemeClr val="tx1"/>
          </a:solidFill>
        </a:ln>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4B570BEE-9F42-4F3D-B25C-059F64C6DD3C}">
      <dgm:prSet phldrT="[Text]" custT="1"/>
      <dgm:spPr>
        <a:solidFill>
          <a:srgbClr val="00B0F0"/>
        </a:solidFill>
      </dgm:spPr>
      <dgm:t>
        <a:bodyPr/>
        <a:lstStyle/>
        <a:p>
          <a:r>
            <a:rPr lang="en-US" sz="1200" b="1" smtClean="0">
              <a:latin typeface="Tahoma" panose="020B0604030504040204" pitchFamily="34" charset="0"/>
              <a:ea typeface="Tahoma" panose="020B0604030504040204" pitchFamily="34" charset="0"/>
              <a:cs typeface="Tahoma" panose="020B0604030504040204" pitchFamily="34" charset="0"/>
            </a:rPr>
            <a:t>Résultat</a:t>
          </a:r>
          <a:endParaRPr lang="en-US" sz="1200" b="1">
            <a:latin typeface="Tahoma" panose="020B0604030504040204" pitchFamily="34" charset="0"/>
            <a:ea typeface="Tahoma" panose="020B0604030504040204" pitchFamily="34" charset="0"/>
            <a:cs typeface="Tahoma" panose="020B0604030504040204" pitchFamily="34" charset="0"/>
          </a:endParaRPr>
        </a:p>
      </dgm:t>
    </dgm:pt>
    <dgm:pt modelId="{F1645D09-C140-4905-853E-AAFA3295D8AA}" type="parTrans" cxnId="{90A10786-CF55-4A4D-B601-0318F5383D24}">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7A78EE73-6E95-4DFD-9A73-9ECEEAD9BE9E}" type="sibTrans" cxnId="{90A10786-CF55-4A4D-B601-0318F5383D24}">
      <dgm:prSet/>
      <dgm:spPr/>
      <dgm:t>
        <a:bodyPr/>
        <a:lstStyle/>
        <a:p>
          <a:endParaRPr lang="en-US" sz="1800">
            <a:latin typeface="Tahoma" panose="020B0604030504040204" pitchFamily="34" charset="0"/>
            <a:ea typeface="Tahoma" panose="020B0604030504040204" pitchFamily="34" charset="0"/>
            <a:cs typeface="Tahoma" panose="020B0604030504040204" pitchFamily="34" charset="0"/>
          </a:endParaRPr>
        </a:p>
      </dgm:t>
    </dgm:pt>
    <dgm:pt modelId="{0F428D79-428F-41A5-990F-B7D125488F5F}" type="pres">
      <dgm:prSet presAssocID="{AEBE3016-AED1-4E46-B263-264922DEB1A9}" presName="linearFlow" presStyleCnt="0">
        <dgm:presLayoutVars>
          <dgm:resizeHandles val="exact"/>
        </dgm:presLayoutVars>
      </dgm:prSet>
      <dgm:spPr/>
    </dgm:pt>
    <dgm:pt modelId="{0E2E3785-BF07-4C52-9B11-A541A84DE784}" type="pres">
      <dgm:prSet presAssocID="{6A18696F-BA95-40BC-AD5C-EF9F79A686A8}" presName="node" presStyleLbl="node1" presStyleIdx="0" presStyleCnt="3" custLinFactNeighborX="735" custLinFactNeighborY="-3714">
        <dgm:presLayoutVars>
          <dgm:bulletEnabled val="1"/>
        </dgm:presLayoutVars>
      </dgm:prSet>
      <dgm:spPr/>
      <dgm:t>
        <a:bodyPr/>
        <a:lstStyle/>
        <a:p>
          <a:endParaRPr lang="en-US"/>
        </a:p>
      </dgm:t>
    </dgm:pt>
    <dgm:pt modelId="{67412942-1FE2-4413-B08C-EF53D3F6D8E2}" type="pres">
      <dgm:prSet presAssocID="{2C78ED83-802A-4E09-8933-94261A9EE578}" presName="sibTrans" presStyleLbl="sibTrans2D1" presStyleIdx="0" presStyleCnt="2" custScaleX="137203" custLinFactNeighborX="-7337" custLinFactNeighborY="685"/>
      <dgm:spPr/>
      <dgm:t>
        <a:bodyPr/>
        <a:lstStyle/>
        <a:p>
          <a:endParaRPr lang="en-US"/>
        </a:p>
      </dgm:t>
    </dgm:pt>
    <dgm:pt modelId="{0FE75218-86E9-4BD9-AFAE-4CD86C745DA8}" type="pres">
      <dgm:prSet presAssocID="{2C78ED83-802A-4E09-8933-94261A9EE578}" presName="connectorText" presStyleLbl="sibTrans2D1" presStyleIdx="0" presStyleCnt="2"/>
      <dgm:spPr/>
      <dgm:t>
        <a:bodyPr/>
        <a:lstStyle/>
        <a:p>
          <a:endParaRPr lang="en-US"/>
        </a:p>
      </dgm:t>
    </dgm:pt>
    <dgm:pt modelId="{F3CA6CFF-58BB-48D6-ABEA-14198466D048}" type="pres">
      <dgm:prSet presAssocID="{608BA242-B462-41E1-8838-C77E4EBFC6C6}" presName="node" presStyleLbl="node1" presStyleIdx="1" presStyleCnt="3">
        <dgm:presLayoutVars>
          <dgm:bulletEnabled val="1"/>
        </dgm:presLayoutVars>
      </dgm:prSet>
      <dgm:spPr/>
      <dgm:t>
        <a:bodyPr/>
        <a:lstStyle/>
        <a:p>
          <a:endParaRPr lang="en-US"/>
        </a:p>
      </dgm:t>
    </dgm:pt>
    <dgm:pt modelId="{040A824D-589F-4029-B669-B08815601E7A}" type="pres">
      <dgm:prSet presAssocID="{B4DA09CF-890D-48E0-91E1-E238C300042D}" presName="sibTrans" presStyleLbl="sibTrans2D1" presStyleIdx="1" presStyleCnt="2" custScaleX="146653" custLinFactNeighborX="15794" custLinFactNeighborY="6049"/>
      <dgm:spPr/>
      <dgm:t>
        <a:bodyPr/>
        <a:lstStyle/>
        <a:p>
          <a:endParaRPr lang="en-US"/>
        </a:p>
      </dgm:t>
    </dgm:pt>
    <dgm:pt modelId="{226A9F84-82D8-4F4E-8512-977FB803F05C}" type="pres">
      <dgm:prSet presAssocID="{B4DA09CF-890D-48E0-91E1-E238C300042D}" presName="connectorText" presStyleLbl="sibTrans2D1" presStyleIdx="1" presStyleCnt="2"/>
      <dgm:spPr/>
      <dgm:t>
        <a:bodyPr/>
        <a:lstStyle/>
        <a:p>
          <a:endParaRPr lang="en-US"/>
        </a:p>
      </dgm:t>
    </dgm:pt>
    <dgm:pt modelId="{41D00DBA-FBDC-4699-B138-A7FA398BC944}" type="pres">
      <dgm:prSet presAssocID="{4B570BEE-9F42-4F3D-B25C-059F64C6DD3C}" presName="node" presStyleLbl="node1" presStyleIdx="2" presStyleCnt="3" custLinFactNeighborY="-7440">
        <dgm:presLayoutVars>
          <dgm:bulletEnabled val="1"/>
        </dgm:presLayoutVars>
      </dgm:prSet>
      <dgm:spPr/>
      <dgm:t>
        <a:bodyPr/>
        <a:lstStyle/>
        <a:p>
          <a:endParaRPr lang="en-US"/>
        </a:p>
      </dgm:t>
    </dgm:pt>
  </dgm:ptLst>
  <dgm:cxnLst>
    <dgm:cxn modelId="{57B2E989-FBA9-425A-ACBD-44B87C22B544}" srcId="{AEBE3016-AED1-4E46-B263-264922DEB1A9}" destId="{6A18696F-BA95-40BC-AD5C-EF9F79A686A8}" srcOrd="0" destOrd="0" parTransId="{F9FB024C-11E2-4E27-B0FA-08001C52474B}" sibTransId="{2C78ED83-802A-4E09-8933-94261A9EE578}"/>
    <dgm:cxn modelId="{2E758891-9E71-48DD-9D8B-6E3B2C23ACE8}" type="presOf" srcId="{2C78ED83-802A-4E09-8933-94261A9EE578}" destId="{67412942-1FE2-4413-B08C-EF53D3F6D8E2}" srcOrd="0" destOrd="0" presId="urn:microsoft.com/office/officeart/2005/8/layout/process2"/>
    <dgm:cxn modelId="{A14FAF06-9B65-4218-ADBC-CEAEA83D08FD}" type="presOf" srcId="{4B570BEE-9F42-4F3D-B25C-059F64C6DD3C}" destId="{41D00DBA-FBDC-4699-B138-A7FA398BC944}" srcOrd="0" destOrd="0" presId="urn:microsoft.com/office/officeart/2005/8/layout/process2"/>
    <dgm:cxn modelId="{21B2CF8E-FB03-46AF-930C-6BC3A89826F4}" type="presOf" srcId="{6A18696F-BA95-40BC-AD5C-EF9F79A686A8}" destId="{0E2E3785-BF07-4C52-9B11-A541A84DE784}" srcOrd="0" destOrd="0" presId="urn:microsoft.com/office/officeart/2005/8/layout/process2"/>
    <dgm:cxn modelId="{D2A66C96-450B-48BD-B924-C0C62E38C66E}" type="presOf" srcId="{2C78ED83-802A-4E09-8933-94261A9EE578}" destId="{0FE75218-86E9-4BD9-AFAE-4CD86C745DA8}" srcOrd="1" destOrd="0" presId="urn:microsoft.com/office/officeart/2005/8/layout/process2"/>
    <dgm:cxn modelId="{90A10786-CF55-4A4D-B601-0318F5383D24}" srcId="{AEBE3016-AED1-4E46-B263-264922DEB1A9}" destId="{4B570BEE-9F42-4F3D-B25C-059F64C6DD3C}" srcOrd="2" destOrd="0" parTransId="{F1645D09-C140-4905-853E-AAFA3295D8AA}" sibTransId="{7A78EE73-6E95-4DFD-9A73-9ECEEAD9BE9E}"/>
    <dgm:cxn modelId="{8ACB069E-EE44-4672-9B79-42FC207C6316}" srcId="{AEBE3016-AED1-4E46-B263-264922DEB1A9}" destId="{608BA242-B462-41E1-8838-C77E4EBFC6C6}" srcOrd="1" destOrd="0" parTransId="{B1D76E3A-2E02-429D-B6D6-2B7838A9733D}" sibTransId="{B4DA09CF-890D-48E0-91E1-E238C300042D}"/>
    <dgm:cxn modelId="{C5DCED92-7C8C-4772-A105-24B36F374CE9}" type="presOf" srcId="{B4DA09CF-890D-48E0-91E1-E238C300042D}" destId="{226A9F84-82D8-4F4E-8512-977FB803F05C}" srcOrd="1" destOrd="0" presId="urn:microsoft.com/office/officeart/2005/8/layout/process2"/>
    <dgm:cxn modelId="{01332152-2781-42CD-9DAF-2D1FCF6D0804}" type="presOf" srcId="{AEBE3016-AED1-4E46-B263-264922DEB1A9}" destId="{0F428D79-428F-41A5-990F-B7D125488F5F}" srcOrd="0" destOrd="0" presId="urn:microsoft.com/office/officeart/2005/8/layout/process2"/>
    <dgm:cxn modelId="{06A643EC-6387-4DA4-906C-26941A978CA7}" type="presOf" srcId="{608BA242-B462-41E1-8838-C77E4EBFC6C6}" destId="{F3CA6CFF-58BB-48D6-ABEA-14198466D048}" srcOrd="0" destOrd="0" presId="urn:microsoft.com/office/officeart/2005/8/layout/process2"/>
    <dgm:cxn modelId="{315AD43D-113A-459B-AD67-A2D0EA42FAFD}" type="presOf" srcId="{B4DA09CF-890D-48E0-91E1-E238C300042D}" destId="{040A824D-589F-4029-B669-B08815601E7A}" srcOrd="0" destOrd="0" presId="urn:microsoft.com/office/officeart/2005/8/layout/process2"/>
    <dgm:cxn modelId="{31D2D391-C1FD-434C-B08C-45B8C89660A7}" type="presParOf" srcId="{0F428D79-428F-41A5-990F-B7D125488F5F}" destId="{0E2E3785-BF07-4C52-9B11-A541A84DE784}" srcOrd="0" destOrd="0" presId="urn:microsoft.com/office/officeart/2005/8/layout/process2"/>
    <dgm:cxn modelId="{C082FBFF-7B3A-4F32-BA20-F8DFC102AA5A}" type="presParOf" srcId="{0F428D79-428F-41A5-990F-B7D125488F5F}" destId="{67412942-1FE2-4413-B08C-EF53D3F6D8E2}" srcOrd="1" destOrd="0" presId="urn:microsoft.com/office/officeart/2005/8/layout/process2"/>
    <dgm:cxn modelId="{A2172CF3-122A-48B0-8C4C-98D74317EDC8}" type="presParOf" srcId="{67412942-1FE2-4413-B08C-EF53D3F6D8E2}" destId="{0FE75218-86E9-4BD9-AFAE-4CD86C745DA8}" srcOrd="0" destOrd="0" presId="urn:microsoft.com/office/officeart/2005/8/layout/process2"/>
    <dgm:cxn modelId="{759E17C3-DFDE-4864-8734-3ADB33879EC8}" type="presParOf" srcId="{0F428D79-428F-41A5-990F-B7D125488F5F}" destId="{F3CA6CFF-58BB-48D6-ABEA-14198466D048}" srcOrd="2" destOrd="0" presId="urn:microsoft.com/office/officeart/2005/8/layout/process2"/>
    <dgm:cxn modelId="{DA8533BC-05EB-4283-8736-162778D7F11A}" type="presParOf" srcId="{0F428D79-428F-41A5-990F-B7D125488F5F}" destId="{040A824D-589F-4029-B669-B08815601E7A}" srcOrd="3" destOrd="0" presId="urn:microsoft.com/office/officeart/2005/8/layout/process2"/>
    <dgm:cxn modelId="{6A54EEF0-6356-468C-9330-97843A0CEE13}" type="presParOf" srcId="{040A824D-589F-4029-B669-B08815601E7A}" destId="{226A9F84-82D8-4F4E-8512-977FB803F05C}" srcOrd="0" destOrd="0" presId="urn:microsoft.com/office/officeart/2005/8/layout/process2"/>
    <dgm:cxn modelId="{091B5FE3-359B-4400-99CA-77C9A1E09AEE}" type="presParOf" srcId="{0F428D79-428F-41A5-990F-B7D125488F5F}" destId="{41D00DBA-FBDC-4699-B138-A7FA398BC944}"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BE3016-AED1-4E46-B263-264922DEB1A9}" type="doc">
      <dgm:prSet loTypeId="urn:microsoft.com/office/officeart/2005/8/layout/process2" loCatId="process" qsTypeId="urn:microsoft.com/office/officeart/2005/8/quickstyle/simple1" qsCatId="simple" csTypeId="urn:microsoft.com/office/officeart/2005/8/colors/accent0_1" csCatId="mainScheme" phldr="1"/>
      <dgm:spPr/>
    </dgm:pt>
    <dgm:pt modelId="{F1ED9139-830D-445F-880E-9806470DA4EB}">
      <dgm:prSet phldrT="[Text]"/>
      <dgm:spPr>
        <a:solidFill>
          <a:srgbClr val="FFFF00"/>
        </a:solidFill>
      </dgm:spPr>
      <dgm:t>
        <a:bodyPr/>
        <a:lstStyle/>
        <a:p>
          <a:r>
            <a:rPr lang="en-US" b="1" err="1" smtClean="0">
              <a:latin typeface="Tahoma" panose="020B0604030504040204" pitchFamily="34" charset="0"/>
              <a:ea typeface="Tahoma" panose="020B0604030504040204" pitchFamily="34" charset="0"/>
              <a:cs typeface="Tahoma" panose="020B0604030504040204" pitchFamily="34" charset="0"/>
            </a:rPr>
            <a:t>Analyse</a:t>
          </a:r>
          <a:r>
            <a:rPr lang="en-US" b="1" smtClean="0">
              <a:latin typeface="Tahoma" panose="020B0604030504040204" pitchFamily="34" charset="0"/>
              <a:ea typeface="Tahoma" panose="020B0604030504040204" pitchFamily="34" charset="0"/>
              <a:cs typeface="Tahoma" panose="020B0604030504040204" pitchFamily="34" charset="0"/>
            </a:rPr>
            <a:t> des performances / validation du modèle</a:t>
          </a:r>
          <a:endParaRPr lang="en-US" b="1">
            <a:latin typeface="Tahoma" panose="020B0604030504040204" pitchFamily="34" charset="0"/>
            <a:ea typeface="Tahoma" panose="020B0604030504040204" pitchFamily="34" charset="0"/>
            <a:cs typeface="Tahoma" panose="020B0604030504040204" pitchFamily="34" charset="0"/>
          </a:endParaRPr>
        </a:p>
      </dgm:t>
    </dgm:pt>
    <dgm:pt modelId="{E0E377B6-AB95-4705-B442-C4B8018D9843}" type="parTrans" cxnId="{F36E4FEA-F78E-4CF3-9CB7-729247859843}">
      <dgm:prSet/>
      <dgm:spPr/>
      <dgm:t>
        <a:bodyPr/>
        <a:lstStyle/>
        <a:p>
          <a:endParaRPr lang="en-US"/>
        </a:p>
      </dgm:t>
    </dgm:pt>
    <dgm:pt modelId="{BF5F7482-9E49-45D5-ADF2-C780AF27291D}" type="sibTrans" cxnId="{F36E4FEA-F78E-4CF3-9CB7-729247859843}">
      <dgm:prSet/>
      <dgm:spPr/>
      <dgm:t>
        <a:bodyPr/>
        <a:lstStyle/>
        <a:p>
          <a:endParaRPr lang="en-US"/>
        </a:p>
      </dgm:t>
    </dgm:pt>
    <dgm:pt modelId="{3ED111C9-1D44-4B95-BF4E-57A0AE6E418C}">
      <dgm:prSet phldrT="[Text]"/>
      <dgm:spPr>
        <a:solidFill>
          <a:srgbClr val="FF0000"/>
        </a:solidFill>
      </dgm:spPr>
      <dgm:t>
        <a:bodyPr/>
        <a:lstStyle/>
        <a:p>
          <a:r>
            <a:rPr lang="en-US" b="1" smtClean="0">
              <a:latin typeface="Tahoma" panose="020B0604030504040204" pitchFamily="34" charset="0"/>
              <a:ea typeface="Tahoma" panose="020B0604030504040204" pitchFamily="34" charset="0"/>
              <a:cs typeface="Tahoma" panose="020B0604030504040204" pitchFamily="34" charset="0"/>
            </a:rPr>
            <a:t>Application du modèle d’apprentissage</a:t>
          </a:r>
          <a:endParaRPr lang="en-US" b="1">
            <a:latin typeface="Tahoma" panose="020B0604030504040204" pitchFamily="34" charset="0"/>
            <a:ea typeface="Tahoma" panose="020B0604030504040204" pitchFamily="34" charset="0"/>
            <a:cs typeface="Tahoma" panose="020B0604030504040204" pitchFamily="34" charset="0"/>
          </a:endParaRPr>
        </a:p>
      </dgm:t>
    </dgm:pt>
    <dgm:pt modelId="{30C88A8F-1EAF-439C-ADA5-9455AEBAF37D}" type="sibTrans" cxnId="{68406A91-4253-4E01-81B4-4A3768D890C5}">
      <dgm:prSet/>
      <dgm:spPr/>
      <dgm:t>
        <a:bodyPr/>
        <a:lstStyle/>
        <a:p>
          <a:endParaRPr lang="en-US"/>
        </a:p>
      </dgm:t>
    </dgm:pt>
    <dgm:pt modelId="{E036C485-03C4-40D3-BB7B-2E9E3357EFC7}" type="parTrans" cxnId="{68406A91-4253-4E01-81B4-4A3768D890C5}">
      <dgm:prSet/>
      <dgm:spPr/>
      <dgm:t>
        <a:bodyPr/>
        <a:lstStyle/>
        <a:p>
          <a:endParaRPr lang="en-US"/>
        </a:p>
      </dgm:t>
    </dgm:pt>
    <dgm:pt modelId="{8C5D0CF3-71BC-49C5-AFB2-A705005BF741}">
      <dgm:prSet phldrT="[Text]"/>
      <dgm:spPr>
        <a:solidFill>
          <a:srgbClr val="00B0F0"/>
        </a:solidFill>
      </dgm:spPr>
      <dgm:t>
        <a:bodyPr/>
        <a:lstStyle/>
        <a:p>
          <a:r>
            <a:rPr lang="en-US" b="1" smtClean="0">
              <a:latin typeface="Tahoma" panose="020B0604030504040204" pitchFamily="34" charset="0"/>
              <a:ea typeface="Tahoma" panose="020B0604030504040204" pitchFamily="34" charset="0"/>
              <a:cs typeface="Tahoma" panose="020B0604030504040204" pitchFamily="34" charset="0"/>
            </a:rPr>
            <a:t>Résultat</a:t>
          </a:r>
          <a:endParaRPr lang="en-US" b="1">
            <a:latin typeface="Tahoma" panose="020B0604030504040204" pitchFamily="34" charset="0"/>
            <a:ea typeface="Tahoma" panose="020B0604030504040204" pitchFamily="34" charset="0"/>
            <a:cs typeface="Tahoma" panose="020B0604030504040204" pitchFamily="34" charset="0"/>
          </a:endParaRPr>
        </a:p>
      </dgm:t>
    </dgm:pt>
    <dgm:pt modelId="{988F528D-49B3-4A6F-9720-E6CAE655BA32}" type="parTrans" cxnId="{F4D19D3B-30C8-4F6E-A13F-B9266F3118FB}">
      <dgm:prSet/>
      <dgm:spPr/>
      <dgm:t>
        <a:bodyPr/>
        <a:lstStyle/>
        <a:p>
          <a:endParaRPr lang="en-US"/>
        </a:p>
      </dgm:t>
    </dgm:pt>
    <dgm:pt modelId="{D98B9530-0935-4D9C-B897-6FF3BC917EAA}" type="sibTrans" cxnId="{F4D19D3B-30C8-4F6E-A13F-B9266F3118FB}">
      <dgm:prSet/>
      <dgm:spPr/>
      <dgm:t>
        <a:bodyPr/>
        <a:lstStyle/>
        <a:p>
          <a:endParaRPr lang="en-US"/>
        </a:p>
      </dgm:t>
    </dgm:pt>
    <dgm:pt modelId="{0F428D79-428F-41A5-990F-B7D125488F5F}" type="pres">
      <dgm:prSet presAssocID="{AEBE3016-AED1-4E46-B263-264922DEB1A9}" presName="linearFlow" presStyleCnt="0">
        <dgm:presLayoutVars>
          <dgm:resizeHandles val="exact"/>
        </dgm:presLayoutVars>
      </dgm:prSet>
      <dgm:spPr/>
    </dgm:pt>
    <dgm:pt modelId="{5895ED47-53AC-496A-A1D7-55B9C3E1C2A3}" type="pres">
      <dgm:prSet presAssocID="{3ED111C9-1D44-4B95-BF4E-57A0AE6E418C}" presName="node" presStyleLbl="node1" presStyleIdx="0" presStyleCnt="3" custLinFactNeighborX="735" custLinFactNeighborY="-3714">
        <dgm:presLayoutVars>
          <dgm:bulletEnabled val="1"/>
        </dgm:presLayoutVars>
      </dgm:prSet>
      <dgm:spPr/>
      <dgm:t>
        <a:bodyPr/>
        <a:lstStyle/>
        <a:p>
          <a:endParaRPr lang="en-US"/>
        </a:p>
      </dgm:t>
    </dgm:pt>
    <dgm:pt modelId="{57C9B29B-85D8-4F78-B821-B58F268F54F4}" type="pres">
      <dgm:prSet presAssocID="{30C88A8F-1EAF-439C-ADA5-9455AEBAF37D}" presName="sibTrans" presStyleLbl="sibTrans2D1" presStyleIdx="0" presStyleCnt="2" custScaleX="137203" custLinFactNeighborX="-7337" custLinFactNeighborY="685"/>
      <dgm:spPr/>
      <dgm:t>
        <a:bodyPr/>
        <a:lstStyle/>
        <a:p>
          <a:endParaRPr lang="en-US"/>
        </a:p>
      </dgm:t>
    </dgm:pt>
    <dgm:pt modelId="{BD010F3E-7A56-45F3-988A-CA0134A20669}" type="pres">
      <dgm:prSet presAssocID="{30C88A8F-1EAF-439C-ADA5-9455AEBAF37D}" presName="connectorText" presStyleLbl="sibTrans2D1" presStyleIdx="0" presStyleCnt="2"/>
      <dgm:spPr/>
      <dgm:t>
        <a:bodyPr/>
        <a:lstStyle/>
        <a:p>
          <a:endParaRPr lang="en-US"/>
        </a:p>
      </dgm:t>
    </dgm:pt>
    <dgm:pt modelId="{6F4B3A33-AB9A-4962-B4F8-07CFEDAA6A79}" type="pres">
      <dgm:prSet presAssocID="{F1ED9139-830D-445F-880E-9806470DA4EB}" presName="node" presStyleLbl="node1" presStyleIdx="1" presStyleCnt="3">
        <dgm:presLayoutVars>
          <dgm:bulletEnabled val="1"/>
        </dgm:presLayoutVars>
      </dgm:prSet>
      <dgm:spPr/>
      <dgm:t>
        <a:bodyPr/>
        <a:lstStyle/>
        <a:p>
          <a:endParaRPr lang="en-US"/>
        </a:p>
      </dgm:t>
    </dgm:pt>
    <dgm:pt modelId="{EE301194-DA22-46AB-A9BE-CCDF92E4A59C}" type="pres">
      <dgm:prSet presAssocID="{BF5F7482-9E49-45D5-ADF2-C780AF27291D}" presName="sibTrans" presStyleLbl="sibTrans2D1" presStyleIdx="1" presStyleCnt="2" custScaleX="146653" custLinFactNeighborX="15794" custLinFactNeighborY="6049"/>
      <dgm:spPr/>
      <dgm:t>
        <a:bodyPr/>
        <a:lstStyle/>
        <a:p>
          <a:endParaRPr lang="en-US"/>
        </a:p>
      </dgm:t>
    </dgm:pt>
    <dgm:pt modelId="{CE515011-7DD1-440B-AA6F-9189BBD7162C}" type="pres">
      <dgm:prSet presAssocID="{BF5F7482-9E49-45D5-ADF2-C780AF27291D}" presName="connectorText" presStyleLbl="sibTrans2D1" presStyleIdx="1" presStyleCnt="2"/>
      <dgm:spPr/>
      <dgm:t>
        <a:bodyPr/>
        <a:lstStyle/>
        <a:p>
          <a:endParaRPr lang="en-US"/>
        </a:p>
      </dgm:t>
    </dgm:pt>
    <dgm:pt modelId="{CB324FBA-FC26-4D99-A0FA-D0ED30D02F1A}" type="pres">
      <dgm:prSet presAssocID="{8C5D0CF3-71BC-49C5-AFB2-A705005BF741}" presName="node" presStyleLbl="node1" presStyleIdx="2" presStyleCnt="3" custLinFactNeighborY="-7440">
        <dgm:presLayoutVars>
          <dgm:bulletEnabled val="1"/>
        </dgm:presLayoutVars>
      </dgm:prSet>
      <dgm:spPr/>
      <dgm:t>
        <a:bodyPr/>
        <a:lstStyle/>
        <a:p>
          <a:endParaRPr lang="en-US"/>
        </a:p>
      </dgm:t>
    </dgm:pt>
  </dgm:ptLst>
  <dgm:cxnLst>
    <dgm:cxn modelId="{68406A91-4253-4E01-81B4-4A3768D890C5}" srcId="{AEBE3016-AED1-4E46-B263-264922DEB1A9}" destId="{3ED111C9-1D44-4B95-BF4E-57A0AE6E418C}" srcOrd="0" destOrd="0" parTransId="{E036C485-03C4-40D3-BB7B-2E9E3357EFC7}" sibTransId="{30C88A8F-1EAF-439C-ADA5-9455AEBAF37D}"/>
    <dgm:cxn modelId="{F4D19D3B-30C8-4F6E-A13F-B9266F3118FB}" srcId="{AEBE3016-AED1-4E46-B263-264922DEB1A9}" destId="{8C5D0CF3-71BC-49C5-AFB2-A705005BF741}" srcOrd="2" destOrd="0" parTransId="{988F528D-49B3-4A6F-9720-E6CAE655BA32}" sibTransId="{D98B9530-0935-4D9C-B897-6FF3BC917EAA}"/>
    <dgm:cxn modelId="{66171FEC-64AB-49C1-8859-EAA4A1B35ACB}" type="presOf" srcId="{8C5D0CF3-71BC-49C5-AFB2-A705005BF741}" destId="{CB324FBA-FC26-4D99-A0FA-D0ED30D02F1A}" srcOrd="0" destOrd="0" presId="urn:microsoft.com/office/officeart/2005/8/layout/process2"/>
    <dgm:cxn modelId="{929D57A5-923A-490D-B811-C6E4501D9093}" type="presOf" srcId="{AEBE3016-AED1-4E46-B263-264922DEB1A9}" destId="{0F428D79-428F-41A5-990F-B7D125488F5F}" srcOrd="0" destOrd="0" presId="urn:microsoft.com/office/officeart/2005/8/layout/process2"/>
    <dgm:cxn modelId="{5D6D232D-39C3-49D1-B0FC-70F5E5AFFA4D}" type="presOf" srcId="{30C88A8F-1EAF-439C-ADA5-9455AEBAF37D}" destId="{BD010F3E-7A56-45F3-988A-CA0134A20669}" srcOrd="1" destOrd="0" presId="urn:microsoft.com/office/officeart/2005/8/layout/process2"/>
    <dgm:cxn modelId="{46A8A361-78FD-4F01-B84E-260D4067B37E}" type="presOf" srcId="{BF5F7482-9E49-45D5-ADF2-C780AF27291D}" destId="{CE515011-7DD1-440B-AA6F-9189BBD7162C}" srcOrd="1" destOrd="0" presId="urn:microsoft.com/office/officeart/2005/8/layout/process2"/>
    <dgm:cxn modelId="{6D056F63-5522-469F-9B43-F954FFFF2742}" type="presOf" srcId="{F1ED9139-830D-445F-880E-9806470DA4EB}" destId="{6F4B3A33-AB9A-4962-B4F8-07CFEDAA6A79}" srcOrd="0" destOrd="0" presId="urn:microsoft.com/office/officeart/2005/8/layout/process2"/>
    <dgm:cxn modelId="{308EAC5B-5569-4D6D-BCEA-F56B356579F5}" type="presOf" srcId="{BF5F7482-9E49-45D5-ADF2-C780AF27291D}" destId="{EE301194-DA22-46AB-A9BE-CCDF92E4A59C}" srcOrd="0" destOrd="0" presId="urn:microsoft.com/office/officeart/2005/8/layout/process2"/>
    <dgm:cxn modelId="{E9A0FEC9-69FA-406A-A488-716E088E578A}" type="presOf" srcId="{3ED111C9-1D44-4B95-BF4E-57A0AE6E418C}" destId="{5895ED47-53AC-496A-A1D7-55B9C3E1C2A3}" srcOrd="0" destOrd="0" presId="urn:microsoft.com/office/officeart/2005/8/layout/process2"/>
    <dgm:cxn modelId="{F36E4FEA-F78E-4CF3-9CB7-729247859843}" srcId="{AEBE3016-AED1-4E46-B263-264922DEB1A9}" destId="{F1ED9139-830D-445F-880E-9806470DA4EB}" srcOrd="1" destOrd="0" parTransId="{E0E377B6-AB95-4705-B442-C4B8018D9843}" sibTransId="{BF5F7482-9E49-45D5-ADF2-C780AF27291D}"/>
    <dgm:cxn modelId="{867F909E-5502-411A-B18C-7E6C47187690}" type="presOf" srcId="{30C88A8F-1EAF-439C-ADA5-9455AEBAF37D}" destId="{57C9B29B-85D8-4F78-B821-B58F268F54F4}" srcOrd="0" destOrd="0" presId="urn:microsoft.com/office/officeart/2005/8/layout/process2"/>
    <dgm:cxn modelId="{0FBD70E7-8FB4-46B9-B46F-E6FC489F6FDF}" type="presParOf" srcId="{0F428D79-428F-41A5-990F-B7D125488F5F}" destId="{5895ED47-53AC-496A-A1D7-55B9C3E1C2A3}" srcOrd="0" destOrd="0" presId="urn:microsoft.com/office/officeart/2005/8/layout/process2"/>
    <dgm:cxn modelId="{ECE0C52A-BE56-444B-82F2-622D119AF46A}" type="presParOf" srcId="{0F428D79-428F-41A5-990F-B7D125488F5F}" destId="{57C9B29B-85D8-4F78-B821-B58F268F54F4}" srcOrd="1" destOrd="0" presId="urn:microsoft.com/office/officeart/2005/8/layout/process2"/>
    <dgm:cxn modelId="{20387DB2-135E-43C0-83E8-EDA327FB0212}" type="presParOf" srcId="{57C9B29B-85D8-4F78-B821-B58F268F54F4}" destId="{BD010F3E-7A56-45F3-988A-CA0134A20669}" srcOrd="0" destOrd="0" presId="urn:microsoft.com/office/officeart/2005/8/layout/process2"/>
    <dgm:cxn modelId="{CA5735DB-EE93-4C25-9F05-942BB4CAFF4A}" type="presParOf" srcId="{0F428D79-428F-41A5-990F-B7D125488F5F}" destId="{6F4B3A33-AB9A-4962-B4F8-07CFEDAA6A79}" srcOrd="2" destOrd="0" presId="urn:microsoft.com/office/officeart/2005/8/layout/process2"/>
    <dgm:cxn modelId="{33759C94-71D1-474F-90D2-6DD2FFEE5020}" type="presParOf" srcId="{0F428D79-428F-41A5-990F-B7D125488F5F}" destId="{EE301194-DA22-46AB-A9BE-CCDF92E4A59C}" srcOrd="3" destOrd="0" presId="urn:microsoft.com/office/officeart/2005/8/layout/process2"/>
    <dgm:cxn modelId="{D02D26B3-F1CD-4893-A3A9-F5E1F837646C}" type="presParOf" srcId="{EE301194-DA22-46AB-A9BE-CCDF92E4A59C}" destId="{CE515011-7DD1-440B-AA6F-9189BBD7162C}" srcOrd="0" destOrd="0" presId="urn:microsoft.com/office/officeart/2005/8/layout/process2"/>
    <dgm:cxn modelId="{8D173EFC-CBB6-478A-90F6-28448770B628}" type="presParOf" srcId="{0F428D79-428F-41A5-990F-B7D125488F5F}" destId="{CB324FBA-FC26-4D99-A0FA-D0ED30D02F1A}"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D90547-F755-4F88-BE66-566527158FC6}" type="doc">
      <dgm:prSet loTypeId="urn:microsoft.com/office/officeart/2005/8/layout/process2" loCatId="process" qsTypeId="urn:microsoft.com/office/officeart/2005/8/quickstyle/simple1" qsCatId="simple" csTypeId="urn:microsoft.com/office/officeart/2005/8/colors/accent0_1" csCatId="mainScheme" phldr="1"/>
      <dgm:spPr/>
    </dgm:pt>
    <dgm:pt modelId="{634ECBF2-A2D8-4974-BBA1-2EF3169788A7}">
      <dgm:prSet phldrT="[Text]"/>
      <dgm:spPr>
        <a:solidFill>
          <a:srgbClr val="FF0000"/>
        </a:solidFill>
      </dgm:spPr>
      <dgm:t>
        <a:bodyPr/>
        <a:lstStyle/>
        <a:p>
          <a:r>
            <a:rPr lang="en-US" b="1" smtClean="0"/>
            <a:t>Données</a:t>
          </a:r>
        </a:p>
        <a:p>
          <a:r>
            <a:rPr lang="en-US" b="1" smtClean="0"/>
            <a:t>PAF</a:t>
          </a:r>
          <a:endParaRPr lang="en-US" b="1"/>
        </a:p>
      </dgm:t>
    </dgm:pt>
    <dgm:pt modelId="{1530F01D-BD59-40AD-AA66-102C99A53FAA}" type="parTrans" cxnId="{9E4817D3-2F46-44E0-A0B3-ED96843D27A6}">
      <dgm:prSet/>
      <dgm:spPr/>
      <dgm:t>
        <a:bodyPr/>
        <a:lstStyle/>
        <a:p>
          <a:endParaRPr lang="en-US"/>
        </a:p>
      </dgm:t>
    </dgm:pt>
    <dgm:pt modelId="{A7D4D37F-DFF0-4431-A744-1F6EDA81C18A}" type="sibTrans" cxnId="{9E4817D3-2F46-44E0-A0B3-ED96843D27A6}">
      <dgm:prSet/>
      <dgm:spPr/>
      <dgm:t>
        <a:bodyPr/>
        <a:lstStyle/>
        <a:p>
          <a:endParaRPr lang="en-US"/>
        </a:p>
      </dgm:t>
    </dgm:pt>
    <dgm:pt modelId="{D784B860-24BD-4DE9-BD1F-017EC1CB9269}">
      <dgm:prSet phldrT="[Text]"/>
      <dgm:spPr/>
      <dgm:t>
        <a:bodyPr/>
        <a:lstStyle/>
        <a:p>
          <a:r>
            <a:rPr lang="en-US" b="1" smtClean="0"/>
            <a:t>Application de l’EMD</a:t>
          </a:r>
          <a:endParaRPr lang="en-US" b="1"/>
        </a:p>
      </dgm:t>
    </dgm:pt>
    <dgm:pt modelId="{598D91E4-8DDC-488B-828C-34E1C6B6DE5B}" type="parTrans" cxnId="{50B959B5-AA6C-4612-9B81-0F37380305A7}">
      <dgm:prSet/>
      <dgm:spPr/>
      <dgm:t>
        <a:bodyPr/>
        <a:lstStyle/>
        <a:p>
          <a:endParaRPr lang="en-US"/>
        </a:p>
      </dgm:t>
    </dgm:pt>
    <dgm:pt modelId="{CEEC123B-88B0-4381-9E95-C58CF2991EF1}" type="sibTrans" cxnId="{50B959B5-AA6C-4612-9B81-0F37380305A7}">
      <dgm:prSet/>
      <dgm:spPr/>
      <dgm:t>
        <a:bodyPr/>
        <a:lstStyle/>
        <a:p>
          <a:endParaRPr lang="en-US"/>
        </a:p>
      </dgm:t>
    </dgm:pt>
    <dgm:pt modelId="{F2EEA6BA-8AF5-4853-9B18-C87560FB3D8E}">
      <dgm:prSet phldrT="[Text]"/>
      <dgm:spPr/>
      <dgm:t>
        <a:bodyPr/>
        <a:lstStyle/>
        <a:p>
          <a:r>
            <a:rPr lang="en-US" b="1" smtClean="0"/>
            <a:t>CWT et extraction des IMFs</a:t>
          </a:r>
          <a:endParaRPr lang="en-US" b="1"/>
        </a:p>
      </dgm:t>
    </dgm:pt>
    <dgm:pt modelId="{FCBB1A35-27DD-4E6E-9729-C3B90220348E}" type="parTrans" cxnId="{90972E0F-23C1-4212-9226-BE37D1562076}">
      <dgm:prSet/>
      <dgm:spPr/>
      <dgm:t>
        <a:bodyPr/>
        <a:lstStyle/>
        <a:p>
          <a:endParaRPr lang="en-US"/>
        </a:p>
      </dgm:t>
    </dgm:pt>
    <dgm:pt modelId="{659EE194-9099-4DB7-B59D-1944AEF79144}" type="sibTrans" cxnId="{90972E0F-23C1-4212-9226-BE37D1562076}">
      <dgm:prSet/>
      <dgm:spPr/>
      <dgm:t>
        <a:bodyPr/>
        <a:lstStyle/>
        <a:p>
          <a:endParaRPr lang="en-US"/>
        </a:p>
      </dgm:t>
    </dgm:pt>
    <dgm:pt modelId="{60F4E658-3C9B-4257-B369-3240CCEE443C}" type="pres">
      <dgm:prSet presAssocID="{4BD90547-F755-4F88-BE66-566527158FC6}" presName="linearFlow" presStyleCnt="0">
        <dgm:presLayoutVars>
          <dgm:resizeHandles val="exact"/>
        </dgm:presLayoutVars>
      </dgm:prSet>
      <dgm:spPr/>
    </dgm:pt>
    <dgm:pt modelId="{2A62B850-0576-43AA-8625-CADE18CEECB4}" type="pres">
      <dgm:prSet presAssocID="{634ECBF2-A2D8-4974-BBA1-2EF3169788A7}" presName="node" presStyleLbl="node1" presStyleIdx="0" presStyleCnt="3">
        <dgm:presLayoutVars>
          <dgm:bulletEnabled val="1"/>
        </dgm:presLayoutVars>
      </dgm:prSet>
      <dgm:spPr/>
      <dgm:t>
        <a:bodyPr/>
        <a:lstStyle/>
        <a:p>
          <a:endParaRPr lang="en-US"/>
        </a:p>
      </dgm:t>
    </dgm:pt>
    <dgm:pt modelId="{1529DB6C-F6F4-42CC-9374-7742EB8D47B6}" type="pres">
      <dgm:prSet presAssocID="{A7D4D37F-DFF0-4431-A744-1F6EDA81C18A}" presName="sibTrans" presStyleLbl="sibTrans2D1" presStyleIdx="0" presStyleCnt="2"/>
      <dgm:spPr/>
      <dgm:t>
        <a:bodyPr/>
        <a:lstStyle/>
        <a:p>
          <a:endParaRPr lang="en-US"/>
        </a:p>
      </dgm:t>
    </dgm:pt>
    <dgm:pt modelId="{AA038F3E-4166-46ED-98A1-7B684AE9666F}" type="pres">
      <dgm:prSet presAssocID="{A7D4D37F-DFF0-4431-A744-1F6EDA81C18A}" presName="connectorText" presStyleLbl="sibTrans2D1" presStyleIdx="0" presStyleCnt="2"/>
      <dgm:spPr/>
      <dgm:t>
        <a:bodyPr/>
        <a:lstStyle/>
        <a:p>
          <a:endParaRPr lang="en-US"/>
        </a:p>
      </dgm:t>
    </dgm:pt>
    <dgm:pt modelId="{F4C6AE41-0495-4C33-854E-6BC59AA303DD}" type="pres">
      <dgm:prSet presAssocID="{D784B860-24BD-4DE9-BD1F-017EC1CB9269}" presName="node" presStyleLbl="node1" presStyleIdx="1" presStyleCnt="3">
        <dgm:presLayoutVars>
          <dgm:bulletEnabled val="1"/>
        </dgm:presLayoutVars>
      </dgm:prSet>
      <dgm:spPr/>
      <dgm:t>
        <a:bodyPr/>
        <a:lstStyle/>
        <a:p>
          <a:endParaRPr lang="en-US"/>
        </a:p>
      </dgm:t>
    </dgm:pt>
    <dgm:pt modelId="{A0B109DB-08FE-44E2-820C-2DA47EC633E5}" type="pres">
      <dgm:prSet presAssocID="{CEEC123B-88B0-4381-9E95-C58CF2991EF1}" presName="sibTrans" presStyleLbl="sibTrans2D1" presStyleIdx="1" presStyleCnt="2"/>
      <dgm:spPr/>
      <dgm:t>
        <a:bodyPr/>
        <a:lstStyle/>
        <a:p>
          <a:endParaRPr lang="en-US"/>
        </a:p>
      </dgm:t>
    </dgm:pt>
    <dgm:pt modelId="{703E4FE1-3B0D-47B3-89E9-C75646033841}" type="pres">
      <dgm:prSet presAssocID="{CEEC123B-88B0-4381-9E95-C58CF2991EF1}" presName="connectorText" presStyleLbl="sibTrans2D1" presStyleIdx="1" presStyleCnt="2"/>
      <dgm:spPr/>
      <dgm:t>
        <a:bodyPr/>
        <a:lstStyle/>
        <a:p>
          <a:endParaRPr lang="en-US"/>
        </a:p>
      </dgm:t>
    </dgm:pt>
    <dgm:pt modelId="{B470626F-AA99-403B-8377-7644FC8A5B1E}" type="pres">
      <dgm:prSet presAssocID="{F2EEA6BA-8AF5-4853-9B18-C87560FB3D8E}" presName="node" presStyleLbl="node1" presStyleIdx="2" presStyleCnt="3">
        <dgm:presLayoutVars>
          <dgm:bulletEnabled val="1"/>
        </dgm:presLayoutVars>
      </dgm:prSet>
      <dgm:spPr/>
      <dgm:t>
        <a:bodyPr/>
        <a:lstStyle/>
        <a:p>
          <a:endParaRPr lang="en-US"/>
        </a:p>
      </dgm:t>
    </dgm:pt>
  </dgm:ptLst>
  <dgm:cxnLst>
    <dgm:cxn modelId="{90972E0F-23C1-4212-9226-BE37D1562076}" srcId="{4BD90547-F755-4F88-BE66-566527158FC6}" destId="{F2EEA6BA-8AF5-4853-9B18-C87560FB3D8E}" srcOrd="2" destOrd="0" parTransId="{FCBB1A35-27DD-4E6E-9729-C3B90220348E}" sibTransId="{659EE194-9099-4DB7-B59D-1944AEF79144}"/>
    <dgm:cxn modelId="{447EF3BC-5BFB-45BE-9F5F-D2C3BBFECB5D}" type="presOf" srcId="{4BD90547-F755-4F88-BE66-566527158FC6}" destId="{60F4E658-3C9B-4257-B369-3240CCEE443C}" srcOrd="0" destOrd="0" presId="urn:microsoft.com/office/officeart/2005/8/layout/process2"/>
    <dgm:cxn modelId="{C2E36389-07C5-4B55-A3CB-8151C11333A3}" type="presOf" srcId="{D784B860-24BD-4DE9-BD1F-017EC1CB9269}" destId="{F4C6AE41-0495-4C33-854E-6BC59AA303DD}" srcOrd="0" destOrd="0" presId="urn:microsoft.com/office/officeart/2005/8/layout/process2"/>
    <dgm:cxn modelId="{34380A6D-D2EA-437E-94E9-492B06820C0B}" type="presOf" srcId="{A7D4D37F-DFF0-4431-A744-1F6EDA81C18A}" destId="{1529DB6C-F6F4-42CC-9374-7742EB8D47B6}" srcOrd="0" destOrd="0" presId="urn:microsoft.com/office/officeart/2005/8/layout/process2"/>
    <dgm:cxn modelId="{3ACD7805-E44C-4510-9AD8-94DE0CA044B5}" type="presOf" srcId="{A7D4D37F-DFF0-4431-A744-1F6EDA81C18A}" destId="{AA038F3E-4166-46ED-98A1-7B684AE9666F}" srcOrd="1" destOrd="0" presId="urn:microsoft.com/office/officeart/2005/8/layout/process2"/>
    <dgm:cxn modelId="{C5E1651A-F338-4108-92CF-D39E81924E68}" type="presOf" srcId="{CEEC123B-88B0-4381-9E95-C58CF2991EF1}" destId="{A0B109DB-08FE-44E2-820C-2DA47EC633E5}" srcOrd="0" destOrd="0" presId="urn:microsoft.com/office/officeart/2005/8/layout/process2"/>
    <dgm:cxn modelId="{9E4817D3-2F46-44E0-A0B3-ED96843D27A6}" srcId="{4BD90547-F755-4F88-BE66-566527158FC6}" destId="{634ECBF2-A2D8-4974-BBA1-2EF3169788A7}" srcOrd="0" destOrd="0" parTransId="{1530F01D-BD59-40AD-AA66-102C99A53FAA}" sibTransId="{A7D4D37F-DFF0-4431-A744-1F6EDA81C18A}"/>
    <dgm:cxn modelId="{D0535D81-48EA-4388-A286-CB79EED40B63}" type="presOf" srcId="{634ECBF2-A2D8-4974-BBA1-2EF3169788A7}" destId="{2A62B850-0576-43AA-8625-CADE18CEECB4}" srcOrd="0" destOrd="0" presId="urn:microsoft.com/office/officeart/2005/8/layout/process2"/>
    <dgm:cxn modelId="{F1FCF713-75D4-4B41-94E7-89E99EEEC166}" type="presOf" srcId="{CEEC123B-88B0-4381-9E95-C58CF2991EF1}" destId="{703E4FE1-3B0D-47B3-89E9-C75646033841}" srcOrd="1" destOrd="0" presId="urn:microsoft.com/office/officeart/2005/8/layout/process2"/>
    <dgm:cxn modelId="{50B959B5-AA6C-4612-9B81-0F37380305A7}" srcId="{4BD90547-F755-4F88-BE66-566527158FC6}" destId="{D784B860-24BD-4DE9-BD1F-017EC1CB9269}" srcOrd="1" destOrd="0" parTransId="{598D91E4-8DDC-488B-828C-34E1C6B6DE5B}" sibTransId="{CEEC123B-88B0-4381-9E95-C58CF2991EF1}"/>
    <dgm:cxn modelId="{DE6DEB3E-0846-4758-B3D4-BD5A8B2BD624}" type="presOf" srcId="{F2EEA6BA-8AF5-4853-9B18-C87560FB3D8E}" destId="{B470626F-AA99-403B-8377-7644FC8A5B1E}" srcOrd="0" destOrd="0" presId="urn:microsoft.com/office/officeart/2005/8/layout/process2"/>
    <dgm:cxn modelId="{3D1EB5EB-926D-4AE8-805E-60315A4E0FD7}" type="presParOf" srcId="{60F4E658-3C9B-4257-B369-3240CCEE443C}" destId="{2A62B850-0576-43AA-8625-CADE18CEECB4}" srcOrd="0" destOrd="0" presId="urn:microsoft.com/office/officeart/2005/8/layout/process2"/>
    <dgm:cxn modelId="{CEBE5E05-E1D1-464B-9758-F4F9B780E947}" type="presParOf" srcId="{60F4E658-3C9B-4257-B369-3240CCEE443C}" destId="{1529DB6C-F6F4-42CC-9374-7742EB8D47B6}" srcOrd="1" destOrd="0" presId="urn:microsoft.com/office/officeart/2005/8/layout/process2"/>
    <dgm:cxn modelId="{4C600E47-73DD-403B-B3BD-7012D2DA8380}" type="presParOf" srcId="{1529DB6C-F6F4-42CC-9374-7742EB8D47B6}" destId="{AA038F3E-4166-46ED-98A1-7B684AE9666F}" srcOrd="0" destOrd="0" presId="urn:microsoft.com/office/officeart/2005/8/layout/process2"/>
    <dgm:cxn modelId="{CB0EDB54-73AF-4EA7-AE99-1C3576AFE83B}" type="presParOf" srcId="{60F4E658-3C9B-4257-B369-3240CCEE443C}" destId="{F4C6AE41-0495-4C33-854E-6BC59AA303DD}" srcOrd="2" destOrd="0" presId="urn:microsoft.com/office/officeart/2005/8/layout/process2"/>
    <dgm:cxn modelId="{0BD30E90-8202-4ABE-AA52-996BA0C00097}" type="presParOf" srcId="{60F4E658-3C9B-4257-B369-3240CCEE443C}" destId="{A0B109DB-08FE-44E2-820C-2DA47EC633E5}" srcOrd="3" destOrd="0" presId="urn:microsoft.com/office/officeart/2005/8/layout/process2"/>
    <dgm:cxn modelId="{F1B7FC7E-F972-4645-978F-99C0CD539941}" type="presParOf" srcId="{A0B109DB-08FE-44E2-820C-2DA47EC633E5}" destId="{703E4FE1-3B0D-47B3-89E9-C75646033841}" srcOrd="0" destOrd="0" presId="urn:microsoft.com/office/officeart/2005/8/layout/process2"/>
    <dgm:cxn modelId="{A4172A09-B88C-4091-B1DB-8319FDA395CD}" type="presParOf" srcId="{60F4E658-3C9B-4257-B369-3240CCEE443C}" destId="{B470626F-AA99-403B-8377-7644FC8A5B1E}" srcOrd="4"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BD90547-F755-4F88-BE66-566527158FC6}" type="doc">
      <dgm:prSet loTypeId="urn:microsoft.com/office/officeart/2005/8/layout/process2" loCatId="process" qsTypeId="urn:microsoft.com/office/officeart/2005/8/quickstyle/simple1" qsCatId="simple" csTypeId="urn:microsoft.com/office/officeart/2005/8/colors/accent0_1" csCatId="mainScheme" phldr="1"/>
      <dgm:spPr/>
    </dgm:pt>
    <dgm:pt modelId="{634ECBF2-A2D8-4974-BBA1-2EF3169788A7}">
      <dgm:prSet phldrT="[Text]"/>
      <dgm:spPr>
        <a:solidFill>
          <a:schemeClr val="bg1"/>
        </a:solidFill>
      </dgm:spPr>
      <dgm:t>
        <a:bodyPr/>
        <a:lstStyle/>
        <a:p>
          <a:r>
            <a:rPr lang="en-US" b="1" smtClean="0"/>
            <a:t>Données</a:t>
          </a:r>
        </a:p>
        <a:p>
          <a:r>
            <a:rPr lang="en-US" b="1" smtClean="0"/>
            <a:t>PAF</a:t>
          </a:r>
          <a:endParaRPr lang="en-US" b="1"/>
        </a:p>
      </dgm:t>
    </dgm:pt>
    <dgm:pt modelId="{1530F01D-BD59-40AD-AA66-102C99A53FAA}" type="parTrans" cxnId="{9E4817D3-2F46-44E0-A0B3-ED96843D27A6}">
      <dgm:prSet/>
      <dgm:spPr/>
      <dgm:t>
        <a:bodyPr/>
        <a:lstStyle/>
        <a:p>
          <a:endParaRPr lang="en-US"/>
        </a:p>
      </dgm:t>
    </dgm:pt>
    <dgm:pt modelId="{A7D4D37F-DFF0-4431-A744-1F6EDA81C18A}" type="sibTrans" cxnId="{9E4817D3-2F46-44E0-A0B3-ED96843D27A6}">
      <dgm:prSet/>
      <dgm:spPr/>
      <dgm:t>
        <a:bodyPr/>
        <a:lstStyle/>
        <a:p>
          <a:endParaRPr lang="en-US"/>
        </a:p>
      </dgm:t>
    </dgm:pt>
    <dgm:pt modelId="{D784B860-24BD-4DE9-BD1F-017EC1CB9269}">
      <dgm:prSet phldrT="[Text]"/>
      <dgm:spPr>
        <a:solidFill>
          <a:srgbClr val="FF0000"/>
        </a:solidFill>
      </dgm:spPr>
      <dgm:t>
        <a:bodyPr/>
        <a:lstStyle/>
        <a:p>
          <a:r>
            <a:rPr lang="en-US" b="1" smtClean="0"/>
            <a:t>Application de l’EMD</a:t>
          </a:r>
          <a:endParaRPr lang="en-US" b="1"/>
        </a:p>
      </dgm:t>
    </dgm:pt>
    <dgm:pt modelId="{598D91E4-8DDC-488B-828C-34E1C6B6DE5B}" type="parTrans" cxnId="{50B959B5-AA6C-4612-9B81-0F37380305A7}">
      <dgm:prSet/>
      <dgm:spPr/>
      <dgm:t>
        <a:bodyPr/>
        <a:lstStyle/>
        <a:p>
          <a:endParaRPr lang="en-US"/>
        </a:p>
      </dgm:t>
    </dgm:pt>
    <dgm:pt modelId="{CEEC123B-88B0-4381-9E95-C58CF2991EF1}" type="sibTrans" cxnId="{50B959B5-AA6C-4612-9B81-0F37380305A7}">
      <dgm:prSet/>
      <dgm:spPr/>
      <dgm:t>
        <a:bodyPr/>
        <a:lstStyle/>
        <a:p>
          <a:endParaRPr lang="en-US"/>
        </a:p>
      </dgm:t>
    </dgm:pt>
    <dgm:pt modelId="{F2EEA6BA-8AF5-4853-9B18-C87560FB3D8E}">
      <dgm:prSet phldrT="[Text]"/>
      <dgm:spPr/>
      <dgm:t>
        <a:bodyPr/>
        <a:lstStyle/>
        <a:p>
          <a:r>
            <a:rPr lang="en-US" b="1" smtClean="0"/>
            <a:t>CWT et extraction des IMFs</a:t>
          </a:r>
          <a:endParaRPr lang="en-US" b="1"/>
        </a:p>
      </dgm:t>
    </dgm:pt>
    <dgm:pt modelId="{FCBB1A35-27DD-4E6E-9729-C3B90220348E}" type="parTrans" cxnId="{90972E0F-23C1-4212-9226-BE37D1562076}">
      <dgm:prSet/>
      <dgm:spPr/>
      <dgm:t>
        <a:bodyPr/>
        <a:lstStyle/>
        <a:p>
          <a:endParaRPr lang="en-US"/>
        </a:p>
      </dgm:t>
    </dgm:pt>
    <dgm:pt modelId="{659EE194-9099-4DB7-B59D-1944AEF79144}" type="sibTrans" cxnId="{90972E0F-23C1-4212-9226-BE37D1562076}">
      <dgm:prSet/>
      <dgm:spPr/>
      <dgm:t>
        <a:bodyPr/>
        <a:lstStyle/>
        <a:p>
          <a:endParaRPr lang="en-US"/>
        </a:p>
      </dgm:t>
    </dgm:pt>
    <dgm:pt modelId="{60F4E658-3C9B-4257-B369-3240CCEE443C}" type="pres">
      <dgm:prSet presAssocID="{4BD90547-F755-4F88-BE66-566527158FC6}" presName="linearFlow" presStyleCnt="0">
        <dgm:presLayoutVars>
          <dgm:resizeHandles val="exact"/>
        </dgm:presLayoutVars>
      </dgm:prSet>
      <dgm:spPr/>
    </dgm:pt>
    <dgm:pt modelId="{2A62B850-0576-43AA-8625-CADE18CEECB4}" type="pres">
      <dgm:prSet presAssocID="{634ECBF2-A2D8-4974-BBA1-2EF3169788A7}" presName="node" presStyleLbl="node1" presStyleIdx="0" presStyleCnt="3">
        <dgm:presLayoutVars>
          <dgm:bulletEnabled val="1"/>
        </dgm:presLayoutVars>
      </dgm:prSet>
      <dgm:spPr/>
      <dgm:t>
        <a:bodyPr/>
        <a:lstStyle/>
        <a:p>
          <a:endParaRPr lang="en-US"/>
        </a:p>
      </dgm:t>
    </dgm:pt>
    <dgm:pt modelId="{1529DB6C-F6F4-42CC-9374-7742EB8D47B6}" type="pres">
      <dgm:prSet presAssocID="{A7D4D37F-DFF0-4431-A744-1F6EDA81C18A}" presName="sibTrans" presStyleLbl="sibTrans2D1" presStyleIdx="0" presStyleCnt="2"/>
      <dgm:spPr/>
      <dgm:t>
        <a:bodyPr/>
        <a:lstStyle/>
        <a:p>
          <a:endParaRPr lang="en-US"/>
        </a:p>
      </dgm:t>
    </dgm:pt>
    <dgm:pt modelId="{AA038F3E-4166-46ED-98A1-7B684AE9666F}" type="pres">
      <dgm:prSet presAssocID="{A7D4D37F-DFF0-4431-A744-1F6EDA81C18A}" presName="connectorText" presStyleLbl="sibTrans2D1" presStyleIdx="0" presStyleCnt="2"/>
      <dgm:spPr/>
      <dgm:t>
        <a:bodyPr/>
        <a:lstStyle/>
        <a:p>
          <a:endParaRPr lang="en-US"/>
        </a:p>
      </dgm:t>
    </dgm:pt>
    <dgm:pt modelId="{F4C6AE41-0495-4C33-854E-6BC59AA303DD}" type="pres">
      <dgm:prSet presAssocID="{D784B860-24BD-4DE9-BD1F-017EC1CB9269}" presName="node" presStyleLbl="node1" presStyleIdx="1" presStyleCnt="3">
        <dgm:presLayoutVars>
          <dgm:bulletEnabled val="1"/>
        </dgm:presLayoutVars>
      </dgm:prSet>
      <dgm:spPr/>
      <dgm:t>
        <a:bodyPr/>
        <a:lstStyle/>
        <a:p>
          <a:endParaRPr lang="en-US"/>
        </a:p>
      </dgm:t>
    </dgm:pt>
    <dgm:pt modelId="{A0B109DB-08FE-44E2-820C-2DA47EC633E5}" type="pres">
      <dgm:prSet presAssocID="{CEEC123B-88B0-4381-9E95-C58CF2991EF1}" presName="sibTrans" presStyleLbl="sibTrans2D1" presStyleIdx="1" presStyleCnt="2"/>
      <dgm:spPr/>
      <dgm:t>
        <a:bodyPr/>
        <a:lstStyle/>
        <a:p>
          <a:endParaRPr lang="en-US"/>
        </a:p>
      </dgm:t>
    </dgm:pt>
    <dgm:pt modelId="{703E4FE1-3B0D-47B3-89E9-C75646033841}" type="pres">
      <dgm:prSet presAssocID="{CEEC123B-88B0-4381-9E95-C58CF2991EF1}" presName="connectorText" presStyleLbl="sibTrans2D1" presStyleIdx="1" presStyleCnt="2"/>
      <dgm:spPr/>
      <dgm:t>
        <a:bodyPr/>
        <a:lstStyle/>
        <a:p>
          <a:endParaRPr lang="en-US"/>
        </a:p>
      </dgm:t>
    </dgm:pt>
    <dgm:pt modelId="{B470626F-AA99-403B-8377-7644FC8A5B1E}" type="pres">
      <dgm:prSet presAssocID="{F2EEA6BA-8AF5-4853-9B18-C87560FB3D8E}" presName="node" presStyleLbl="node1" presStyleIdx="2" presStyleCnt="3">
        <dgm:presLayoutVars>
          <dgm:bulletEnabled val="1"/>
        </dgm:presLayoutVars>
      </dgm:prSet>
      <dgm:spPr/>
      <dgm:t>
        <a:bodyPr/>
        <a:lstStyle/>
        <a:p>
          <a:endParaRPr lang="en-US"/>
        </a:p>
      </dgm:t>
    </dgm:pt>
  </dgm:ptLst>
  <dgm:cxnLst>
    <dgm:cxn modelId="{9E4817D3-2F46-44E0-A0B3-ED96843D27A6}" srcId="{4BD90547-F755-4F88-BE66-566527158FC6}" destId="{634ECBF2-A2D8-4974-BBA1-2EF3169788A7}" srcOrd="0" destOrd="0" parTransId="{1530F01D-BD59-40AD-AA66-102C99A53FAA}" sibTransId="{A7D4D37F-DFF0-4431-A744-1F6EDA81C18A}"/>
    <dgm:cxn modelId="{77020EFE-BCA3-424F-A230-02101838A7AD}" type="presOf" srcId="{F2EEA6BA-8AF5-4853-9B18-C87560FB3D8E}" destId="{B470626F-AA99-403B-8377-7644FC8A5B1E}" srcOrd="0" destOrd="0" presId="urn:microsoft.com/office/officeart/2005/8/layout/process2"/>
    <dgm:cxn modelId="{A43BC33C-7066-47C5-961C-C42B7DE95288}" type="presOf" srcId="{A7D4D37F-DFF0-4431-A744-1F6EDA81C18A}" destId="{AA038F3E-4166-46ED-98A1-7B684AE9666F}" srcOrd="1" destOrd="0" presId="urn:microsoft.com/office/officeart/2005/8/layout/process2"/>
    <dgm:cxn modelId="{42042B0A-9253-472D-839D-4DE265663DEA}" type="presOf" srcId="{CEEC123B-88B0-4381-9E95-C58CF2991EF1}" destId="{703E4FE1-3B0D-47B3-89E9-C75646033841}" srcOrd="1" destOrd="0" presId="urn:microsoft.com/office/officeart/2005/8/layout/process2"/>
    <dgm:cxn modelId="{796BCEED-1D8F-424A-9C0F-A6DC45EA1A57}" type="presOf" srcId="{D784B860-24BD-4DE9-BD1F-017EC1CB9269}" destId="{F4C6AE41-0495-4C33-854E-6BC59AA303DD}" srcOrd="0" destOrd="0" presId="urn:microsoft.com/office/officeart/2005/8/layout/process2"/>
    <dgm:cxn modelId="{50B959B5-AA6C-4612-9B81-0F37380305A7}" srcId="{4BD90547-F755-4F88-BE66-566527158FC6}" destId="{D784B860-24BD-4DE9-BD1F-017EC1CB9269}" srcOrd="1" destOrd="0" parTransId="{598D91E4-8DDC-488B-828C-34E1C6B6DE5B}" sibTransId="{CEEC123B-88B0-4381-9E95-C58CF2991EF1}"/>
    <dgm:cxn modelId="{55B7453D-D875-4558-B127-8C00FD49B06E}" type="presOf" srcId="{634ECBF2-A2D8-4974-BBA1-2EF3169788A7}" destId="{2A62B850-0576-43AA-8625-CADE18CEECB4}" srcOrd="0" destOrd="0" presId="urn:microsoft.com/office/officeart/2005/8/layout/process2"/>
    <dgm:cxn modelId="{CEEF78B1-E323-450B-8D69-EFE293B6B51D}" type="presOf" srcId="{A7D4D37F-DFF0-4431-A744-1F6EDA81C18A}" destId="{1529DB6C-F6F4-42CC-9374-7742EB8D47B6}" srcOrd="0" destOrd="0" presId="urn:microsoft.com/office/officeart/2005/8/layout/process2"/>
    <dgm:cxn modelId="{90972E0F-23C1-4212-9226-BE37D1562076}" srcId="{4BD90547-F755-4F88-BE66-566527158FC6}" destId="{F2EEA6BA-8AF5-4853-9B18-C87560FB3D8E}" srcOrd="2" destOrd="0" parTransId="{FCBB1A35-27DD-4E6E-9729-C3B90220348E}" sibTransId="{659EE194-9099-4DB7-B59D-1944AEF79144}"/>
    <dgm:cxn modelId="{315CB3BB-4A37-423F-9947-1FD66339D20D}" type="presOf" srcId="{4BD90547-F755-4F88-BE66-566527158FC6}" destId="{60F4E658-3C9B-4257-B369-3240CCEE443C}" srcOrd="0" destOrd="0" presId="urn:microsoft.com/office/officeart/2005/8/layout/process2"/>
    <dgm:cxn modelId="{C2C19519-7C6C-4194-9031-E205AFE5BB00}" type="presOf" srcId="{CEEC123B-88B0-4381-9E95-C58CF2991EF1}" destId="{A0B109DB-08FE-44E2-820C-2DA47EC633E5}" srcOrd="0" destOrd="0" presId="urn:microsoft.com/office/officeart/2005/8/layout/process2"/>
    <dgm:cxn modelId="{906C6762-C241-4143-A25E-71013DF0BC00}" type="presParOf" srcId="{60F4E658-3C9B-4257-B369-3240CCEE443C}" destId="{2A62B850-0576-43AA-8625-CADE18CEECB4}" srcOrd="0" destOrd="0" presId="urn:microsoft.com/office/officeart/2005/8/layout/process2"/>
    <dgm:cxn modelId="{481A574C-FF65-4731-B152-B74912F026F9}" type="presParOf" srcId="{60F4E658-3C9B-4257-B369-3240CCEE443C}" destId="{1529DB6C-F6F4-42CC-9374-7742EB8D47B6}" srcOrd="1" destOrd="0" presId="urn:microsoft.com/office/officeart/2005/8/layout/process2"/>
    <dgm:cxn modelId="{5891324A-3BDB-4EFA-89B9-3DFB77BC5D61}" type="presParOf" srcId="{1529DB6C-F6F4-42CC-9374-7742EB8D47B6}" destId="{AA038F3E-4166-46ED-98A1-7B684AE9666F}" srcOrd="0" destOrd="0" presId="urn:microsoft.com/office/officeart/2005/8/layout/process2"/>
    <dgm:cxn modelId="{CBAC93DD-E5A9-4BCA-8DDF-22D028403C0E}" type="presParOf" srcId="{60F4E658-3C9B-4257-B369-3240CCEE443C}" destId="{F4C6AE41-0495-4C33-854E-6BC59AA303DD}" srcOrd="2" destOrd="0" presId="urn:microsoft.com/office/officeart/2005/8/layout/process2"/>
    <dgm:cxn modelId="{CDB1F660-F1B8-4BA0-93B4-E5DC1275C2CE}" type="presParOf" srcId="{60F4E658-3C9B-4257-B369-3240CCEE443C}" destId="{A0B109DB-08FE-44E2-820C-2DA47EC633E5}" srcOrd="3" destOrd="0" presId="urn:microsoft.com/office/officeart/2005/8/layout/process2"/>
    <dgm:cxn modelId="{FBDFB611-FF1D-4FEF-A9C5-10D751EEDD4A}" type="presParOf" srcId="{A0B109DB-08FE-44E2-820C-2DA47EC633E5}" destId="{703E4FE1-3B0D-47B3-89E9-C75646033841}" srcOrd="0" destOrd="0" presId="urn:microsoft.com/office/officeart/2005/8/layout/process2"/>
    <dgm:cxn modelId="{008C5D83-A3A5-4CF1-B914-774108B1CAB3}" type="presParOf" srcId="{60F4E658-3C9B-4257-B369-3240CCEE443C}" destId="{B470626F-AA99-403B-8377-7644FC8A5B1E}" srcOrd="4"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BD90547-F755-4F88-BE66-566527158FC6}" type="doc">
      <dgm:prSet loTypeId="urn:microsoft.com/office/officeart/2005/8/layout/process2" loCatId="process" qsTypeId="urn:microsoft.com/office/officeart/2005/8/quickstyle/simple1" qsCatId="simple" csTypeId="urn:microsoft.com/office/officeart/2005/8/colors/accent0_1" csCatId="mainScheme" phldr="1"/>
      <dgm:spPr/>
    </dgm:pt>
    <dgm:pt modelId="{634ECBF2-A2D8-4974-BBA1-2EF3169788A7}">
      <dgm:prSet phldrT="[Text]"/>
      <dgm:spPr>
        <a:solidFill>
          <a:schemeClr val="bg1"/>
        </a:solidFill>
      </dgm:spPr>
      <dgm:t>
        <a:bodyPr/>
        <a:lstStyle/>
        <a:p>
          <a:r>
            <a:rPr lang="en-US" b="1" smtClean="0"/>
            <a:t>Données</a:t>
          </a:r>
        </a:p>
        <a:p>
          <a:r>
            <a:rPr lang="en-US" b="1" smtClean="0"/>
            <a:t>PAF</a:t>
          </a:r>
          <a:endParaRPr lang="en-US" b="1"/>
        </a:p>
      </dgm:t>
    </dgm:pt>
    <dgm:pt modelId="{1530F01D-BD59-40AD-AA66-102C99A53FAA}" type="parTrans" cxnId="{9E4817D3-2F46-44E0-A0B3-ED96843D27A6}">
      <dgm:prSet/>
      <dgm:spPr/>
      <dgm:t>
        <a:bodyPr/>
        <a:lstStyle/>
        <a:p>
          <a:endParaRPr lang="en-US"/>
        </a:p>
      </dgm:t>
    </dgm:pt>
    <dgm:pt modelId="{A7D4D37F-DFF0-4431-A744-1F6EDA81C18A}" type="sibTrans" cxnId="{9E4817D3-2F46-44E0-A0B3-ED96843D27A6}">
      <dgm:prSet/>
      <dgm:spPr/>
      <dgm:t>
        <a:bodyPr/>
        <a:lstStyle/>
        <a:p>
          <a:endParaRPr lang="en-US"/>
        </a:p>
      </dgm:t>
    </dgm:pt>
    <dgm:pt modelId="{D784B860-24BD-4DE9-BD1F-017EC1CB9269}">
      <dgm:prSet phldrT="[Text]"/>
      <dgm:spPr>
        <a:solidFill>
          <a:schemeClr val="bg1"/>
        </a:solidFill>
      </dgm:spPr>
      <dgm:t>
        <a:bodyPr/>
        <a:lstStyle/>
        <a:p>
          <a:r>
            <a:rPr lang="en-US" b="1" smtClean="0"/>
            <a:t>Application de l’EMD</a:t>
          </a:r>
          <a:endParaRPr lang="en-US" b="1"/>
        </a:p>
      </dgm:t>
    </dgm:pt>
    <dgm:pt modelId="{598D91E4-8DDC-488B-828C-34E1C6B6DE5B}" type="parTrans" cxnId="{50B959B5-AA6C-4612-9B81-0F37380305A7}">
      <dgm:prSet/>
      <dgm:spPr/>
      <dgm:t>
        <a:bodyPr/>
        <a:lstStyle/>
        <a:p>
          <a:endParaRPr lang="en-US"/>
        </a:p>
      </dgm:t>
    </dgm:pt>
    <dgm:pt modelId="{CEEC123B-88B0-4381-9E95-C58CF2991EF1}" type="sibTrans" cxnId="{50B959B5-AA6C-4612-9B81-0F37380305A7}">
      <dgm:prSet/>
      <dgm:spPr/>
      <dgm:t>
        <a:bodyPr/>
        <a:lstStyle/>
        <a:p>
          <a:endParaRPr lang="en-US"/>
        </a:p>
      </dgm:t>
    </dgm:pt>
    <dgm:pt modelId="{F2EEA6BA-8AF5-4853-9B18-C87560FB3D8E}">
      <dgm:prSet phldrT="[Text]"/>
      <dgm:spPr>
        <a:solidFill>
          <a:srgbClr val="FF0000"/>
        </a:solidFill>
      </dgm:spPr>
      <dgm:t>
        <a:bodyPr/>
        <a:lstStyle/>
        <a:p>
          <a:r>
            <a:rPr lang="en-US" b="1" smtClean="0"/>
            <a:t>CWT et extraction des IMFs</a:t>
          </a:r>
          <a:endParaRPr lang="en-US" b="1"/>
        </a:p>
      </dgm:t>
    </dgm:pt>
    <dgm:pt modelId="{FCBB1A35-27DD-4E6E-9729-C3B90220348E}" type="parTrans" cxnId="{90972E0F-23C1-4212-9226-BE37D1562076}">
      <dgm:prSet/>
      <dgm:spPr/>
      <dgm:t>
        <a:bodyPr/>
        <a:lstStyle/>
        <a:p>
          <a:endParaRPr lang="en-US"/>
        </a:p>
      </dgm:t>
    </dgm:pt>
    <dgm:pt modelId="{659EE194-9099-4DB7-B59D-1944AEF79144}" type="sibTrans" cxnId="{90972E0F-23C1-4212-9226-BE37D1562076}">
      <dgm:prSet/>
      <dgm:spPr/>
      <dgm:t>
        <a:bodyPr/>
        <a:lstStyle/>
        <a:p>
          <a:endParaRPr lang="en-US"/>
        </a:p>
      </dgm:t>
    </dgm:pt>
    <dgm:pt modelId="{60F4E658-3C9B-4257-B369-3240CCEE443C}" type="pres">
      <dgm:prSet presAssocID="{4BD90547-F755-4F88-BE66-566527158FC6}" presName="linearFlow" presStyleCnt="0">
        <dgm:presLayoutVars>
          <dgm:resizeHandles val="exact"/>
        </dgm:presLayoutVars>
      </dgm:prSet>
      <dgm:spPr/>
    </dgm:pt>
    <dgm:pt modelId="{2A62B850-0576-43AA-8625-CADE18CEECB4}" type="pres">
      <dgm:prSet presAssocID="{634ECBF2-A2D8-4974-BBA1-2EF3169788A7}" presName="node" presStyleLbl="node1" presStyleIdx="0" presStyleCnt="3">
        <dgm:presLayoutVars>
          <dgm:bulletEnabled val="1"/>
        </dgm:presLayoutVars>
      </dgm:prSet>
      <dgm:spPr/>
      <dgm:t>
        <a:bodyPr/>
        <a:lstStyle/>
        <a:p>
          <a:endParaRPr lang="en-US"/>
        </a:p>
      </dgm:t>
    </dgm:pt>
    <dgm:pt modelId="{1529DB6C-F6F4-42CC-9374-7742EB8D47B6}" type="pres">
      <dgm:prSet presAssocID="{A7D4D37F-DFF0-4431-A744-1F6EDA81C18A}" presName="sibTrans" presStyleLbl="sibTrans2D1" presStyleIdx="0" presStyleCnt="2"/>
      <dgm:spPr/>
      <dgm:t>
        <a:bodyPr/>
        <a:lstStyle/>
        <a:p>
          <a:endParaRPr lang="en-US"/>
        </a:p>
      </dgm:t>
    </dgm:pt>
    <dgm:pt modelId="{AA038F3E-4166-46ED-98A1-7B684AE9666F}" type="pres">
      <dgm:prSet presAssocID="{A7D4D37F-DFF0-4431-A744-1F6EDA81C18A}" presName="connectorText" presStyleLbl="sibTrans2D1" presStyleIdx="0" presStyleCnt="2"/>
      <dgm:spPr/>
      <dgm:t>
        <a:bodyPr/>
        <a:lstStyle/>
        <a:p>
          <a:endParaRPr lang="en-US"/>
        </a:p>
      </dgm:t>
    </dgm:pt>
    <dgm:pt modelId="{F4C6AE41-0495-4C33-854E-6BC59AA303DD}" type="pres">
      <dgm:prSet presAssocID="{D784B860-24BD-4DE9-BD1F-017EC1CB9269}" presName="node" presStyleLbl="node1" presStyleIdx="1" presStyleCnt="3">
        <dgm:presLayoutVars>
          <dgm:bulletEnabled val="1"/>
        </dgm:presLayoutVars>
      </dgm:prSet>
      <dgm:spPr/>
      <dgm:t>
        <a:bodyPr/>
        <a:lstStyle/>
        <a:p>
          <a:endParaRPr lang="en-US"/>
        </a:p>
      </dgm:t>
    </dgm:pt>
    <dgm:pt modelId="{A0B109DB-08FE-44E2-820C-2DA47EC633E5}" type="pres">
      <dgm:prSet presAssocID="{CEEC123B-88B0-4381-9E95-C58CF2991EF1}" presName="sibTrans" presStyleLbl="sibTrans2D1" presStyleIdx="1" presStyleCnt="2"/>
      <dgm:spPr/>
      <dgm:t>
        <a:bodyPr/>
        <a:lstStyle/>
        <a:p>
          <a:endParaRPr lang="en-US"/>
        </a:p>
      </dgm:t>
    </dgm:pt>
    <dgm:pt modelId="{703E4FE1-3B0D-47B3-89E9-C75646033841}" type="pres">
      <dgm:prSet presAssocID="{CEEC123B-88B0-4381-9E95-C58CF2991EF1}" presName="connectorText" presStyleLbl="sibTrans2D1" presStyleIdx="1" presStyleCnt="2"/>
      <dgm:spPr/>
      <dgm:t>
        <a:bodyPr/>
        <a:lstStyle/>
        <a:p>
          <a:endParaRPr lang="en-US"/>
        </a:p>
      </dgm:t>
    </dgm:pt>
    <dgm:pt modelId="{B470626F-AA99-403B-8377-7644FC8A5B1E}" type="pres">
      <dgm:prSet presAssocID="{F2EEA6BA-8AF5-4853-9B18-C87560FB3D8E}" presName="node" presStyleLbl="node1" presStyleIdx="2" presStyleCnt="3">
        <dgm:presLayoutVars>
          <dgm:bulletEnabled val="1"/>
        </dgm:presLayoutVars>
      </dgm:prSet>
      <dgm:spPr/>
      <dgm:t>
        <a:bodyPr/>
        <a:lstStyle/>
        <a:p>
          <a:endParaRPr lang="en-US"/>
        </a:p>
      </dgm:t>
    </dgm:pt>
  </dgm:ptLst>
  <dgm:cxnLst>
    <dgm:cxn modelId="{CC0A84DE-FD7A-4A83-A945-DD4018E45E28}" type="presOf" srcId="{CEEC123B-88B0-4381-9E95-C58CF2991EF1}" destId="{703E4FE1-3B0D-47B3-89E9-C75646033841}" srcOrd="1" destOrd="0" presId="urn:microsoft.com/office/officeart/2005/8/layout/process2"/>
    <dgm:cxn modelId="{360F2C75-7984-409F-803B-4A110A486785}" type="presOf" srcId="{A7D4D37F-DFF0-4431-A744-1F6EDA81C18A}" destId="{1529DB6C-F6F4-42CC-9374-7742EB8D47B6}" srcOrd="0" destOrd="0" presId="urn:microsoft.com/office/officeart/2005/8/layout/process2"/>
    <dgm:cxn modelId="{9E4817D3-2F46-44E0-A0B3-ED96843D27A6}" srcId="{4BD90547-F755-4F88-BE66-566527158FC6}" destId="{634ECBF2-A2D8-4974-BBA1-2EF3169788A7}" srcOrd="0" destOrd="0" parTransId="{1530F01D-BD59-40AD-AA66-102C99A53FAA}" sibTransId="{A7D4D37F-DFF0-4431-A744-1F6EDA81C18A}"/>
    <dgm:cxn modelId="{02566CCC-441A-4AB3-80FB-62151A526C12}" type="presOf" srcId="{4BD90547-F755-4F88-BE66-566527158FC6}" destId="{60F4E658-3C9B-4257-B369-3240CCEE443C}" srcOrd="0" destOrd="0" presId="urn:microsoft.com/office/officeart/2005/8/layout/process2"/>
    <dgm:cxn modelId="{50B959B5-AA6C-4612-9B81-0F37380305A7}" srcId="{4BD90547-F755-4F88-BE66-566527158FC6}" destId="{D784B860-24BD-4DE9-BD1F-017EC1CB9269}" srcOrd="1" destOrd="0" parTransId="{598D91E4-8DDC-488B-828C-34E1C6B6DE5B}" sibTransId="{CEEC123B-88B0-4381-9E95-C58CF2991EF1}"/>
    <dgm:cxn modelId="{90972E0F-23C1-4212-9226-BE37D1562076}" srcId="{4BD90547-F755-4F88-BE66-566527158FC6}" destId="{F2EEA6BA-8AF5-4853-9B18-C87560FB3D8E}" srcOrd="2" destOrd="0" parTransId="{FCBB1A35-27DD-4E6E-9729-C3B90220348E}" sibTransId="{659EE194-9099-4DB7-B59D-1944AEF79144}"/>
    <dgm:cxn modelId="{E23235BE-6FAA-451A-98D1-358C1EEEF5E0}" type="presOf" srcId="{D784B860-24BD-4DE9-BD1F-017EC1CB9269}" destId="{F4C6AE41-0495-4C33-854E-6BC59AA303DD}" srcOrd="0" destOrd="0" presId="urn:microsoft.com/office/officeart/2005/8/layout/process2"/>
    <dgm:cxn modelId="{8E135869-918F-4526-8478-ECDFB941EE27}" type="presOf" srcId="{A7D4D37F-DFF0-4431-A744-1F6EDA81C18A}" destId="{AA038F3E-4166-46ED-98A1-7B684AE9666F}" srcOrd="1" destOrd="0" presId="urn:microsoft.com/office/officeart/2005/8/layout/process2"/>
    <dgm:cxn modelId="{1ABDD022-B001-4F65-8689-5D06A3E6978D}" type="presOf" srcId="{CEEC123B-88B0-4381-9E95-C58CF2991EF1}" destId="{A0B109DB-08FE-44E2-820C-2DA47EC633E5}" srcOrd="0" destOrd="0" presId="urn:microsoft.com/office/officeart/2005/8/layout/process2"/>
    <dgm:cxn modelId="{2E1B9275-D12A-403E-B7B1-F3C0A24FB31D}" type="presOf" srcId="{634ECBF2-A2D8-4974-BBA1-2EF3169788A7}" destId="{2A62B850-0576-43AA-8625-CADE18CEECB4}" srcOrd="0" destOrd="0" presId="urn:microsoft.com/office/officeart/2005/8/layout/process2"/>
    <dgm:cxn modelId="{E2BEF6CC-498C-4C5A-A49A-FA1AFC065CE2}" type="presOf" srcId="{F2EEA6BA-8AF5-4853-9B18-C87560FB3D8E}" destId="{B470626F-AA99-403B-8377-7644FC8A5B1E}" srcOrd="0" destOrd="0" presId="urn:microsoft.com/office/officeart/2005/8/layout/process2"/>
    <dgm:cxn modelId="{E6FCC372-E536-439E-9D4F-A16D6B580CE7}" type="presParOf" srcId="{60F4E658-3C9B-4257-B369-3240CCEE443C}" destId="{2A62B850-0576-43AA-8625-CADE18CEECB4}" srcOrd="0" destOrd="0" presId="urn:microsoft.com/office/officeart/2005/8/layout/process2"/>
    <dgm:cxn modelId="{1A24F994-B5C6-4EE2-940B-04DACFE8BB5B}" type="presParOf" srcId="{60F4E658-3C9B-4257-B369-3240CCEE443C}" destId="{1529DB6C-F6F4-42CC-9374-7742EB8D47B6}" srcOrd="1" destOrd="0" presId="urn:microsoft.com/office/officeart/2005/8/layout/process2"/>
    <dgm:cxn modelId="{A1736642-7CE1-41D9-8949-E9CB5DC0FE2F}" type="presParOf" srcId="{1529DB6C-F6F4-42CC-9374-7742EB8D47B6}" destId="{AA038F3E-4166-46ED-98A1-7B684AE9666F}" srcOrd="0" destOrd="0" presId="urn:microsoft.com/office/officeart/2005/8/layout/process2"/>
    <dgm:cxn modelId="{E9C55327-7ECE-497B-9F7B-597835C4BFC1}" type="presParOf" srcId="{60F4E658-3C9B-4257-B369-3240CCEE443C}" destId="{F4C6AE41-0495-4C33-854E-6BC59AA303DD}" srcOrd="2" destOrd="0" presId="urn:microsoft.com/office/officeart/2005/8/layout/process2"/>
    <dgm:cxn modelId="{0159F4A6-795D-4D43-BAAC-530903E99EA7}" type="presParOf" srcId="{60F4E658-3C9B-4257-B369-3240CCEE443C}" destId="{A0B109DB-08FE-44E2-820C-2DA47EC633E5}" srcOrd="3" destOrd="0" presId="urn:microsoft.com/office/officeart/2005/8/layout/process2"/>
    <dgm:cxn modelId="{FDE003BC-764A-4AB9-A5F6-767D20BB71C6}" type="presParOf" srcId="{A0B109DB-08FE-44E2-820C-2DA47EC633E5}" destId="{703E4FE1-3B0D-47B3-89E9-C75646033841}" srcOrd="0" destOrd="0" presId="urn:microsoft.com/office/officeart/2005/8/layout/process2"/>
    <dgm:cxn modelId="{95ED64A3-08AE-40B4-9922-8954AED18A64}" type="presParOf" srcId="{60F4E658-3C9B-4257-B369-3240CCEE443C}" destId="{B470626F-AA99-403B-8377-7644FC8A5B1E}" srcOrd="4" destOrd="0" presId="urn:microsoft.com/office/officeart/2005/8/layout/process2"/>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2E3785-BF07-4C52-9B11-A541A84DE784}">
      <dsp:nvSpPr>
        <dsp:cNvPr id="0" name=""/>
        <dsp:cNvSpPr/>
      </dsp:nvSpPr>
      <dsp:spPr>
        <a:xfrm>
          <a:off x="0" y="0"/>
          <a:ext cx="2134051" cy="1315754"/>
        </a:xfrm>
        <a:prstGeom prst="roundRect">
          <a:avLst>
            <a:gd name="adj" fmla="val 10000"/>
          </a:avLst>
        </a:prstGeom>
        <a:solidFill>
          <a:srgbClr val="00B0F0"/>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latin typeface="Tahoma" panose="020B0604030504040204" pitchFamily="34" charset="0"/>
              <a:ea typeface="Tahoma" panose="020B0604030504040204" pitchFamily="34" charset="0"/>
              <a:cs typeface="Tahoma" panose="020B0604030504040204" pitchFamily="34" charset="0"/>
            </a:rPr>
            <a:t>Apprentissage du modèle</a:t>
          </a:r>
          <a:endParaRPr lang="en-US" sz="1800" b="1" kern="1200">
            <a:latin typeface="Tahoma" panose="020B0604030504040204" pitchFamily="34" charset="0"/>
            <a:ea typeface="Tahoma" panose="020B0604030504040204" pitchFamily="34" charset="0"/>
            <a:cs typeface="Tahoma" panose="020B0604030504040204" pitchFamily="34" charset="0"/>
          </a:endParaRPr>
        </a:p>
      </dsp:txBody>
      <dsp:txXfrm>
        <a:off x="38537" y="38537"/>
        <a:ext cx="2056977" cy="1238680"/>
      </dsp:txXfrm>
    </dsp:sp>
    <dsp:sp modelId="{67412942-1FE2-4413-B08C-EF53D3F6D8E2}">
      <dsp:nvSpPr>
        <dsp:cNvPr id="0" name=""/>
        <dsp:cNvSpPr/>
      </dsp:nvSpPr>
      <dsp:spPr>
        <a:xfrm rot="5400000">
          <a:off x="692338" y="1352704"/>
          <a:ext cx="676970" cy="592089"/>
        </a:xfrm>
        <a:prstGeom prst="rightArrow">
          <a:avLst>
            <a:gd name="adj1" fmla="val 60000"/>
            <a:gd name="adj2" fmla="val 50000"/>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latin typeface="Tahoma" panose="020B0604030504040204" pitchFamily="34" charset="0"/>
            <a:ea typeface="Tahoma" panose="020B0604030504040204" pitchFamily="34" charset="0"/>
            <a:cs typeface="Tahoma" panose="020B0604030504040204" pitchFamily="34" charset="0"/>
          </a:endParaRPr>
        </a:p>
      </dsp:txBody>
      <dsp:txXfrm rot="-5400000">
        <a:off x="853197" y="1310264"/>
        <a:ext cx="355253" cy="499343"/>
      </dsp:txXfrm>
    </dsp:sp>
    <dsp:sp modelId="{F3CA6CFF-58BB-48D6-ABEA-14198466D048}">
      <dsp:nvSpPr>
        <dsp:cNvPr id="0" name=""/>
        <dsp:cNvSpPr/>
      </dsp:nvSpPr>
      <dsp:spPr>
        <a:xfrm>
          <a:off x="0" y="1973632"/>
          <a:ext cx="2134051" cy="1315754"/>
        </a:xfrm>
        <a:prstGeom prst="roundRect">
          <a:avLst>
            <a:gd name="adj" fmla="val 10000"/>
          </a:avLst>
        </a:prstGeom>
        <a:solidFill>
          <a:srgbClr val="FFFF00"/>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err="1" smtClean="0">
              <a:latin typeface="Tahoma" panose="020B0604030504040204" pitchFamily="34" charset="0"/>
              <a:ea typeface="Tahoma" panose="020B0604030504040204" pitchFamily="34" charset="0"/>
              <a:cs typeface="Tahoma" panose="020B0604030504040204" pitchFamily="34" charset="0"/>
            </a:rPr>
            <a:t>Analyse</a:t>
          </a:r>
          <a:r>
            <a:rPr lang="en-US" sz="1800" b="1" kern="1200" smtClean="0">
              <a:latin typeface="Tahoma" panose="020B0604030504040204" pitchFamily="34" charset="0"/>
              <a:ea typeface="Tahoma" panose="020B0604030504040204" pitchFamily="34" charset="0"/>
              <a:cs typeface="Tahoma" panose="020B0604030504040204" pitchFamily="34" charset="0"/>
            </a:rPr>
            <a:t> des performances / validation du modèle</a:t>
          </a:r>
          <a:endParaRPr lang="en-US" sz="1800" b="1" kern="1200">
            <a:latin typeface="Tahoma" panose="020B0604030504040204" pitchFamily="34" charset="0"/>
            <a:ea typeface="Tahoma" panose="020B0604030504040204" pitchFamily="34" charset="0"/>
            <a:cs typeface="Tahoma" panose="020B0604030504040204" pitchFamily="34" charset="0"/>
          </a:endParaRPr>
        </a:p>
      </dsp:txBody>
      <dsp:txXfrm>
        <a:off x="38537" y="2012169"/>
        <a:ext cx="2056977" cy="1238680"/>
      </dsp:txXfrm>
    </dsp:sp>
    <dsp:sp modelId="{040A824D-589F-4029-B669-B08815601E7A}">
      <dsp:nvSpPr>
        <dsp:cNvPr id="0" name=""/>
        <dsp:cNvSpPr/>
      </dsp:nvSpPr>
      <dsp:spPr>
        <a:xfrm rot="5400000">
          <a:off x="804275" y="3333623"/>
          <a:ext cx="669762" cy="592089"/>
        </a:xfrm>
        <a:prstGeom prst="rightArrow">
          <a:avLst>
            <a:gd name="adj1" fmla="val 60000"/>
            <a:gd name="adj2" fmla="val 50000"/>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latin typeface="Tahoma" panose="020B0604030504040204" pitchFamily="34" charset="0"/>
            <a:ea typeface="Tahoma" panose="020B0604030504040204" pitchFamily="34" charset="0"/>
            <a:cs typeface="Tahoma" panose="020B0604030504040204" pitchFamily="34" charset="0"/>
          </a:endParaRPr>
        </a:p>
      </dsp:txBody>
      <dsp:txXfrm rot="-5400000">
        <a:off x="961530" y="3294787"/>
        <a:ext cx="355253" cy="492135"/>
      </dsp:txXfrm>
    </dsp:sp>
    <dsp:sp modelId="{41D00DBA-FBDC-4699-B138-A7FA398BC944}">
      <dsp:nvSpPr>
        <dsp:cNvPr id="0" name=""/>
        <dsp:cNvSpPr/>
      </dsp:nvSpPr>
      <dsp:spPr>
        <a:xfrm>
          <a:off x="0" y="3898318"/>
          <a:ext cx="2134051" cy="1315754"/>
        </a:xfrm>
        <a:prstGeom prst="roundRect">
          <a:avLst>
            <a:gd name="adj" fmla="val 10000"/>
          </a:avLst>
        </a:prstGeom>
        <a:solidFill>
          <a:srgbClr val="00B0F0"/>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smtClean="0">
              <a:latin typeface="Tahoma" panose="020B0604030504040204" pitchFamily="34" charset="0"/>
              <a:ea typeface="Tahoma" panose="020B0604030504040204" pitchFamily="34" charset="0"/>
              <a:cs typeface="Tahoma" panose="020B0604030504040204" pitchFamily="34" charset="0"/>
            </a:rPr>
            <a:t>Résultats</a:t>
          </a:r>
          <a:endParaRPr lang="en-US" sz="1800" b="1" kern="1200">
            <a:latin typeface="Tahoma" panose="020B0604030504040204" pitchFamily="34" charset="0"/>
            <a:ea typeface="Tahoma" panose="020B0604030504040204" pitchFamily="34" charset="0"/>
            <a:cs typeface="Tahoma" panose="020B0604030504040204" pitchFamily="34" charset="0"/>
          </a:endParaRPr>
        </a:p>
      </dsp:txBody>
      <dsp:txXfrm>
        <a:off x="38537" y="3936855"/>
        <a:ext cx="2056977" cy="1238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2E3785-BF07-4C52-9B11-A541A84DE784}">
      <dsp:nvSpPr>
        <dsp:cNvPr id="0" name=""/>
        <dsp:cNvSpPr/>
      </dsp:nvSpPr>
      <dsp:spPr>
        <a:xfrm>
          <a:off x="0" y="0"/>
          <a:ext cx="1312978" cy="1104701"/>
        </a:xfrm>
        <a:prstGeom prst="roundRect">
          <a:avLst>
            <a:gd name="adj" fmla="val 10000"/>
          </a:avLst>
        </a:prstGeom>
        <a:solidFill>
          <a:srgbClr val="00B0F0"/>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smtClean="0">
              <a:latin typeface="Tahoma" panose="020B0604030504040204" pitchFamily="34" charset="0"/>
              <a:ea typeface="Tahoma" panose="020B0604030504040204" pitchFamily="34" charset="0"/>
              <a:cs typeface="Tahoma" panose="020B0604030504040204" pitchFamily="34" charset="0"/>
            </a:rPr>
            <a:t>Application du modèle d’apprentissage</a:t>
          </a:r>
          <a:endParaRPr lang="en-US" sz="1100" b="1" kern="1200">
            <a:latin typeface="Tahoma" panose="020B0604030504040204" pitchFamily="34" charset="0"/>
            <a:ea typeface="Tahoma" panose="020B0604030504040204" pitchFamily="34" charset="0"/>
            <a:cs typeface="Tahoma" panose="020B0604030504040204" pitchFamily="34" charset="0"/>
          </a:endParaRPr>
        </a:p>
      </dsp:txBody>
      <dsp:txXfrm>
        <a:off x="32356" y="32356"/>
        <a:ext cx="1248266" cy="1039989"/>
      </dsp:txXfrm>
    </dsp:sp>
    <dsp:sp modelId="{67412942-1FE2-4413-B08C-EF53D3F6D8E2}">
      <dsp:nvSpPr>
        <dsp:cNvPr id="0" name=""/>
        <dsp:cNvSpPr/>
      </dsp:nvSpPr>
      <dsp:spPr>
        <a:xfrm rot="5400000">
          <a:off x="341903" y="1135724"/>
          <a:ext cx="568381" cy="497115"/>
        </a:xfrm>
        <a:prstGeom prst="rightArrow">
          <a:avLst>
            <a:gd name="adj1" fmla="val 60000"/>
            <a:gd name="adj2" fmla="val 50000"/>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latin typeface="Tahoma" panose="020B0604030504040204" pitchFamily="34" charset="0"/>
            <a:ea typeface="Tahoma" panose="020B0604030504040204" pitchFamily="34" charset="0"/>
            <a:cs typeface="Tahoma" panose="020B0604030504040204" pitchFamily="34" charset="0"/>
          </a:endParaRPr>
        </a:p>
      </dsp:txBody>
      <dsp:txXfrm rot="-5400000">
        <a:off x="476959" y="1100091"/>
        <a:ext cx="298269" cy="419247"/>
      </dsp:txXfrm>
    </dsp:sp>
    <dsp:sp modelId="{F3CA6CFF-58BB-48D6-ABEA-14198466D048}">
      <dsp:nvSpPr>
        <dsp:cNvPr id="0" name=""/>
        <dsp:cNvSpPr/>
      </dsp:nvSpPr>
      <dsp:spPr>
        <a:xfrm>
          <a:off x="0" y="1657051"/>
          <a:ext cx="1312978" cy="1104701"/>
        </a:xfrm>
        <a:prstGeom prst="roundRect">
          <a:avLst>
            <a:gd name="adj" fmla="val 10000"/>
          </a:avLst>
        </a:prstGeom>
        <a:solidFill>
          <a:srgbClr val="FFFF00"/>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err="1" smtClean="0">
              <a:latin typeface="Tahoma" panose="020B0604030504040204" pitchFamily="34" charset="0"/>
              <a:ea typeface="Tahoma" panose="020B0604030504040204" pitchFamily="34" charset="0"/>
              <a:cs typeface="Tahoma" panose="020B0604030504040204" pitchFamily="34" charset="0"/>
            </a:rPr>
            <a:t>Analyse</a:t>
          </a:r>
          <a:r>
            <a:rPr lang="en-US" sz="1200" b="1" kern="1200" smtClean="0">
              <a:latin typeface="Tahoma" panose="020B0604030504040204" pitchFamily="34" charset="0"/>
              <a:ea typeface="Tahoma" panose="020B0604030504040204" pitchFamily="34" charset="0"/>
              <a:cs typeface="Tahoma" panose="020B0604030504040204" pitchFamily="34" charset="0"/>
            </a:rPr>
            <a:t> des performances / validation du modèle</a:t>
          </a:r>
          <a:endParaRPr lang="en-US" sz="1200" b="1" kern="1200">
            <a:latin typeface="Tahoma" panose="020B0604030504040204" pitchFamily="34" charset="0"/>
            <a:ea typeface="Tahoma" panose="020B0604030504040204" pitchFamily="34" charset="0"/>
            <a:cs typeface="Tahoma" panose="020B0604030504040204" pitchFamily="34" charset="0"/>
          </a:endParaRPr>
        </a:p>
      </dsp:txBody>
      <dsp:txXfrm>
        <a:off x="32356" y="1689407"/>
        <a:ext cx="1248266" cy="1039989"/>
      </dsp:txXfrm>
    </dsp:sp>
    <dsp:sp modelId="{040A824D-589F-4029-B669-B08815601E7A}">
      <dsp:nvSpPr>
        <dsp:cNvPr id="0" name=""/>
        <dsp:cNvSpPr/>
      </dsp:nvSpPr>
      <dsp:spPr>
        <a:xfrm rot="5400000">
          <a:off x="435885" y="2798893"/>
          <a:ext cx="562328" cy="497115"/>
        </a:xfrm>
        <a:prstGeom prst="rightArrow">
          <a:avLst>
            <a:gd name="adj1" fmla="val 60000"/>
            <a:gd name="adj2" fmla="val 50000"/>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latin typeface="Tahoma" panose="020B0604030504040204" pitchFamily="34" charset="0"/>
            <a:ea typeface="Tahoma" panose="020B0604030504040204" pitchFamily="34" charset="0"/>
            <a:cs typeface="Tahoma" panose="020B0604030504040204" pitchFamily="34" charset="0"/>
          </a:endParaRPr>
        </a:p>
      </dsp:txBody>
      <dsp:txXfrm rot="-5400000">
        <a:off x="567914" y="2766287"/>
        <a:ext cx="298269" cy="413194"/>
      </dsp:txXfrm>
    </dsp:sp>
    <dsp:sp modelId="{41D00DBA-FBDC-4699-B138-A7FA398BC944}">
      <dsp:nvSpPr>
        <dsp:cNvPr id="0" name=""/>
        <dsp:cNvSpPr/>
      </dsp:nvSpPr>
      <dsp:spPr>
        <a:xfrm>
          <a:off x="0" y="3273008"/>
          <a:ext cx="1312978" cy="1104701"/>
        </a:xfrm>
        <a:prstGeom prst="roundRect">
          <a:avLst>
            <a:gd name="adj" fmla="val 10000"/>
          </a:avLst>
        </a:prstGeom>
        <a:solidFill>
          <a:srgbClr val="00B0F0"/>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smtClean="0">
              <a:latin typeface="Tahoma" panose="020B0604030504040204" pitchFamily="34" charset="0"/>
              <a:ea typeface="Tahoma" panose="020B0604030504040204" pitchFamily="34" charset="0"/>
              <a:cs typeface="Tahoma" panose="020B0604030504040204" pitchFamily="34" charset="0"/>
            </a:rPr>
            <a:t>Résultat</a:t>
          </a:r>
          <a:endParaRPr lang="en-US" sz="1200" b="1" kern="1200">
            <a:latin typeface="Tahoma" panose="020B0604030504040204" pitchFamily="34" charset="0"/>
            <a:ea typeface="Tahoma" panose="020B0604030504040204" pitchFamily="34" charset="0"/>
            <a:cs typeface="Tahoma" panose="020B0604030504040204" pitchFamily="34" charset="0"/>
          </a:endParaRPr>
        </a:p>
      </dsp:txBody>
      <dsp:txXfrm>
        <a:off x="32356" y="3305364"/>
        <a:ext cx="1248266" cy="10399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2E3785-BF07-4C52-9B11-A541A84DE784}">
      <dsp:nvSpPr>
        <dsp:cNvPr id="0" name=""/>
        <dsp:cNvSpPr/>
      </dsp:nvSpPr>
      <dsp:spPr>
        <a:xfrm>
          <a:off x="0" y="0"/>
          <a:ext cx="1292584" cy="1104701"/>
        </a:xfrm>
        <a:prstGeom prst="roundRect">
          <a:avLst>
            <a:gd name="adj" fmla="val 10000"/>
          </a:avLst>
        </a:prstGeom>
        <a:solidFill>
          <a:srgbClr val="00B0F0"/>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smtClean="0">
              <a:latin typeface="Tahoma" panose="020B0604030504040204" pitchFamily="34" charset="0"/>
              <a:ea typeface="Tahoma" panose="020B0604030504040204" pitchFamily="34" charset="0"/>
              <a:cs typeface="Tahoma" panose="020B0604030504040204" pitchFamily="34" charset="0"/>
            </a:rPr>
            <a:t>Application du modèle d’apprentissage</a:t>
          </a:r>
          <a:endParaRPr lang="en-US" sz="1100" b="1" kern="1200">
            <a:latin typeface="Tahoma" panose="020B0604030504040204" pitchFamily="34" charset="0"/>
            <a:ea typeface="Tahoma" panose="020B0604030504040204" pitchFamily="34" charset="0"/>
            <a:cs typeface="Tahoma" panose="020B0604030504040204" pitchFamily="34" charset="0"/>
          </a:endParaRPr>
        </a:p>
      </dsp:txBody>
      <dsp:txXfrm>
        <a:off x="32356" y="32356"/>
        <a:ext cx="1227872" cy="1039989"/>
      </dsp:txXfrm>
    </dsp:sp>
    <dsp:sp modelId="{67412942-1FE2-4413-B08C-EF53D3F6D8E2}">
      <dsp:nvSpPr>
        <dsp:cNvPr id="0" name=""/>
        <dsp:cNvSpPr/>
      </dsp:nvSpPr>
      <dsp:spPr>
        <a:xfrm rot="5400000">
          <a:off x="331706" y="1135724"/>
          <a:ext cx="568381" cy="497115"/>
        </a:xfrm>
        <a:prstGeom prst="rightArrow">
          <a:avLst>
            <a:gd name="adj1" fmla="val 60000"/>
            <a:gd name="adj2" fmla="val 50000"/>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latin typeface="Tahoma" panose="020B0604030504040204" pitchFamily="34" charset="0"/>
            <a:ea typeface="Tahoma" panose="020B0604030504040204" pitchFamily="34" charset="0"/>
            <a:cs typeface="Tahoma" panose="020B0604030504040204" pitchFamily="34" charset="0"/>
          </a:endParaRPr>
        </a:p>
      </dsp:txBody>
      <dsp:txXfrm rot="-5400000">
        <a:off x="466762" y="1100091"/>
        <a:ext cx="298269" cy="419247"/>
      </dsp:txXfrm>
    </dsp:sp>
    <dsp:sp modelId="{F3CA6CFF-58BB-48D6-ABEA-14198466D048}">
      <dsp:nvSpPr>
        <dsp:cNvPr id="0" name=""/>
        <dsp:cNvSpPr/>
      </dsp:nvSpPr>
      <dsp:spPr>
        <a:xfrm>
          <a:off x="0" y="1657051"/>
          <a:ext cx="1292584" cy="1104701"/>
        </a:xfrm>
        <a:prstGeom prst="roundRect">
          <a:avLst>
            <a:gd name="adj" fmla="val 10000"/>
          </a:avLst>
        </a:prstGeom>
        <a:solidFill>
          <a:srgbClr val="FFFF00"/>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err="1" smtClean="0">
              <a:latin typeface="Tahoma" panose="020B0604030504040204" pitchFamily="34" charset="0"/>
              <a:ea typeface="Tahoma" panose="020B0604030504040204" pitchFamily="34" charset="0"/>
              <a:cs typeface="Tahoma" panose="020B0604030504040204" pitchFamily="34" charset="0"/>
            </a:rPr>
            <a:t>Analyse</a:t>
          </a:r>
          <a:r>
            <a:rPr lang="en-US" sz="1200" b="1" kern="1200" smtClean="0">
              <a:latin typeface="Tahoma" panose="020B0604030504040204" pitchFamily="34" charset="0"/>
              <a:ea typeface="Tahoma" panose="020B0604030504040204" pitchFamily="34" charset="0"/>
              <a:cs typeface="Tahoma" panose="020B0604030504040204" pitchFamily="34" charset="0"/>
            </a:rPr>
            <a:t> des performances / validation du modèle</a:t>
          </a:r>
          <a:endParaRPr lang="en-US" sz="1200" b="1" kern="1200">
            <a:latin typeface="Tahoma" panose="020B0604030504040204" pitchFamily="34" charset="0"/>
            <a:ea typeface="Tahoma" panose="020B0604030504040204" pitchFamily="34" charset="0"/>
            <a:cs typeface="Tahoma" panose="020B0604030504040204" pitchFamily="34" charset="0"/>
          </a:endParaRPr>
        </a:p>
      </dsp:txBody>
      <dsp:txXfrm>
        <a:off x="32356" y="1689407"/>
        <a:ext cx="1227872" cy="1039989"/>
      </dsp:txXfrm>
    </dsp:sp>
    <dsp:sp modelId="{040A824D-589F-4029-B669-B08815601E7A}">
      <dsp:nvSpPr>
        <dsp:cNvPr id="0" name=""/>
        <dsp:cNvSpPr/>
      </dsp:nvSpPr>
      <dsp:spPr>
        <a:xfrm rot="5400000">
          <a:off x="425688" y="2798893"/>
          <a:ext cx="562328" cy="497115"/>
        </a:xfrm>
        <a:prstGeom prst="rightArrow">
          <a:avLst>
            <a:gd name="adj1" fmla="val 60000"/>
            <a:gd name="adj2" fmla="val 50000"/>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latin typeface="Tahoma" panose="020B0604030504040204" pitchFamily="34" charset="0"/>
            <a:ea typeface="Tahoma" panose="020B0604030504040204" pitchFamily="34" charset="0"/>
            <a:cs typeface="Tahoma" panose="020B0604030504040204" pitchFamily="34" charset="0"/>
          </a:endParaRPr>
        </a:p>
      </dsp:txBody>
      <dsp:txXfrm rot="-5400000">
        <a:off x="557717" y="2766287"/>
        <a:ext cx="298269" cy="413194"/>
      </dsp:txXfrm>
    </dsp:sp>
    <dsp:sp modelId="{41D00DBA-FBDC-4699-B138-A7FA398BC944}">
      <dsp:nvSpPr>
        <dsp:cNvPr id="0" name=""/>
        <dsp:cNvSpPr/>
      </dsp:nvSpPr>
      <dsp:spPr>
        <a:xfrm>
          <a:off x="0" y="3273008"/>
          <a:ext cx="1292584" cy="1104701"/>
        </a:xfrm>
        <a:prstGeom prst="roundRect">
          <a:avLst>
            <a:gd name="adj" fmla="val 10000"/>
          </a:avLst>
        </a:prstGeom>
        <a:solidFill>
          <a:srgbClr val="00B0F0"/>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smtClean="0">
              <a:latin typeface="Tahoma" panose="020B0604030504040204" pitchFamily="34" charset="0"/>
              <a:ea typeface="Tahoma" panose="020B0604030504040204" pitchFamily="34" charset="0"/>
              <a:cs typeface="Tahoma" panose="020B0604030504040204" pitchFamily="34" charset="0"/>
            </a:rPr>
            <a:t>Résultat</a:t>
          </a:r>
          <a:endParaRPr lang="en-US" sz="1200" b="1" kern="1200">
            <a:latin typeface="Tahoma" panose="020B0604030504040204" pitchFamily="34" charset="0"/>
            <a:ea typeface="Tahoma" panose="020B0604030504040204" pitchFamily="34" charset="0"/>
            <a:cs typeface="Tahoma" panose="020B0604030504040204" pitchFamily="34" charset="0"/>
          </a:endParaRPr>
        </a:p>
      </dsp:txBody>
      <dsp:txXfrm>
        <a:off x="32356" y="3305364"/>
        <a:ext cx="1227872" cy="10399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2E3785-BF07-4C52-9B11-A541A84DE784}">
      <dsp:nvSpPr>
        <dsp:cNvPr id="0" name=""/>
        <dsp:cNvSpPr/>
      </dsp:nvSpPr>
      <dsp:spPr>
        <a:xfrm>
          <a:off x="0" y="0"/>
          <a:ext cx="1357410" cy="1104701"/>
        </a:xfrm>
        <a:prstGeom prst="roundRect">
          <a:avLst>
            <a:gd name="adj" fmla="val 10000"/>
          </a:avLst>
        </a:prstGeom>
        <a:solidFill>
          <a:srgbClr val="00B0F0"/>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smtClean="0">
              <a:latin typeface="Tahoma" panose="020B0604030504040204" pitchFamily="34" charset="0"/>
              <a:ea typeface="Tahoma" panose="020B0604030504040204" pitchFamily="34" charset="0"/>
              <a:cs typeface="Tahoma" panose="020B0604030504040204" pitchFamily="34" charset="0"/>
            </a:rPr>
            <a:t>Application du modèle d’apprentissage</a:t>
          </a:r>
          <a:endParaRPr lang="en-US" sz="1100" b="1" kern="1200">
            <a:latin typeface="Tahoma" panose="020B0604030504040204" pitchFamily="34" charset="0"/>
            <a:ea typeface="Tahoma" panose="020B0604030504040204" pitchFamily="34" charset="0"/>
            <a:cs typeface="Tahoma" panose="020B0604030504040204" pitchFamily="34" charset="0"/>
          </a:endParaRPr>
        </a:p>
      </dsp:txBody>
      <dsp:txXfrm>
        <a:off x="32356" y="32356"/>
        <a:ext cx="1292698" cy="1039989"/>
      </dsp:txXfrm>
    </dsp:sp>
    <dsp:sp modelId="{67412942-1FE2-4413-B08C-EF53D3F6D8E2}">
      <dsp:nvSpPr>
        <dsp:cNvPr id="0" name=""/>
        <dsp:cNvSpPr/>
      </dsp:nvSpPr>
      <dsp:spPr>
        <a:xfrm rot="5400000">
          <a:off x="364119" y="1135724"/>
          <a:ext cx="568381" cy="497115"/>
        </a:xfrm>
        <a:prstGeom prst="rightArrow">
          <a:avLst>
            <a:gd name="adj1" fmla="val 60000"/>
            <a:gd name="adj2" fmla="val 50000"/>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latin typeface="Tahoma" panose="020B0604030504040204" pitchFamily="34" charset="0"/>
            <a:ea typeface="Tahoma" panose="020B0604030504040204" pitchFamily="34" charset="0"/>
            <a:cs typeface="Tahoma" panose="020B0604030504040204" pitchFamily="34" charset="0"/>
          </a:endParaRPr>
        </a:p>
      </dsp:txBody>
      <dsp:txXfrm rot="-5400000">
        <a:off x="499175" y="1100091"/>
        <a:ext cx="298269" cy="419247"/>
      </dsp:txXfrm>
    </dsp:sp>
    <dsp:sp modelId="{F3CA6CFF-58BB-48D6-ABEA-14198466D048}">
      <dsp:nvSpPr>
        <dsp:cNvPr id="0" name=""/>
        <dsp:cNvSpPr/>
      </dsp:nvSpPr>
      <dsp:spPr>
        <a:xfrm>
          <a:off x="0" y="1657051"/>
          <a:ext cx="1357410" cy="1104701"/>
        </a:xfrm>
        <a:prstGeom prst="roundRect">
          <a:avLst>
            <a:gd name="adj" fmla="val 10000"/>
          </a:avLst>
        </a:prstGeom>
        <a:solidFill>
          <a:srgbClr val="FFFF00"/>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err="1" smtClean="0">
              <a:latin typeface="Tahoma" panose="020B0604030504040204" pitchFamily="34" charset="0"/>
              <a:ea typeface="Tahoma" panose="020B0604030504040204" pitchFamily="34" charset="0"/>
              <a:cs typeface="Tahoma" panose="020B0604030504040204" pitchFamily="34" charset="0"/>
            </a:rPr>
            <a:t>Analyse</a:t>
          </a:r>
          <a:r>
            <a:rPr lang="en-US" sz="1200" b="1" kern="1200" smtClean="0">
              <a:latin typeface="Tahoma" panose="020B0604030504040204" pitchFamily="34" charset="0"/>
              <a:ea typeface="Tahoma" panose="020B0604030504040204" pitchFamily="34" charset="0"/>
              <a:cs typeface="Tahoma" panose="020B0604030504040204" pitchFamily="34" charset="0"/>
            </a:rPr>
            <a:t> des performances / validation du modèle</a:t>
          </a:r>
          <a:endParaRPr lang="en-US" sz="1200" b="1" kern="1200">
            <a:latin typeface="Tahoma" panose="020B0604030504040204" pitchFamily="34" charset="0"/>
            <a:ea typeface="Tahoma" panose="020B0604030504040204" pitchFamily="34" charset="0"/>
            <a:cs typeface="Tahoma" panose="020B0604030504040204" pitchFamily="34" charset="0"/>
          </a:endParaRPr>
        </a:p>
      </dsp:txBody>
      <dsp:txXfrm>
        <a:off x="32356" y="1689407"/>
        <a:ext cx="1292698" cy="1039989"/>
      </dsp:txXfrm>
    </dsp:sp>
    <dsp:sp modelId="{040A824D-589F-4029-B669-B08815601E7A}">
      <dsp:nvSpPr>
        <dsp:cNvPr id="0" name=""/>
        <dsp:cNvSpPr/>
      </dsp:nvSpPr>
      <dsp:spPr>
        <a:xfrm rot="5400000">
          <a:off x="458101" y="2798893"/>
          <a:ext cx="562328" cy="497115"/>
        </a:xfrm>
        <a:prstGeom prst="rightArrow">
          <a:avLst>
            <a:gd name="adj1" fmla="val 60000"/>
            <a:gd name="adj2" fmla="val 50000"/>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latin typeface="Tahoma" panose="020B0604030504040204" pitchFamily="34" charset="0"/>
            <a:ea typeface="Tahoma" panose="020B0604030504040204" pitchFamily="34" charset="0"/>
            <a:cs typeface="Tahoma" panose="020B0604030504040204" pitchFamily="34" charset="0"/>
          </a:endParaRPr>
        </a:p>
      </dsp:txBody>
      <dsp:txXfrm rot="-5400000">
        <a:off x="590130" y="2766287"/>
        <a:ext cx="298269" cy="413194"/>
      </dsp:txXfrm>
    </dsp:sp>
    <dsp:sp modelId="{41D00DBA-FBDC-4699-B138-A7FA398BC944}">
      <dsp:nvSpPr>
        <dsp:cNvPr id="0" name=""/>
        <dsp:cNvSpPr/>
      </dsp:nvSpPr>
      <dsp:spPr>
        <a:xfrm>
          <a:off x="0" y="3273008"/>
          <a:ext cx="1357410" cy="1104701"/>
        </a:xfrm>
        <a:prstGeom prst="roundRect">
          <a:avLst>
            <a:gd name="adj" fmla="val 10000"/>
          </a:avLst>
        </a:prstGeom>
        <a:solidFill>
          <a:srgbClr val="00B0F0"/>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smtClean="0">
              <a:latin typeface="Tahoma" panose="020B0604030504040204" pitchFamily="34" charset="0"/>
              <a:ea typeface="Tahoma" panose="020B0604030504040204" pitchFamily="34" charset="0"/>
              <a:cs typeface="Tahoma" panose="020B0604030504040204" pitchFamily="34" charset="0"/>
            </a:rPr>
            <a:t>Résultat</a:t>
          </a:r>
          <a:endParaRPr lang="en-US" sz="1200" b="1" kern="1200">
            <a:latin typeface="Tahoma" panose="020B0604030504040204" pitchFamily="34" charset="0"/>
            <a:ea typeface="Tahoma" panose="020B0604030504040204" pitchFamily="34" charset="0"/>
            <a:cs typeface="Tahoma" panose="020B0604030504040204" pitchFamily="34" charset="0"/>
          </a:endParaRPr>
        </a:p>
      </dsp:txBody>
      <dsp:txXfrm>
        <a:off x="32356" y="3305364"/>
        <a:ext cx="1292698" cy="10399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5ED47-53AC-496A-A1D7-55B9C3E1C2A3}">
      <dsp:nvSpPr>
        <dsp:cNvPr id="0" name=""/>
        <dsp:cNvSpPr/>
      </dsp:nvSpPr>
      <dsp:spPr>
        <a:xfrm>
          <a:off x="0" y="0"/>
          <a:ext cx="2134051" cy="1197109"/>
        </a:xfrm>
        <a:prstGeom prst="roundRect">
          <a:avLst>
            <a:gd name="adj" fmla="val 10000"/>
          </a:avLst>
        </a:prstGeom>
        <a:solidFill>
          <a:srgbClr val="FF0000"/>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smtClean="0">
              <a:latin typeface="Tahoma" panose="020B0604030504040204" pitchFamily="34" charset="0"/>
              <a:ea typeface="Tahoma" panose="020B0604030504040204" pitchFamily="34" charset="0"/>
              <a:cs typeface="Tahoma" panose="020B0604030504040204" pitchFamily="34" charset="0"/>
            </a:rPr>
            <a:t>Application du modèle d’apprentissage</a:t>
          </a:r>
          <a:endParaRPr lang="en-US" sz="1700" b="1" kern="1200">
            <a:latin typeface="Tahoma" panose="020B0604030504040204" pitchFamily="34" charset="0"/>
            <a:ea typeface="Tahoma" panose="020B0604030504040204" pitchFamily="34" charset="0"/>
            <a:cs typeface="Tahoma" panose="020B0604030504040204" pitchFamily="34" charset="0"/>
          </a:endParaRPr>
        </a:p>
      </dsp:txBody>
      <dsp:txXfrm>
        <a:off x="35062" y="35062"/>
        <a:ext cx="2063927" cy="1126985"/>
      </dsp:txXfrm>
    </dsp:sp>
    <dsp:sp modelId="{57C9B29B-85D8-4F78-B821-B58F268F54F4}">
      <dsp:nvSpPr>
        <dsp:cNvPr id="0" name=""/>
        <dsp:cNvSpPr/>
      </dsp:nvSpPr>
      <dsp:spPr>
        <a:xfrm rot="5400000">
          <a:off x="726125" y="1230727"/>
          <a:ext cx="615926" cy="538699"/>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872478" y="1192114"/>
        <a:ext cx="323219" cy="454316"/>
      </dsp:txXfrm>
    </dsp:sp>
    <dsp:sp modelId="{6F4B3A33-AB9A-4962-B4F8-07CFEDAA6A79}">
      <dsp:nvSpPr>
        <dsp:cNvPr id="0" name=""/>
        <dsp:cNvSpPr/>
      </dsp:nvSpPr>
      <dsp:spPr>
        <a:xfrm>
          <a:off x="0" y="1795664"/>
          <a:ext cx="2134051" cy="1197109"/>
        </a:xfrm>
        <a:prstGeom prst="roundRect">
          <a:avLst>
            <a:gd name="adj" fmla="val 10000"/>
          </a:avLst>
        </a:prstGeom>
        <a:solidFill>
          <a:srgbClr val="FFFF00"/>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err="1" smtClean="0">
              <a:latin typeface="Tahoma" panose="020B0604030504040204" pitchFamily="34" charset="0"/>
              <a:ea typeface="Tahoma" panose="020B0604030504040204" pitchFamily="34" charset="0"/>
              <a:cs typeface="Tahoma" panose="020B0604030504040204" pitchFamily="34" charset="0"/>
            </a:rPr>
            <a:t>Analyse</a:t>
          </a:r>
          <a:r>
            <a:rPr lang="en-US" sz="1700" b="1" kern="1200" smtClean="0">
              <a:latin typeface="Tahoma" panose="020B0604030504040204" pitchFamily="34" charset="0"/>
              <a:ea typeface="Tahoma" panose="020B0604030504040204" pitchFamily="34" charset="0"/>
              <a:cs typeface="Tahoma" panose="020B0604030504040204" pitchFamily="34" charset="0"/>
            </a:rPr>
            <a:t> des performances / validation du modèle</a:t>
          </a:r>
          <a:endParaRPr lang="en-US" sz="1700" b="1" kern="1200">
            <a:latin typeface="Tahoma" panose="020B0604030504040204" pitchFamily="34" charset="0"/>
            <a:ea typeface="Tahoma" panose="020B0604030504040204" pitchFamily="34" charset="0"/>
            <a:cs typeface="Tahoma" panose="020B0604030504040204" pitchFamily="34" charset="0"/>
          </a:endParaRPr>
        </a:p>
      </dsp:txBody>
      <dsp:txXfrm>
        <a:off x="35062" y="1830726"/>
        <a:ext cx="2063927" cy="1126985"/>
      </dsp:txXfrm>
    </dsp:sp>
    <dsp:sp modelId="{EE301194-DA22-46AB-A9BE-CCDF92E4A59C}">
      <dsp:nvSpPr>
        <dsp:cNvPr id="0" name=""/>
        <dsp:cNvSpPr/>
      </dsp:nvSpPr>
      <dsp:spPr>
        <a:xfrm rot="5400000">
          <a:off x="827968" y="3033021"/>
          <a:ext cx="609367" cy="538699"/>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971042" y="2997687"/>
        <a:ext cx="323219" cy="447757"/>
      </dsp:txXfrm>
    </dsp:sp>
    <dsp:sp modelId="{CB324FBA-FC26-4D99-A0FA-D0ED30D02F1A}">
      <dsp:nvSpPr>
        <dsp:cNvPr id="0" name=""/>
        <dsp:cNvSpPr/>
      </dsp:nvSpPr>
      <dsp:spPr>
        <a:xfrm>
          <a:off x="0" y="3546796"/>
          <a:ext cx="2134051" cy="1197109"/>
        </a:xfrm>
        <a:prstGeom prst="roundRect">
          <a:avLst>
            <a:gd name="adj" fmla="val 10000"/>
          </a:avLst>
        </a:prstGeom>
        <a:solidFill>
          <a:srgbClr val="00B0F0"/>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smtClean="0">
              <a:latin typeface="Tahoma" panose="020B0604030504040204" pitchFamily="34" charset="0"/>
              <a:ea typeface="Tahoma" panose="020B0604030504040204" pitchFamily="34" charset="0"/>
              <a:cs typeface="Tahoma" panose="020B0604030504040204" pitchFamily="34" charset="0"/>
            </a:rPr>
            <a:t>Résultat</a:t>
          </a:r>
          <a:endParaRPr lang="en-US" sz="1700" b="1" kern="1200">
            <a:latin typeface="Tahoma" panose="020B0604030504040204" pitchFamily="34" charset="0"/>
            <a:ea typeface="Tahoma" panose="020B0604030504040204" pitchFamily="34" charset="0"/>
            <a:cs typeface="Tahoma" panose="020B0604030504040204" pitchFamily="34" charset="0"/>
          </a:endParaRPr>
        </a:p>
      </dsp:txBody>
      <dsp:txXfrm>
        <a:off x="35062" y="3581858"/>
        <a:ext cx="2063927" cy="11269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2B850-0576-43AA-8625-CADE18CEECB4}">
      <dsp:nvSpPr>
        <dsp:cNvPr id="0" name=""/>
        <dsp:cNvSpPr/>
      </dsp:nvSpPr>
      <dsp:spPr>
        <a:xfrm>
          <a:off x="0" y="0"/>
          <a:ext cx="1574800" cy="1107781"/>
        </a:xfrm>
        <a:prstGeom prst="roundRect">
          <a:avLst>
            <a:gd name="adj" fmla="val 10000"/>
          </a:avLst>
        </a:prstGeom>
        <a:solidFill>
          <a:srgbClr val="FF0000"/>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smtClean="0"/>
            <a:t>Données</a:t>
          </a:r>
        </a:p>
        <a:p>
          <a:pPr lvl="0" algn="ctr" defTabSz="844550">
            <a:lnSpc>
              <a:spcPct val="90000"/>
            </a:lnSpc>
            <a:spcBef>
              <a:spcPct val="0"/>
            </a:spcBef>
            <a:spcAft>
              <a:spcPct val="35000"/>
            </a:spcAft>
          </a:pPr>
          <a:r>
            <a:rPr lang="en-US" sz="1900" b="1" kern="1200" smtClean="0"/>
            <a:t>PAF</a:t>
          </a:r>
          <a:endParaRPr lang="en-US" sz="1900" b="1" kern="1200"/>
        </a:p>
      </dsp:txBody>
      <dsp:txXfrm>
        <a:off x="32446" y="32446"/>
        <a:ext cx="1509908" cy="1042889"/>
      </dsp:txXfrm>
    </dsp:sp>
    <dsp:sp modelId="{1529DB6C-F6F4-42CC-9374-7742EB8D47B6}">
      <dsp:nvSpPr>
        <dsp:cNvPr id="0" name=""/>
        <dsp:cNvSpPr/>
      </dsp:nvSpPr>
      <dsp:spPr>
        <a:xfrm rot="5400000">
          <a:off x="579690" y="1135476"/>
          <a:ext cx="415418" cy="49850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637849" y="1177018"/>
        <a:ext cx="299101" cy="290793"/>
      </dsp:txXfrm>
    </dsp:sp>
    <dsp:sp modelId="{F4C6AE41-0495-4C33-854E-6BC59AA303DD}">
      <dsp:nvSpPr>
        <dsp:cNvPr id="0" name=""/>
        <dsp:cNvSpPr/>
      </dsp:nvSpPr>
      <dsp:spPr>
        <a:xfrm>
          <a:off x="0" y="1661672"/>
          <a:ext cx="1574800" cy="1107781"/>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smtClean="0"/>
            <a:t>Application de l’EMD</a:t>
          </a:r>
          <a:endParaRPr lang="en-US" sz="1900" b="1" kern="1200"/>
        </a:p>
      </dsp:txBody>
      <dsp:txXfrm>
        <a:off x="32446" y="1694118"/>
        <a:ext cx="1509908" cy="1042889"/>
      </dsp:txXfrm>
    </dsp:sp>
    <dsp:sp modelId="{A0B109DB-08FE-44E2-820C-2DA47EC633E5}">
      <dsp:nvSpPr>
        <dsp:cNvPr id="0" name=""/>
        <dsp:cNvSpPr/>
      </dsp:nvSpPr>
      <dsp:spPr>
        <a:xfrm rot="5400000">
          <a:off x="579690" y="2797148"/>
          <a:ext cx="415418" cy="49850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637849" y="2838690"/>
        <a:ext cx="299101" cy="290793"/>
      </dsp:txXfrm>
    </dsp:sp>
    <dsp:sp modelId="{B470626F-AA99-403B-8377-7644FC8A5B1E}">
      <dsp:nvSpPr>
        <dsp:cNvPr id="0" name=""/>
        <dsp:cNvSpPr/>
      </dsp:nvSpPr>
      <dsp:spPr>
        <a:xfrm>
          <a:off x="0" y="3323345"/>
          <a:ext cx="1574800" cy="1107781"/>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smtClean="0"/>
            <a:t>CWT et extraction des IMFs</a:t>
          </a:r>
          <a:endParaRPr lang="en-US" sz="1900" b="1" kern="1200"/>
        </a:p>
      </dsp:txBody>
      <dsp:txXfrm>
        <a:off x="32446" y="3355791"/>
        <a:ext cx="1509908" cy="10428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2B850-0576-43AA-8625-CADE18CEECB4}">
      <dsp:nvSpPr>
        <dsp:cNvPr id="0" name=""/>
        <dsp:cNvSpPr/>
      </dsp:nvSpPr>
      <dsp:spPr>
        <a:xfrm>
          <a:off x="0" y="0"/>
          <a:ext cx="1574800" cy="1107781"/>
        </a:xfrm>
        <a:prstGeom prst="roundRect">
          <a:avLst>
            <a:gd name="adj" fmla="val 10000"/>
          </a:avLst>
        </a:prstGeom>
        <a:solidFill>
          <a:schemeClr val="bg1"/>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smtClean="0"/>
            <a:t>Données</a:t>
          </a:r>
        </a:p>
        <a:p>
          <a:pPr lvl="0" algn="ctr" defTabSz="844550">
            <a:lnSpc>
              <a:spcPct val="90000"/>
            </a:lnSpc>
            <a:spcBef>
              <a:spcPct val="0"/>
            </a:spcBef>
            <a:spcAft>
              <a:spcPct val="35000"/>
            </a:spcAft>
          </a:pPr>
          <a:r>
            <a:rPr lang="en-US" sz="1900" b="1" kern="1200" smtClean="0"/>
            <a:t>PAF</a:t>
          </a:r>
          <a:endParaRPr lang="en-US" sz="1900" b="1" kern="1200"/>
        </a:p>
      </dsp:txBody>
      <dsp:txXfrm>
        <a:off x="32446" y="32446"/>
        <a:ext cx="1509908" cy="1042889"/>
      </dsp:txXfrm>
    </dsp:sp>
    <dsp:sp modelId="{1529DB6C-F6F4-42CC-9374-7742EB8D47B6}">
      <dsp:nvSpPr>
        <dsp:cNvPr id="0" name=""/>
        <dsp:cNvSpPr/>
      </dsp:nvSpPr>
      <dsp:spPr>
        <a:xfrm rot="5400000">
          <a:off x="579690" y="1135476"/>
          <a:ext cx="415418" cy="49850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637849" y="1177018"/>
        <a:ext cx="299101" cy="290793"/>
      </dsp:txXfrm>
    </dsp:sp>
    <dsp:sp modelId="{F4C6AE41-0495-4C33-854E-6BC59AA303DD}">
      <dsp:nvSpPr>
        <dsp:cNvPr id="0" name=""/>
        <dsp:cNvSpPr/>
      </dsp:nvSpPr>
      <dsp:spPr>
        <a:xfrm>
          <a:off x="0" y="1661672"/>
          <a:ext cx="1574800" cy="1107781"/>
        </a:xfrm>
        <a:prstGeom prst="roundRect">
          <a:avLst>
            <a:gd name="adj" fmla="val 10000"/>
          </a:avLst>
        </a:prstGeom>
        <a:solidFill>
          <a:srgbClr val="FF0000"/>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smtClean="0"/>
            <a:t>Application de l’EMD</a:t>
          </a:r>
          <a:endParaRPr lang="en-US" sz="1900" b="1" kern="1200"/>
        </a:p>
      </dsp:txBody>
      <dsp:txXfrm>
        <a:off x="32446" y="1694118"/>
        <a:ext cx="1509908" cy="1042889"/>
      </dsp:txXfrm>
    </dsp:sp>
    <dsp:sp modelId="{A0B109DB-08FE-44E2-820C-2DA47EC633E5}">
      <dsp:nvSpPr>
        <dsp:cNvPr id="0" name=""/>
        <dsp:cNvSpPr/>
      </dsp:nvSpPr>
      <dsp:spPr>
        <a:xfrm rot="5400000">
          <a:off x="579690" y="2797148"/>
          <a:ext cx="415418" cy="49850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637849" y="2838690"/>
        <a:ext cx="299101" cy="290793"/>
      </dsp:txXfrm>
    </dsp:sp>
    <dsp:sp modelId="{B470626F-AA99-403B-8377-7644FC8A5B1E}">
      <dsp:nvSpPr>
        <dsp:cNvPr id="0" name=""/>
        <dsp:cNvSpPr/>
      </dsp:nvSpPr>
      <dsp:spPr>
        <a:xfrm>
          <a:off x="0" y="3323345"/>
          <a:ext cx="1574800" cy="1107781"/>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smtClean="0"/>
            <a:t>CWT et extraction des IMFs</a:t>
          </a:r>
          <a:endParaRPr lang="en-US" sz="1900" b="1" kern="1200"/>
        </a:p>
      </dsp:txBody>
      <dsp:txXfrm>
        <a:off x="32446" y="3355791"/>
        <a:ext cx="1509908" cy="104288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2B850-0576-43AA-8625-CADE18CEECB4}">
      <dsp:nvSpPr>
        <dsp:cNvPr id="0" name=""/>
        <dsp:cNvSpPr/>
      </dsp:nvSpPr>
      <dsp:spPr>
        <a:xfrm>
          <a:off x="0" y="0"/>
          <a:ext cx="1574800" cy="1107781"/>
        </a:xfrm>
        <a:prstGeom prst="roundRect">
          <a:avLst>
            <a:gd name="adj" fmla="val 10000"/>
          </a:avLst>
        </a:prstGeom>
        <a:solidFill>
          <a:schemeClr val="bg1"/>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smtClean="0"/>
            <a:t>Données</a:t>
          </a:r>
        </a:p>
        <a:p>
          <a:pPr lvl="0" algn="ctr" defTabSz="844550">
            <a:lnSpc>
              <a:spcPct val="90000"/>
            </a:lnSpc>
            <a:spcBef>
              <a:spcPct val="0"/>
            </a:spcBef>
            <a:spcAft>
              <a:spcPct val="35000"/>
            </a:spcAft>
          </a:pPr>
          <a:r>
            <a:rPr lang="en-US" sz="1900" b="1" kern="1200" smtClean="0"/>
            <a:t>PAF</a:t>
          </a:r>
          <a:endParaRPr lang="en-US" sz="1900" b="1" kern="1200"/>
        </a:p>
      </dsp:txBody>
      <dsp:txXfrm>
        <a:off x="32446" y="32446"/>
        <a:ext cx="1509908" cy="1042889"/>
      </dsp:txXfrm>
    </dsp:sp>
    <dsp:sp modelId="{1529DB6C-F6F4-42CC-9374-7742EB8D47B6}">
      <dsp:nvSpPr>
        <dsp:cNvPr id="0" name=""/>
        <dsp:cNvSpPr/>
      </dsp:nvSpPr>
      <dsp:spPr>
        <a:xfrm rot="5400000">
          <a:off x="579690" y="1135476"/>
          <a:ext cx="415418" cy="49850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637849" y="1177018"/>
        <a:ext cx="299101" cy="290793"/>
      </dsp:txXfrm>
    </dsp:sp>
    <dsp:sp modelId="{F4C6AE41-0495-4C33-854E-6BC59AA303DD}">
      <dsp:nvSpPr>
        <dsp:cNvPr id="0" name=""/>
        <dsp:cNvSpPr/>
      </dsp:nvSpPr>
      <dsp:spPr>
        <a:xfrm>
          <a:off x="0" y="1661672"/>
          <a:ext cx="1574800" cy="1107781"/>
        </a:xfrm>
        <a:prstGeom prst="roundRect">
          <a:avLst>
            <a:gd name="adj" fmla="val 10000"/>
          </a:avLst>
        </a:prstGeom>
        <a:solidFill>
          <a:schemeClr val="bg1"/>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smtClean="0"/>
            <a:t>Application de l’EMD</a:t>
          </a:r>
          <a:endParaRPr lang="en-US" sz="1900" b="1" kern="1200"/>
        </a:p>
      </dsp:txBody>
      <dsp:txXfrm>
        <a:off x="32446" y="1694118"/>
        <a:ext cx="1509908" cy="1042889"/>
      </dsp:txXfrm>
    </dsp:sp>
    <dsp:sp modelId="{A0B109DB-08FE-44E2-820C-2DA47EC633E5}">
      <dsp:nvSpPr>
        <dsp:cNvPr id="0" name=""/>
        <dsp:cNvSpPr/>
      </dsp:nvSpPr>
      <dsp:spPr>
        <a:xfrm rot="5400000">
          <a:off x="579690" y="2797148"/>
          <a:ext cx="415418" cy="49850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637849" y="2838690"/>
        <a:ext cx="299101" cy="290793"/>
      </dsp:txXfrm>
    </dsp:sp>
    <dsp:sp modelId="{B470626F-AA99-403B-8377-7644FC8A5B1E}">
      <dsp:nvSpPr>
        <dsp:cNvPr id="0" name=""/>
        <dsp:cNvSpPr/>
      </dsp:nvSpPr>
      <dsp:spPr>
        <a:xfrm>
          <a:off x="0" y="3323345"/>
          <a:ext cx="1574800" cy="1107781"/>
        </a:xfrm>
        <a:prstGeom prst="roundRect">
          <a:avLst>
            <a:gd name="adj" fmla="val 10000"/>
          </a:avLst>
        </a:prstGeom>
        <a:solidFill>
          <a:srgbClr val="FF0000"/>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smtClean="0"/>
            <a:t>CWT et extraction des IMFs</a:t>
          </a:r>
          <a:endParaRPr lang="en-US" sz="1900" b="1" kern="1200"/>
        </a:p>
      </dsp:txBody>
      <dsp:txXfrm>
        <a:off x="32446" y="3355791"/>
        <a:ext cx="1509908" cy="104288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7072"/>
          </a:xfrm>
          <a:prstGeom prst="rect">
            <a:avLst/>
          </a:prstGeom>
        </p:spPr>
        <p:txBody>
          <a:bodyPr vert="horz" lIns="93497" tIns="46749" rIns="93497" bIns="46749" rtlCol="0"/>
          <a:lstStyle>
            <a:lvl1pPr algn="r">
              <a:defRPr sz="1200"/>
            </a:lvl1pPr>
          </a:lstStyle>
          <a:p>
            <a:fld id="{75BFA044-344B-4BEE-A5E2-DE09ED9552EE}" type="datetimeFigureOut">
              <a:rPr lang="en-US" smtClean="0"/>
              <a:t>6/1/2021</a:t>
            </a:fld>
            <a:endParaRPr lang="en-US"/>
          </a:p>
        </p:txBody>
      </p:sp>
      <p:sp>
        <p:nvSpPr>
          <p:cNvPr id="4" name="Footer Placeholder 3"/>
          <p:cNvSpPr>
            <a:spLocks noGrp="1"/>
          </p:cNvSpPr>
          <p:nvPr>
            <p:ph type="ftr" sz="quarter" idx="2"/>
          </p:nvPr>
        </p:nvSpPr>
        <p:spPr>
          <a:xfrm>
            <a:off x="0" y="8842030"/>
            <a:ext cx="3056414" cy="467072"/>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30"/>
            <a:ext cx="3056414" cy="467072"/>
          </a:xfrm>
          <a:prstGeom prst="rect">
            <a:avLst/>
          </a:prstGeom>
        </p:spPr>
        <p:txBody>
          <a:bodyPr vert="horz" lIns="93497" tIns="46749" rIns="93497" bIns="46749" rtlCol="0" anchor="b"/>
          <a:lstStyle>
            <a:lvl1pPr algn="r">
              <a:defRPr sz="1200"/>
            </a:lvl1pPr>
          </a:lstStyle>
          <a:p>
            <a:fld id="{82245591-1170-4C78-92D0-6FB6D9892077}" type="slidenum">
              <a:rPr lang="en-US" smtClean="0"/>
              <a:t>‹#›</a:t>
            </a:fld>
            <a:endParaRPr lang="en-US"/>
          </a:p>
        </p:txBody>
      </p:sp>
    </p:spTree>
    <p:extLst>
      <p:ext uri="{BB962C8B-B14F-4D97-AF65-F5344CB8AC3E}">
        <p14:creationId xmlns:p14="http://schemas.microsoft.com/office/powerpoint/2010/main" val="21820411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7072"/>
          </a:xfrm>
          <a:prstGeom prst="rect">
            <a:avLst/>
          </a:prstGeom>
        </p:spPr>
        <p:txBody>
          <a:bodyPr vert="horz" lIns="93497" tIns="46749" rIns="93497" bIns="46749" rtlCol="0"/>
          <a:lstStyle>
            <a:lvl1pPr algn="r">
              <a:defRPr sz="1200"/>
            </a:lvl1pPr>
          </a:lstStyle>
          <a:p>
            <a:fld id="{0B11660A-EBA5-4F69-AF63-D1AA1687212D}" type="datetimeFigureOut">
              <a:rPr lang="en-US" smtClean="0"/>
              <a:t>6/1/2021</a:t>
            </a:fld>
            <a:endParaRPr lang="en-US"/>
          </a:p>
        </p:txBody>
      </p:sp>
      <p:sp>
        <p:nvSpPr>
          <p:cNvPr id="4" name="Slide Image Placeholder 3"/>
          <p:cNvSpPr>
            <a:spLocks noGrp="1" noRot="1" noChangeAspect="1"/>
          </p:cNvSpPr>
          <p:nvPr>
            <p:ph type="sldImg" idx="2"/>
          </p:nvPr>
        </p:nvSpPr>
        <p:spPr>
          <a:xfrm>
            <a:off x="735013" y="1163638"/>
            <a:ext cx="5583237" cy="3141662"/>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80004"/>
            <a:ext cx="5642610" cy="3665458"/>
          </a:xfrm>
          <a:prstGeom prst="rect">
            <a:avLst/>
          </a:prstGeom>
        </p:spPr>
        <p:txBody>
          <a:bodyPr vert="horz" lIns="93497" tIns="46749" rIns="93497" bIns="4674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56414" cy="467072"/>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30"/>
            <a:ext cx="3056414" cy="467072"/>
          </a:xfrm>
          <a:prstGeom prst="rect">
            <a:avLst/>
          </a:prstGeom>
        </p:spPr>
        <p:txBody>
          <a:bodyPr vert="horz" lIns="93497" tIns="46749" rIns="93497" bIns="46749" rtlCol="0" anchor="b"/>
          <a:lstStyle>
            <a:lvl1pPr algn="r">
              <a:defRPr sz="1200"/>
            </a:lvl1pPr>
          </a:lstStyle>
          <a:p>
            <a:fld id="{D36679ED-17D7-46C9-843B-DD9B3ED614A5}" type="slidenum">
              <a:rPr lang="en-US" smtClean="0"/>
              <a:t>‹#›</a:t>
            </a:fld>
            <a:endParaRPr lang="en-US"/>
          </a:p>
        </p:txBody>
      </p:sp>
    </p:spTree>
    <p:extLst>
      <p:ext uri="{BB962C8B-B14F-4D97-AF65-F5344CB8AC3E}">
        <p14:creationId xmlns:p14="http://schemas.microsoft.com/office/powerpoint/2010/main" val="42191333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swissheart.ch/fr/maladies-cardiaques-avc/maladies/insuffisance-cardiaque.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1</a:t>
            </a:fld>
            <a:endParaRPr lang="en-US"/>
          </a:p>
        </p:txBody>
      </p:sp>
    </p:spTree>
    <p:extLst>
      <p:ext uri="{BB962C8B-B14F-4D97-AF65-F5344CB8AC3E}">
        <p14:creationId xmlns:p14="http://schemas.microsoft.com/office/powerpoint/2010/main" val="3911330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10</a:t>
            </a:fld>
            <a:endParaRPr lang="en-US"/>
          </a:p>
        </p:txBody>
      </p:sp>
    </p:spTree>
    <p:extLst>
      <p:ext uri="{BB962C8B-B14F-4D97-AF65-F5344CB8AC3E}">
        <p14:creationId xmlns:p14="http://schemas.microsoft.com/office/powerpoint/2010/main" val="767713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11</a:t>
            </a:fld>
            <a:endParaRPr lang="en-US"/>
          </a:p>
        </p:txBody>
      </p:sp>
    </p:spTree>
    <p:extLst>
      <p:ext uri="{BB962C8B-B14F-4D97-AF65-F5344CB8AC3E}">
        <p14:creationId xmlns:p14="http://schemas.microsoft.com/office/powerpoint/2010/main" val="1682947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smtClean="0">
                <a:solidFill>
                  <a:schemeClr val="tx1"/>
                </a:solidFill>
                <a:latin typeface="Tahoma" panose="020B0604030504040204" pitchFamily="34" charset="0"/>
                <a:ea typeface="Tahoma" panose="020B0604030504040204" pitchFamily="34" charset="0"/>
                <a:cs typeface="Tahoma" panose="020B0604030504040204" pitchFamily="34" charset="0"/>
              </a:rPr>
              <a:t>American Heart Association.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smtClean="0">
                <a:solidFill>
                  <a:schemeClr val="tx1"/>
                </a:solidFill>
                <a:latin typeface="Tahoma" panose="020B0604030504040204" pitchFamily="34" charset="0"/>
                <a:ea typeface="Tahoma" panose="020B0604030504040204" pitchFamily="34" charset="0"/>
                <a:cs typeface="Tahoma" panose="020B0604030504040204" pitchFamily="34" charset="0"/>
              </a:rPr>
              <a:t>The European Society of Cardiology ST-T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12</a:t>
            </a:fld>
            <a:endParaRPr lang="en-US"/>
          </a:p>
        </p:txBody>
      </p:sp>
    </p:spTree>
    <p:extLst>
      <p:ext uri="{BB962C8B-B14F-4D97-AF65-F5344CB8AC3E}">
        <p14:creationId xmlns:p14="http://schemas.microsoft.com/office/powerpoint/2010/main" val="269649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13</a:t>
            </a:fld>
            <a:endParaRPr lang="en-US"/>
          </a:p>
        </p:txBody>
      </p:sp>
    </p:spTree>
    <p:extLst>
      <p:ext uri="{BB962C8B-B14F-4D97-AF65-F5344CB8AC3E}">
        <p14:creationId xmlns:p14="http://schemas.microsoft.com/office/powerpoint/2010/main" val="3948425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latin typeface="Tahoma" panose="020B0604030504040204" pitchFamily="34" charset="0"/>
                <a:ea typeface="Tahoma" panose="020B0604030504040204" pitchFamily="34" charset="0"/>
                <a:cs typeface="Tahoma" panose="020B0604030504040204" pitchFamily="34" charset="0"/>
              </a:rPr>
              <a:t>Comme l’ECG est un signal débruité par plusieurs types de bruits donc il est nécessaire de le filtrer. Dans la littérature plusieurs types de filtrage sont utilisées tel que le filtrage médiane et le filtrage adaptative. La décomposition modale empirique (EMD) est une technique qui sert </a:t>
            </a:r>
            <a:r>
              <a:rPr lang="fr-FR" sz="1200" smtClean="0">
                <a:latin typeface="Tahoma" panose="020B0604030504040204" pitchFamily="34" charset="0"/>
                <a:ea typeface="Tahoma" panose="020B0604030504040204" pitchFamily="34" charset="0"/>
                <a:cs typeface="Tahoma" panose="020B0604030504040204" pitchFamily="34" charset="0"/>
              </a:rPr>
              <a:t>à prétraiter le signal d’une part et à interpréter l’évolution des fréquences du signal en analysant les </a:t>
            </a:r>
            <a:r>
              <a:rPr lang="en-US" sz="1200" smtClean="0">
                <a:latin typeface="Tahoma" panose="020B0604030504040204" pitchFamily="34" charset="0"/>
                <a:ea typeface="Tahoma" panose="020B0604030504040204" pitchFamily="34" charset="0"/>
                <a:cs typeface="Tahoma" panose="020B0604030504040204" pitchFamily="34" charset="0"/>
              </a:rPr>
              <a:t>fonctions intrinsèques (</a:t>
            </a:r>
            <a:r>
              <a:rPr lang="fr-FR" sz="1200" smtClean="0">
                <a:latin typeface="Tahoma" panose="020B0604030504040204" pitchFamily="34" charset="0"/>
                <a:ea typeface="Tahoma" panose="020B0604030504040204" pitchFamily="34" charset="0"/>
                <a:cs typeface="Tahoma" panose="020B0604030504040204" pitchFamily="34" charset="0"/>
              </a:rPr>
              <a:t>IMFs) résultantes.</a:t>
            </a:r>
            <a:endParaRPr lang="en-US" sz="1200" smtClean="0">
              <a:latin typeface="Tahoma" panose="020B0604030504040204" pitchFamily="34" charset="0"/>
              <a:ea typeface="Tahoma" panose="020B0604030504040204" pitchFamily="34" charset="0"/>
              <a:cs typeface="Tahoma" panose="020B0604030504040204" pitchFamily="34" charset="0"/>
            </a:endParaRPr>
          </a:p>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14</a:t>
            </a:fld>
            <a:endParaRPr lang="en-US"/>
          </a:p>
        </p:txBody>
      </p:sp>
    </p:spTree>
    <p:extLst>
      <p:ext uri="{BB962C8B-B14F-4D97-AF65-F5344CB8AC3E}">
        <p14:creationId xmlns:p14="http://schemas.microsoft.com/office/powerpoint/2010/main" val="2572536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150000"/>
              </a:lnSpc>
              <a:buFont typeface="Arial" panose="020B0604020202020204" pitchFamily="34" charset="0"/>
              <a:buChar char="•"/>
            </a:pPr>
            <a:r>
              <a:rPr lang="en-US" sz="2200" smtClean="0">
                <a:latin typeface="Tahoma" panose="020B0604030504040204" pitchFamily="34" charset="0"/>
                <a:ea typeface="Tahoma" panose="020B0604030504040204" pitchFamily="34" charset="0"/>
                <a:cs typeface="Tahoma" panose="020B0604030504040204" pitchFamily="34" charset="0"/>
              </a:rPr>
              <a:t>Deux approaches sont les plus utilisées pour l’extraction des caractéristqiques: La transformée rapide de Fourier (FFT) qui localise le signal en fonction de la fréquence et les ondelettes (WT) qui localisent les signaux en temps-fréquence.</a:t>
            </a:r>
          </a:p>
        </p:txBody>
      </p:sp>
      <p:sp>
        <p:nvSpPr>
          <p:cNvPr id="4" name="Slide Number Placeholder 3"/>
          <p:cNvSpPr>
            <a:spLocks noGrp="1"/>
          </p:cNvSpPr>
          <p:nvPr>
            <p:ph type="sldNum" sz="quarter" idx="10"/>
          </p:nvPr>
        </p:nvSpPr>
        <p:spPr/>
        <p:txBody>
          <a:bodyPr/>
          <a:lstStyle/>
          <a:p>
            <a:fld id="{D36679ED-17D7-46C9-843B-DD9B3ED614A5}" type="slidenum">
              <a:rPr lang="en-US" smtClean="0"/>
              <a:t>15</a:t>
            </a:fld>
            <a:endParaRPr lang="en-US"/>
          </a:p>
        </p:txBody>
      </p:sp>
    </p:spTree>
    <p:extLst>
      <p:ext uri="{BB962C8B-B14F-4D97-AF65-F5344CB8AC3E}">
        <p14:creationId xmlns:p14="http://schemas.microsoft.com/office/powerpoint/2010/main" val="2595558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Plusieurs méthodes pur la selection des données dont l’une est l’extraction de la moyenne puis la division par l’écart type : mean=0 et ecart proche de 1</a:t>
            </a:r>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16</a:t>
            </a:fld>
            <a:endParaRPr lang="en-US"/>
          </a:p>
        </p:txBody>
      </p:sp>
    </p:spTree>
    <p:extLst>
      <p:ext uri="{BB962C8B-B14F-4D97-AF65-F5344CB8AC3E}">
        <p14:creationId xmlns:p14="http://schemas.microsoft.com/office/powerpoint/2010/main" val="1332587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buFont typeface="Arial" panose="020B0604020202020204" pitchFamily="34" charset="0"/>
              <a:buChar char="•"/>
            </a:pPr>
            <a:r>
              <a:rPr lang="fr-FR" sz="1200" smtClean="0">
                <a:solidFill>
                  <a:srgbClr val="000000"/>
                </a:solidFill>
                <a:latin typeface="Tahoma" panose="020B0604030504040204" pitchFamily="34" charset="0"/>
                <a:ea typeface="Tahoma" panose="020B0604030504040204" pitchFamily="34" charset="0"/>
                <a:cs typeface="Tahoma" panose="020B0604030504040204" pitchFamily="34" charset="0"/>
              </a:rPr>
              <a:t>Les </a:t>
            </a:r>
            <a:r>
              <a:rPr lang="fr-FR" sz="1200" b="1" smtClean="0">
                <a:solidFill>
                  <a:srgbClr val="000000"/>
                </a:solidFill>
                <a:latin typeface="Tahoma" panose="020B0604030504040204" pitchFamily="34" charset="0"/>
                <a:ea typeface="Tahoma" panose="020B0604030504040204" pitchFamily="34" charset="0"/>
                <a:cs typeface="Tahoma" panose="020B0604030504040204" pitchFamily="34" charset="0"/>
              </a:rPr>
              <a:t>données d’entraînement</a:t>
            </a:r>
            <a:r>
              <a:rPr lang="fr-FR" sz="1200" smtClean="0">
                <a:solidFill>
                  <a:srgbClr val="000000"/>
                </a:solidFill>
                <a:latin typeface="Tahoma" panose="020B0604030504040204" pitchFamily="34" charset="0"/>
                <a:ea typeface="Tahoma" panose="020B0604030504040204" pitchFamily="34" charset="0"/>
                <a:cs typeface="Tahoma" panose="020B0604030504040204" pitchFamily="34" charset="0"/>
              </a:rPr>
              <a:t> serviront à entraîner le ou les algorithmes choisis ;</a:t>
            </a:r>
          </a:p>
          <a:p>
            <a:pPr>
              <a:lnSpc>
                <a:spcPct val="150000"/>
              </a:lnSpc>
              <a:buFont typeface="Arial" panose="020B0604020202020204" pitchFamily="34" charset="0"/>
              <a:buChar char="•"/>
            </a:pPr>
            <a:r>
              <a:rPr lang="fr-FR" sz="1200" smtClean="0">
                <a:solidFill>
                  <a:srgbClr val="000000"/>
                </a:solidFill>
                <a:latin typeface="Tahoma" panose="020B0604030504040204" pitchFamily="34" charset="0"/>
                <a:ea typeface="Tahoma" panose="020B0604030504040204" pitchFamily="34" charset="0"/>
                <a:cs typeface="Tahoma" panose="020B0604030504040204" pitchFamily="34" charset="0"/>
              </a:rPr>
              <a:t>Les </a:t>
            </a:r>
            <a:r>
              <a:rPr lang="fr-FR" sz="1200" b="1" smtClean="0">
                <a:solidFill>
                  <a:srgbClr val="000000"/>
                </a:solidFill>
                <a:latin typeface="Tahoma" panose="020B0604030504040204" pitchFamily="34" charset="0"/>
                <a:ea typeface="Tahoma" panose="020B0604030504040204" pitchFamily="34" charset="0"/>
                <a:cs typeface="Tahoma" panose="020B0604030504040204" pitchFamily="34" charset="0"/>
              </a:rPr>
              <a:t>données de test</a:t>
            </a:r>
            <a:r>
              <a:rPr lang="fr-FR" sz="1200" smtClean="0">
                <a:solidFill>
                  <a:srgbClr val="000000"/>
                </a:solidFill>
                <a:latin typeface="Tahoma" panose="020B0604030504040204" pitchFamily="34" charset="0"/>
                <a:ea typeface="Tahoma" panose="020B0604030504040204" pitchFamily="34" charset="0"/>
                <a:cs typeface="Tahoma" panose="020B0604030504040204" pitchFamily="34" charset="0"/>
              </a:rPr>
              <a:t> seront utilisées pour vérifier la performance du résultat ;</a:t>
            </a:r>
          </a:p>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17</a:t>
            </a:fld>
            <a:endParaRPr lang="en-US"/>
          </a:p>
        </p:txBody>
      </p:sp>
    </p:spTree>
    <p:extLst>
      <p:ext uri="{BB962C8B-B14F-4D97-AF65-F5344CB8AC3E}">
        <p14:creationId xmlns:p14="http://schemas.microsoft.com/office/powerpoint/2010/main" val="3596898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1" i="0" kern="1200" smtClean="0">
                <a:solidFill>
                  <a:schemeClr val="tx1"/>
                </a:solidFill>
                <a:effectLst/>
                <a:latin typeface="+mn-lt"/>
                <a:ea typeface="+mn-ea"/>
                <a:cs typeface="+mn-cs"/>
              </a:rPr>
              <a:t>L’intelligence artificielle</a:t>
            </a:r>
            <a:r>
              <a:rPr lang="fr-FR" sz="1200" b="0" i="0" kern="1200" smtClean="0">
                <a:solidFill>
                  <a:schemeClr val="tx1"/>
                </a:solidFill>
                <a:effectLst/>
                <a:latin typeface="+mn-lt"/>
                <a:ea typeface="+mn-ea"/>
                <a:cs typeface="+mn-cs"/>
              </a:rPr>
              <a:t> : c’est un champ de recherche qui regroupe l’</a:t>
            </a:r>
            <a:r>
              <a:rPr lang="fr-FR" sz="1200" b="1" i="0" kern="1200" smtClean="0">
                <a:solidFill>
                  <a:schemeClr val="tx1"/>
                </a:solidFill>
                <a:effectLst/>
                <a:latin typeface="+mn-lt"/>
                <a:ea typeface="+mn-ea"/>
                <a:cs typeface="+mn-cs"/>
              </a:rPr>
              <a:t>ensemble des techniques et méthodes</a:t>
            </a:r>
            <a:r>
              <a:rPr lang="fr-FR" sz="1200" b="0" i="0" kern="1200" smtClean="0">
                <a:solidFill>
                  <a:schemeClr val="tx1"/>
                </a:solidFill>
                <a:effectLst/>
                <a:latin typeface="+mn-lt"/>
                <a:ea typeface="+mn-ea"/>
                <a:cs typeface="+mn-cs"/>
              </a:rPr>
              <a:t> qui tendent à </a:t>
            </a:r>
            <a:r>
              <a:rPr lang="fr-FR" sz="1200" b="1" i="0" kern="1200" smtClean="0">
                <a:solidFill>
                  <a:schemeClr val="tx1"/>
                </a:solidFill>
                <a:effectLst/>
                <a:latin typeface="+mn-lt"/>
                <a:ea typeface="+mn-ea"/>
                <a:cs typeface="+mn-cs"/>
              </a:rPr>
              <a:t>comprendre et reproduire le fonctionnement d’un cerveau humain</a:t>
            </a:r>
            <a:r>
              <a:rPr lang="fr-FR" sz="1200" b="0" i="0" kern="1200" smtClean="0">
                <a:solidFill>
                  <a:schemeClr val="tx1"/>
                </a:solidFill>
                <a:effectLst/>
                <a:latin typeface="+mn-lt"/>
                <a:ea typeface="+mn-ea"/>
                <a:cs typeface="+mn-cs"/>
              </a:rPr>
              <a:t>.</a:t>
            </a:r>
            <a:endParaRPr lang="fr-FR" sz="1200" b="1" i="0" kern="1200" smtClean="0">
              <a:solidFill>
                <a:schemeClr val="tx1"/>
              </a:solidFill>
              <a:effectLst/>
              <a:latin typeface="+mn-lt"/>
              <a:ea typeface="+mn-ea"/>
              <a:cs typeface="+mn-cs"/>
            </a:endParaRPr>
          </a:p>
          <a:p>
            <a:r>
              <a:rPr lang="fr-FR" sz="1200" b="1" i="0" kern="1200" smtClean="0">
                <a:solidFill>
                  <a:schemeClr val="tx1"/>
                </a:solidFill>
                <a:effectLst/>
                <a:latin typeface="+mn-lt"/>
                <a:ea typeface="+mn-ea"/>
                <a:cs typeface="+mn-cs"/>
              </a:rPr>
              <a:t>machine learning =</a:t>
            </a:r>
            <a:r>
              <a:rPr lang="fr-FR" sz="1200" b="0" i="0" kern="1200" smtClean="0">
                <a:solidFill>
                  <a:schemeClr val="tx1"/>
                </a:solidFill>
                <a:effectLst/>
                <a:latin typeface="+mn-lt"/>
                <a:ea typeface="+mn-ea"/>
                <a:cs typeface="+mn-cs"/>
              </a:rPr>
              <a:t>L'apprentissage automatique </a:t>
            </a:r>
            <a:r>
              <a:rPr lang="fr-FR" sz="1200" b="0" i="0" kern="1200" baseline="30000" smtClean="0">
                <a:solidFill>
                  <a:schemeClr val="tx1"/>
                </a:solidFill>
                <a:effectLst/>
                <a:latin typeface="+mn-lt"/>
                <a:ea typeface="+mn-ea"/>
                <a:cs typeface="+mn-cs"/>
              </a:rPr>
              <a:t>,</a:t>
            </a:r>
            <a:r>
              <a:rPr lang="fr-FR" sz="1200" b="0" i="0" kern="1200" smtClean="0">
                <a:solidFill>
                  <a:schemeClr val="tx1"/>
                </a:solidFill>
                <a:effectLst/>
                <a:latin typeface="+mn-lt"/>
                <a:ea typeface="+mn-ea"/>
                <a:cs typeface="+mn-cs"/>
              </a:rPr>
              <a:t>ou apprentissage machine </a:t>
            </a:r>
            <a:r>
              <a:rPr lang="fr-FR" sz="1200" b="0" i="0" kern="1200" baseline="30000" smtClean="0">
                <a:solidFill>
                  <a:schemeClr val="tx1"/>
                </a:solidFill>
                <a:effectLst/>
                <a:latin typeface="+mn-lt"/>
                <a:ea typeface="+mn-ea"/>
                <a:cs typeface="+mn-cs"/>
              </a:rPr>
              <a:t>,</a:t>
            </a:r>
            <a:r>
              <a:rPr lang="fr-FR" sz="1200" b="0" i="0" kern="1200" smtClean="0">
                <a:solidFill>
                  <a:schemeClr val="tx1"/>
                </a:solidFill>
                <a:effectLst/>
                <a:latin typeface="+mn-lt"/>
                <a:ea typeface="+mn-ea"/>
                <a:cs typeface="+mn-cs"/>
              </a:rPr>
              <a:t> </a:t>
            </a:r>
          </a:p>
          <a:p>
            <a:r>
              <a:rPr lang="fr-FR" sz="1200" b="0" i="0" kern="1200" smtClean="0">
                <a:solidFill>
                  <a:schemeClr val="tx1"/>
                </a:solidFill>
                <a:effectLst/>
                <a:latin typeface="+mn-lt"/>
                <a:ea typeface="+mn-ea"/>
                <a:cs typeface="+mn-cs"/>
              </a:rPr>
              <a:t>En </a:t>
            </a:r>
            <a:r>
              <a:rPr lang="fr-FR" sz="1200" b="1" i="0" kern="1200" smtClean="0">
                <a:solidFill>
                  <a:schemeClr val="tx1"/>
                </a:solidFill>
                <a:effectLst/>
                <a:latin typeface="+mn-lt"/>
                <a:ea typeface="+mn-ea"/>
                <a:cs typeface="+mn-cs"/>
              </a:rPr>
              <a:t>apprentissage supervisé</a:t>
            </a:r>
            <a:r>
              <a:rPr lang="fr-FR" sz="1200" b="0" i="0" kern="1200" smtClean="0">
                <a:solidFill>
                  <a:schemeClr val="tx1"/>
                </a:solidFill>
                <a:effectLst/>
                <a:latin typeface="+mn-lt"/>
                <a:ea typeface="+mn-ea"/>
                <a:cs typeface="+mn-cs"/>
              </a:rPr>
              <a:t>, </a:t>
            </a:r>
            <a:r>
              <a:rPr lang="fr-FR" sz="1200" b="1" i="0" kern="1200" smtClean="0">
                <a:solidFill>
                  <a:schemeClr val="tx1"/>
                </a:solidFill>
                <a:effectLst/>
                <a:latin typeface="+mn-lt"/>
                <a:ea typeface="+mn-ea"/>
                <a:cs typeface="+mn-cs"/>
              </a:rPr>
              <a:t>l’algorithme est guidé</a:t>
            </a:r>
            <a:r>
              <a:rPr lang="fr-FR" sz="1200" b="0" i="0" kern="1200" smtClean="0">
                <a:solidFill>
                  <a:schemeClr val="tx1"/>
                </a:solidFill>
                <a:effectLst/>
                <a:latin typeface="+mn-lt"/>
                <a:ea typeface="+mn-ea"/>
                <a:cs typeface="+mn-cs"/>
              </a:rPr>
              <a:t> avec des </a:t>
            </a:r>
            <a:r>
              <a:rPr lang="fr-FR" sz="1200" b="1" i="0" kern="1200" smtClean="0">
                <a:solidFill>
                  <a:schemeClr val="tx1"/>
                </a:solidFill>
                <a:effectLst/>
                <a:latin typeface="+mn-lt"/>
                <a:ea typeface="+mn-ea"/>
                <a:cs typeface="+mn-cs"/>
              </a:rPr>
              <a:t>connaissances préalables</a:t>
            </a:r>
            <a:r>
              <a:rPr lang="fr-FR" sz="1200" b="0" i="0" kern="1200" smtClean="0">
                <a:solidFill>
                  <a:schemeClr val="tx1"/>
                </a:solidFill>
                <a:effectLst/>
                <a:latin typeface="+mn-lt"/>
                <a:ea typeface="+mn-ea"/>
                <a:cs typeface="+mn-cs"/>
              </a:rPr>
              <a:t> de ce que devraient être les </a:t>
            </a:r>
            <a:r>
              <a:rPr lang="fr-FR" sz="1200" b="1" i="0" kern="1200" smtClean="0">
                <a:solidFill>
                  <a:schemeClr val="tx1"/>
                </a:solidFill>
                <a:effectLst/>
                <a:latin typeface="+mn-lt"/>
                <a:ea typeface="+mn-ea"/>
                <a:cs typeface="+mn-cs"/>
              </a:rPr>
              <a:t>valeurs de sortie du modèle</a:t>
            </a:r>
            <a:r>
              <a:rPr lang="fr-FR" sz="1200" b="0" i="0" kern="1200" smtClean="0">
                <a:solidFill>
                  <a:schemeClr val="tx1"/>
                </a:solidFill>
                <a:effectLst/>
                <a:latin typeface="+mn-lt"/>
                <a:ea typeface="+mn-ea"/>
                <a:cs typeface="+mn-cs"/>
              </a:rPr>
              <a:t>. Par conséquent, le modèle ajuste ses paramètres de façon à </a:t>
            </a:r>
            <a:r>
              <a:rPr lang="fr-FR" sz="1200" b="1" i="0" kern="1200" smtClean="0">
                <a:solidFill>
                  <a:schemeClr val="tx1"/>
                </a:solidFill>
                <a:effectLst/>
                <a:latin typeface="+mn-lt"/>
                <a:ea typeface="+mn-ea"/>
                <a:cs typeface="+mn-cs"/>
              </a:rPr>
              <a:t>diminuer l’écart entre les résultats obtenus et les résultats attendus</a:t>
            </a:r>
            <a:r>
              <a:rPr lang="fr-FR" sz="1200" b="0" i="0" kern="1200" smtClean="0">
                <a:solidFill>
                  <a:schemeClr val="tx1"/>
                </a:solidFill>
                <a:effectLst/>
                <a:latin typeface="+mn-lt"/>
                <a:ea typeface="+mn-ea"/>
                <a:cs typeface="+mn-cs"/>
              </a:rPr>
              <a:t>.</a:t>
            </a:r>
          </a:p>
          <a:p>
            <a:r>
              <a:rPr lang="fr-FR" sz="1200" b="0" i="0" kern="1200" smtClean="0">
                <a:solidFill>
                  <a:schemeClr val="tx1"/>
                </a:solidFill>
                <a:effectLst/>
                <a:latin typeface="+mn-lt"/>
                <a:ea typeface="+mn-ea"/>
                <a:cs typeface="+mn-cs"/>
              </a:rPr>
              <a:t>En revanche, </a:t>
            </a:r>
            <a:r>
              <a:rPr lang="fr-FR" sz="1200" b="1" i="0" kern="1200" smtClean="0">
                <a:solidFill>
                  <a:schemeClr val="tx1"/>
                </a:solidFill>
                <a:effectLst/>
                <a:latin typeface="+mn-lt"/>
                <a:ea typeface="+mn-ea"/>
                <a:cs typeface="+mn-cs"/>
              </a:rPr>
              <a:t>l’apprentissage non supervisé n’utilise pas de données étiquetées</a:t>
            </a:r>
            <a:r>
              <a:rPr lang="fr-FR" sz="1200" b="0" i="0" kern="1200" smtClean="0">
                <a:solidFill>
                  <a:schemeClr val="tx1"/>
                </a:solidFill>
                <a:effectLst/>
                <a:latin typeface="+mn-lt"/>
                <a:ea typeface="+mn-ea"/>
                <a:cs typeface="+mn-cs"/>
              </a:rPr>
              <a:t>. Il est alors impossible à l’algorithme de calculer de façon certaine un score de réussite. Son objectif est donc de déduire les </a:t>
            </a:r>
            <a:r>
              <a:rPr lang="fr-FR" sz="1200" b="1" i="0" kern="1200" smtClean="0">
                <a:solidFill>
                  <a:schemeClr val="tx1"/>
                </a:solidFill>
                <a:effectLst/>
                <a:latin typeface="+mn-lt"/>
                <a:ea typeface="+mn-ea"/>
                <a:cs typeface="+mn-cs"/>
              </a:rPr>
              <a:t>regroupements présents dans nos données.</a:t>
            </a:r>
            <a:endParaRPr lang="fr-FR" sz="1200" b="0" i="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smtClean="0">
                <a:solidFill>
                  <a:schemeClr val="dk1"/>
                </a:solidFill>
                <a:effectLst/>
                <a:latin typeface="+mn-lt"/>
                <a:ea typeface="+mn-ea"/>
                <a:cs typeface="+mn-cs"/>
              </a:rPr>
              <a:t>Random Forest (Forêt d’arbres décisionnels)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smtClean="0">
                <a:solidFill>
                  <a:schemeClr val="dk1"/>
                </a:solidFill>
                <a:effectLst/>
                <a:latin typeface="+mn-lt"/>
                <a:ea typeface="+mn-ea"/>
                <a:cs typeface="+mn-cs"/>
              </a:rPr>
              <a:t>Decision Tree (Arbre de décision)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smtClean="0">
                <a:solidFill>
                  <a:schemeClr val="tx1"/>
                </a:solidFill>
                <a:effectLst/>
                <a:latin typeface="+mn-lt"/>
                <a:ea typeface="+mn-ea"/>
                <a:cs typeface="+mn-cs"/>
              </a:rPr>
              <a:t>Les réseaux de neurones (neural networks)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smtClean="0">
                <a:solidFill>
                  <a:schemeClr val="tx1"/>
                </a:solidFill>
                <a:effectLst/>
                <a:latin typeface="+mn-lt"/>
                <a:ea typeface="+mn-ea"/>
                <a:cs typeface="+mn-cs"/>
              </a:rPr>
              <a:t>CNN:</a:t>
            </a:r>
            <a:r>
              <a:rPr lang="fr-FR" sz="1200" b="0" i="0" kern="1200" baseline="0" smtClean="0">
                <a:solidFill>
                  <a:schemeClr val="tx1"/>
                </a:solidFill>
                <a:effectLst/>
                <a:latin typeface="+mn-lt"/>
                <a:ea typeface="+mn-ea"/>
                <a:cs typeface="+mn-cs"/>
              </a:rPr>
              <a:t> </a:t>
            </a:r>
            <a:r>
              <a:rPr lang="fr-FR" sz="1200" b="0" i="0" kern="1200" smtClean="0">
                <a:solidFill>
                  <a:schemeClr val="tx1"/>
                </a:solidFill>
                <a:effectLst/>
                <a:latin typeface="+mn-lt"/>
                <a:ea typeface="+mn-ea"/>
                <a:cs typeface="+mn-cs"/>
              </a:rPr>
              <a:t>Ces réseaux sont utilisés pour tout usage autour de l’image ou de la vidéo dont fait partie la reconnaissance faciale ou encore la classification d’image.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smtClean="0">
                <a:solidFill>
                  <a:schemeClr val="tx1"/>
                </a:solidFill>
                <a:effectLst/>
                <a:latin typeface="+mn-lt"/>
                <a:ea typeface="+mn-ea"/>
                <a:cs typeface="+mn-cs"/>
              </a:rPr>
              <a:t>RNN:les réseaux de neurones récurrents sont au coeur de bon nombre d’améliorations substantiels dans des domaines aussi divers que la reconnaissance vocale, la composition automatique de musique, l’analyse de sentiments, l’analyse de séquence ADN, la traduction automatique.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smtClean="0">
                <a:solidFill>
                  <a:schemeClr val="tx1"/>
                </a:solidFill>
                <a:effectLst/>
                <a:latin typeface="+mn-lt"/>
                <a:ea typeface="+mn-ea"/>
                <a:cs typeface="+mn-cs"/>
              </a:rPr>
              <a:t>Le Deep Learning</a:t>
            </a:r>
            <a:r>
              <a:rPr lang="fr-FR" sz="1200" b="0" i="0" kern="1200" smtClean="0">
                <a:solidFill>
                  <a:schemeClr val="tx1"/>
                </a:solidFill>
                <a:effectLst/>
                <a:latin typeface="+mn-lt"/>
                <a:ea typeface="+mn-ea"/>
                <a:cs typeface="+mn-cs"/>
              </a:rPr>
              <a:t> ou </a:t>
            </a:r>
            <a:r>
              <a:rPr lang="fr-FR" sz="1200" b="1" i="0" kern="1200" smtClean="0">
                <a:solidFill>
                  <a:schemeClr val="tx1"/>
                </a:solidFill>
                <a:effectLst/>
                <a:latin typeface="+mn-lt"/>
                <a:ea typeface="+mn-ea"/>
                <a:cs typeface="+mn-cs"/>
              </a:rPr>
              <a:t>apprentissage profond</a:t>
            </a:r>
            <a:r>
              <a:rPr lang="fr-FR" sz="1200" b="0" i="0" kern="1200" smtClean="0">
                <a:solidFill>
                  <a:schemeClr val="tx1"/>
                </a:solidFill>
                <a:effectLst/>
                <a:latin typeface="+mn-lt"/>
                <a:ea typeface="+mn-ea"/>
                <a:cs typeface="+mn-cs"/>
              </a:rPr>
              <a:t> : c’est une </a:t>
            </a:r>
            <a:r>
              <a:rPr lang="fr-FR" sz="1200" b="1" i="0" kern="1200" smtClean="0">
                <a:solidFill>
                  <a:schemeClr val="tx1"/>
                </a:solidFill>
                <a:effectLst/>
                <a:latin typeface="+mn-lt"/>
                <a:ea typeface="+mn-ea"/>
                <a:cs typeface="+mn-cs"/>
              </a:rPr>
              <a:t>technique de machine learning</a:t>
            </a:r>
            <a:r>
              <a:rPr lang="fr-FR" sz="1200" b="0" i="0" kern="1200" smtClean="0">
                <a:solidFill>
                  <a:schemeClr val="tx1"/>
                </a:solidFill>
                <a:effectLst/>
                <a:latin typeface="+mn-lt"/>
                <a:ea typeface="+mn-ea"/>
                <a:cs typeface="+mn-cs"/>
              </a:rPr>
              <a:t> reposant sur le modèle des </a:t>
            </a:r>
            <a:r>
              <a:rPr lang="fr-FR" sz="1200" b="1" i="0" kern="1200" smtClean="0">
                <a:solidFill>
                  <a:schemeClr val="tx1"/>
                </a:solidFill>
                <a:effectLst/>
                <a:latin typeface="+mn-lt"/>
                <a:ea typeface="+mn-ea"/>
                <a:cs typeface="+mn-cs"/>
              </a:rPr>
              <a:t>réseaux neurones</a:t>
            </a:r>
            <a:r>
              <a:rPr lang="fr-FR" sz="1200" b="0" i="0" kern="1200" smtClean="0">
                <a:solidFill>
                  <a:schemeClr val="tx1"/>
                </a:solidFill>
                <a:effectLst/>
                <a:latin typeface="+mn-lt"/>
                <a:ea typeface="+mn-ea"/>
                <a:cs typeface="+mn-cs"/>
              </a:rPr>
              <a:t>:</a:t>
            </a:r>
            <a:endParaRPr lang="fr-FR" sz="1200" b="1" i="0" kern="1200" smtClean="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i="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i="0" kern="1200" smtClean="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i="0" kern="1200" smtClean="0">
              <a:solidFill>
                <a:schemeClr val="dk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18</a:t>
            </a:fld>
            <a:endParaRPr lang="en-US"/>
          </a:p>
        </p:txBody>
      </p:sp>
    </p:spTree>
    <p:extLst>
      <p:ext uri="{BB962C8B-B14F-4D97-AF65-F5344CB8AC3E}">
        <p14:creationId xmlns:p14="http://schemas.microsoft.com/office/powerpoint/2010/main" val="2364744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Classification : l’entrée est le signal complet.</a:t>
            </a:r>
          </a:p>
          <a:p>
            <a:r>
              <a:rPr lang="en-US" smtClean="0"/>
              <a:t>Prévision</a:t>
            </a:r>
            <a:r>
              <a:rPr lang="en-US" baseline="0" smtClean="0"/>
              <a:t> : l’entrée est une partie du signal et c’est par aprrentissage que le signal serait completer.</a:t>
            </a:r>
          </a:p>
          <a:p>
            <a:r>
              <a:rPr lang="en-US" baseline="0" smtClean="0"/>
              <a:t>Détection : pas d’extraction des caractéristiques / caractéristiques bien choisi</a:t>
            </a:r>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19</a:t>
            </a:fld>
            <a:endParaRPr lang="en-US"/>
          </a:p>
        </p:txBody>
      </p:sp>
    </p:spTree>
    <p:extLst>
      <p:ext uri="{BB962C8B-B14F-4D97-AF65-F5344CB8AC3E}">
        <p14:creationId xmlns:p14="http://schemas.microsoft.com/office/powerpoint/2010/main" val="243438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2</a:t>
            </a:fld>
            <a:endParaRPr lang="en-US"/>
          </a:p>
        </p:txBody>
      </p:sp>
    </p:spTree>
    <p:extLst>
      <p:ext uri="{BB962C8B-B14F-4D97-AF65-F5344CB8AC3E}">
        <p14:creationId xmlns:p14="http://schemas.microsoft.com/office/powerpoint/2010/main" val="627876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20</a:t>
            </a:fld>
            <a:endParaRPr lang="en-US"/>
          </a:p>
        </p:txBody>
      </p:sp>
    </p:spTree>
    <p:extLst>
      <p:ext uri="{BB962C8B-B14F-4D97-AF65-F5344CB8AC3E}">
        <p14:creationId xmlns:p14="http://schemas.microsoft.com/office/powerpoint/2010/main" val="97724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21</a:t>
            </a:fld>
            <a:endParaRPr lang="en-US"/>
          </a:p>
        </p:txBody>
      </p:sp>
    </p:spTree>
    <p:extLst>
      <p:ext uri="{BB962C8B-B14F-4D97-AF65-F5344CB8AC3E}">
        <p14:creationId xmlns:p14="http://schemas.microsoft.com/office/powerpoint/2010/main" val="3658010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22</a:t>
            </a:fld>
            <a:endParaRPr lang="en-US"/>
          </a:p>
        </p:txBody>
      </p:sp>
    </p:spTree>
    <p:extLst>
      <p:ext uri="{BB962C8B-B14F-4D97-AF65-F5344CB8AC3E}">
        <p14:creationId xmlns:p14="http://schemas.microsoft.com/office/powerpoint/2010/main" val="41922207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23</a:t>
            </a:fld>
            <a:endParaRPr lang="en-US"/>
          </a:p>
        </p:txBody>
      </p:sp>
    </p:spTree>
    <p:extLst>
      <p:ext uri="{BB962C8B-B14F-4D97-AF65-F5344CB8AC3E}">
        <p14:creationId xmlns:p14="http://schemas.microsoft.com/office/powerpoint/2010/main" val="2279639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24</a:t>
            </a:fld>
            <a:endParaRPr lang="en-US"/>
          </a:p>
        </p:txBody>
      </p:sp>
    </p:spTree>
    <p:extLst>
      <p:ext uri="{BB962C8B-B14F-4D97-AF65-F5344CB8AC3E}">
        <p14:creationId xmlns:p14="http://schemas.microsoft.com/office/powerpoint/2010/main" val="4095284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kern="1200" smtClean="0">
                <a:solidFill>
                  <a:schemeClr val="tx1"/>
                </a:solidFill>
                <a:effectLst/>
                <a:latin typeface="+mn-lt"/>
                <a:ea typeface="+mn-ea"/>
                <a:cs typeface="+mn-cs"/>
              </a:rPr>
              <a:t>Python (1991) est</a:t>
            </a:r>
            <a:r>
              <a:rPr lang="fr-FR" sz="1200" b="1" i="0" kern="1200" smtClean="0">
                <a:solidFill>
                  <a:schemeClr val="tx1"/>
                </a:solidFill>
                <a:effectLst/>
                <a:latin typeface="+mn-lt"/>
                <a:ea typeface="+mn-ea"/>
                <a:cs typeface="+mn-cs"/>
              </a:rPr>
              <a:t> un langage de programmation Open Source</a:t>
            </a:r>
            <a:r>
              <a:rPr lang="fr-FR" sz="1200" b="0" i="0" kern="1200" smtClean="0">
                <a:solidFill>
                  <a:schemeClr val="tx1"/>
                </a:solidFill>
                <a:effectLst/>
                <a:latin typeface="+mn-lt"/>
                <a:ea typeface="+mn-ea"/>
                <a:cs typeface="+mn-cs"/>
              </a:rPr>
              <a:t>, orienté objet, de haut niveau.Il s’agit d’un langage généraliste</a:t>
            </a:r>
            <a:r>
              <a:rPr lang="fr-FR" sz="1200" b="0" i="0" kern="1200" baseline="0" smtClean="0">
                <a:solidFill>
                  <a:schemeClr val="tx1"/>
                </a:solidFill>
                <a:effectLst/>
                <a:latin typeface="+mn-lt"/>
                <a:ea typeface="+mn-ea"/>
                <a:cs typeface="+mn-cs"/>
              </a:rPr>
              <a:t> </a:t>
            </a:r>
            <a:r>
              <a:rPr lang="fr-FR" sz="1200" b="0" i="0" kern="1200" smtClean="0">
                <a:solidFill>
                  <a:schemeClr val="tx1"/>
                </a:solidFill>
                <a:effectLst/>
                <a:latin typeface="+mn-lt"/>
                <a:ea typeface="+mn-ea"/>
                <a:cs typeface="+mn-cs"/>
              </a:rPr>
              <a:t>grâce à de nombreux outils et bibliothèques.</a:t>
            </a:r>
          </a:p>
          <a:p>
            <a:r>
              <a:rPr lang="fr-FR" sz="1200" b="0" i="0" kern="1200" smtClean="0">
                <a:solidFill>
                  <a:schemeClr val="tx1"/>
                </a:solidFill>
                <a:effectLst/>
                <a:latin typeface="+mn-lt"/>
                <a:ea typeface="+mn-ea"/>
                <a:cs typeface="+mn-cs"/>
              </a:rPr>
              <a:t>Ce langage est particulièrement populaire </a:t>
            </a:r>
            <a:r>
              <a:rPr lang="fr-FR" sz="1200" b="1" i="0" kern="1200" smtClean="0">
                <a:solidFill>
                  <a:schemeClr val="tx1"/>
                </a:solidFill>
                <a:effectLst/>
                <a:latin typeface="+mn-lt"/>
                <a:ea typeface="+mn-ea"/>
                <a:cs typeface="+mn-cs"/>
              </a:rPr>
              <a:t>pour l’analyse de données et l’intelligence artificielle</a:t>
            </a:r>
            <a:r>
              <a:rPr lang="fr-FR" sz="1200" b="0" i="0" kern="1200" smtClean="0">
                <a:solidFill>
                  <a:schemeClr val="tx1"/>
                </a:solidFill>
                <a:effectLst/>
                <a:latin typeface="+mn-lt"/>
                <a:ea typeface="+mn-ea"/>
                <a:cs typeface="+mn-cs"/>
              </a:rPr>
              <a:t>, mais aussi pour le développement web backend et le computing scientifique. Python est aussi utilisé pour développer des outils de productivité, des jeux ou des applications. Des dizaines de milliers de sites web ont été développés avec ce langage, au même titre que plusieurs applications très connues comme Dropbox, Netflix ou Spotify.</a:t>
            </a:r>
          </a:p>
          <a:p>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25</a:t>
            </a:fld>
            <a:endParaRPr lang="en-US"/>
          </a:p>
        </p:txBody>
      </p:sp>
    </p:spTree>
    <p:extLst>
      <p:ext uri="{BB962C8B-B14F-4D97-AF65-F5344CB8AC3E}">
        <p14:creationId xmlns:p14="http://schemas.microsoft.com/office/powerpoint/2010/main" val="3926258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solidFill>
                      <a:schemeClr val="tx1"/>
                    </a:solidFill>
                  </a:rPr>
                  <a:t>N: </a:t>
                </a:r>
                <a:r>
                  <a:rPr lang="fr-FR" smtClean="0">
                    <a:solidFill>
                      <a:schemeClr val="tx1"/>
                    </a:solidFill>
                  </a:rPr>
                  <a:t>proviennent de sujets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mtClean="0">
                    <a:solidFill>
                      <a:schemeClr val="tx1"/>
                    </a:solidFill>
                  </a:rPr>
                  <a:t>p : proviennent de sujets atteints de fibrillation auriculaire paroxystique (FAP)</a:t>
                </a:r>
                <a:endParaRPr lang="en-US"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solidFill>
                    <a:schemeClr val="tx1"/>
                  </a:solidFill>
                </a:endParaRPr>
              </a:p>
              <a:p>
                <a:pPr algn="l"/>
                <a:endParaRPr lang="en-US" dirty="0"/>
              </a:p>
            </p:txBody>
          </p:sp>
        </mc:Choice>
        <mc:Fallback xmlns="">
          <p:sp>
            <p:nvSpPr>
              <p:cNvPr id="3" name="Notes Placeholder 2"/>
              <p:cNvSpPr>
                <a:spLocks noGrp="1"/>
              </p:cNvSpPr>
              <p:nvPr>
                <p:ph type="body" idx="1"/>
              </p:nvPr>
            </p:nvSpPr>
            <p:spPr/>
            <p:txBody>
              <a:bodyPr/>
              <a:lstStyle/>
              <a:p>
                <a:pPr algn="just"/>
                <a:r>
                  <a:rPr lang="fr-FR" sz="1200" b="1" dirty="0" smtClean="0">
                    <a:latin typeface="Tahoma" panose="020B0604030504040204" pitchFamily="34" charset="0"/>
                    <a:ea typeface="Tahoma" panose="020B0604030504040204" pitchFamily="34" charset="0"/>
                    <a:cs typeface="Tahoma" panose="020B0604030504040204" pitchFamily="34" charset="0"/>
                  </a:rPr>
                  <a:t>Etape 0 </a:t>
                </a:r>
                <a:r>
                  <a:rPr lang="fr-FR" sz="1200" dirty="0" smtClean="0">
                    <a:latin typeface="Tahoma" panose="020B0604030504040204" pitchFamily="34" charset="0"/>
                    <a:ea typeface="Tahoma" panose="020B0604030504040204" pitchFamily="34" charset="0"/>
                    <a:cs typeface="Tahoma" panose="020B0604030504040204" pitchFamily="34" charset="0"/>
                  </a:rPr>
                  <a:t>:  initialiser le signal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 par x(t) et le signal résidu r(t) = x(t). </a:t>
                </a:r>
              </a:p>
              <a:p>
                <a:pPr algn="just"/>
                <a:r>
                  <a:rPr lang="fr-FR" sz="1200" b="1" dirty="0" smtClean="0">
                    <a:latin typeface="Tahoma" panose="020B0604030504040204" pitchFamily="34" charset="0"/>
                    <a:ea typeface="Tahoma" panose="020B0604030504040204" pitchFamily="34" charset="0"/>
                    <a:cs typeface="Tahoma" panose="020B0604030504040204" pitchFamily="34" charset="0"/>
                  </a:rPr>
                  <a:t>Etape 1</a:t>
                </a:r>
                <a:r>
                  <a:rPr lang="fr-FR" sz="1200" dirty="0" smtClean="0">
                    <a:latin typeface="Tahoma" panose="020B0604030504040204" pitchFamily="34" charset="0"/>
                    <a:ea typeface="Tahoma" panose="020B0604030504040204" pitchFamily="34" charset="0"/>
                    <a:cs typeface="Tahoma" panose="020B0604030504040204" pitchFamily="34" charset="0"/>
                  </a:rPr>
                  <a:t> : La première étape consiste à identifier les extrema locaux signal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 C’est le début du processus de tamisage. </a:t>
                </a:r>
              </a:p>
              <a:p>
                <a:r>
                  <a:rPr lang="fr-FR" sz="1200" dirty="0" smtClean="0">
                    <a:latin typeface="Tahoma" panose="020B0604030504040204" pitchFamily="34" charset="0"/>
                    <a:ea typeface="Tahoma" panose="020B0604030504040204" pitchFamily="34" charset="0"/>
                    <a:cs typeface="Tahoma" panose="020B0604030504040204" pitchFamily="34" charset="0"/>
                  </a:rPr>
                  <a:t>Interpoler ensuite tous les maximas avec la méthode des </a:t>
                </a:r>
                <a:r>
                  <a:rPr lang="fr-FR" sz="1200" dirty="0" err="1" smtClean="0">
                    <a:latin typeface="Tahoma" panose="020B0604030504040204" pitchFamily="34" charset="0"/>
                    <a:ea typeface="Tahoma" panose="020B0604030504040204" pitchFamily="34" charset="0"/>
                    <a:cs typeface="Tahoma" panose="020B0604030504040204" pitchFamily="34" charset="0"/>
                  </a:rPr>
                  <a:t>splines</a:t>
                </a:r>
                <a:r>
                  <a:rPr lang="fr-FR" sz="1200" dirty="0" smtClean="0">
                    <a:latin typeface="Tahoma" panose="020B0604030504040204" pitchFamily="34" charset="0"/>
                    <a:ea typeface="Tahoma" panose="020B0604030504040204" pitchFamily="34" charset="0"/>
                    <a:cs typeface="Tahoma" panose="020B0604030504040204" pitchFamily="34" charset="0"/>
                  </a:rPr>
                  <a:t> cubiques par exemple pour construire l’enveloppe supérieure (</a:t>
                </a:r>
                <a:r>
                  <a:rPr lang="fr-FR" sz="1200" dirty="0" err="1" smtClean="0">
                    <a:latin typeface="Tahoma" panose="020B0604030504040204" pitchFamily="34" charset="0"/>
                    <a:ea typeface="Tahoma" panose="020B0604030504040204" pitchFamily="34" charset="0"/>
                    <a:cs typeface="Tahoma" panose="020B0604030504040204" pitchFamily="34" charset="0"/>
                  </a:rPr>
                  <a:t>envsup</a:t>
                </a:r>
                <a:r>
                  <a:rPr lang="fr-FR" sz="1200" dirty="0" smtClean="0">
                    <a:latin typeface="Tahoma" panose="020B0604030504040204" pitchFamily="34" charset="0"/>
                    <a:ea typeface="Tahoma" panose="020B0604030504040204" pitchFamily="34" charset="0"/>
                    <a:cs typeface="Tahoma" panose="020B0604030504040204" pitchFamily="34" charset="0"/>
                  </a:rPr>
                  <a:t>) et même avec les minimas pour construire l’enveloppe inférieure(</a:t>
                </a:r>
                <a:r>
                  <a:rPr lang="fr-FR" sz="1200" dirty="0" err="1" smtClean="0">
                    <a:latin typeface="Tahoma" panose="020B0604030504040204" pitchFamily="34" charset="0"/>
                    <a:ea typeface="Tahoma" panose="020B0604030504040204" pitchFamily="34" charset="0"/>
                    <a:cs typeface="Tahoma" panose="020B0604030504040204" pitchFamily="34" charset="0"/>
                  </a:rPr>
                  <a:t>envinf</a:t>
                </a:r>
                <a:r>
                  <a:rPr lang="fr-FR" sz="1200" dirty="0" smtClean="0">
                    <a:latin typeface="Tahoma" panose="020B0604030504040204" pitchFamily="34" charset="0"/>
                    <a:ea typeface="Tahoma" panose="020B0604030504040204" pitchFamily="34" charset="0"/>
                    <a:cs typeface="Tahoma" panose="020B0604030504040204" pitchFamily="34" charset="0"/>
                  </a:rPr>
                  <a:t>)</a:t>
                </a:r>
              </a:p>
              <a:p>
                <a:r>
                  <a:rPr lang="fr-FR" sz="1200" b="1" dirty="0" smtClean="0">
                    <a:latin typeface="Tahoma" panose="020B0604030504040204" pitchFamily="34" charset="0"/>
                    <a:ea typeface="Tahoma" panose="020B0604030504040204" pitchFamily="34" charset="0"/>
                    <a:cs typeface="Tahoma" panose="020B0604030504040204" pitchFamily="34" charset="0"/>
                  </a:rPr>
                  <a:t>Etape 2: </a:t>
                </a:r>
                <a:r>
                  <a:rPr lang="fr-FR" sz="1200" dirty="0" smtClean="0">
                    <a:latin typeface="Tahoma" panose="020B0604030504040204" pitchFamily="34" charset="0"/>
                    <a:ea typeface="Tahoma" panose="020B0604030504040204" pitchFamily="34" charset="0"/>
                    <a:cs typeface="Tahoma" panose="020B0604030504040204" pitchFamily="34" charset="0"/>
                  </a:rPr>
                  <a:t>Calcul de la moyenne locale du signal x(t)</a:t>
                </a:r>
              </a:p>
              <a:p>
                <a:pPr algn="ctr"/>
                <a:r>
                  <a:rPr lang="fr-FR" sz="1200" b="1" dirty="0" smtClean="0">
                    <a:latin typeface="Tahoma" panose="020B0604030504040204" pitchFamily="34" charset="0"/>
                    <a:ea typeface="Tahoma" panose="020B0604030504040204" pitchFamily="34" charset="0"/>
                    <a:cs typeface="Tahoma" panose="020B0604030504040204" pitchFamily="34" charset="0"/>
                  </a:rPr>
                  <a:t>m</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b="1" dirty="0" smtClean="0">
                    <a:latin typeface="Tahoma" panose="020B0604030504040204" pitchFamily="34" charset="0"/>
                    <a:ea typeface="Tahoma" panose="020B0604030504040204" pitchFamily="34" charset="0"/>
                    <a:cs typeface="Tahoma" panose="020B0604030504040204" pitchFamily="34" charset="0"/>
                  </a:rPr>
                  <a:t>(t) =</a:t>
                </a:r>
                <a:r>
                  <a:rPr lang="fr-FR" sz="1200" b="1" i="0" smtClean="0">
                    <a:latin typeface="Cambria Math" panose="02040503050406030204" pitchFamily="18" charset="0"/>
                    <a:ea typeface="Tahoma" panose="020B0604030504040204" pitchFamily="34" charset="0"/>
                    <a:cs typeface="Tahoma" panose="020B0604030504040204" pitchFamily="34" charset="0"/>
                  </a:rPr>
                  <a:t>(〖</a:t>
                </a:r>
                <a:r>
                  <a:rPr lang="en-US" sz="1200" b="1" i="0" smtClean="0">
                    <a:latin typeface="Cambria Math" panose="02040503050406030204" pitchFamily="18" charset="0"/>
                    <a:ea typeface="Tahoma" panose="020B0604030504040204" pitchFamily="34" charset="0"/>
                    <a:cs typeface="Tahoma" panose="020B0604030504040204" pitchFamily="34" charset="0"/>
                  </a:rPr>
                  <a:t>𝒆𝒏𝒗</a:t>
                </a:r>
                <a:r>
                  <a:rPr lang="fr-FR" sz="1200" b="1" i="0" smtClean="0">
                    <a:latin typeface="Cambria Math" panose="02040503050406030204" pitchFamily="18" charset="0"/>
                    <a:ea typeface="Tahoma" panose="020B0604030504040204" pitchFamily="34" charset="0"/>
                    <a:cs typeface="Tahoma" panose="020B0604030504040204" pitchFamily="34" charset="0"/>
                  </a:rPr>
                  <a:t>〗_</a:t>
                </a:r>
                <a:r>
                  <a:rPr lang="en-US" sz="1200" b="1" i="0" smtClean="0">
                    <a:latin typeface="Cambria Math" panose="02040503050406030204" pitchFamily="18" charset="0"/>
                    <a:ea typeface="Tahoma" panose="020B0604030504040204" pitchFamily="34" charset="0"/>
                    <a:cs typeface="Tahoma" panose="020B0604030504040204" pitchFamily="34" charset="0"/>
                  </a:rPr>
                  <a:t>𝒔𝒖𝒑+〖𝒆𝒏𝒗〗_𝒊𝒏𝒇</a:t>
                </a:r>
                <a:r>
                  <a:rPr lang="fr-FR" sz="1200" b="1" i="0" smtClean="0">
                    <a:latin typeface="Cambria Math" panose="02040503050406030204" pitchFamily="18" charset="0"/>
                    <a:ea typeface="Tahoma" panose="020B0604030504040204" pitchFamily="34" charset="0"/>
                    <a:cs typeface="Tahoma" panose="020B0604030504040204" pitchFamily="34" charset="0"/>
                  </a:rPr>
                  <a:t>)/</a:t>
                </a:r>
                <a:r>
                  <a:rPr lang="en-US" sz="1200" b="1" i="0" smtClean="0">
                    <a:latin typeface="Cambria Math" panose="02040503050406030204" pitchFamily="18" charset="0"/>
                    <a:ea typeface="Tahoma" panose="020B0604030504040204" pitchFamily="34" charset="0"/>
                    <a:cs typeface="Tahoma" panose="020B0604030504040204" pitchFamily="34" charset="0"/>
                  </a:rPr>
                  <a:t>𝟐</a:t>
                </a:r>
                <a:endParaRPr lang="en-US" dirty="0" smtClean="0"/>
              </a:p>
              <a:p>
                <a:r>
                  <a:rPr lang="fr-FR" sz="1200" b="1" dirty="0" smtClean="0">
                    <a:latin typeface="Tahoma" panose="020B0604030504040204" pitchFamily="34" charset="0"/>
                    <a:ea typeface="Tahoma" panose="020B0604030504040204" pitchFamily="34" charset="0"/>
                    <a:cs typeface="Tahoma" panose="020B0604030504040204" pitchFamily="34" charset="0"/>
                  </a:rPr>
                  <a:t>Étape 3 </a:t>
                </a:r>
                <a:r>
                  <a:rPr lang="fr-FR" sz="1200" dirty="0" smtClean="0">
                    <a:latin typeface="Tahoma" panose="020B0604030504040204" pitchFamily="34" charset="0"/>
                    <a:ea typeface="Tahoma" panose="020B0604030504040204" pitchFamily="34" charset="0"/>
                    <a:cs typeface="Tahoma" panose="020B0604030504040204" pitchFamily="34" charset="0"/>
                  </a:rPr>
                  <a:t>: Calculer la différence entre le signal et la moyenne m</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afin de déterminer la première composante IMF notée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a:t>
                </a:r>
              </a:p>
              <a:p>
                <a:pPr algn="ctr"/>
                <a:r>
                  <a:rPr lang="fr-FR" sz="1200" b="1" dirty="0" smtClean="0">
                    <a:latin typeface="Tahoma" panose="020B0604030504040204" pitchFamily="34" charset="0"/>
                    <a:ea typeface="Tahoma" panose="020B0604030504040204" pitchFamily="34" charset="0"/>
                    <a:cs typeface="Tahoma" panose="020B0604030504040204" pitchFamily="34" charset="0"/>
                  </a:rPr>
                  <a:t>h</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b="1" dirty="0" smtClean="0">
                    <a:latin typeface="Tahoma" panose="020B0604030504040204" pitchFamily="34" charset="0"/>
                    <a:ea typeface="Tahoma" panose="020B0604030504040204" pitchFamily="34" charset="0"/>
                    <a:cs typeface="Tahoma" panose="020B0604030504040204" pitchFamily="34" charset="0"/>
                  </a:rPr>
                  <a:t>(t) = h</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b="1" dirty="0" smtClean="0">
                    <a:latin typeface="Tahoma" panose="020B0604030504040204" pitchFamily="34" charset="0"/>
                    <a:ea typeface="Tahoma" panose="020B0604030504040204" pitchFamily="34" charset="0"/>
                    <a:cs typeface="Tahoma" panose="020B0604030504040204" pitchFamily="34" charset="0"/>
                  </a:rPr>
                  <a:t>(t) - m</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b="1" dirty="0" smtClean="0">
                    <a:latin typeface="Tahoma" panose="020B0604030504040204" pitchFamily="34" charset="0"/>
                    <a:ea typeface="Tahoma" panose="020B0604030504040204" pitchFamily="34" charset="0"/>
                    <a:cs typeface="Tahoma" panose="020B0604030504040204" pitchFamily="34" charset="0"/>
                  </a:rPr>
                  <a:t>(t). </a:t>
                </a:r>
              </a:p>
              <a:p>
                <a:r>
                  <a:rPr lang="fr-FR" sz="1200" dirty="0" smtClean="0">
                    <a:latin typeface="Tahoma" panose="020B0604030504040204" pitchFamily="34" charset="0"/>
                    <a:ea typeface="Tahoma" panose="020B0604030504040204" pitchFamily="34" charset="0"/>
                    <a:cs typeface="Tahoma" panose="020B0604030504040204" pitchFamily="34" charset="0"/>
                  </a:rPr>
                  <a:t>Remplacer ensuite le signal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 par le signal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et refaire les étapes de 1 à 3 jusqu’à satisfaire un critère donné. </a:t>
                </a:r>
              </a:p>
              <a:p>
                <a:endParaRPr lang="fr-FR" sz="1200" dirty="0" smtClean="0">
                  <a:latin typeface="Tahoma" panose="020B0604030504040204" pitchFamily="34" charset="0"/>
                  <a:ea typeface="Tahoma" panose="020B0604030504040204" pitchFamily="34" charset="0"/>
                  <a:cs typeface="Tahoma" panose="020B0604030504040204" pitchFamily="34" charset="0"/>
                </a:endParaRPr>
              </a:p>
              <a:p>
                <a:endParaRPr lang="fr-FR" sz="1200" dirty="0" smtClean="0">
                  <a:latin typeface="Tahoma" panose="020B0604030504040204" pitchFamily="34" charset="0"/>
                  <a:ea typeface="Tahoma" panose="020B0604030504040204" pitchFamily="34" charset="0"/>
                  <a:cs typeface="Tahoma" panose="020B0604030504040204" pitchFamily="34" charset="0"/>
                </a:endParaRPr>
              </a:p>
              <a:p>
                <a:r>
                  <a:rPr lang="fr-FR" sz="1200" b="1" dirty="0" smtClean="0">
                    <a:latin typeface="Tahoma" panose="020B0604030504040204" pitchFamily="34" charset="0"/>
                    <a:ea typeface="Tahoma" panose="020B0604030504040204" pitchFamily="34" charset="0"/>
                    <a:cs typeface="Tahoma" panose="020B0604030504040204" pitchFamily="34" charset="0"/>
                  </a:rPr>
                  <a:t>Étape 4 </a:t>
                </a:r>
                <a:r>
                  <a:rPr lang="fr-FR" sz="1200" dirty="0" smtClean="0">
                    <a:latin typeface="Tahoma" panose="020B0604030504040204" pitchFamily="34" charset="0"/>
                    <a:ea typeface="Tahoma" panose="020B0604030504040204" pitchFamily="34" charset="0"/>
                    <a:cs typeface="Tahoma" panose="020B0604030504040204" pitchFamily="34" charset="0"/>
                  </a:rPr>
                  <a:t>: A l’issu de l’étape 3 qui indique la fin du processus de tamisage. Recueillir la première composante IMF d</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et calculer le signal résidu. </a:t>
                </a:r>
              </a:p>
              <a:p>
                <a:pPr algn="ctr"/>
                <a:r>
                  <a:rPr lang="fr-FR" sz="1200" b="1" dirty="0" smtClean="0">
                    <a:latin typeface="Tahoma" panose="020B0604030504040204" pitchFamily="34" charset="0"/>
                    <a:ea typeface="Tahoma" panose="020B0604030504040204" pitchFamily="34" charset="0"/>
                    <a:cs typeface="Tahoma" panose="020B0604030504040204" pitchFamily="34" charset="0"/>
                  </a:rPr>
                  <a:t>r</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b="1" dirty="0" smtClean="0">
                    <a:latin typeface="Tahoma" panose="020B0604030504040204" pitchFamily="34" charset="0"/>
                    <a:ea typeface="Tahoma" panose="020B0604030504040204" pitchFamily="34" charset="0"/>
                    <a:cs typeface="Tahoma" panose="020B0604030504040204" pitchFamily="34" charset="0"/>
                  </a:rPr>
                  <a:t>(t) = r</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b="1" dirty="0" smtClean="0">
                    <a:latin typeface="Tahoma" panose="020B0604030504040204" pitchFamily="34" charset="0"/>
                    <a:ea typeface="Tahoma" panose="020B0604030504040204" pitchFamily="34" charset="0"/>
                    <a:cs typeface="Tahoma" panose="020B0604030504040204" pitchFamily="34" charset="0"/>
                  </a:rPr>
                  <a:t>(t) - d</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b="1" dirty="0" smtClean="0">
                    <a:latin typeface="Tahoma" panose="020B0604030504040204" pitchFamily="34" charset="0"/>
                    <a:ea typeface="Tahoma" panose="020B0604030504040204" pitchFamily="34" charset="0"/>
                    <a:cs typeface="Tahoma" panose="020B0604030504040204" pitchFamily="34" charset="0"/>
                  </a:rPr>
                  <a:t>(t). </a:t>
                </a:r>
              </a:p>
              <a:p>
                <a:endParaRPr lang="fr-FR" sz="1200" dirty="0" smtClean="0">
                  <a:latin typeface="Tahoma" panose="020B0604030504040204" pitchFamily="34" charset="0"/>
                  <a:ea typeface="Tahoma" panose="020B0604030504040204" pitchFamily="34" charset="0"/>
                  <a:cs typeface="Tahoma" panose="020B0604030504040204" pitchFamily="34" charset="0"/>
                </a:endParaRPr>
              </a:p>
              <a:p>
                <a:r>
                  <a:rPr lang="fr-FR" sz="1200" dirty="0" smtClean="0">
                    <a:latin typeface="Tahoma" panose="020B0604030504040204" pitchFamily="34" charset="0"/>
                    <a:ea typeface="Tahoma" panose="020B0604030504040204" pitchFamily="34" charset="0"/>
                    <a:cs typeface="Tahoma" panose="020B0604030504040204" pitchFamily="34" charset="0"/>
                  </a:rPr>
                  <a:t>Cette première IMF forme la composante haute fréquence du signal et le résidu r</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contient les composantes des plus basses fréquences.</a:t>
                </a:r>
              </a:p>
              <a:p>
                <a:endParaRPr lang="fr-FR" sz="1200" dirty="0" smtClean="0">
                  <a:latin typeface="Tahoma" panose="020B0604030504040204" pitchFamily="34" charset="0"/>
                  <a:ea typeface="Tahoma" panose="020B0604030504040204" pitchFamily="34" charset="0"/>
                  <a:cs typeface="Tahoma" panose="020B0604030504040204" pitchFamily="34" charset="0"/>
                </a:endParaRPr>
              </a:p>
              <a:p>
                <a:r>
                  <a:rPr lang="fr-FR" sz="1200" dirty="0" smtClean="0">
                    <a:latin typeface="Tahoma" panose="020B0604030504040204" pitchFamily="34" charset="0"/>
                    <a:ea typeface="Tahoma" panose="020B0604030504040204" pitchFamily="34" charset="0"/>
                    <a:cs typeface="Tahoma" panose="020B0604030504040204" pitchFamily="34" charset="0"/>
                  </a:rPr>
                  <a:t> </a:t>
                </a:r>
                <a:r>
                  <a:rPr lang="fr-FR" sz="1200" b="1" dirty="0" smtClean="0">
                    <a:latin typeface="Tahoma" panose="020B0604030504040204" pitchFamily="34" charset="0"/>
                    <a:ea typeface="Tahoma" panose="020B0604030504040204" pitchFamily="34" charset="0"/>
                    <a:cs typeface="Tahoma" panose="020B0604030504040204" pitchFamily="34" charset="0"/>
                  </a:rPr>
                  <a:t>Étape 5</a:t>
                </a:r>
                <a:r>
                  <a:rPr lang="fr-FR" sz="1200" dirty="0" smtClean="0">
                    <a:latin typeface="Tahoma" panose="020B0604030504040204" pitchFamily="34" charset="0"/>
                    <a:ea typeface="Tahoma" panose="020B0604030504040204" pitchFamily="34" charset="0"/>
                    <a:cs typeface="Tahoma" panose="020B0604030504040204" pitchFamily="34" charset="0"/>
                  </a:rPr>
                  <a:t> : Remplacer  r</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 par r</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et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 par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et refaire les étapes 1 à 5 afin d’extraire les autres composantes IMF. </a:t>
                </a:r>
              </a:p>
              <a:p>
                <a:r>
                  <a:rPr lang="fr-FR" sz="1200" dirty="0" smtClean="0">
                    <a:latin typeface="Tahoma" panose="020B0604030504040204" pitchFamily="34" charset="0"/>
                    <a:ea typeface="Tahoma" panose="020B0604030504040204" pitchFamily="34" charset="0"/>
                    <a:cs typeface="Tahoma" panose="020B0604030504040204" pitchFamily="34" charset="0"/>
                  </a:rPr>
                  <a:t>Ces étapes sont réitérées jusqu’à atteindre le nombre d’IMF désiré ou le nombre d’</a:t>
                </a:r>
                <a:r>
                  <a:rPr lang="fr-FR" sz="1200" dirty="0" err="1" smtClean="0">
                    <a:latin typeface="Tahoma" panose="020B0604030504040204" pitchFamily="34" charset="0"/>
                    <a:ea typeface="Tahoma" panose="020B0604030504040204" pitchFamily="34" charset="0"/>
                    <a:cs typeface="Tahoma" panose="020B0604030504040204" pitchFamily="34" charset="0"/>
                  </a:rPr>
                  <a:t>extremas</a:t>
                </a:r>
                <a:r>
                  <a:rPr lang="fr-FR" sz="1200" dirty="0" smtClean="0">
                    <a:latin typeface="Tahoma" panose="020B0604030504040204" pitchFamily="34" charset="0"/>
                    <a:ea typeface="Tahoma" panose="020B0604030504040204" pitchFamily="34" charset="0"/>
                    <a:cs typeface="Tahoma" panose="020B0604030504040204" pitchFamily="34" charset="0"/>
                  </a:rPr>
                  <a:t> de r</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(t)est inférieur à 2. </a:t>
                </a:r>
              </a:p>
              <a:p>
                <a:r>
                  <a:rPr lang="fr-FR" sz="1200" dirty="0" smtClean="0">
                    <a:latin typeface="Tahoma" panose="020B0604030504040204" pitchFamily="34" charset="0"/>
                    <a:ea typeface="Tahoma" panose="020B0604030504040204" pitchFamily="34" charset="0"/>
                    <a:cs typeface="Tahoma" panose="020B0604030504040204" pitchFamily="34" charset="0"/>
                  </a:rPr>
                  <a:t>A chaque itération du processus de tamisage, la moyenne se rapproche de zéro .En sommant toutes les </a:t>
                </a:r>
                <a:r>
                  <a:rPr lang="fr-FR" sz="1200" dirty="0" err="1" smtClean="0">
                    <a:latin typeface="Tahoma" panose="020B0604030504040204" pitchFamily="34" charset="0"/>
                    <a:ea typeface="Tahoma" panose="020B0604030504040204" pitchFamily="34" charset="0"/>
                    <a:cs typeface="Tahoma" panose="020B0604030504040204" pitchFamily="34" charset="0"/>
                  </a:rPr>
                  <a:t>IMFs</a:t>
                </a:r>
                <a:r>
                  <a:rPr lang="fr-FR" sz="1200" dirty="0" smtClean="0">
                    <a:latin typeface="Tahoma" panose="020B0604030504040204" pitchFamily="34" charset="0"/>
                    <a:ea typeface="Tahoma" panose="020B0604030504040204" pitchFamily="34" charset="0"/>
                    <a:cs typeface="Tahoma" panose="020B0604030504040204" pitchFamily="34" charset="0"/>
                  </a:rPr>
                  <a:t> ainsi que le résidu, on retrouve le signal d’origine.</a:t>
                </a:r>
                <a:r>
                  <a:rPr lang="en-US" sz="1200" dirty="0" smtClean="0">
                    <a:latin typeface="Tahoma" panose="020B0604030504040204" pitchFamily="34" charset="0"/>
                    <a:ea typeface="Tahoma" panose="020B0604030504040204" pitchFamily="34" charset="0"/>
                    <a:cs typeface="Tahoma" panose="020B0604030504040204" pitchFamily="34" charset="0"/>
                  </a:rPr>
                  <a:t/>
                </a:r>
                <a:br>
                  <a:rPr lang="en-US" sz="1200" dirty="0" smtClean="0">
                    <a:latin typeface="Tahoma" panose="020B0604030504040204" pitchFamily="34" charset="0"/>
                    <a:ea typeface="Tahoma" panose="020B0604030504040204" pitchFamily="34" charset="0"/>
                    <a:cs typeface="Tahoma" panose="020B0604030504040204" pitchFamily="34" charset="0"/>
                  </a:rPr>
                </a:b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algn="l"/>
                <a:endParaRPr lang="en-US" dirty="0"/>
              </a:p>
            </p:txBody>
          </p:sp>
        </mc:Fallback>
      </mc:AlternateContent>
      <p:sp>
        <p:nvSpPr>
          <p:cNvPr id="4" name="Slide Number Placeholder 3"/>
          <p:cNvSpPr>
            <a:spLocks noGrp="1"/>
          </p:cNvSpPr>
          <p:nvPr>
            <p:ph type="sldNum" sz="quarter" idx="10"/>
          </p:nvPr>
        </p:nvSpPr>
        <p:spPr/>
        <p:txBody>
          <a:bodyPr/>
          <a:lstStyle/>
          <a:p>
            <a:fld id="{D36679ED-17D7-46C9-843B-DD9B3ED614A5}" type="slidenum">
              <a:rPr lang="en-US" smtClean="0"/>
              <a:t>26</a:t>
            </a:fld>
            <a:endParaRPr lang="en-US"/>
          </a:p>
        </p:txBody>
      </p:sp>
    </p:spTree>
    <p:extLst>
      <p:ext uri="{BB962C8B-B14F-4D97-AF65-F5344CB8AC3E}">
        <p14:creationId xmlns:p14="http://schemas.microsoft.com/office/powerpoint/2010/main" val="1003914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l"/>
                <a:endParaRPr lang="en-US" dirty="0"/>
              </a:p>
            </p:txBody>
          </p:sp>
        </mc:Choice>
        <mc:Fallback xmlns="">
          <p:sp>
            <p:nvSpPr>
              <p:cNvPr id="3" name="Notes Placeholder 2"/>
              <p:cNvSpPr>
                <a:spLocks noGrp="1"/>
              </p:cNvSpPr>
              <p:nvPr>
                <p:ph type="body" idx="1"/>
              </p:nvPr>
            </p:nvSpPr>
            <p:spPr/>
            <p:txBody>
              <a:bodyPr/>
              <a:lstStyle/>
              <a:p>
                <a:pPr algn="just"/>
                <a:r>
                  <a:rPr lang="fr-FR" sz="1200" b="1" dirty="0" smtClean="0">
                    <a:latin typeface="Tahoma" panose="020B0604030504040204" pitchFamily="34" charset="0"/>
                    <a:ea typeface="Tahoma" panose="020B0604030504040204" pitchFamily="34" charset="0"/>
                    <a:cs typeface="Tahoma" panose="020B0604030504040204" pitchFamily="34" charset="0"/>
                  </a:rPr>
                  <a:t>Etape 0 </a:t>
                </a:r>
                <a:r>
                  <a:rPr lang="fr-FR" sz="1200" dirty="0" smtClean="0">
                    <a:latin typeface="Tahoma" panose="020B0604030504040204" pitchFamily="34" charset="0"/>
                    <a:ea typeface="Tahoma" panose="020B0604030504040204" pitchFamily="34" charset="0"/>
                    <a:cs typeface="Tahoma" panose="020B0604030504040204" pitchFamily="34" charset="0"/>
                  </a:rPr>
                  <a:t>:  initialiser le signal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 par x(t) et le signal résidu r(t) = x(t). </a:t>
                </a:r>
              </a:p>
              <a:p>
                <a:pPr algn="just"/>
                <a:r>
                  <a:rPr lang="fr-FR" sz="1200" b="1" dirty="0" smtClean="0">
                    <a:latin typeface="Tahoma" panose="020B0604030504040204" pitchFamily="34" charset="0"/>
                    <a:ea typeface="Tahoma" panose="020B0604030504040204" pitchFamily="34" charset="0"/>
                    <a:cs typeface="Tahoma" panose="020B0604030504040204" pitchFamily="34" charset="0"/>
                  </a:rPr>
                  <a:t>Etape 1</a:t>
                </a:r>
                <a:r>
                  <a:rPr lang="fr-FR" sz="1200" dirty="0" smtClean="0">
                    <a:latin typeface="Tahoma" panose="020B0604030504040204" pitchFamily="34" charset="0"/>
                    <a:ea typeface="Tahoma" panose="020B0604030504040204" pitchFamily="34" charset="0"/>
                    <a:cs typeface="Tahoma" panose="020B0604030504040204" pitchFamily="34" charset="0"/>
                  </a:rPr>
                  <a:t> : La première étape consiste à identifier les extrema locaux signal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 C’est le début du processus de tamisage. </a:t>
                </a:r>
              </a:p>
              <a:p>
                <a:r>
                  <a:rPr lang="fr-FR" sz="1200" dirty="0" smtClean="0">
                    <a:latin typeface="Tahoma" panose="020B0604030504040204" pitchFamily="34" charset="0"/>
                    <a:ea typeface="Tahoma" panose="020B0604030504040204" pitchFamily="34" charset="0"/>
                    <a:cs typeface="Tahoma" panose="020B0604030504040204" pitchFamily="34" charset="0"/>
                  </a:rPr>
                  <a:t>Interpoler ensuite tous les maximas avec la méthode des </a:t>
                </a:r>
                <a:r>
                  <a:rPr lang="fr-FR" sz="1200" dirty="0" err="1" smtClean="0">
                    <a:latin typeface="Tahoma" panose="020B0604030504040204" pitchFamily="34" charset="0"/>
                    <a:ea typeface="Tahoma" panose="020B0604030504040204" pitchFamily="34" charset="0"/>
                    <a:cs typeface="Tahoma" panose="020B0604030504040204" pitchFamily="34" charset="0"/>
                  </a:rPr>
                  <a:t>splines</a:t>
                </a:r>
                <a:r>
                  <a:rPr lang="fr-FR" sz="1200" dirty="0" smtClean="0">
                    <a:latin typeface="Tahoma" panose="020B0604030504040204" pitchFamily="34" charset="0"/>
                    <a:ea typeface="Tahoma" panose="020B0604030504040204" pitchFamily="34" charset="0"/>
                    <a:cs typeface="Tahoma" panose="020B0604030504040204" pitchFamily="34" charset="0"/>
                  </a:rPr>
                  <a:t> cubiques par exemple pour construire l’enveloppe supérieure (</a:t>
                </a:r>
                <a:r>
                  <a:rPr lang="fr-FR" sz="1200" dirty="0" err="1" smtClean="0">
                    <a:latin typeface="Tahoma" panose="020B0604030504040204" pitchFamily="34" charset="0"/>
                    <a:ea typeface="Tahoma" panose="020B0604030504040204" pitchFamily="34" charset="0"/>
                    <a:cs typeface="Tahoma" panose="020B0604030504040204" pitchFamily="34" charset="0"/>
                  </a:rPr>
                  <a:t>envsup</a:t>
                </a:r>
                <a:r>
                  <a:rPr lang="fr-FR" sz="1200" dirty="0" smtClean="0">
                    <a:latin typeface="Tahoma" panose="020B0604030504040204" pitchFamily="34" charset="0"/>
                    <a:ea typeface="Tahoma" panose="020B0604030504040204" pitchFamily="34" charset="0"/>
                    <a:cs typeface="Tahoma" panose="020B0604030504040204" pitchFamily="34" charset="0"/>
                  </a:rPr>
                  <a:t>) et même avec les minimas pour construire l’enveloppe inférieure(</a:t>
                </a:r>
                <a:r>
                  <a:rPr lang="fr-FR" sz="1200" dirty="0" err="1" smtClean="0">
                    <a:latin typeface="Tahoma" panose="020B0604030504040204" pitchFamily="34" charset="0"/>
                    <a:ea typeface="Tahoma" panose="020B0604030504040204" pitchFamily="34" charset="0"/>
                    <a:cs typeface="Tahoma" panose="020B0604030504040204" pitchFamily="34" charset="0"/>
                  </a:rPr>
                  <a:t>envinf</a:t>
                </a:r>
                <a:r>
                  <a:rPr lang="fr-FR" sz="1200" dirty="0" smtClean="0">
                    <a:latin typeface="Tahoma" panose="020B0604030504040204" pitchFamily="34" charset="0"/>
                    <a:ea typeface="Tahoma" panose="020B0604030504040204" pitchFamily="34" charset="0"/>
                    <a:cs typeface="Tahoma" panose="020B0604030504040204" pitchFamily="34" charset="0"/>
                  </a:rPr>
                  <a:t>)</a:t>
                </a:r>
              </a:p>
              <a:p>
                <a:r>
                  <a:rPr lang="fr-FR" sz="1200" b="1" dirty="0" smtClean="0">
                    <a:latin typeface="Tahoma" panose="020B0604030504040204" pitchFamily="34" charset="0"/>
                    <a:ea typeface="Tahoma" panose="020B0604030504040204" pitchFamily="34" charset="0"/>
                    <a:cs typeface="Tahoma" panose="020B0604030504040204" pitchFamily="34" charset="0"/>
                  </a:rPr>
                  <a:t>Etape 2: </a:t>
                </a:r>
                <a:r>
                  <a:rPr lang="fr-FR" sz="1200" dirty="0" smtClean="0">
                    <a:latin typeface="Tahoma" panose="020B0604030504040204" pitchFamily="34" charset="0"/>
                    <a:ea typeface="Tahoma" panose="020B0604030504040204" pitchFamily="34" charset="0"/>
                    <a:cs typeface="Tahoma" panose="020B0604030504040204" pitchFamily="34" charset="0"/>
                  </a:rPr>
                  <a:t>Calcul de la moyenne locale du signal x(t)</a:t>
                </a:r>
              </a:p>
              <a:p>
                <a:pPr algn="ctr"/>
                <a:r>
                  <a:rPr lang="fr-FR" sz="1200" b="1" dirty="0" smtClean="0">
                    <a:latin typeface="Tahoma" panose="020B0604030504040204" pitchFamily="34" charset="0"/>
                    <a:ea typeface="Tahoma" panose="020B0604030504040204" pitchFamily="34" charset="0"/>
                    <a:cs typeface="Tahoma" panose="020B0604030504040204" pitchFamily="34" charset="0"/>
                  </a:rPr>
                  <a:t>m</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b="1" dirty="0" smtClean="0">
                    <a:latin typeface="Tahoma" panose="020B0604030504040204" pitchFamily="34" charset="0"/>
                    <a:ea typeface="Tahoma" panose="020B0604030504040204" pitchFamily="34" charset="0"/>
                    <a:cs typeface="Tahoma" panose="020B0604030504040204" pitchFamily="34" charset="0"/>
                  </a:rPr>
                  <a:t>(t) =</a:t>
                </a:r>
                <a:r>
                  <a:rPr lang="fr-FR" sz="1200" b="1" i="0" smtClean="0">
                    <a:latin typeface="Cambria Math" panose="02040503050406030204" pitchFamily="18" charset="0"/>
                    <a:ea typeface="Tahoma" panose="020B0604030504040204" pitchFamily="34" charset="0"/>
                    <a:cs typeface="Tahoma" panose="020B0604030504040204" pitchFamily="34" charset="0"/>
                  </a:rPr>
                  <a:t>(〖</a:t>
                </a:r>
                <a:r>
                  <a:rPr lang="en-US" sz="1200" b="1" i="0" smtClean="0">
                    <a:latin typeface="Cambria Math" panose="02040503050406030204" pitchFamily="18" charset="0"/>
                    <a:ea typeface="Tahoma" panose="020B0604030504040204" pitchFamily="34" charset="0"/>
                    <a:cs typeface="Tahoma" panose="020B0604030504040204" pitchFamily="34" charset="0"/>
                  </a:rPr>
                  <a:t>𝒆𝒏𝒗</a:t>
                </a:r>
                <a:r>
                  <a:rPr lang="fr-FR" sz="1200" b="1" i="0" smtClean="0">
                    <a:latin typeface="Cambria Math" panose="02040503050406030204" pitchFamily="18" charset="0"/>
                    <a:ea typeface="Tahoma" panose="020B0604030504040204" pitchFamily="34" charset="0"/>
                    <a:cs typeface="Tahoma" panose="020B0604030504040204" pitchFamily="34" charset="0"/>
                  </a:rPr>
                  <a:t>〗_</a:t>
                </a:r>
                <a:r>
                  <a:rPr lang="en-US" sz="1200" b="1" i="0" smtClean="0">
                    <a:latin typeface="Cambria Math" panose="02040503050406030204" pitchFamily="18" charset="0"/>
                    <a:ea typeface="Tahoma" panose="020B0604030504040204" pitchFamily="34" charset="0"/>
                    <a:cs typeface="Tahoma" panose="020B0604030504040204" pitchFamily="34" charset="0"/>
                  </a:rPr>
                  <a:t>𝒔𝒖𝒑+〖𝒆𝒏𝒗〗_𝒊𝒏𝒇</a:t>
                </a:r>
                <a:r>
                  <a:rPr lang="fr-FR" sz="1200" b="1" i="0" smtClean="0">
                    <a:latin typeface="Cambria Math" panose="02040503050406030204" pitchFamily="18" charset="0"/>
                    <a:ea typeface="Tahoma" panose="020B0604030504040204" pitchFamily="34" charset="0"/>
                    <a:cs typeface="Tahoma" panose="020B0604030504040204" pitchFamily="34" charset="0"/>
                  </a:rPr>
                  <a:t>)/</a:t>
                </a:r>
                <a:r>
                  <a:rPr lang="en-US" sz="1200" b="1" i="0" smtClean="0">
                    <a:latin typeface="Cambria Math" panose="02040503050406030204" pitchFamily="18" charset="0"/>
                    <a:ea typeface="Tahoma" panose="020B0604030504040204" pitchFamily="34" charset="0"/>
                    <a:cs typeface="Tahoma" panose="020B0604030504040204" pitchFamily="34" charset="0"/>
                  </a:rPr>
                  <a:t>𝟐</a:t>
                </a:r>
                <a:endParaRPr lang="en-US" dirty="0" smtClean="0"/>
              </a:p>
              <a:p>
                <a:r>
                  <a:rPr lang="fr-FR" sz="1200" b="1" dirty="0" smtClean="0">
                    <a:latin typeface="Tahoma" panose="020B0604030504040204" pitchFamily="34" charset="0"/>
                    <a:ea typeface="Tahoma" panose="020B0604030504040204" pitchFamily="34" charset="0"/>
                    <a:cs typeface="Tahoma" panose="020B0604030504040204" pitchFamily="34" charset="0"/>
                  </a:rPr>
                  <a:t>Étape 3 </a:t>
                </a:r>
                <a:r>
                  <a:rPr lang="fr-FR" sz="1200" dirty="0" smtClean="0">
                    <a:latin typeface="Tahoma" panose="020B0604030504040204" pitchFamily="34" charset="0"/>
                    <a:ea typeface="Tahoma" panose="020B0604030504040204" pitchFamily="34" charset="0"/>
                    <a:cs typeface="Tahoma" panose="020B0604030504040204" pitchFamily="34" charset="0"/>
                  </a:rPr>
                  <a:t>: Calculer la différence entre le signal et la moyenne m</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afin de déterminer la première composante IMF notée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a:t>
                </a:r>
              </a:p>
              <a:p>
                <a:pPr algn="ctr"/>
                <a:r>
                  <a:rPr lang="fr-FR" sz="1200" b="1" dirty="0" smtClean="0">
                    <a:latin typeface="Tahoma" panose="020B0604030504040204" pitchFamily="34" charset="0"/>
                    <a:ea typeface="Tahoma" panose="020B0604030504040204" pitchFamily="34" charset="0"/>
                    <a:cs typeface="Tahoma" panose="020B0604030504040204" pitchFamily="34" charset="0"/>
                  </a:rPr>
                  <a:t>h</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b="1" dirty="0" smtClean="0">
                    <a:latin typeface="Tahoma" panose="020B0604030504040204" pitchFamily="34" charset="0"/>
                    <a:ea typeface="Tahoma" panose="020B0604030504040204" pitchFamily="34" charset="0"/>
                    <a:cs typeface="Tahoma" panose="020B0604030504040204" pitchFamily="34" charset="0"/>
                  </a:rPr>
                  <a:t>(t) = h</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b="1" dirty="0" smtClean="0">
                    <a:latin typeface="Tahoma" panose="020B0604030504040204" pitchFamily="34" charset="0"/>
                    <a:ea typeface="Tahoma" panose="020B0604030504040204" pitchFamily="34" charset="0"/>
                    <a:cs typeface="Tahoma" panose="020B0604030504040204" pitchFamily="34" charset="0"/>
                  </a:rPr>
                  <a:t>(t) - m</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b="1" dirty="0" smtClean="0">
                    <a:latin typeface="Tahoma" panose="020B0604030504040204" pitchFamily="34" charset="0"/>
                    <a:ea typeface="Tahoma" panose="020B0604030504040204" pitchFamily="34" charset="0"/>
                    <a:cs typeface="Tahoma" panose="020B0604030504040204" pitchFamily="34" charset="0"/>
                  </a:rPr>
                  <a:t>(t). </a:t>
                </a:r>
              </a:p>
              <a:p>
                <a:r>
                  <a:rPr lang="fr-FR" sz="1200" dirty="0" smtClean="0">
                    <a:latin typeface="Tahoma" panose="020B0604030504040204" pitchFamily="34" charset="0"/>
                    <a:ea typeface="Tahoma" panose="020B0604030504040204" pitchFamily="34" charset="0"/>
                    <a:cs typeface="Tahoma" panose="020B0604030504040204" pitchFamily="34" charset="0"/>
                  </a:rPr>
                  <a:t>Remplacer ensuite le signal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 par le signal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et refaire les étapes de 1 à 3 jusqu’à satisfaire un critère donné. </a:t>
                </a:r>
              </a:p>
              <a:p>
                <a:endParaRPr lang="fr-FR" sz="1200" dirty="0" smtClean="0">
                  <a:latin typeface="Tahoma" panose="020B0604030504040204" pitchFamily="34" charset="0"/>
                  <a:ea typeface="Tahoma" panose="020B0604030504040204" pitchFamily="34" charset="0"/>
                  <a:cs typeface="Tahoma" panose="020B0604030504040204" pitchFamily="34" charset="0"/>
                </a:endParaRPr>
              </a:p>
              <a:p>
                <a:endParaRPr lang="fr-FR" sz="1200" dirty="0" smtClean="0">
                  <a:latin typeface="Tahoma" panose="020B0604030504040204" pitchFamily="34" charset="0"/>
                  <a:ea typeface="Tahoma" panose="020B0604030504040204" pitchFamily="34" charset="0"/>
                  <a:cs typeface="Tahoma" panose="020B0604030504040204" pitchFamily="34" charset="0"/>
                </a:endParaRPr>
              </a:p>
              <a:p>
                <a:r>
                  <a:rPr lang="fr-FR" sz="1200" b="1" dirty="0" smtClean="0">
                    <a:latin typeface="Tahoma" panose="020B0604030504040204" pitchFamily="34" charset="0"/>
                    <a:ea typeface="Tahoma" panose="020B0604030504040204" pitchFamily="34" charset="0"/>
                    <a:cs typeface="Tahoma" panose="020B0604030504040204" pitchFamily="34" charset="0"/>
                  </a:rPr>
                  <a:t>Étape 4 </a:t>
                </a:r>
                <a:r>
                  <a:rPr lang="fr-FR" sz="1200" dirty="0" smtClean="0">
                    <a:latin typeface="Tahoma" panose="020B0604030504040204" pitchFamily="34" charset="0"/>
                    <a:ea typeface="Tahoma" panose="020B0604030504040204" pitchFamily="34" charset="0"/>
                    <a:cs typeface="Tahoma" panose="020B0604030504040204" pitchFamily="34" charset="0"/>
                  </a:rPr>
                  <a:t>: A l’issu de l’étape 3 qui indique la fin du processus de tamisage. Recueillir la première composante IMF d</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et calculer le signal résidu. </a:t>
                </a:r>
              </a:p>
              <a:p>
                <a:pPr algn="ctr"/>
                <a:r>
                  <a:rPr lang="fr-FR" sz="1200" b="1" dirty="0" smtClean="0">
                    <a:latin typeface="Tahoma" panose="020B0604030504040204" pitchFamily="34" charset="0"/>
                    <a:ea typeface="Tahoma" panose="020B0604030504040204" pitchFamily="34" charset="0"/>
                    <a:cs typeface="Tahoma" panose="020B0604030504040204" pitchFamily="34" charset="0"/>
                  </a:rPr>
                  <a:t>r</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b="1" dirty="0" smtClean="0">
                    <a:latin typeface="Tahoma" panose="020B0604030504040204" pitchFamily="34" charset="0"/>
                    <a:ea typeface="Tahoma" panose="020B0604030504040204" pitchFamily="34" charset="0"/>
                    <a:cs typeface="Tahoma" panose="020B0604030504040204" pitchFamily="34" charset="0"/>
                  </a:rPr>
                  <a:t>(t) = r</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b="1" dirty="0" smtClean="0">
                    <a:latin typeface="Tahoma" panose="020B0604030504040204" pitchFamily="34" charset="0"/>
                    <a:ea typeface="Tahoma" panose="020B0604030504040204" pitchFamily="34" charset="0"/>
                    <a:cs typeface="Tahoma" panose="020B0604030504040204" pitchFamily="34" charset="0"/>
                  </a:rPr>
                  <a:t>(t) - d</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b="1" dirty="0" smtClean="0">
                    <a:latin typeface="Tahoma" panose="020B0604030504040204" pitchFamily="34" charset="0"/>
                    <a:ea typeface="Tahoma" panose="020B0604030504040204" pitchFamily="34" charset="0"/>
                    <a:cs typeface="Tahoma" panose="020B0604030504040204" pitchFamily="34" charset="0"/>
                  </a:rPr>
                  <a:t>(t). </a:t>
                </a:r>
              </a:p>
              <a:p>
                <a:endParaRPr lang="fr-FR" sz="1200" dirty="0" smtClean="0">
                  <a:latin typeface="Tahoma" panose="020B0604030504040204" pitchFamily="34" charset="0"/>
                  <a:ea typeface="Tahoma" panose="020B0604030504040204" pitchFamily="34" charset="0"/>
                  <a:cs typeface="Tahoma" panose="020B0604030504040204" pitchFamily="34" charset="0"/>
                </a:endParaRPr>
              </a:p>
              <a:p>
                <a:r>
                  <a:rPr lang="fr-FR" sz="1200" dirty="0" smtClean="0">
                    <a:latin typeface="Tahoma" panose="020B0604030504040204" pitchFamily="34" charset="0"/>
                    <a:ea typeface="Tahoma" panose="020B0604030504040204" pitchFamily="34" charset="0"/>
                    <a:cs typeface="Tahoma" panose="020B0604030504040204" pitchFamily="34" charset="0"/>
                  </a:rPr>
                  <a:t>Cette première IMF forme la composante haute fréquence du signal et le résidu r</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contient les composantes des plus basses fréquences.</a:t>
                </a:r>
              </a:p>
              <a:p>
                <a:endParaRPr lang="fr-FR" sz="1200" dirty="0" smtClean="0">
                  <a:latin typeface="Tahoma" panose="020B0604030504040204" pitchFamily="34" charset="0"/>
                  <a:ea typeface="Tahoma" panose="020B0604030504040204" pitchFamily="34" charset="0"/>
                  <a:cs typeface="Tahoma" panose="020B0604030504040204" pitchFamily="34" charset="0"/>
                </a:endParaRPr>
              </a:p>
              <a:p>
                <a:r>
                  <a:rPr lang="fr-FR" sz="1200" dirty="0" smtClean="0">
                    <a:latin typeface="Tahoma" panose="020B0604030504040204" pitchFamily="34" charset="0"/>
                    <a:ea typeface="Tahoma" panose="020B0604030504040204" pitchFamily="34" charset="0"/>
                    <a:cs typeface="Tahoma" panose="020B0604030504040204" pitchFamily="34" charset="0"/>
                  </a:rPr>
                  <a:t> </a:t>
                </a:r>
                <a:r>
                  <a:rPr lang="fr-FR" sz="1200" b="1" dirty="0" smtClean="0">
                    <a:latin typeface="Tahoma" panose="020B0604030504040204" pitchFamily="34" charset="0"/>
                    <a:ea typeface="Tahoma" panose="020B0604030504040204" pitchFamily="34" charset="0"/>
                    <a:cs typeface="Tahoma" panose="020B0604030504040204" pitchFamily="34" charset="0"/>
                  </a:rPr>
                  <a:t>Étape 5</a:t>
                </a:r>
                <a:r>
                  <a:rPr lang="fr-FR" sz="1200" dirty="0" smtClean="0">
                    <a:latin typeface="Tahoma" panose="020B0604030504040204" pitchFamily="34" charset="0"/>
                    <a:ea typeface="Tahoma" panose="020B0604030504040204" pitchFamily="34" charset="0"/>
                    <a:cs typeface="Tahoma" panose="020B0604030504040204" pitchFamily="34" charset="0"/>
                  </a:rPr>
                  <a:t> : Remplacer  r</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 par r</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et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 par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et refaire les étapes 1 à 5 afin d’extraire les autres composantes IMF. </a:t>
                </a:r>
              </a:p>
              <a:p>
                <a:r>
                  <a:rPr lang="fr-FR" sz="1200" dirty="0" smtClean="0">
                    <a:latin typeface="Tahoma" panose="020B0604030504040204" pitchFamily="34" charset="0"/>
                    <a:ea typeface="Tahoma" panose="020B0604030504040204" pitchFamily="34" charset="0"/>
                    <a:cs typeface="Tahoma" panose="020B0604030504040204" pitchFamily="34" charset="0"/>
                  </a:rPr>
                  <a:t>Ces étapes sont réitérées jusqu’à atteindre le nombre d’IMF désiré ou le nombre d’</a:t>
                </a:r>
                <a:r>
                  <a:rPr lang="fr-FR" sz="1200" dirty="0" err="1" smtClean="0">
                    <a:latin typeface="Tahoma" panose="020B0604030504040204" pitchFamily="34" charset="0"/>
                    <a:ea typeface="Tahoma" panose="020B0604030504040204" pitchFamily="34" charset="0"/>
                    <a:cs typeface="Tahoma" panose="020B0604030504040204" pitchFamily="34" charset="0"/>
                  </a:rPr>
                  <a:t>extremas</a:t>
                </a:r>
                <a:r>
                  <a:rPr lang="fr-FR" sz="1200" dirty="0" smtClean="0">
                    <a:latin typeface="Tahoma" panose="020B0604030504040204" pitchFamily="34" charset="0"/>
                    <a:ea typeface="Tahoma" panose="020B0604030504040204" pitchFamily="34" charset="0"/>
                    <a:cs typeface="Tahoma" panose="020B0604030504040204" pitchFamily="34" charset="0"/>
                  </a:rPr>
                  <a:t> de r</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(t)est inférieur à 2. </a:t>
                </a:r>
              </a:p>
              <a:p>
                <a:r>
                  <a:rPr lang="fr-FR" sz="1200" dirty="0" smtClean="0">
                    <a:latin typeface="Tahoma" panose="020B0604030504040204" pitchFamily="34" charset="0"/>
                    <a:ea typeface="Tahoma" panose="020B0604030504040204" pitchFamily="34" charset="0"/>
                    <a:cs typeface="Tahoma" panose="020B0604030504040204" pitchFamily="34" charset="0"/>
                  </a:rPr>
                  <a:t>A chaque itération du processus de tamisage, la moyenne se rapproche de zéro .En sommant toutes les </a:t>
                </a:r>
                <a:r>
                  <a:rPr lang="fr-FR" sz="1200" dirty="0" err="1" smtClean="0">
                    <a:latin typeface="Tahoma" panose="020B0604030504040204" pitchFamily="34" charset="0"/>
                    <a:ea typeface="Tahoma" panose="020B0604030504040204" pitchFamily="34" charset="0"/>
                    <a:cs typeface="Tahoma" panose="020B0604030504040204" pitchFamily="34" charset="0"/>
                  </a:rPr>
                  <a:t>IMFs</a:t>
                </a:r>
                <a:r>
                  <a:rPr lang="fr-FR" sz="1200" dirty="0" smtClean="0">
                    <a:latin typeface="Tahoma" panose="020B0604030504040204" pitchFamily="34" charset="0"/>
                    <a:ea typeface="Tahoma" panose="020B0604030504040204" pitchFamily="34" charset="0"/>
                    <a:cs typeface="Tahoma" panose="020B0604030504040204" pitchFamily="34" charset="0"/>
                  </a:rPr>
                  <a:t> ainsi que le résidu, on retrouve le signal d’origine.</a:t>
                </a:r>
                <a:r>
                  <a:rPr lang="en-US" sz="1200" dirty="0" smtClean="0">
                    <a:latin typeface="Tahoma" panose="020B0604030504040204" pitchFamily="34" charset="0"/>
                    <a:ea typeface="Tahoma" panose="020B0604030504040204" pitchFamily="34" charset="0"/>
                    <a:cs typeface="Tahoma" panose="020B0604030504040204" pitchFamily="34" charset="0"/>
                  </a:rPr>
                  <a:t/>
                </a:r>
                <a:br>
                  <a:rPr lang="en-US" sz="1200" dirty="0" smtClean="0">
                    <a:latin typeface="Tahoma" panose="020B0604030504040204" pitchFamily="34" charset="0"/>
                    <a:ea typeface="Tahoma" panose="020B0604030504040204" pitchFamily="34" charset="0"/>
                    <a:cs typeface="Tahoma" panose="020B0604030504040204" pitchFamily="34" charset="0"/>
                  </a:rPr>
                </a:b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algn="l"/>
                <a:endParaRPr lang="en-US" dirty="0"/>
              </a:p>
            </p:txBody>
          </p:sp>
        </mc:Fallback>
      </mc:AlternateContent>
      <p:sp>
        <p:nvSpPr>
          <p:cNvPr id="4" name="Slide Number Placeholder 3"/>
          <p:cNvSpPr>
            <a:spLocks noGrp="1"/>
          </p:cNvSpPr>
          <p:nvPr>
            <p:ph type="sldNum" sz="quarter" idx="10"/>
          </p:nvPr>
        </p:nvSpPr>
        <p:spPr/>
        <p:txBody>
          <a:bodyPr/>
          <a:lstStyle/>
          <a:p>
            <a:fld id="{D36679ED-17D7-46C9-843B-DD9B3ED614A5}" type="slidenum">
              <a:rPr lang="en-US" smtClean="0"/>
              <a:t>28</a:t>
            </a:fld>
            <a:endParaRPr lang="en-US"/>
          </a:p>
        </p:txBody>
      </p:sp>
    </p:spTree>
    <p:extLst>
      <p:ext uri="{BB962C8B-B14F-4D97-AF65-F5344CB8AC3E}">
        <p14:creationId xmlns:p14="http://schemas.microsoft.com/office/powerpoint/2010/main" val="11508462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l"/>
                <a:r>
                  <a:rPr lang="fr-FR" sz="1200" b="0" i="0" kern="1200" smtClean="0">
                    <a:solidFill>
                      <a:schemeClr val="tx1"/>
                    </a:solidFill>
                    <a:effectLst/>
                    <a:latin typeface="+mn-lt"/>
                    <a:ea typeface="+mn-ea"/>
                    <a:cs typeface="+mn-cs"/>
                  </a:rPr>
                  <a:t>La transformée en ondelettes continue extracte à partir des informations une image qui sera utilisée comme entrée pour alimenter une couche de neurones profond</a:t>
                </a:r>
                <a:endParaRPr lang="fr-FR" smtClean="0"/>
              </a:p>
              <a:p>
                <a:r>
                  <a:rPr lang="fr-FR" sz="1200" b="0" i="0" kern="1200" smtClean="0">
                    <a:solidFill>
                      <a:schemeClr val="tx1"/>
                    </a:solidFill>
                    <a:effectLst/>
                    <a:latin typeface="+mn-lt"/>
                    <a:ea typeface="+mn-ea"/>
                    <a:cs typeface="+mn-cs"/>
                  </a:rPr>
                  <a:t>CWT est une implémentation de la transformée en ondelettes utilisant des échelles arbitraires ainsi que des ondelettes pratiquement arbitraires. Les ondelettes utilisées ne sont pas orthogonales et les données obtenues par cette transformée sont hautement corrélées. Nous pouvons aussi utiliser cette transformée pour les séries discrètes dans le temps, avec la limitation que les translations des plus petites ondelettes soient égales au pas d'échantillonnage des données. Cette transformée est parfois appelée transformée en ondelettes continue discrète dans le temps (DT-CWT, Discrete-Time Continuous Wavelet Transform), et il s'agit de la façon la plus répandue de calculée la CWT pour des applications réelles.</a:t>
                </a:r>
              </a:p>
              <a:p>
                <a:r>
                  <a:rPr lang="fr-FR" sz="1200" b="0" i="0" kern="1200" smtClean="0">
                    <a:solidFill>
                      <a:schemeClr val="tx1"/>
                    </a:solidFill>
                    <a:effectLst/>
                    <a:latin typeface="+mn-lt"/>
                    <a:ea typeface="+mn-ea"/>
                    <a:cs typeface="+mn-cs"/>
                  </a:rPr>
                  <a:t>En principe la transformée en ondelettes continue fonctionne en utilisant directement la définition de la transformée en ondelettes, c'est-à-dire en calculant la convolution du signal par l'ondelette mise à l'échelle. Nous obtenons de cette manière pour chaque échelle un ensemble de longueur </a:t>
                </a:r>
                <a:r>
                  <a:rPr lang="fr-FR" sz="1200" b="0" i="1" kern="1200" smtClean="0">
                    <a:solidFill>
                      <a:schemeClr val="tx1"/>
                    </a:solidFill>
                    <a:effectLst/>
                    <a:latin typeface="+mn-lt"/>
                    <a:ea typeface="+mn-ea"/>
                    <a:cs typeface="+mn-cs"/>
                  </a:rPr>
                  <a:t>N</a:t>
                </a:r>
                <a:r>
                  <a:rPr lang="fr-FR" sz="1200" b="0" i="0" kern="1200" smtClean="0">
                    <a:solidFill>
                      <a:schemeClr val="tx1"/>
                    </a:solidFill>
                    <a:effectLst/>
                    <a:latin typeface="+mn-lt"/>
                    <a:ea typeface="+mn-ea"/>
                    <a:cs typeface="+mn-cs"/>
                  </a:rPr>
                  <a:t> identique à celle du signal. En utilisant </a:t>
                </a:r>
                <a:r>
                  <a:rPr lang="fr-FR" sz="1200" b="0" i="1" kern="1200" smtClean="0">
                    <a:solidFill>
                      <a:schemeClr val="tx1"/>
                    </a:solidFill>
                    <a:effectLst/>
                    <a:latin typeface="+mn-lt"/>
                    <a:ea typeface="+mn-ea"/>
                    <a:cs typeface="+mn-cs"/>
                  </a:rPr>
                  <a:t>M</a:t>
                </a:r>
                <a:r>
                  <a:rPr lang="fr-FR" sz="1200" b="0" i="0" kern="1200" smtClean="0">
                    <a:solidFill>
                      <a:schemeClr val="tx1"/>
                    </a:solidFill>
                    <a:effectLst/>
                    <a:latin typeface="+mn-lt"/>
                    <a:ea typeface="+mn-ea"/>
                    <a:cs typeface="+mn-cs"/>
                  </a:rPr>
                  <a:t> échelles choisies arbitrairement nous obtenons une matrice </a:t>
                </a:r>
                <a:r>
                  <a:rPr lang="fr-FR" sz="1200" b="0" i="1" kern="1200" smtClean="0">
                    <a:solidFill>
                      <a:schemeClr val="tx1"/>
                    </a:solidFill>
                    <a:effectLst/>
                    <a:latin typeface="+mn-lt"/>
                    <a:ea typeface="+mn-ea"/>
                    <a:cs typeface="+mn-cs"/>
                  </a:rPr>
                  <a:t>N×M</a:t>
                </a:r>
                <a:r>
                  <a:rPr lang="fr-FR" sz="1200" b="0" i="0" kern="1200" smtClean="0">
                    <a:solidFill>
                      <a:schemeClr val="tx1"/>
                    </a:solidFill>
                    <a:effectLst/>
                    <a:latin typeface="+mn-lt"/>
                    <a:ea typeface="+mn-ea"/>
                    <a:cs typeface="+mn-cs"/>
                  </a:rPr>
                  <a:t> représentant directement le plan temps-fréquence. L'algorithme utilisé pour ce calcul peut être basé sur une convolution directe ou par une convolution réalisée par une multiplication dans l'espace de Fourier (aussi appelée transformée en ondelettes rapide).</a:t>
                </a:r>
              </a:p>
            </p:txBody>
          </p:sp>
        </mc:Choice>
        <mc:Fallback xmlns="">
          <p:sp>
            <p:nvSpPr>
              <p:cNvPr id="3" name="Notes Placeholder 2"/>
              <p:cNvSpPr>
                <a:spLocks noGrp="1"/>
              </p:cNvSpPr>
              <p:nvPr>
                <p:ph type="body" idx="1"/>
              </p:nvPr>
            </p:nvSpPr>
            <p:spPr/>
            <p:txBody>
              <a:bodyPr/>
              <a:lstStyle/>
              <a:p>
                <a:pPr algn="just"/>
                <a:r>
                  <a:rPr lang="fr-FR" sz="1200" b="1" dirty="0" smtClean="0">
                    <a:latin typeface="Tahoma" panose="020B0604030504040204" pitchFamily="34" charset="0"/>
                    <a:ea typeface="Tahoma" panose="020B0604030504040204" pitchFamily="34" charset="0"/>
                    <a:cs typeface="Tahoma" panose="020B0604030504040204" pitchFamily="34" charset="0"/>
                  </a:rPr>
                  <a:t>Etape 0 </a:t>
                </a:r>
                <a:r>
                  <a:rPr lang="fr-FR" sz="1200" dirty="0" smtClean="0">
                    <a:latin typeface="Tahoma" panose="020B0604030504040204" pitchFamily="34" charset="0"/>
                    <a:ea typeface="Tahoma" panose="020B0604030504040204" pitchFamily="34" charset="0"/>
                    <a:cs typeface="Tahoma" panose="020B0604030504040204" pitchFamily="34" charset="0"/>
                  </a:rPr>
                  <a:t>:  initialiser le signal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 par x(t) et le signal résidu r(t) = x(t). </a:t>
                </a:r>
              </a:p>
              <a:p>
                <a:pPr algn="just"/>
                <a:r>
                  <a:rPr lang="fr-FR" sz="1200" b="1" dirty="0" smtClean="0">
                    <a:latin typeface="Tahoma" panose="020B0604030504040204" pitchFamily="34" charset="0"/>
                    <a:ea typeface="Tahoma" panose="020B0604030504040204" pitchFamily="34" charset="0"/>
                    <a:cs typeface="Tahoma" panose="020B0604030504040204" pitchFamily="34" charset="0"/>
                  </a:rPr>
                  <a:t>Etape 1</a:t>
                </a:r>
                <a:r>
                  <a:rPr lang="fr-FR" sz="1200" dirty="0" smtClean="0">
                    <a:latin typeface="Tahoma" panose="020B0604030504040204" pitchFamily="34" charset="0"/>
                    <a:ea typeface="Tahoma" panose="020B0604030504040204" pitchFamily="34" charset="0"/>
                    <a:cs typeface="Tahoma" panose="020B0604030504040204" pitchFamily="34" charset="0"/>
                  </a:rPr>
                  <a:t> : La première étape consiste à identifier les extrema locaux signal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 C’est le début du processus de tamisage. </a:t>
                </a:r>
              </a:p>
              <a:p>
                <a:r>
                  <a:rPr lang="fr-FR" sz="1200" dirty="0" smtClean="0">
                    <a:latin typeface="Tahoma" panose="020B0604030504040204" pitchFamily="34" charset="0"/>
                    <a:ea typeface="Tahoma" panose="020B0604030504040204" pitchFamily="34" charset="0"/>
                    <a:cs typeface="Tahoma" panose="020B0604030504040204" pitchFamily="34" charset="0"/>
                  </a:rPr>
                  <a:t>Interpoler ensuite tous les maximas avec la méthode des </a:t>
                </a:r>
                <a:r>
                  <a:rPr lang="fr-FR" sz="1200" dirty="0" err="1" smtClean="0">
                    <a:latin typeface="Tahoma" panose="020B0604030504040204" pitchFamily="34" charset="0"/>
                    <a:ea typeface="Tahoma" panose="020B0604030504040204" pitchFamily="34" charset="0"/>
                    <a:cs typeface="Tahoma" panose="020B0604030504040204" pitchFamily="34" charset="0"/>
                  </a:rPr>
                  <a:t>splines</a:t>
                </a:r>
                <a:r>
                  <a:rPr lang="fr-FR" sz="1200" dirty="0" smtClean="0">
                    <a:latin typeface="Tahoma" panose="020B0604030504040204" pitchFamily="34" charset="0"/>
                    <a:ea typeface="Tahoma" panose="020B0604030504040204" pitchFamily="34" charset="0"/>
                    <a:cs typeface="Tahoma" panose="020B0604030504040204" pitchFamily="34" charset="0"/>
                  </a:rPr>
                  <a:t> cubiques par exemple pour construire l’enveloppe supérieure (</a:t>
                </a:r>
                <a:r>
                  <a:rPr lang="fr-FR" sz="1200" dirty="0" err="1" smtClean="0">
                    <a:latin typeface="Tahoma" panose="020B0604030504040204" pitchFamily="34" charset="0"/>
                    <a:ea typeface="Tahoma" panose="020B0604030504040204" pitchFamily="34" charset="0"/>
                    <a:cs typeface="Tahoma" panose="020B0604030504040204" pitchFamily="34" charset="0"/>
                  </a:rPr>
                  <a:t>envsup</a:t>
                </a:r>
                <a:r>
                  <a:rPr lang="fr-FR" sz="1200" dirty="0" smtClean="0">
                    <a:latin typeface="Tahoma" panose="020B0604030504040204" pitchFamily="34" charset="0"/>
                    <a:ea typeface="Tahoma" panose="020B0604030504040204" pitchFamily="34" charset="0"/>
                    <a:cs typeface="Tahoma" panose="020B0604030504040204" pitchFamily="34" charset="0"/>
                  </a:rPr>
                  <a:t>) et même avec les minimas pour construire l’enveloppe inférieure(</a:t>
                </a:r>
                <a:r>
                  <a:rPr lang="fr-FR" sz="1200" dirty="0" err="1" smtClean="0">
                    <a:latin typeface="Tahoma" panose="020B0604030504040204" pitchFamily="34" charset="0"/>
                    <a:ea typeface="Tahoma" panose="020B0604030504040204" pitchFamily="34" charset="0"/>
                    <a:cs typeface="Tahoma" panose="020B0604030504040204" pitchFamily="34" charset="0"/>
                  </a:rPr>
                  <a:t>envinf</a:t>
                </a:r>
                <a:r>
                  <a:rPr lang="fr-FR" sz="1200" dirty="0" smtClean="0">
                    <a:latin typeface="Tahoma" panose="020B0604030504040204" pitchFamily="34" charset="0"/>
                    <a:ea typeface="Tahoma" panose="020B0604030504040204" pitchFamily="34" charset="0"/>
                    <a:cs typeface="Tahoma" panose="020B0604030504040204" pitchFamily="34" charset="0"/>
                  </a:rPr>
                  <a:t>)</a:t>
                </a:r>
              </a:p>
              <a:p>
                <a:r>
                  <a:rPr lang="fr-FR" sz="1200" b="1" dirty="0" smtClean="0">
                    <a:latin typeface="Tahoma" panose="020B0604030504040204" pitchFamily="34" charset="0"/>
                    <a:ea typeface="Tahoma" panose="020B0604030504040204" pitchFamily="34" charset="0"/>
                    <a:cs typeface="Tahoma" panose="020B0604030504040204" pitchFamily="34" charset="0"/>
                  </a:rPr>
                  <a:t>Etape 2: </a:t>
                </a:r>
                <a:r>
                  <a:rPr lang="fr-FR" sz="1200" dirty="0" smtClean="0">
                    <a:latin typeface="Tahoma" panose="020B0604030504040204" pitchFamily="34" charset="0"/>
                    <a:ea typeface="Tahoma" panose="020B0604030504040204" pitchFamily="34" charset="0"/>
                    <a:cs typeface="Tahoma" panose="020B0604030504040204" pitchFamily="34" charset="0"/>
                  </a:rPr>
                  <a:t>Calcul de la moyenne locale du signal x(t)</a:t>
                </a:r>
              </a:p>
              <a:p>
                <a:pPr algn="ctr"/>
                <a:r>
                  <a:rPr lang="fr-FR" sz="1200" b="1" dirty="0" smtClean="0">
                    <a:latin typeface="Tahoma" panose="020B0604030504040204" pitchFamily="34" charset="0"/>
                    <a:ea typeface="Tahoma" panose="020B0604030504040204" pitchFamily="34" charset="0"/>
                    <a:cs typeface="Tahoma" panose="020B0604030504040204" pitchFamily="34" charset="0"/>
                  </a:rPr>
                  <a:t>m</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b="1" dirty="0" smtClean="0">
                    <a:latin typeface="Tahoma" panose="020B0604030504040204" pitchFamily="34" charset="0"/>
                    <a:ea typeface="Tahoma" panose="020B0604030504040204" pitchFamily="34" charset="0"/>
                    <a:cs typeface="Tahoma" panose="020B0604030504040204" pitchFamily="34" charset="0"/>
                  </a:rPr>
                  <a:t>(t) =</a:t>
                </a:r>
                <a:r>
                  <a:rPr lang="fr-FR" sz="1200" b="1" i="0" smtClean="0">
                    <a:latin typeface="Cambria Math" panose="02040503050406030204" pitchFamily="18" charset="0"/>
                    <a:ea typeface="Tahoma" panose="020B0604030504040204" pitchFamily="34" charset="0"/>
                    <a:cs typeface="Tahoma" panose="020B0604030504040204" pitchFamily="34" charset="0"/>
                  </a:rPr>
                  <a:t>(〖</a:t>
                </a:r>
                <a:r>
                  <a:rPr lang="en-US" sz="1200" b="1" i="0" smtClean="0">
                    <a:latin typeface="Cambria Math" panose="02040503050406030204" pitchFamily="18" charset="0"/>
                    <a:ea typeface="Tahoma" panose="020B0604030504040204" pitchFamily="34" charset="0"/>
                    <a:cs typeface="Tahoma" panose="020B0604030504040204" pitchFamily="34" charset="0"/>
                  </a:rPr>
                  <a:t>𝒆𝒏𝒗</a:t>
                </a:r>
                <a:r>
                  <a:rPr lang="fr-FR" sz="1200" b="1" i="0" smtClean="0">
                    <a:latin typeface="Cambria Math" panose="02040503050406030204" pitchFamily="18" charset="0"/>
                    <a:ea typeface="Tahoma" panose="020B0604030504040204" pitchFamily="34" charset="0"/>
                    <a:cs typeface="Tahoma" panose="020B0604030504040204" pitchFamily="34" charset="0"/>
                  </a:rPr>
                  <a:t>〗_</a:t>
                </a:r>
                <a:r>
                  <a:rPr lang="en-US" sz="1200" b="1" i="0" smtClean="0">
                    <a:latin typeface="Cambria Math" panose="02040503050406030204" pitchFamily="18" charset="0"/>
                    <a:ea typeface="Tahoma" panose="020B0604030504040204" pitchFamily="34" charset="0"/>
                    <a:cs typeface="Tahoma" panose="020B0604030504040204" pitchFamily="34" charset="0"/>
                  </a:rPr>
                  <a:t>𝒔𝒖𝒑+〖𝒆𝒏𝒗〗_𝒊𝒏𝒇</a:t>
                </a:r>
                <a:r>
                  <a:rPr lang="fr-FR" sz="1200" b="1" i="0" smtClean="0">
                    <a:latin typeface="Cambria Math" panose="02040503050406030204" pitchFamily="18" charset="0"/>
                    <a:ea typeface="Tahoma" panose="020B0604030504040204" pitchFamily="34" charset="0"/>
                    <a:cs typeface="Tahoma" panose="020B0604030504040204" pitchFamily="34" charset="0"/>
                  </a:rPr>
                  <a:t>)/</a:t>
                </a:r>
                <a:r>
                  <a:rPr lang="en-US" sz="1200" b="1" i="0" smtClean="0">
                    <a:latin typeface="Cambria Math" panose="02040503050406030204" pitchFamily="18" charset="0"/>
                    <a:ea typeface="Tahoma" panose="020B0604030504040204" pitchFamily="34" charset="0"/>
                    <a:cs typeface="Tahoma" panose="020B0604030504040204" pitchFamily="34" charset="0"/>
                  </a:rPr>
                  <a:t>𝟐</a:t>
                </a:r>
                <a:endParaRPr lang="en-US" dirty="0" smtClean="0"/>
              </a:p>
              <a:p>
                <a:r>
                  <a:rPr lang="fr-FR" sz="1200" b="1" dirty="0" smtClean="0">
                    <a:latin typeface="Tahoma" panose="020B0604030504040204" pitchFamily="34" charset="0"/>
                    <a:ea typeface="Tahoma" panose="020B0604030504040204" pitchFamily="34" charset="0"/>
                    <a:cs typeface="Tahoma" panose="020B0604030504040204" pitchFamily="34" charset="0"/>
                  </a:rPr>
                  <a:t>Étape 3 </a:t>
                </a:r>
                <a:r>
                  <a:rPr lang="fr-FR" sz="1200" dirty="0" smtClean="0">
                    <a:latin typeface="Tahoma" panose="020B0604030504040204" pitchFamily="34" charset="0"/>
                    <a:ea typeface="Tahoma" panose="020B0604030504040204" pitchFamily="34" charset="0"/>
                    <a:cs typeface="Tahoma" panose="020B0604030504040204" pitchFamily="34" charset="0"/>
                  </a:rPr>
                  <a:t>: Calculer la différence entre le signal et la moyenne m</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afin de déterminer la première composante IMF notée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a:t>
                </a:r>
              </a:p>
              <a:p>
                <a:pPr algn="ctr"/>
                <a:r>
                  <a:rPr lang="fr-FR" sz="1200" b="1" dirty="0" smtClean="0">
                    <a:latin typeface="Tahoma" panose="020B0604030504040204" pitchFamily="34" charset="0"/>
                    <a:ea typeface="Tahoma" panose="020B0604030504040204" pitchFamily="34" charset="0"/>
                    <a:cs typeface="Tahoma" panose="020B0604030504040204" pitchFamily="34" charset="0"/>
                  </a:rPr>
                  <a:t>h</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b="1" dirty="0" smtClean="0">
                    <a:latin typeface="Tahoma" panose="020B0604030504040204" pitchFamily="34" charset="0"/>
                    <a:ea typeface="Tahoma" panose="020B0604030504040204" pitchFamily="34" charset="0"/>
                    <a:cs typeface="Tahoma" panose="020B0604030504040204" pitchFamily="34" charset="0"/>
                  </a:rPr>
                  <a:t>(t) = h</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b="1" dirty="0" smtClean="0">
                    <a:latin typeface="Tahoma" panose="020B0604030504040204" pitchFamily="34" charset="0"/>
                    <a:ea typeface="Tahoma" panose="020B0604030504040204" pitchFamily="34" charset="0"/>
                    <a:cs typeface="Tahoma" panose="020B0604030504040204" pitchFamily="34" charset="0"/>
                  </a:rPr>
                  <a:t>(t) - m</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b="1" dirty="0" smtClean="0">
                    <a:latin typeface="Tahoma" panose="020B0604030504040204" pitchFamily="34" charset="0"/>
                    <a:ea typeface="Tahoma" panose="020B0604030504040204" pitchFamily="34" charset="0"/>
                    <a:cs typeface="Tahoma" panose="020B0604030504040204" pitchFamily="34" charset="0"/>
                  </a:rPr>
                  <a:t>(t). </a:t>
                </a:r>
              </a:p>
              <a:p>
                <a:r>
                  <a:rPr lang="fr-FR" sz="1200" dirty="0" smtClean="0">
                    <a:latin typeface="Tahoma" panose="020B0604030504040204" pitchFamily="34" charset="0"/>
                    <a:ea typeface="Tahoma" panose="020B0604030504040204" pitchFamily="34" charset="0"/>
                    <a:cs typeface="Tahoma" panose="020B0604030504040204" pitchFamily="34" charset="0"/>
                  </a:rPr>
                  <a:t>Remplacer ensuite le signal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 par le signal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et refaire les étapes de 1 à 3 jusqu’à satisfaire un critère donné. </a:t>
                </a:r>
              </a:p>
              <a:p>
                <a:endParaRPr lang="fr-FR" sz="1200" dirty="0" smtClean="0">
                  <a:latin typeface="Tahoma" panose="020B0604030504040204" pitchFamily="34" charset="0"/>
                  <a:ea typeface="Tahoma" panose="020B0604030504040204" pitchFamily="34" charset="0"/>
                  <a:cs typeface="Tahoma" panose="020B0604030504040204" pitchFamily="34" charset="0"/>
                </a:endParaRPr>
              </a:p>
              <a:p>
                <a:endParaRPr lang="fr-FR" sz="1200" dirty="0" smtClean="0">
                  <a:latin typeface="Tahoma" panose="020B0604030504040204" pitchFamily="34" charset="0"/>
                  <a:ea typeface="Tahoma" panose="020B0604030504040204" pitchFamily="34" charset="0"/>
                  <a:cs typeface="Tahoma" panose="020B0604030504040204" pitchFamily="34" charset="0"/>
                </a:endParaRPr>
              </a:p>
              <a:p>
                <a:r>
                  <a:rPr lang="fr-FR" sz="1200" b="1" dirty="0" smtClean="0">
                    <a:latin typeface="Tahoma" panose="020B0604030504040204" pitchFamily="34" charset="0"/>
                    <a:ea typeface="Tahoma" panose="020B0604030504040204" pitchFamily="34" charset="0"/>
                    <a:cs typeface="Tahoma" panose="020B0604030504040204" pitchFamily="34" charset="0"/>
                  </a:rPr>
                  <a:t>Étape 4 </a:t>
                </a:r>
                <a:r>
                  <a:rPr lang="fr-FR" sz="1200" dirty="0" smtClean="0">
                    <a:latin typeface="Tahoma" panose="020B0604030504040204" pitchFamily="34" charset="0"/>
                    <a:ea typeface="Tahoma" panose="020B0604030504040204" pitchFamily="34" charset="0"/>
                    <a:cs typeface="Tahoma" panose="020B0604030504040204" pitchFamily="34" charset="0"/>
                  </a:rPr>
                  <a:t>: A l’issu de l’étape 3 qui indique la fin du processus de tamisage. Recueillir la première composante IMF d</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et calculer le signal résidu. </a:t>
                </a:r>
              </a:p>
              <a:p>
                <a:pPr algn="ctr"/>
                <a:r>
                  <a:rPr lang="fr-FR" sz="1200" b="1" dirty="0" smtClean="0">
                    <a:latin typeface="Tahoma" panose="020B0604030504040204" pitchFamily="34" charset="0"/>
                    <a:ea typeface="Tahoma" panose="020B0604030504040204" pitchFamily="34" charset="0"/>
                    <a:cs typeface="Tahoma" panose="020B0604030504040204" pitchFamily="34" charset="0"/>
                  </a:rPr>
                  <a:t>r</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b="1" dirty="0" smtClean="0">
                    <a:latin typeface="Tahoma" panose="020B0604030504040204" pitchFamily="34" charset="0"/>
                    <a:ea typeface="Tahoma" panose="020B0604030504040204" pitchFamily="34" charset="0"/>
                    <a:cs typeface="Tahoma" panose="020B0604030504040204" pitchFamily="34" charset="0"/>
                  </a:rPr>
                  <a:t>(t) = r</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b="1" dirty="0" smtClean="0">
                    <a:latin typeface="Tahoma" panose="020B0604030504040204" pitchFamily="34" charset="0"/>
                    <a:ea typeface="Tahoma" panose="020B0604030504040204" pitchFamily="34" charset="0"/>
                    <a:cs typeface="Tahoma" panose="020B0604030504040204" pitchFamily="34" charset="0"/>
                  </a:rPr>
                  <a:t>(t) - d</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b="1" dirty="0" smtClean="0">
                    <a:latin typeface="Tahoma" panose="020B0604030504040204" pitchFamily="34" charset="0"/>
                    <a:ea typeface="Tahoma" panose="020B0604030504040204" pitchFamily="34" charset="0"/>
                    <a:cs typeface="Tahoma" panose="020B0604030504040204" pitchFamily="34" charset="0"/>
                  </a:rPr>
                  <a:t>(t). </a:t>
                </a:r>
              </a:p>
              <a:p>
                <a:endParaRPr lang="fr-FR" sz="1200" dirty="0" smtClean="0">
                  <a:latin typeface="Tahoma" panose="020B0604030504040204" pitchFamily="34" charset="0"/>
                  <a:ea typeface="Tahoma" panose="020B0604030504040204" pitchFamily="34" charset="0"/>
                  <a:cs typeface="Tahoma" panose="020B0604030504040204" pitchFamily="34" charset="0"/>
                </a:endParaRPr>
              </a:p>
              <a:p>
                <a:r>
                  <a:rPr lang="fr-FR" sz="1200" dirty="0" smtClean="0">
                    <a:latin typeface="Tahoma" panose="020B0604030504040204" pitchFamily="34" charset="0"/>
                    <a:ea typeface="Tahoma" panose="020B0604030504040204" pitchFamily="34" charset="0"/>
                    <a:cs typeface="Tahoma" panose="020B0604030504040204" pitchFamily="34" charset="0"/>
                  </a:rPr>
                  <a:t>Cette première IMF forme la composante haute fréquence du signal et le résidu r</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contient les composantes des plus basses fréquences.</a:t>
                </a:r>
              </a:p>
              <a:p>
                <a:endParaRPr lang="fr-FR" sz="1200" dirty="0" smtClean="0">
                  <a:latin typeface="Tahoma" panose="020B0604030504040204" pitchFamily="34" charset="0"/>
                  <a:ea typeface="Tahoma" panose="020B0604030504040204" pitchFamily="34" charset="0"/>
                  <a:cs typeface="Tahoma" panose="020B0604030504040204" pitchFamily="34" charset="0"/>
                </a:endParaRPr>
              </a:p>
              <a:p>
                <a:r>
                  <a:rPr lang="fr-FR" sz="1200" dirty="0" smtClean="0">
                    <a:latin typeface="Tahoma" panose="020B0604030504040204" pitchFamily="34" charset="0"/>
                    <a:ea typeface="Tahoma" panose="020B0604030504040204" pitchFamily="34" charset="0"/>
                    <a:cs typeface="Tahoma" panose="020B0604030504040204" pitchFamily="34" charset="0"/>
                  </a:rPr>
                  <a:t> </a:t>
                </a:r>
                <a:r>
                  <a:rPr lang="fr-FR" sz="1200" b="1" dirty="0" smtClean="0">
                    <a:latin typeface="Tahoma" panose="020B0604030504040204" pitchFamily="34" charset="0"/>
                    <a:ea typeface="Tahoma" panose="020B0604030504040204" pitchFamily="34" charset="0"/>
                    <a:cs typeface="Tahoma" panose="020B0604030504040204" pitchFamily="34" charset="0"/>
                  </a:rPr>
                  <a:t>Étape 5</a:t>
                </a:r>
                <a:r>
                  <a:rPr lang="fr-FR" sz="1200" dirty="0" smtClean="0">
                    <a:latin typeface="Tahoma" panose="020B0604030504040204" pitchFamily="34" charset="0"/>
                    <a:ea typeface="Tahoma" panose="020B0604030504040204" pitchFamily="34" charset="0"/>
                    <a:cs typeface="Tahoma" panose="020B0604030504040204" pitchFamily="34" charset="0"/>
                  </a:rPr>
                  <a:t> : Remplacer  r</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 par r</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et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 par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et refaire les étapes 1 à 5 afin d’extraire les autres composantes IMF. </a:t>
                </a:r>
              </a:p>
              <a:p>
                <a:r>
                  <a:rPr lang="fr-FR" sz="1200" dirty="0" smtClean="0">
                    <a:latin typeface="Tahoma" panose="020B0604030504040204" pitchFamily="34" charset="0"/>
                    <a:ea typeface="Tahoma" panose="020B0604030504040204" pitchFamily="34" charset="0"/>
                    <a:cs typeface="Tahoma" panose="020B0604030504040204" pitchFamily="34" charset="0"/>
                  </a:rPr>
                  <a:t>Ces étapes sont réitérées jusqu’à atteindre le nombre d’IMF désiré ou le nombre d’</a:t>
                </a:r>
                <a:r>
                  <a:rPr lang="fr-FR" sz="1200" dirty="0" err="1" smtClean="0">
                    <a:latin typeface="Tahoma" panose="020B0604030504040204" pitchFamily="34" charset="0"/>
                    <a:ea typeface="Tahoma" panose="020B0604030504040204" pitchFamily="34" charset="0"/>
                    <a:cs typeface="Tahoma" panose="020B0604030504040204" pitchFamily="34" charset="0"/>
                  </a:rPr>
                  <a:t>extremas</a:t>
                </a:r>
                <a:r>
                  <a:rPr lang="fr-FR" sz="1200" dirty="0" smtClean="0">
                    <a:latin typeface="Tahoma" panose="020B0604030504040204" pitchFamily="34" charset="0"/>
                    <a:ea typeface="Tahoma" panose="020B0604030504040204" pitchFamily="34" charset="0"/>
                    <a:cs typeface="Tahoma" panose="020B0604030504040204" pitchFamily="34" charset="0"/>
                  </a:rPr>
                  <a:t> de r</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(t)est inférieur à 2. </a:t>
                </a:r>
              </a:p>
              <a:p>
                <a:r>
                  <a:rPr lang="fr-FR" sz="1200" dirty="0" smtClean="0">
                    <a:latin typeface="Tahoma" panose="020B0604030504040204" pitchFamily="34" charset="0"/>
                    <a:ea typeface="Tahoma" panose="020B0604030504040204" pitchFamily="34" charset="0"/>
                    <a:cs typeface="Tahoma" panose="020B0604030504040204" pitchFamily="34" charset="0"/>
                  </a:rPr>
                  <a:t>A chaque itération du processus de tamisage, la moyenne se rapproche de zéro .En sommant toutes les </a:t>
                </a:r>
                <a:r>
                  <a:rPr lang="fr-FR" sz="1200" dirty="0" err="1" smtClean="0">
                    <a:latin typeface="Tahoma" panose="020B0604030504040204" pitchFamily="34" charset="0"/>
                    <a:ea typeface="Tahoma" panose="020B0604030504040204" pitchFamily="34" charset="0"/>
                    <a:cs typeface="Tahoma" panose="020B0604030504040204" pitchFamily="34" charset="0"/>
                  </a:rPr>
                  <a:t>IMFs</a:t>
                </a:r>
                <a:r>
                  <a:rPr lang="fr-FR" sz="1200" dirty="0" smtClean="0">
                    <a:latin typeface="Tahoma" panose="020B0604030504040204" pitchFamily="34" charset="0"/>
                    <a:ea typeface="Tahoma" panose="020B0604030504040204" pitchFamily="34" charset="0"/>
                    <a:cs typeface="Tahoma" panose="020B0604030504040204" pitchFamily="34" charset="0"/>
                  </a:rPr>
                  <a:t> ainsi que le résidu, on retrouve le signal d’origine.</a:t>
                </a:r>
                <a:r>
                  <a:rPr lang="en-US" sz="1200" dirty="0" smtClean="0">
                    <a:latin typeface="Tahoma" panose="020B0604030504040204" pitchFamily="34" charset="0"/>
                    <a:ea typeface="Tahoma" panose="020B0604030504040204" pitchFamily="34" charset="0"/>
                    <a:cs typeface="Tahoma" panose="020B0604030504040204" pitchFamily="34" charset="0"/>
                  </a:rPr>
                  <a:t/>
                </a:r>
                <a:br>
                  <a:rPr lang="en-US" sz="1200" dirty="0" smtClean="0">
                    <a:latin typeface="Tahoma" panose="020B0604030504040204" pitchFamily="34" charset="0"/>
                    <a:ea typeface="Tahoma" panose="020B0604030504040204" pitchFamily="34" charset="0"/>
                    <a:cs typeface="Tahoma" panose="020B0604030504040204" pitchFamily="34" charset="0"/>
                  </a:rPr>
                </a:b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algn="l"/>
                <a:endParaRPr lang="en-US" dirty="0"/>
              </a:p>
            </p:txBody>
          </p:sp>
        </mc:Fallback>
      </mc:AlternateContent>
      <p:sp>
        <p:nvSpPr>
          <p:cNvPr id="4" name="Slide Number Placeholder 3"/>
          <p:cNvSpPr>
            <a:spLocks noGrp="1"/>
          </p:cNvSpPr>
          <p:nvPr>
            <p:ph type="sldNum" sz="quarter" idx="10"/>
          </p:nvPr>
        </p:nvSpPr>
        <p:spPr/>
        <p:txBody>
          <a:bodyPr/>
          <a:lstStyle/>
          <a:p>
            <a:fld id="{D36679ED-17D7-46C9-843B-DD9B3ED614A5}" type="slidenum">
              <a:rPr lang="en-US" smtClean="0"/>
              <a:t>29</a:t>
            </a:fld>
            <a:endParaRPr lang="en-US"/>
          </a:p>
        </p:txBody>
      </p:sp>
    </p:spTree>
    <p:extLst>
      <p:ext uri="{BB962C8B-B14F-4D97-AF65-F5344CB8AC3E}">
        <p14:creationId xmlns:p14="http://schemas.microsoft.com/office/powerpoint/2010/main" val="798562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30</a:t>
            </a:fld>
            <a:endParaRPr lang="en-US"/>
          </a:p>
        </p:txBody>
      </p:sp>
    </p:spTree>
    <p:extLst>
      <p:ext uri="{BB962C8B-B14F-4D97-AF65-F5344CB8AC3E}">
        <p14:creationId xmlns:p14="http://schemas.microsoft.com/office/powerpoint/2010/main" val="892183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US" sz="1200" smtClean="0">
                <a:latin typeface="Tahoma" panose="020B0604030504040204" pitchFamily="34" charset="0"/>
                <a:ea typeface="Tahoma" panose="020B0604030504040204" pitchFamily="34" charset="0"/>
                <a:cs typeface="Tahoma" panose="020B0604030504040204" pitchFamily="34" charset="0"/>
              </a:rPr>
              <a:t>*Un message alarmant de l'organisation mondiale de la santé a repporté que “d’ici 2030, près de 23,6 millions de personnes mourront de maladies cardiovasculaires, principalement de cardiopathies et d'accidents vasculaires cérébraux”</a:t>
            </a:r>
            <a:r>
              <a:rPr lang="en-US" sz="120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t>
            </a:r>
            <a:r>
              <a:rPr lang="en-US" sz="1200" smtClean="0">
                <a:latin typeface="Tahoma" panose="020B0604030504040204" pitchFamily="34" charset="0"/>
                <a:ea typeface="Tahoma" panose="020B0604030504040204" pitchFamily="34" charset="0"/>
                <a:cs typeface="Tahoma" panose="020B0604030504040204" pitchFamily="34" charset="0"/>
              </a:rPr>
              <a:t> la première des causes de mortalité.</a:t>
            </a:r>
          </a:p>
          <a:p>
            <a:pPr algn="just">
              <a:lnSpc>
                <a:spcPct val="150000"/>
              </a:lnSpc>
            </a:pPr>
            <a:r>
              <a:rPr lang="fr-FR" sz="1200" b="0" i="0" kern="1200" smtClean="0">
                <a:solidFill>
                  <a:schemeClr val="tx1"/>
                </a:solidFill>
                <a:effectLst/>
                <a:latin typeface="+mn-lt"/>
                <a:ea typeface="+mn-ea"/>
                <a:cs typeface="+mn-cs"/>
              </a:rPr>
              <a:t>*Le myocarde est un muscle qui constitue une des structures de la paroi du cœur. Il se situe entre deux couches : le péricarde qui l’enveloppe de l’extérieur, et l’endocarde qui le tapisse de l’intérieur (1).</a:t>
            </a:r>
          </a:p>
          <a:p>
            <a:pPr algn="just">
              <a:lnSpc>
                <a:spcPct val="150000"/>
              </a:lnSpc>
            </a:pPr>
            <a:r>
              <a:rPr lang="fr-FR" sz="1200" b="0" i="0" kern="1200" smtClean="0">
                <a:solidFill>
                  <a:schemeClr val="tx1"/>
                </a:solidFill>
                <a:effectLst/>
                <a:latin typeface="+mn-lt"/>
                <a:ea typeface="+mn-ea"/>
                <a:cs typeface="+mn-cs"/>
              </a:rPr>
              <a:t>*Le myocarde est vascularisé par les artères coronaires.</a:t>
            </a:r>
          </a:p>
          <a:p>
            <a:pPr algn="just">
              <a:lnSpc>
                <a:spcPct val="150000"/>
              </a:lnSpc>
            </a:pPr>
            <a:r>
              <a:rPr lang="fr-FR" sz="1200" b="0" i="0" kern="1200" smtClean="0">
                <a:solidFill>
                  <a:schemeClr val="tx1"/>
                </a:solidFill>
                <a:effectLst/>
                <a:latin typeface="+mn-lt"/>
                <a:ea typeface="+mn-ea"/>
                <a:cs typeface="+mn-cs"/>
              </a:rPr>
              <a:t>*Les contractions du myocarde permettent la circulation du sang au sein de l’organisme.</a:t>
            </a:r>
          </a:p>
          <a:p>
            <a:pPr marL="0" marR="0" lvl="0" indent="0" algn="just" defTabSz="914400" rtl="0" eaLnBrk="1" fontAlgn="auto" latinLnBrk="0" hangingPunct="1">
              <a:lnSpc>
                <a:spcPct val="150000"/>
              </a:lnSpc>
              <a:spcBef>
                <a:spcPts val="0"/>
              </a:spcBef>
              <a:spcAft>
                <a:spcPts val="0"/>
              </a:spcAft>
              <a:buClrTx/>
              <a:buSzTx/>
              <a:buFontTx/>
              <a:buNone/>
              <a:tabLst/>
              <a:defRPr/>
            </a:pPr>
            <a:r>
              <a:rPr lang="fr-FR" sz="1200" b="0" i="0" kern="1200" smtClean="0">
                <a:solidFill>
                  <a:schemeClr val="tx1"/>
                </a:solidFill>
                <a:effectLst/>
                <a:latin typeface="+mn-lt"/>
                <a:ea typeface="+mn-ea"/>
                <a:cs typeface="+mn-cs"/>
              </a:rPr>
              <a:t>*</a:t>
            </a:r>
            <a:r>
              <a:rPr lang="fr-FR" sz="1200" b="1" kern="1200" smtClean="0">
                <a:solidFill>
                  <a:schemeClr val="tx1"/>
                </a:solidFill>
                <a:effectLst/>
                <a:latin typeface="+mn-lt"/>
                <a:ea typeface="+mn-ea"/>
                <a:cs typeface="+mn-cs"/>
              </a:rPr>
              <a:t>Fréquence cardiaque = fréquence ventriculaire</a:t>
            </a:r>
            <a:r>
              <a:rPr lang="fr-FR" sz="1200" kern="1200" smtClean="0">
                <a:solidFill>
                  <a:schemeClr val="tx1"/>
                </a:solidFill>
                <a:effectLst/>
                <a:latin typeface="+mn-lt"/>
                <a:ea typeface="+mn-ea"/>
                <a:cs typeface="+mn-cs"/>
              </a:rPr>
              <a:t>, qui correspond au pouls des patients.</a:t>
            </a:r>
            <a:endParaRPr lang="en-US" sz="1200" kern="1200" smtClean="0">
              <a:solidFill>
                <a:schemeClr val="tx1"/>
              </a:solidFill>
              <a:effectLst/>
              <a:latin typeface="+mn-lt"/>
              <a:ea typeface="+mn-ea"/>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fr-FR" sz="1200" kern="1200" smtClean="0">
                <a:solidFill>
                  <a:schemeClr val="tx1"/>
                </a:solidFill>
                <a:effectLst/>
                <a:latin typeface="+mn-lt"/>
                <a:ea typeface="+mn-ea"/>
                <a:cs typeface="+mn-cs"/>
              </a:rPr>
              <a:t>*La fréquence cardiaque normale de repos de l'adulte (attention au nouveau-né) est entre 60 et 100 bpm.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solidFill>
                  <a:schemeClr val="tx1"/>
                </a:solidFill>
                <a:latin typeface="Times New Roman" panose="02020603050405020304" pitchFamily="18" charset="0"/>
                <a:cs typeface="Times New Roman" panose="02020603050405020304" pitchFamily="18" charset="0"/>
              </a:rPr>
              <a:t>Accélération du rythme ( les tachycardies) :</a:t>
            </a:r>
            <a:r>
              <a:rPr lang="fr-FR" sz="1200" b="1" kern="1200" smtClean="0">
                <a:solidFill>
                  <a:schemeClr val="tx1"/>
                </a:solidFill>
                <a:effectLst/>
                <a:latin typeface="+mn-lt"/>
                <a:ea typeface="+mn-ea"/>
                <a:cs typeface="+mn-cs"/>
              </a:rPr>
              <a:t>si FC &gt; 100/minute.</a:t>
            </a:r>
            <a:endParaRPr lang="en-US" sz="120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solidFill>
                  <a:schemeClr val="tx1"/>
                </a:solidFill>
                <a:latin typeface="Times New Roman" panose="02020603050405020304" pitchFamily="18" charset="0"/>
                <a:cs typeface="Times New Roman" panose="02020603050405020304" pitchFamily="18" charset="0"/>
              </a:rPr>
              <a:t>Ralentissement du rythme ( les bradycardies) :</a:t>
            </a:r>
            <a:r>
              <a:rPr lang="fr-FR" sz="1200" b="1" kern="1200" smtClean="0">
                <a:solidFill>
                  <a:schemeClr val="tx1"/>
                </a:solidFill>
                <a:effectLst/>
                <a:latin typeface="+mn-lt"/>
                <a:ea typeface="+mn-ea"/>
                <a:cs typeface="+mn-cs"/>
              </a:rPr>
              <a:t>si FC &lt; 60/minute</a:t>
            </a:r>
            <a:endParaRPr lang="en-US" sz="12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36679ED-17D7-46C9-843B-DD9B3ED614A5}" type="slidenum">
              <a:rPr lang="en-US" smtClean="0"/>
              <a:t>3</a:t>
            </a:fld>
            <a:endParaRPr lang="en-US"/>
          </a:p>
        </p:txBody>
      </p:sp>
    </p:spTree>
    <p:extLst>
      <p:ext uri="{BB962C8B-B14F-4D97-AF65-F5344CB8AC3E}">
        <p14:creationId xmlns:p14="http://schemas.microsoft.com/office/powerpoint/2010/main" val="30763355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31</a:t>
            </a:fld>
            <a:endParaRPr lang="en-US"/>
          </a:p>
        </p:txBody>
      </p:sp>
    </p:spTree>
    <p:extLst>
      <p:ext uri="{BB962C8B-B14F-4D97-AF65-F5344CB8AC3E}">
        <p14:creationId xmlns:p14="http://schemas.microsoft.com/office/powerpoint/2010/main" val="20874181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mtClean="0"/>
              <a:t>Python scikit-learn fournit un utilitaire Pipeline pour aider à automatiser les flux d'apprentissage automatique. Les pipelines fonctionnent en permettant d'enchaîner une séquence linéaire de transformations de données pour aboutir à un processus de modélisation qui peut être évalué.</a:t>
            </a:r>
            <a:endParaRPr lang="en-US" smtClean="0"/>
          </a:p>
          <a:p>
            <a:endParaRPr lang="en-US" b="1" dirty="0"/>
          </a:p>
        </p:txBody>
      </p:sp>
      <p:sp>
        <p:nvSpPr>
          <p:cNvPr id="4" name="Slide Number Placeholder 3"/>
          <p:cNvSpPr>
            <a:spLocks noGrp="1"/>
          </p:cNvSpPr>
          <p:nvPr>
            <p:ph type="sldNum" sz="quarter" idx="10"/>
          </p:nvPr>
        </p:nvSpPr>
        <p:spPr/>
        <p:txBody>
          <a:bodyPr/>
          <a:lstStyle/>
          <a:p>
            <a:fld id="{D36679ED-17D7-46C9-843B-DD9B3ED614A5}" type="slidenum">
              <a:rPr lang="en-US" smtClean="0"/>
              <a:t>32</a:t>
            </a:fld>
            <a:endParaRPr lang="en-US"/>
          </a:p>
        </p:txBody>
      </p:sp>
    </p:spTree>
    <p:extLst>
      <p:ext uri="{BB962C8B-B14F-4D97-AF65-F5344CB8AC3E}">
        <p14:creationId xmlns:p14="http://schemas.microsoft.com/office/powerpoint/2010/main" val="21038948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33</a:t>
            </a:fld>
            <a:endParaRPr lang="en-US"/>
          </a:p>
        </p:txBody>
      </p:sp>
    </p:spTree>
    <p:extLst>
      <p:ext uri="{BB962C8B-B14F-4D97-AF65-F5344CB8AC3E}">
        <p14:creationId xmlns:p14="http://schemas.microsoft.com/office/powerpoint/2010/main" val="2206149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solidFill>
                  <a:schemeClr val="tx1"/>
                </a:solidFill>
                <a:latin typeface="Times New Roman" panose="02020603050405020304" pitchFamily="18" charset="0"/>
                <a:cs typeface="Times New Roman" panose="02020603050405020304" pitchFamily="18" charset="0"/>
              </a:rPr>
              <a:t>*La classification est facile (visualisée ) à l’oeil nu d’après l’ECG  mais la prévision est une tache difficile...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solidFill>
                  <a:schemeClr val="tx1"/>
                </a:solidFill>
                <a:latin typeface="Times New Roman" panose="02020603050405020304" pitchFamily="18" charset="0"/>
                <a:cs typeface="Times New Roman" panose="02020603050405020304" pitchFamily="18" charset="0"/>
              </a:rPr>
              <a:t>Problématique: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smtClean="0"/>
              <a:t>Prévoir les anomalies cardiaques est une question compliquée du point de vue du médecin. Le défi consiste à faire une étude approfondie des ECG afin de modéliser et de construire un système permettant de détecter les déformations ou les marqueurs qui reflètent et entraîneront des problèmes cardiaques.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smtClean="0"/>
              <a:t>Objectifs:</a:t>
            </a:r>
          </a:p>
          <a:p>
            <a:r>
              <a:rPr lang="fr-FR" sz="1200" smtClean="0"/>
              <a:t>1 - 2 - Construire un système prédictif pour évaluer dans le temps, le risque de problèmes cardiaques majeurs (ce système pourrait être basée sur une approche multi signaux (emg,eda, etc.)).</a:t>
            </a:r>
            <a:endParaRPr lang="en-US" sz="1200" smtClean="0"/>
          </a:p>
          <a:p>
            <a:r>
              <a:rPr lang="fr-FR" sz="1200" smtClean="0"/>
              <a:t>3 – Développer un système qui sera ensuite installé sur une carte électronique pour analyser l'ECG en temps réel et avertir le patient/médecin en cas de problèmes cardiaques</a:t>
            </a:r>
            <a:endParaRPr lang="en-US" sz="1200" b="1"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mtClean="0">
              <a:solidFill>
                <a:schemeClr val="tx1"/>
              </a:solidFill>
              <a:latin typeface="Times New Roman" panose="02020603050405020304" pitchFamily="18" charset="0"/>
              <a:cs typeface="Times New Roman" panose="02020603050405020304" pitchFamily="18" charset="0"/>
            </a:endParaRPr>
          </a:p>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4</a:t>
            </a:fld>
            <a:endParaRPr lang="en-US"/>
          </a:p>
        </p:txBody>
      </p:sp>
    </p:spTree>
    <p:extLst>
      <p:ext uri="{BB962C8B-B14F-4D97-AF65-F5344CB8AC3E}">
        <p14:creationId xmlns:p14="http://schemas.microsoft.com/office/powerpoint/2010/main" val="3791118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5</a:t>
            </a:fld>
            <a:endParaRPr lang="en-US"/>
          </a:p>
        </p:txBody>
      </p:sp>
    </p:spTree>
    <p:extLst>
      <p:ext uri="{BB962C8B-B14F-4D97-AF65-F5344CB8AC3E}">
        <p14:creationId xmlns:p14="http://schemas.microsoft.com/office/powerpoint/2010/main" val="1730465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https://www.actusoins.com/266037/comprendre-lecg-electrocardiogramme-un-defi-ose.html</a:t>
            </a:r>
          </a:p>
          <a:p>
            <a:pPr fontAlgn="base"/>
            <a:r>
              <a:rPr lang="fr-FR" sz="1200" b="1" i="0" kern="1200" smtClean="0">
                <a:solidFill>
                  <a:schemeClr val="tx1"/>
                </a:solidFill>
                <a:effectLst/>
                <a:latin typeface="+mn-lt"/>
                <a:ea typeface="+mn-ea"/>
                <a:cs typeface="+mn-cs"/>
              </a:rPr>
              <a:t>L’ECG</a:t>
            </a:r>
          </a:p>
          <a:p>
            <a:pPr fontAlgn="base"/>
            <a:r>
              <a:rPr lang="fr-FR" sz="1200" b="0" i="0" kern="1200" smtClean="0">
                <a:solidFill>
                  <a:schemeClr val="tx1"/>
                </a:solidFill>
                <a:effectLst/>
                <a:latin typeface="+mn-lt"/>
                <a:ea typeface="+mn-ea"/>
                <a:cs typeface="+mn-cs"/>
              </a:rPr>
              <a:t>Il correspond à l’enregistrement de l’activité électrique de la contraction du cœur via des électrodes cutanées positionnées en différents points du corps.</a:t>
            </a:r>
            <a:br>
              <a:rPr lang="fr-FR" sz="1200" b="0" i="0" kern="1200" smtClean="0">
                <a:solidFill>
                  <a:schemeClr val="tx1"/>
                </a:solidFill>
                <a:effectLst/>
                <a:latin typeface="+mn-lt"/>
                <a:ea typeface="+mn-ea"/>
                <a:cs typeface="+mn-cs"/>
              </a:rPr>
            </a:br>
            <a:r>
              <a:rPr lang="fr-FR" sz="1200" b="0" i="0" kern="1200" smtClean="0">
                <a:solidFill>
                  <a:schemeClr val="tx1"/>
                </a:solidFill>
                <a:effectLst/>
                <a:latin typeface="+mn-lt"/>
                <a:ea typeface="+mn-ea"/>
                <a:cs typeface="+mn-cs"/>
              </a:rPr>
              <a:t>Il permet de reconnaître immédiatement :</a:t>
            </a:r>
          </a:p>
          <a:p>
            <a:pPr fontAlgn="base"/>
            <a:r>
              <a:rPr lang="fr-FR" sz="1200" b="0" i="0" kern="1200" smtClean="0">
                <a:solidFill>
                  <a:schemeClr val="tx1"/>
                </a:solidFill>
                <a:effectLst/>
                <a:latin typeface="+mn-lt"/>
                <a:ea typeface="+mn-ea"/>
                <a:cs typeface="+mn-cs"/>
              </a:rPr>
              <a:t>des variations de la fréquence cardiaque (bradycardie, tachycardie) ;</a:t>
            </a:r>
          </a:p>
          <a:p>
            <a:pPr fontAlgn="base"/>
            <a:r>
              <a:rPr lang="fr-FR" sz="1200" b="0" i="0" kern="1200" smtClean="0">
                <a:solidFill>
                  <a:schemeClr val="tx1"/>
                </a:solidFill>
                <a:effectLst/>
                <a:latin typeface="+mn-lt"/>
                <a:ea typeface="+mn-ea"/>
                <a:cs typeface="+mn-cs"/>
              </a:rPr>
              <a:t>des troubles du rythme (fibrillation ventriculaire…) et de la conduction (bloc auriculo-ventriculaire…) ;</a:t>
            </a:r>
          </a:p>
          <a:p>
            <a:pPr fontAlgn="base"/>
            <a:r>
              <a:rPr lang="fr-FR" sz="1200" b="0" i="0" kern="1200" smtClean="0">
                <a:solidFill>
                  <a:schemeClr val="tx1"/>
                </a:solidFill>
                <a:effectLst/>
                <a:latin typeface="+mn-lt"/>
                <a:ea typeface="+mn-ea"/>
                <a:cs typeface="+mn-cs"/>
              </a:rPr>
              <a:t>des ischémies myocardiques (analyse de l’onde Q, du segment ST, de l’onde T) ;</a:t>
            </a:r>
          </a:p>
          <a:p>
            <a:pPr fontAlgn="base"/>
            <a:r>
              <a:rPr lang="fr-FR" sz="1200" b="0" i="0" kern="1200" smtClean="0">
                <a:solidFill>
                  <a:schemeClr val="tx1"/>
                </a:solidFill>
                <a:effectLst/>
                <a:latin typeface="+mn-lt"/>
                <a:ea typeface="+mn-ea"/>
                <a:cs typeface="+mn-cs"/>
              </a:rPr>
              <a:t>des dysfonctionnements du pacemaker.</a:t>
            </a:r>
          </a:p>
          <a:p>
            <a:pPr marL="342900" indent="-342900" algn="just">
              <a:lnSpc>
                <a:spcPct val="150000"/>
              </a:lnSpc>
              <a:buFont typeface="Arial" panose="020B0604020202020204" pitchFamily="34" charset="0"/>
              <a:buChar char="•"/>
            </a:pPr>
            <a:r>
              <a:rPr lang="en-US" sz="1200" smtClean="0">
                <a:latin typeface="Tahoma" panose="020B0604030504040204" pitchFamily="34" charset="0"/>
                <a:ea typeface="Tahoma" panose="020B0604030504040204" pitchFamily="34" charset="0"/>
                <a:cs typeface="Tahoma" panose="020B0604030504040204" pitchFamily="34" charset="0"/>
              </a:rPr>
              <a:t>L’ECG est un signal électrique de courant très faible qui traduit l’activité cardiaque.</a:t>
            </a:r>
          </a:p>
          <a:p>
            <a:pPr marL="342900" indent="-342900" algn="just">
              <a:lnSpc>
                <a:spcPct val="150000"/>
              </a:lnSpc>
              <a:buFont typeface="Arial" panose="020B0604020202020204" pitchFamily="34" charset="0"/>
              <a:buChar char="•"/>
            </a:pPr>
            <a:r>
              <a:rPr lang="en-US" sz="1200" smtClean="0">
                <a:latin typeface="Tahoma" panose="020B0604030504040204" pitchFamily="34" charset="0"/>
                <a:ea typeface="Tahoma" panose="020B0604030504040204" pitchFamily="34" charset="0"/>
                <a:cs typeface="Tahoma" panose="020B0604030504040204" pitchFamily="34" charset="0"/>
              </a:rPr>
              <a:t>L’ECG est recueilli par des électrodes (12 dérivations) placés à des endroits spécifiques du corps humain: l’électrocardiographie inventé par Waller en 1887.</a:t>
            </a:r>
            <a:endParaRPr lang="fr-FR" sz="1200" b="0" i="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6</a:t>
            </a:fld>
            <a:endParaRPr lang="en-US"/>
          </a:p>
        </p:txBody>
      </p:sp>
    </p:spTree>
    <p:extLst>
      <p:ext uri="{BB962C8B-B14F-4D97-AF65-F5344CB8AC3E}">
        <p14:creationId xmlns:p14="http://schemas.microsoft.com/office/powerpoint/2010/main" val="3535620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7</a:t>
            </a:fld>
            <a:endParaRPr lang="en-US"/>
          </a:p>
        </p:txBody>
      </p:sp>
    </p:spTree>
    <p:extLst>
      <p:ext uri="{BB962C8B-B14F-4D97-AF65-F5344CB8AC3E}">
        <p14:creationId xmlns:p14="http://schemas.microsoft.com/office/powerpoint/2010/main" val="160941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u="sng" smtClean="0">
                <a:latin typeface="Tahoma" panose="020B0604030504040204" pitchFamily="34" charset="0"/>
                <a:ea typeface="Tahoma" panose="020B0604030504040204" pitchFamily="34" charset="0"/>
                <a:cs typeface="Tahoma" panose="020B0604030504040204" pitchFamily="34" charset="0"/>
                <a:hlinkClick r:id="rId3"/>
              </a:rPr>
              <a:t>insuffisance cardiaque</a:t>
            </a:r>
            <a:r>
              <a:rPr lang="fr-FR" sz="1200" b="1" u="none" baseline="0" smtClean="0">
                <a:solidFill>
                  <a:srgbClr val="FF0000"/>
                </a:solidFill>
                <a:latin typeface="Tahoma" panose="020B0604030504040204" pitchFamily="34" charset="0"/>
                <a:ea typeface="Tahoma" panose="020B0604030504040204" pitchFamily="34" charset="0"/>
                <a:cs typeface="Tahoma" panose="020B0604030504040204" pitchFamily="34" charset="0"/>
              </a:rPr>
              <a:t> : incapacité du coeur à pomper suffisament du sang pour répondre aux besoins</a:t>
            </a:r>
            <a:r>
              <a:rPr lang="en-US" sz="1200" b="1" u="none" baseline="0" smtClean="0">
                <a:solidFill>
                  <a:srgbClr val="FF0000"/>
                </a:solidFill>
                <a:latin typeface="Tahoma" panose="020B0604030504040204" pitchFamily="34" charset="0"/>
                <a:ea typeface="Tahoma" panose="020B0604030504040204" pitchFamily="34" charset="0"/>
                <a:cs typeface="Tahoma" panose="020B0604030504040204" pitchFamily="34" charset="0"/>
              </a:rPr>
              <a:t> de l’organisme.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smtClean="0">
                <a:solidFill>
                  <a:schemeClr val="tx1"/>
                </a:solidFill>
                <a:latin typeface="Tahoma" panose="020B0604030504040204" pitchFamily="34" charset="0"/>
                <a:ea typeface="Tahoma" panose="020B0604030504040204" pitchFamily="34" charset="0"/>
                <a:cs typeface="Tahoma" panose="020B0604030504040204" pitchFamily="34" charset="0"/>
              </a:rPr>
              <a:t>Plus du tiers des causes de la FA sont asymptomatiques.</a:t>
            </a:r>
            <a:endParaRPr lang="fr-FR" sz="120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8</a:t>
            </a:fld>
            <a:endParaRPr lang="en-US"/>
          </a:p>
        </p:txBody>
      </p:sp>
    </p:spTree>
    <p:extLst>
      <p:ext uri="{BB962C8B-B14F-4D97-AF65-F5344CB8AC3E}">
        <p14:creationId xmlns:p14="http://schemas.microsoft.com/office/powerpoint/2010/main" val="666225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fr-FR" sz="1200" smtClean="0">
                <a:latin typeface="Tahoma" panose="020B0604030504040204" pitchFamily="34" charset="0"/>
                <a:ea typeface="Tahoma" panose="020B0604030504040204" pitchFamily="34" charset="0"/>
                <a:cs typeface="Tahoma" panose="020B0604030504040204" pitchFamily="34" charset="0"/>
              </a:rPr>
              <a:t>En fonction de la fréquence et de la durée, on classe la fibrillation atriale en trois formes:</a:t>
            </a:r>
          </a:p>
          <a:p>
            <a:pPr>
              <a:lnSpc>
                <a:spcPct val="150000"/>
              </a:lnSpc>
            </a:pPr>
            <a:r>
              <a:rPr lang="fr-FR" sz="1200" b="1" smtClean="0">
                <a:latin typeface="Tahoma" panose="020B0604030504040204" pitchFamily="34" charset="0"/>
                <a:ea typeface="Tahoma" panose="020B0604030504040204" pitchFamily="34" charset="0"/>
                <a:cs typeface="Tahoma" panose="020B0604030504040204" pitchFamily="34" charset="0"/>
              </a:rPr>
              <a:t>Fibrillation atriale paroxystique</a:t>
            </a:r>
            <a:r>
              <a:rPr lang="fr-FR" sz="1200" smtClean="0">
                <a:latin typeface="Tahoma" panose="020B0604030504040204" pitchFamily="34" charset="0"/>
                <a:ea typeface="Tahoma" panose="020B0604030504040204" pitchFamily="34" charset="0"/>
                <a:cs typeface="Tahoma" panose="020B0604030504040204" pitchFamily="34" charset="0"/>
              </a:rPr>
              <a:t>: elle se manifeste sous forme de crises aiguës, dure moins que 48 heures,  et se terminent spontanément.</a:t>
            </a:r>
          </a:p>
          <a:p>
            <a:pPr>
              <a:lnSpc>
                <a:spcPct val="150000"/>
              </a:lnSpc>
            </a:pPr>
            <a:r>
              <a:rPr lang="fr-FR" sz="1200" b="1" smtClean="0">
                <a:latin typeface="Tahoma" panose="020B0604030504040204" pitchFamily="34" charset="0"/>
                <a:ea typeface="Tahoma" panose="020B0604030504040204" pitchFamily="34" charset="0"/>
                <a:cs typeface="Tahoma" panose="020B0604030504040204" pitchFamily="34" charset="0"/>
              </a:rPr>
              <a:t>Fibrillation atriale persistante</a:t>
            </a:r>
            <a:r>
              <a:rPr lang="fr-FR" sz="1200" smtClean="0">
                <a:latin typeface="Tahoma" panose="020B0604030504040204" pitchFamily="34" charset="0"/>
                <a:ea typeface="Tahoma" panose="020B0604030504040204" pitchFamily="34" charset="0"/>
                <a:cs typeface="Tahoma" panose="020B0604030504040204" pitchFamily="34" charset="0"/>
              </a:rPr>
              <a:t>: elle dure plus de sept jours et ne se termine pas spontanément. Mais, un traitement peut normaliser le rythme cardiaque.</a:t>
            </a:r>
          </a:p>
          <a:p>
            <a:r>
              <a:rPr lang="fr-FR" sz="1200" b="1" smtClean="0">
                <a:latin typeface="Tahoma" panose="020B0604030504040204" pitchFamily="34" charset="0"/>
                <a:ea typeface="Tahoma" panose="020B0604030504040204" pitchFamily="34" charset="0"/>
                <a:cs typeface="Tahoma" panose="020B0604030504040204" pitchFamily="34" charset="0"/>
              </a:rPr>
              <a:t>Fibrillation atriale permanente</a:t>
            </a:r>
            <a:r>
              <a:rPr lang="fr-FR" sz="1200" smtClean="0">
                <a:latin typeface="Tahoma" panose="020B0604030504040204" pitchFamily="34" charset="0"/>
                <a:ea typeface="Tahoma" panose="020B0604030504040204" pitchFamily="34" charset="0"/>
                <a:cs typeface="Tahoma" panose="020B0604030504040204" pitchFamily="34" charset="0"/>
              </a:rPr>
              <a:t>: elle reste présente durablement, il n’est pas possible de retrouver un rythme normal.</a:t>
            </a:r>
            <a:r>
              <a:rPr lang="fr-FR" sz="1200" smtClean="0"/>
              <a:t> </a:t>
            </a:r>
            <a:endParaRPr lang="en-US" sz="1400" smtClean="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fr-FR" sz="1200" smtClean="0">
                <a:latin typeface="Tahoma" panose="020B0604030504040204" pitchFamily="34" charset="0"/>
                <a:ea typeface="Tahoma" panose="020B0604030504040204" pitchFamily="34" charset="0"/>
                <a:cs typeface="Tahoma" panose="020B0604030504040204" pitchFamily="34" charset="0"/>
              </a:rPr>
              <a:t>https://www.e-cardiogram.com/onde-p-sinusale/</a:t>
            </a:r>
          </a:p>
          <a:p>
            <a:r>
              <a:rPr lang="fr-FR" sz="1200" b="0" i="0" u="sng" kern="1200" smtClean="0">
                <a:solidFill>
                  <a:schemeClr val="tx1"/>
                </a:solidFill>
                <a:effectLst/>
                <a:latin typeface="+mn-lt"/>
                <a:ea typeface="+mn-ea"/>
                <a:cs typeface="+mn-cs"/>
              </a:rPr>
              <a:t>L’onde P sinusale physiologique</a:t>
            </a:r>
            <a:r>
              <a:rPr lang="fr-FR" sz="1200" b="0" i="0" kern="1200" smtClean="0">
                <a:solidFill>
                  <a:schemeClr val="tx1"/>
                </a:solidFill>
                <a:effectLst/>
                <a:latin typeface="+mn-lt"/>
                <a:ea typeface="+mn-ea"/>
                <a:cs typeface="+mn-cs"/>
              </a:rPr>
              <a:t> est :</a:t>
            </a:r>
          </a:p>
          <a:p>
            <a:r>
              <a:rPr lang="fr-FR" sz="1200" b="0" i="0" kern="1200" smtClean="0">
                <a:solidFill>
                  <a:schemeClr val="tx1"/>
                </a:solidFill>
                <a:effectLst/>
                <a:latin typeface="+mn-lt"/>
                <a:ea typeface="+mn-ea"/>
                <a:cs typeface="+mn-cs"/>
              </a:rPr>
              <a:t>positive, arrondie, monophasique en DII, DI, et VF et négative en VR.</a:t>
            </a:r>
          </a:p>
          <a:p>
            <a:r>
              <a:rPr lang="fr-FR" sz="1200" b="0" i="0" kern="1200" smtClean="0">
                <a:solidFill>
                  <a:schemeClr val="tx1"/>
                </a:solidFill>
                <a:effectLst/>
                <a:latin typeface="+mn-lt"/>
                <a:ea typeface="+mn-ea"/>
                <a:cs typeface="+mn-cs"/>
              </a:rPr>
              <a:t>en DII, elle est peu ample (≤ 2,5 mm) et de durée brève (&lt; 0,12 sec).</a:t>
            </a:r>
          </a:p>
          <a:p>
            <a:r>
              <a:rPr lang="fr-FR" sz="1200" b="0" i="0" u="sng" kern="1200" smtClean="0">
                <a:solidFill>
                  <a:schemeClr val="tx1"/>
                </a:solidFill>
                <a:effectLst/>
                <a:latin typeface="+mn-lt"/>
                <a:ea typeface="+mn-ea"/>
                <a:cs typeface="+mn-cs"/>
              </a:rPr>
              <a:t>L’onde P sinusale physiologique</a:t>
            </a:r>
            <a:r>
              <a:rPr lang="fr-FR" sz="1200" b="0" i="0" kern="1200" smtClean="0">
                <a:solidFill>
                  <a:schemeClr val="tx1"/>
                </a:solidFill>
                <a:effectLst/>
                <a:latin typeface="+mn-lt"/>
                <a:ea typeface="+mn-ea"/>
                <a:cs typeface="+mn-cs"/>
              </a:rPr>
              <a:t> est :</a:t>
            </a:r>
          </a:p>
          <a:p>
            <a:r>
              <a:rPr lang="fr-FR" sz="1200" b="0" i="0" kern="1200" smtClean="0">
                <a:solidFill>
                  <a:schemeClr val="tx1"/>
                </a:solidFill>
                <a:effectLst/>
                <a:latin typeface="+mn-lt"/>
                <a:ea typeface="+mn-ea"/>
                <a:cs typeface="+mn-cs"/>
              </a:rPr>
              <a:t>positive, arrondie, monophasique en DII, DI, et VF et négative en VR.</a:t>
            </a:r>
          </a:p>
          <a:p>
            <a:r>
              <a:rPr lang="fr-FR" sz="1200" b="0" i="0" kern="1200" smtClean="0">
                <a:solidFill>
                  <a:schemeClr val="tx1"/>
                </a:solidFill>
                <a:effectLst/>
                <a:latin typeface="+mn-lt"/>
                <a:ea typeface="+mn-ea"/>
                <a:cs typeface="+mn-cs"/>
              </a:rPr>
              <a:t>en DII, elle est peu ample (≤ 2,5 mm) et de durée brève (&lt; 0,12 sec).</a:t>
            </a:r>
          </a:p>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9</a:t>
            </a:fld>
            <a:endParaRPr lang="en-US"/>
          </a:p>
        </p:txBody>
      </p:sp>
    </p:spTree>
    <p:extLst>
      <p:ext uri="{BB962C8B-B14F-4D97-AF65-F5344CB8AC3E}">
        <p14:creationId xmlns:p14="http://schemas.microsoft.com/office/powerpoint/2010/main" val="1904562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C38BD-329F-4747-ADC2-DA65508D8EE3}" type="datetime1">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3579603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B6356E-60BE-4B53-A0A3-FBF3537F9367}" type="datetime1">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1465087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97C6D6-998F-4EBE-828C-B4E94C9F7627}" type="datetime1">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9FABE2-1C77-4E2F-9FBC-42E74009D93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999988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EBCCA33-FFF5-4BD4-B888-A3A83733581D}" type="datetime1">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3471908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8127C9B-24BE-44DB-9C07-257D0D5F4316}" type="datetime1">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9FABE2-1C77-4E2F-9FBC-42E74009D93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579006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876EE24-3D64-494F-AE05-DF16A3D72A75}" type="datetime1">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149089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F4D25B-7A62-4461-89E5-56E606552A67}" type="datetime1">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1102248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AE37B9-878C-4EFB-A353-75C48D172A21}" type="datetime1">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3394818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07EBD5-2035-4CBB-AEE9-C98E34A02876}" type="datetime1">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89961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C4BFBD-A142-4B47-9387-8BD79FCC30C7}" type="datetime1">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4250637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98D7CB-B775-46FA-A9DA-57C749EAB041}" type="datetime1">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424377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3F89C9-EDBA-44BD-934A-2104100C885A}" type="datetime1">
              <a:rPr lang="en-US" smtClean="0"/>
              <a:t>6/1/2021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2197799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81D844-D2F7-40F6-8922-3C7070F993C5}" type="datetime1">
              <a:rPr lang="en-US" smtClean="0"/>
              <a:t>6/1/2021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488006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21F1E4-7A67-45FB-8825-9EDBC2330733}" type="datetime1">
              <a:rPr lang="en-US" smtClean="0"/>
              <a:t>6/1/2021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379228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251EB9-8918-4713-B680-1E090C4CA46B}" type="datetime1">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3740815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D4A04-D223-43A6-A89B-86A77C90C7FD}" type="datetime1">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484677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E5EBC80-B350-4E0C-AFB2-DD0E822D3DFD}" type="datetime1">
              <a:rPr lang="en-US" smtClean="0"/>
              <a:t>6/1/2021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D9FABE2-1C77-4E2F-9FBC-42E74009D933}" type="slidenum">
              <a:rPr lang="en-US" smtClean="0"/>
              <a:t>‹#›</a:t>
            </a:fld>
            <a:endParaRPr lang="en-US"/>
          </a:p>
        </p:txBody>
      </p:sp>
    </p:spTree>
    <p:extLst>
      <p:ext uri="{BB962C8B-B14F-4D97-AF65-F5344CB8AC3E}">
        <p14:creationId xmlns:p14="http://schemas.microsoft.com/office/powerpoint/2010/main" val="3054422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3.png"/><Relationship Id="rId7" Type="http://schemas.openxmlformats.org/officeDocument/2006/relationships/diagramColors" Target="../diagrams/colors6.xml"/><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4.png"/><Relationship Id="rId7" Type="http://schemas.openxmlformats.org/officeDocument/2006/relationships/diagramColors" Target="../diagrams/colors7.xml"/><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notesSlide" Target="../notesSlides/notesSlide28.xml"/><Relationship Id="rId21" Type="http://schemas.openxmlformats.org/officeDocument/2006/relationships/diagramQuickStyle" Target="../diagrams/quickStyle8.xml"/><Relationship Id="rId7" Type="http://schemas.openxmlformats.org/officeDocument/2006/relationships/image" Target="../media/image16.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slideLayout" Target="../slideLayouts/slideLayout5.xml"/><Relationship Id="rId16" Type="http://schemas.openxmlformats.org/officeDocument/2006/relationships/image" Target="../media/image24.png"/><Relationship Id="rId20" Type="http://schemas.openxmlformats.org/officeDocument/2006/relationships/diagramLayout" Target="../diagrams/layout8.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9.png"/><Relationship Id="rId5" Type="http://schemas.openxmlformats.org/officeDocument/2006/relationships/image" Target="../media/image15.png"/><Relationship Id="rId15" Type="http://schemas.openxmlformats.org/officeDocument/2006/relationships/image" Target="../media/image23.png"/><Relationship Id="rId23" Type="http://schemas.microsoft.com/office/2007/relationships/diagramDrawing" Target="../diagrams/drawing8.xml"/><Relationship Id="rId10" Type="http://schemas.openxmlformats.org/officeDocument/2006/relationships/image" Target="../media/image18.png"/><Relationship Id="rId19" Type="http://schemas.openxmlformats.org/officeDocument/2006/relationships/diagramData" Target="../diagrams/data8.xml"/><Relationship Id="rId4" Type="http://schemas.openxmlformats.org/officeDocument/2006/relationships/oleObject" Target="../embeddings/oleObject1.bin"/><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diagramColors" Target="../diagrams/colors8.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swissheart.ch/fr/maladies-cardiaques-avc/maladies/insuffisance-cardiaque.html"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s://www.swissheart.ch/fr/maladies-cardiaques-avc/maladies/attaque-cerebrale.html"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9883629" cy="692072"/>
          </a:xfrm>
        </p:spPr>
        <p:txBody>
          <a:bodyPr>
            <a:normAutofit fontScale="90000"/>
          </a:bodyPr>
          <a:lstStyle/>
          <a:p>
            <a:pPr algn="ctr"/>
            <a:r>
              <a:rPr lang="fr-FR" sz="3000" b="1" cap="none" smtClean="0">
                <a:latin typeface="Tahoma" panose="020B0604030504040204" pitchFamily="34" charset="0"/>
                <a:ea typeface="Tahoma" panose="020B0604030504040204" pitchFamily="34" charset="0"/>
                <a:cs typeface="Tahoma" panose="020B0604030504040204" pitchFamily="34" charset="0"/>
              </a:rPr>
              <a:t>Présentation des avancements des travaux de thèse</a:t>
            </a:r>
            <a:r>
              <a:rPr lang="en-US" sz="3000" cap="none" smtClean="0">
                <a:latin typeface="Tahoma" panose="020B0604030504040204" pitchFamily="34" charset="0"/>
                <a:ea typeface="Tahoma" panose="020B0604030504040204" pitchFamily="34" charset="0"/>
                <a:cs typeface="Tahoma" panose="020B0604030504040204" pitchFamily="34" charset="0"/>
              </a:rPr>
              <a:t/>
            </a:r>
            <a:br>
              <a:rPr lang="en-US" sz="3000" cap="none" smtClean="0">
                <a:latin typeface="Tahoma" panose="020B0604030504040204" pitchFamily="34" charset="0"/>
                <a:ea typeface="Tahoma" panose="020B0604030504040204" pitchFamily="34" charset="0"/>
                <a:cs typeface="Tahoma" panose="020B0604030504040204" pitchFamily="34" charset="0"/>
              </a:rPr>
            </a:br>
            <a:endParaRPr lang="en-US" sz="300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665018" y="1681162"/>
            <a:ext cx="10654146" cy="1757497"/>
          </a:xfrm>
        </p:spPr>
        <p:txBody>
          <a:bodyPr anchor="t" anchorCtr="0">
            <a:normAutofit fontScale="92500" lnSpcReduction="20000"/>
          </a:bodyPr>
          <a:lstStyle/>
          <a:p>
            <a:pPr algn="ctr">
              <a:lnSpc>
                <a:spcPct val="200000"/>
              </a:lnSpc>
            </a:pPr>
            <a:r>
              <a:rPr lang="fr-FR" sz="2200" b="1">
                <a:latin typeface="Tahoma" panose="020B0604030504040204" pitchFamily="34" charset="0"/>
                <a:ea typeface="Tahoma" panose="020B0604030504040204" pitchFamily="34" charset="0"/>
                <a:cs typeface="Tahoma" panose="020B0604030504040204" pitchFamily="34" charset="0"/>
              </a:rPr>
              <a:t>« </a:t>
            </a:r>
            <a:r>
              <a:rPr lang="fr-FR" sz="2200" b="1" smtClean="0">
                <a:latin typeface="Tahoma" panose="020B0604030504040204" pitchFamily="34" charset="0"/>
                <a:ea typeface="Tahoma" panose="020B0604030504040204" pitchFamily="34" charset="0"/>
                <a:cs typeface="Tahoma" panose="020B0604030504040204" pitchFamily="34" charset="0"/>
              </a:rPr>
              <a:t>Modélisation </a:t>
            </a:r>
            <a:r>
              <a:rPr lang="fr-FR" sz="2200" b="1">
                <a:latin typeface="Tahoma" panose="020B0604030504040204" pitchFamily="34" charset="0"/>
                <a:ea typeface="Tahoma" panose="020B0604030504040204" pitchFamily="34" charset="0"/>
                <a:cs typeface="Tahoma" panose="020B0604030504040204" pitchFamily="34" charset="0"/>
              </a:rPr>
              <a:t>des signaux </a:t>
            </a:r>
            <a:r>
              <a:rPr lang="fr-FR" sz="2200" b="1" smtClean="0">
                <a:latin typeface="Tahoma" panose="020B0604030504040204" pitchFamily="34" charset="0"/>
                <a:ea typeface="Tahoma" panose="020B0604030504040204" pitchFamily="34" charset="0"/>
                <a:cs typeface="Tahoma" panose="020B0604030504040204" pitchFamily="34" charset="0"/>
              </a:rPr>
              <a:t>ECG </a:t>
            </a:r>
            <a:r>
              <a:rPr lang="fr-FR" sz="2200" b="1">
                <a:latin typeface="Tahoma" panose="020B0604030504040204" pitchFamily="34" charset="0"/>
                <a:ea typeface="Tahoma" panose="020B0604030504040204" pitchFamily="34" charset="0"/>
                <a:cs typeface="Tahoma" panose="020B0604030504040204" pitchFamily="34" charset="0"/>
              </a:rPr>
              <a:t>pour la détection et la </a:t>
            </a:r>
            <a:r>
              <a:rPr lang="fr-FR" sz="2200" b="1" smtClean="0">
                <a:latin typeface="Tahoma" panose="020B0604030504040204" pitchFamily="34" charset="0"/>
                <a:ea typeface="Tahoma" panose="020B0604030504040204" pitchFamily="34" charset="0"/>
                <a:cs typeface="Tahoma" panose="020B0604030504040204" pitchFamily="34" charset="0"/>
              </a:rPr>
              <a:t>prévention</a:t>
            </a:r>
            <a:r>
              <a:rPr lang="en-US" sz="2200" b="1" smtClean="0">
                <a:latin typeface="Tahoma" panose="020B0604030504040204" pitchFamily="34" charset="0"/>
                <a:ea typeface="Tahoma" panose="020B0604030504040204" pitchFamily="34" charset="0"/>
                <a:cs typeface="Tahoma" panose="020B0604030504040204" pitchFamily="34" charset="0"/>
              </a:rPr>
              <a:t> </a:t>
            </a:r>
            <a:r>
              <a:rPr lang="fr-FR" sz="2200" b="1" smtClean="0">
                <a:latin typeface="Tahoma" panose="020B0604030504040204" pitchFamily="34" charset="0"/>
                <a:ea typeface="Tahoma" panose="020B0604030504040204" pitchFamily="34" charset="0"/>
                <a:cs typeface="Tahoma" panose="020B0604030504040204" pitchFamily="34" charset="0"/>
              </a:rPr>
              <a:t>de pathologies </a:t>
            </a:r>
            <a:r>
              <a:rPr lang="fr-FR" sz="2200" b="1">
                <a:latin typeface="Tahoma" panose="020B0604030504040204" pitchFamily="34" charset="0"/>
                <a:ea typeface="Tahoma" panose="020B0604030504040204" pitchFamily="34" charset="0"/>
                <a:cs typeface="Tahoma" panose="020B0604030504040204" pitchFamily="34" charset="0"/>
              </a:rPr>
              <a:t>cardiaques »</a:t>
            </a:r>
            <a:r>
              <a:rPr lang="fr-FR" sz="2200" b="0">
                <a:latin typeface="Tahoma" panose="020B0604030504040204" pitchFamily="34" charset="0"/>
                <a:ea typeface="Tahoma" panose="020B0604030504040204" pitchFamily="34" charset="0"/>
                <a:cs typeface="Tahoma" panose="020B0604030504040204" pitchFamily="34" charset="0"/>
              </a:rPr>
              <a:t/>
            </a:r>
            <a:br>
              <a:rPr lang="fr-FR" sz="2200" b="0">
                <a:latin typeface="Tahoma" panose="020B0604030504040204" pitchFamily="34" charset="0"/>
                <a:ea typeface="Tahoma" panose="020B0604030504040204" pitchFamily="34" charset="0"/>
                <a:cs typeface="Tahoma" panose="020B0604030504040204" pitchFamily="34" charset="0"/>
              </a:rPr>
            </a:br>
            <a:endParaRPr lang="en-US" sz="2200" b="0">
              <a:latin typeface="Tahoma" panose="020B0604030504040204" pitchFamily="34" charset="0"/>
              <a:ea typeface="Tahoma" panose="020B0604030504040204" pitchFamily="34" charset="0"/>
              <a:cs typeface="Tahoma" panose="020B0604030504040204" pitchFamily="34" charset="0"/>
            </a:endParaRPr>
          </a:p>
        </p:txBody>
      </p:sp>
      <p:sp>
        <p:nvSpPr>
          <p:cNvPr id="9" name="Text Placeholder 4"/>
          <p:cNvSpPr>
            <a:spLocks noGrp="1"/>
          </p:cNvSpPr>
          <p:nvPr>
            <p:ph type="body" sz="quarter" idx="3"/>
          </p:nvPr>
        </p:nvSpPr>
        <p:spPr>
          <a:xfrm>
            <a:off x="1453247" y="3438659"/>
            <a:ext cx="8540759" cy="2356834"/>
          </a:xfrm>
        </p:spPr>
        <p:txBody>
          <a:bodyPr anchor="t" anchorCtr="0">
            <a:noAutofit/>
          </a:bodyPr>
          <a:lstStyle/>
          <a:p>
            <a:pPr algn="ctr">
              <a:lnSpc>
                <a:spcPct val="200000"/>
              </a:lnSpc>
            </a:pPr>
            <a:r>
              <a:rPr lang="en-US" sz="2200" smtClean="0">
                <a:latin typeface="Tahoma" panose="020B0604030504040204" pitchFamily="34" charset="0"/>
                <a:ea typeface="Tahoma" panose="020B0604030504040204" pitchFamily="34" charset="0"/>
                <a:cs typeface="Tahoma" panose="020B0604030504040204" pitchFamily="34" charset="0"/>
              </a:rPr>
              <a:t>E</a:t>
            </a:r>
            <a:r>
              <a:rPr lang="en-US" sz="2200" b="0" smtClean="0">
                <a:latin typeface="Tahoma" panose="020B0604030504040204" pitchFamily="34" charset="0"/>
                <a:ea typeface="Tahoma" panose="020B0604030504040204" pitchFamily="34" charset="0"/>
                <a:cs typeface="Tahoma" panose="020B0604030504040204" pitchFamily="34" charset="0"/>
              </a:rPr>
              <a:t>ffectuée par</a:t>
            </a:r>
          </a:p>
          <a:p>
            <a:pPr algn="ctr">
              <a:lnSpc>
                <a:spcPct val="200000"/>
              </a:lnSpc>
            </a:pPr>
            <a:r>
              <a:rPr lang="en-US" sz="2200" b="1" smtClean="0">
                <a:latin typeface="Tahoma" panose="020B0604030504040204" pitchFamily="34" charset="0"/>
                <a:ea typeface="Tahoma" panose="020B0604030504040204" pitchFamily="34" charset="0"/>
                <a:cs typeface="Tahoma" panose="020B0604030504040204" pitchFamily="34" charset="0"/>
              </a:rPr>
              <a:t>Hassan SERHAL</a:t>
            </a:r>
          </a:p>
          <a:p>
            <a:pPr algn="ctr">
              <a:lnSpc>
                <a:spcPct val="200000"/>
              </a:lnSpc>
            </a:pPr>
            <a:r>
              <a:rPr lang="en-US" sz="2200" smtClean="0">
                <a:latin typeface="Tahoma" panose="020B0604030504040204" pitchFamily="34" charset="0"/>
                <a:ea typeface="Tahoma" panose="020B0604030504040204" pitchFamily="34" charset="0"/>
                <a:cs typeface="Tahoma" panose="020B0604030504040204" pitchFamily="34" charset="0"/>
              </a:rPr>
              <a:t>20</a:t>
            </a:r>
            <a:r>
              <a:rPr lang="en-US" sz="2200" b="0" smtClean="0">
                <a:latin typeface="Tahoma" panose="020B0604030504040204" pitchFamily="34" charset="0"/>
                <a:ea typeface="Tahoma" panose="020B0604030504040204" pitchFamily="34" charset="0"/>
                <a:cs typeface="Tahoma" panose="020B0604030504040204" pitchFamily="34" charset="0"/>
              </a:rPr>
              <a:t>-05-2021</a:t>
            </a:r>
          </a:p>
          <a:p>
            <a:pPr algn="just">
              <a:lnSpc>
                <a:spcPct val="200000"/>
              </a:lnSpc>
            </a:pPr>
            <a:r>
              <a:rPr lang="en-US" sz="2200" b="0" smtClean="0">
                <a:latin typeface="Tahoma" panose="020B0604030504040204" pitchFamily="34" charset="0"/>
                <a:ea typeface="Tahoma" panose="020B0604030504040204" pitchFamily="34" charset="0"/>
                <a:cs typeface="Tahoma" panose="020B0604030504040204" pitchFamily="34" charset="0"/>
              </a:rPr>
              <a:t> </a:t>
            </a:r>
            <a:r>
              <a:rPr lang="fr-FR" sz="2200" b="0">
                <a:latin typeface="Tahoma" panose="020B0604030504040204" pitchFamily="34" charset="0"/>
                <a:ea typeface="Tahoma" panose="020B0604030504040204" pitchFamily="34" charset="0"/>
                <a:cs typeface="Tahoma" panose="020B0604030504040204" pitchFamily="34" charset="0"/>
              </a:rPr>
              <a:t/>
            </a:r>
            <a:br>
              <a:rPr lang="fr-FR" sz="2200" b="0">
                <a:latin typeface="Tahoma" panose="020B0604030504040204" pitchFamily="34" charset="0"/>
                <a:ea typeface="Tahoma" panose="020B0604030504040204" pitchFamily="34" charset="0"/>
                <a:cs typeface="Tahoma" panose="020B0604030504040204" pitchFamily="34" charset="0"/>
              </a:rPr>
            </a:br>
            <a:endParaRPr lang="en-US" sz="2200" b="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1</a:t>
            </a:fld>
            <a:endParaRPr lang="en-US"/>
          </a:p>
        </p:txBody>
      </p:sp>
    </p:spTree>
    <p:extLst>
      <p:ext uri="{BB962C8B-B14F-4D97-AF65-F5344CB8AC3E}">
        <p14:creationId xmlns:p14="http://schemas.microsoft.com/office/powerpoint/2010/main" val="866676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886035"/>
          </a:xfrm>
        </p:spPr>
        <p:txBody>
          <a:bodyPr>
            <a:normAutofit fontScale="90000"/>
          </a:bodyPr>
          <a:lstStyle/>
          <a:p>
            <a:pPr algn="ctr"/>
            <a:r>
              <a:rPr lang="en-US" sz="3000" b="1" cap="none" err="1" smtClean="0">
                <a:latin typeface="Tahoma" panose="020B0604030504040204" pitchFamily="34" charset="0"/>
                <a:ea typeface="Tahoma" panose="020B0604030504040204" pitchFamily="34" charset="0"/>
                <a:cs typeface="Tahoma" panose="020B0604030504040204" pitchFamily="34" charset="0"/>
              </a:rPr>
              <a:t>Sommaire</a:t>
            </a:r>
            <a:r>
              <a:rPr lang="en-US" sz="3000" cap="none" smtClean="0">
                <a:latin typeface="Tahoma" panose="020B0604030504040204" pitchFamily="34" charset="0"/>
                <a:ea typeface="Tahoma" panose="020B0604030504040204" pitchFamily="34" charset="0"/>
                <a:cs typeface="Tahoma" panose="020B0604030504040204" pitchFamily="34" charset="0"/>
              </a:rPr>
              <a:t/>
            </a:r>
            <a:br>
              <a:rPr lang="en-US" sz="3000" cap="none" smtClean="0">
                <a:latin typeface="Tahoma" panose="020B0604030504040204" pitchFamily="34" charset="0"/>
                <a:ea typeface="Tahoma" panose="020B0604030504040204" pitchFamily="34" charset="0"/>
                <a:cs typeface="Tahoma" panose="020B0604030504040204" pitchFamily="34" charset="0"/>
              </a:rPr>
            </a:br>
            <a:endParaRPr lang="en-US" sz="300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620982" y="1510145"/>
            <a:ext cx="10296298" cy="4817609"/>
          </a:xfrm>
        </p:spPr>
        <p:txBody>
          <a:bodyPr anchor="t" anchorCtr="0">
            <a:normAutofit fontScale="70000" lnSpcReduction="20000"/>
          </a:bodyPr>
          <a:lstStyle/>
          <a:p>
            <a:pPr marL="457200" indent="-457200">
              <a:lnSpc>
                <a:spcPct val="150000"/>
              </a:lnSpc>
              <a:buFont typeface="Wingdings" panose="05000000000000000000" pitchFamily="2" charset="2"/>
              <a:buChar char="§"/>
            </a:pPr>
            <a:r>
              <a:rPr lang="fr-FR" sz="2200">
                <a:solidFill>
                  <a:schemeClr val="tx1"/>
                </a:solidFill>
                <a:latin typeface="Tahoma" panose="020B0604030504040204" pitchFamily="34" charset="0"/>
                <a:ea typeface="Tahoma" panose="020B0604030504040204" pitchFamily="34" charset="0"/>
                <a:cs typeface="Tahoma" panose="020B0604030504040204" pitchFamily="34" charset="0"/>
              </a:rPr>
              <a:t>Introduction.</a:t>
            </a:r>
          </a:p>
          <a:p>
            <a:pPr marL="914400" lvl="1" indent="-457200">
              <a:lnSpc>
                <a:spcPct val="150000"/>
              </a:lnSpc>
              <a:buFont typeface="Wingdings" panose="05000000000000000000" pitchFamily="2" charset="2"/>
              <a:buChar char="§"/>
            </a:pPr>
            <a:r>
              <a:rPr lang="fr-FR" sz="1800" b="0">
                <a:solidFill>
                  <a:schemeClr val="tx1"/>
                </a:solidFill>
                <a:latin typeface="Tahoma" panose="020B0604030504040204" pitchFamily="34" charset="0"/>
                <a:ea typeface="Tahoma" panose="020B0604030504040204" pitchFamily="34" charset="0"/>
                <a:cs typeface="Tahoma" panose="020B0604030504040204" pitchFamily="34" charset="0"/>
              </a:rPr>
              <a:t>Introduction générale.</a:t>
            </a:r>
          </a:p>
          <a:p>
            <a:pPr marL="914400" lvl="1" indent="-457200">
              <a:lnSpc>
                <a:spcPct val="150000"/>
              </a:lnSpc>
              <a:buFont typeface="Wingdings" panose="05000000000000000000" pitchFamily="2" charset="2"/>
              <a:buChar char="§"/>
            </a:pPr>
            <a:r>
              <a:rPr lang="fr-FR" sz="1800" b="0">
                <a:solidFill>
                  <a:schemeClr val="tx1"/>
                </a:solidFill>
                <a:latin typeface="Tahoma" panose="020B0604030504040204" pitchFamily="34" charset="0"/>
                <a:ea typeface="Tahoma" panose="020B0604030504040204" pitchFamily="34" charset="0"/>
                <a:cs typeface="Tahoma" panose="020B0604030504040204" pitchFamily="34" charset="0"/>
              </a:rPr>
              <a:t>Problématique/Objectifs</a:t>
            </a:r>
            <a:r>
              <a:rPr lang="fr-FR" sz="1800">
                <a:solidFill>
                  <a:srgbClr val="00B0F0"/>
                </a:solidFill>
                <a:latin typeface="Tahoma" panose="020B0604030504040204" pitchFamily="34" charset="0"/>
                <a:ea typeface="Tahoma" panose="020B0604030504040204" pitchFamily="34" charset="0"/>
                <a:cs typeface="Tahoma" panose="020B0604030504040204" pitchFamily="34" charset="0"/>
              </a:rPr>
              <a:t>.</a:t>
            </a:r>
          </a:p>
          <a:p>
            <a:pPr marL="457200" indent="-457200">
              <a:lnSpc>
                <a:spcPct val="150000"/>
              </a:lnSpc>
              <a:buFont typeface="Wingdings" panose="05000000000000000000" pitchFamily="2" charset="2"/>
              <a:buChar char="§"/>
            </a:pPr>
            <a:r>
              <a:rPr lang="fr-FR" sz="2200" b="1" smtClean="0">
                <a:solidFill>
                  <a:srgbClr val="00B0F0"/>
                </a:solidFill>
                <a:latin typeface="Tahoma" panose="020B0604030504040204" pitchFamily="34" charset="0"/>
                <a:ea typeface="Tahoma" panose="020B0604030504040204" pitchFamily="34" charset="0"/>
                <a:cs typeface="Tahoma" panose="020B0604030504040204" pitchFamily="34" charset="0"/>
              </a:rPr>
              <a:t>Bibliographie :</a:t>
            </a:r>
          </a:p>
          <a:p>
            <a:pPr marL="914400" lvl="1" indent="-457200">
              <a:lnSpc>
                <a:spcPct val="150000"/>
              </a:lnSpc>
              <a:buFont typeface="Wingdings" panose="05000000000000000000" pitchFamily="2" charset="2"/>
              <a:buChar char="Ø"/>
            </a:pPr>
            <a:r>
              <a:rPr lang="fr-FR" sz="2200" b="0" smtClean="0">
                <a:solidFill>
                  <a:schemeClr val="tx1"/>
                </a:solidFill>
                <a:latin typeface="Tahoma" panose="020B0604030504040204" pitchFamily="34" charset="0"/>
                <a:ea typeface="Tahoma" panose="020B0604030504040204" pitchFamily="34" charset="0"/>
                <a:cs typeface="Tahoma" panose="020B0604030504040204" pitchFamily="34" charset="0"/>
              </a:rPr>
              <a:t>Electrocardiogramme (ECG).</a:t>
            </a:r>
            <a:endParaRPr lang="fr-FR" sz="2200" b="0">
              <a:solidFill>
                <a:schemeClr val="tx1"/>
              </a:solidFill>
              <a:latin typeface="Tahoma" panose="020B0604030504040204" pitchFamily="34" charset="0"/>
              <a:ea typeface="Tahoma" panose="020B0604030504040204" pitchFamily="34" charset="0"/>
              <a:cs typeface="Tahoma" panose="020B0604030504040204" pitchFamily="34" charset="0"/>
            </a:endParaRPr>
          </a:p>
          <a:p>
            <a:pPr marL="914400" lvl="1" indent="-457200">
              <a:lnSpc>
                <a:spcPct val="150000"/>
              </a:lnSpc>
              <a:buFont typeface="Wingdings" panose="05000000000000000000" pitchFamily="2" charset="2"/>
              <a:buChar char="Ø"/>
            </a:pPr>
            <a:r>
              <a:rPr lang="fr-FR" sz="2200" b="0" smtClean="0">
                <a:solidFill>
                  <a:schemeClr val="tx1"/>
                </a:solidFill>
                <a:latin typeface="Tahoma" panose="020B0604030504040204" pitchFamily="34" charset="0"/>
                <a:ea typeface="Tahoma" panose="020B0604030504040204" pitchFamily="34" charset="0"/>
                <a:cs typeface="Tahoma" panose="020B0604030504040204" pitchFamily="34" charset="0"/>
              </a:rPr>
              <a:t>Fibrillation atriale (FA).</a:t>
            </a:r>
          </a:p>
          <a:p>
            <a:pPr marL="914400" lvl="1" indent="-457200">
              <a:lnSpc>
                <a:spcPct val="150000"/>
              </a:lnSpc>
              <a:buFont typeface="Wingdings" panose="05000000000000000000" pitchFamily="2" charset="2"/>
              <a:buChar char="Ø"/>
            </a:pPr>
            <a:r>
              <a:rPr lang="fr-FR" sz="2200" smtClean="0">
                <a:solidFill>
                  <a:srgbClr val="00B0F0"/>
                </a:solidFill>
                <a:latin typeface="Tahoma" panose="020B0604030504040204" pitchFamily="34" charset="0"/>
                <a:ea typeface="Tahoma" panose="020B0604030504040204" pitchFamily="34" charset="0"/>
                <a:cs typeface="Tahoma" panose="020B0604030504040204" pitchFamily="34" charset="0"/>
              </a:rPr>
              <a:t>Modèles de classification/détection/prévision </a:t>
            </a:r>
            <a:r>
              <a:rPr lang="fr-FR" sz="2200">
                <a:solidFill>
                  <a:srgbClr val="00B0F0"/>
                </a:solidFill>
                <a:latin typeface="Tahoma" panose="020B0604030504040204" pitchFamily="34" charset="0"/>
                <a:ea typeface="Tahoma" panose="020B0604030504040204" pitchFamily="34" charset="0"/>
                <a:cs typeface="Tahoma" panose="020B0604030504040204" pitchFamily="34" charset="0"/>
              </a:rPr>
              <a:t>de la </a:t>
            </a:r>
            <a:r>
              <a:rPr lang="fr-FR" sz="2200" smtClean="0">
                <a:solidFill>
                  <a:srgbClr val="00B0F0"/>
                </a:solidFill>
                <a:latin typeface="Tahoma" panose="020B0604030504040204" pitchFamily="34" charset="0"/>
                <a:ea typeface="Tahoma" panose="020B0604030504040204" pitchFamily="34" charset="0"/>
                <a:cs typeface="Tahoma" panose="020B0604030504040204" pitchFamily="34" charset="0"/>
              </a:rPr>
              <a:t>FA.</a:t>
            </a:r>
          </a:p>
          <a:p>
            <a:pPr marL="1371600" lvl="2" indent="-457200">
              <a:lnSpc>
                <a:spcPct val="150000"/>
              </a:lnSpc>
              <a:buFont typeface="Wingdings" panose="05000000000000000000" pitchFamily="2" charset="2"/>
              <a:buChar char="Ø"/>
            </a:pPr>
            <a:r>
              <a:rPr lang="fr-FR" smtClean="0">
                <a:solidFill>
                  <a:srgbClr val="00B0F0"/>
                </a:solidFill>
                <a:latin typeface="Tahoma" panose="020B0604030504040204" pitchFamily="34" charset="0"/>
                <a:ea typeface="Tahoma" panose="020B0604030504040204" pitchFamily="34" charset="0"/>
                <a:cs typeface="Tahoma" panose="020B0604030504040204" pitchFamily="34" charset="0"/>
              </a:rPr>
              <a:t>Prétraitement/Extraction des caractéristiques/Apprentissage supervisé.</a:t>
            </a:r>
          </a:p>
          <a:p>
            <a:pPr marL="457200" indent="-457200">
              <a:lnSpc>
                <a:spcPct val="150000"/>
              </a:lnSpc>
              <a:buFont typeface="Wingdings" panose="05000000000000000000" pitchFamily="2" charset="2"/>
              <a:buChar char="§"/>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Rédaction d’un article.</a:t>
            </a:r>
          </a:p>
          <a:p>
            <a:pPr marL="457200" indent="-457200">
              <a:lnSpc>
                <a:spcPct val="150000"/>
              </a:lnSpc>
              <a:buFont typeface="Wingdings" panose="05000000000000000000" pitchFamily="2" charset="2"/>
              <a:buChar char="§"/>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Travaux en cours.</a:t>
            </a:r>
          </a:p>
          <a:p>
            <a:pPr marL="457200" indent="-457200">
              <a:lnSpc>
                <a:spcPct val="150000"/>
              </a:lnSpc>
              <a:buFont typeface="Wingdings" panose="05000000000000000000" pitchFamily="2" charset="2"/>
              <a:buChar char="§"/>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Conclusion et perspective.</a:t>
            </a:r>
            <a:endParaRPr lang="en-US" sz="2200" b="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10</a:t>
            </a:fld>
            <a:endParaRPr lang="en-US"/>
          </a:p>
        </p:txBody>
      </p:sp>
    </p:spTree>
    <p:extLst>
      <p:ext uri="{BB962C8B-B14F-4D97-AF65-F5344CB8AC3E}">
        <p14:creationId xmlns:p14="http://schemas.microsoft.com/office/powerpoint/2010/main" val="2557928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11579" y="139308"/>
            <a:ext cx="10675373" cy="752635"/>
          </a:xfrm>
        </p:spPr>
        <p:txBody>
          <a:bodyPr>
            <a:noAutofit/>
          </a:bodyPr>
          <a:lstStyle/>
          <a:p>
            <a:pPr algn="ctr"/>
            <a:r>
              <a:rPr lang="en-US" sz="2400" b="1" cap="none" smtClean="0">
                <a:latin typeface="Tahoma" panose="020B0604030504040204" pitchFamily="34" charset="0"/>
                <a:ea typeface="Tahoma" panose="020B0604030504040204" pitchFamily="34" charset="0"/>
                <a:cs typeface="Tahoma" panose="020B0604030504040204" pitchFamily="34" charset="0"/>
              </a:rPr>
              <a:t>Schéma bloc de la </a:t>
            </a:r>
            <a:r>
              <a:rPr lang="en-US" sz="2400" b="1" cap="none" err="1" smtClean="0">
                <a:latin typeface="Tahoma" panose="020B0604030504040204" pitchFamily="34" charset="0"/>
                <a:ea typeface="Tahoma" panose="020B0604030504040204" pitchFamily="34" charset="0"/>
                <a:cs typeface="Tahoma" panose="020B0604030504040204" pitchFamily="34" charset="0"/>
              </a:rPr>
              <a:t>prévision</a:t>
            </a:r>
            <a:r>
              <a:rPr lang="en-US" sz="2400" b="1" cap="none" smtClean="0">
                <a:latin typeface="Tahoma" panose="020B0604030504040204" pitchFamily="34" charset="0"/>
                <a:ea typeface="Tahoma" panose="020B0604030504040204" pitchFamily="34" charset="0"/>
                <a:cs typeface="Tahoma" panose="020B0604030504040204" pitchFamily="34" charset="0"/>
              </a:rPr>
              <a:t>, la </a:t>
            </a:r>
            <a:r>
              <a:rPr lang="en-US" sz="2400" b="1" cap="none" err="1" smtClean="0">
                <a:latin typeface="Tahoma" panose="020B0604030504040204" pitchFamily="34" charset="0"/>
                <a:ea typeface="Tahoma" panose="020B0604030504040204" pitchFamily="34" charset="0"/>
                <a:cs typeface="Tahoma" panose="020B0604030504040204" pitchFamily="34" charset="0"/>
              </a:rPr>
              <a:t>détection</a:t>
            </a:r>
            <a:r>
              <a:rPr lang="en-US" sz="2400" b="1" cap="none" smtClean="0">
                <a:latin typeface="Tahoma" panose="020B0604030504040204" pitchFamily="34" charset="0"/>
                <a:ea typeface="Tahoma" panose="020B0604030504040204" pitchFamily="34" charset="0"/>
                <a:cs typeface="Tahoma" panose="020B0604030504040204" pitchFamily="34" charset="0"/>
              </a:rPr>
              <a:t> et la classification de la FA</a:t>
            </a: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11</a:t>
            </a:fld>
            <a:endParaRPr lang="en-US"/>
          </a:p>
        </p:txBody>
      </p:sp>
      <p:grpSp>
        <p:nvGrpSpPr>
          <p:cNvPr id="11" name="Group 10"/>
          <p:cNvGrpSpPr/>
          <p:nvPr/>
        </p:nvGrpSpPr>
        <p:grpSpPr>
          <a:xfrm>
            <a:off x="1425423" y="697713"/>
            <a:ext cx="10252270" cy="6160287"/>
            <a:chOff x="1627964" y="697713"/>
            <a:chExt cx="10252270" cy="6160287"/>
          </a:xfrm>
        </p:grpSpPr>
        <p:sp>
          <p:nvSpPr>
            <p:cNvPr id="7" name="Can 6"/>
            <p:cNvSpPr/>
            <p:nvPr/>
          </p:nvSpPr>
          <p:spPr>
            <a:xfrm>
              <a:off x="1627964" y="697713"/>
              <a:ext cx="1273629" cy="1812472"/>
            </a:xfrm>
            <a:prstGeom prst="can">
              <a:avLst/>
            </a:prstGeom>
            <a:solidFill>
              <a:srgbClr val="FF0000"/>
            </a:solidFill>
            <a:ln>
              <a:solidFill>
                <a:schemeClr val="tx1"/>
              </a:solidFill>
            </a:ln>
            <a:effectLst>
              <a:glow rad="101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smtClean="0"/>
                <a:t>Bases des </a:t>
              </a:r>
              <a:r>
                <a:rPr lang="en-US" b="1" err="1" smtClean="0"/>
                <a:t>données</a:t>
              </a:r>
              <a:endParaRPr lang="en-US" b="1"/>
            </a:p>
          </p:txBody>
        </p:sp>
        <p:sp>
          <p:nvSpPr>
            <p:cNvPr id="9" name="Rounded Rectangle 8"/>
            <p:cNvSpPr/>
            <p:nvPr/>
          </p:nvSpPr>
          <p:spPr>
            <a:xfrm>
              <a:off x="3576254" y="858423"/>
              <a:ext cx="2444708" cy="1012372"/>
            </a:xfrm>
            <a:prstGeom prst="roundRect">
              <a:avLst/>
            </a:prstGeom>
            <a:solidFill>
              <a:srgbClr val="00B0F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000" b="1" smtClean="0"/>
                <a:t>Phase de </a:t>
              </a:r>
            </a:p>
            <a:p>
              <a:r>
                <a:rPr lang="en-US" sz="2000" b="1" err="1" smtClean="0"/>
                <a:t>pré-traitement</a:t>
              </a:r>
              <a:endParaRPr lang="en-US" sz="2000" b="1"/>
            </a:p>
          </p:txBody>
        </p:sp>
        <p:sp>
          <p:nvSpPr>
            <p:cNvPr id="30" name="Right Arrow 29"/>
            <p:cNvSpPr/>
            <p:nvPr/>
          </p:nvSpPr>
          <p:spPr>
            <a:xfrm>
              <a:off x="2918640" y="1067060"/>
              <a:ext cx="633183" cy="408211"/>
            </a:xfrm>
            <a:prstGeom prst="rightArrow">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37" name="Diagram 36"/>
            <p:cNvGraphicFramePr/>
            <p:nvPr>
              <p:extLst>
                <p:ext uri="{D42A27DB-BD31-4B8C-83A1-F6EECF244321}">
                  <p14:modId xmlns:p14="http://schemas.microsoft.com/office/powerpoint/2010/main" val="4242237989"/>
                </p:ext>
              </p:extLst>
            </p:nvPr>
          </p:nvGraphicFramePr>
          <p:xfrm>
            <a:off x="9746183" y="891943"/>
            <a:ext cx="2134051" cy="52630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6527257" y="837230"/>
              <a:ext cx="1382936" cy="3444163"/>
              <a:chOff x="6921383" y="841646"/>
              <a:chExt cx="1382936" cy="3444163"/>
            </a:xfrm>
          </p:grpSpPr>
          <p:sp>
            <p:nvSpPr>
              <p:cNvPr id="40" name="Right Arrow Callout 39"/>
              <p:cNvSpPr/>
              <p:nvPr/>
            </p:nvSpPr>
            <p:spPr>
              <a:xfrm>
                <a:off x="6921383" y="841646"/>
                <a:ext cx="1375461" cy="1751239"/>
              </a:xfrm>
              <a:prstGeom prst="rightArrow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latin typeface="Tahoma" panose="020B0604030504040204" pitchFamily="34" charset="0"/>
                    <a:ea typeface="Tahoma" panose="020B0604030504040204" pitchFamily="34" charset="0"/>
                    <a:cs typeface="Tahoma" panose="020B0604030504040204" pitchFamily="34" charset="0"/>
                  </a:rPr>
                  <a:t>Split</a:t>
                </a:r>
                <a:endParaRPr lang="en-US"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1" name="Right Arrow Callout 40"/>
              <p:cNvSpPr/>
              <p:nvPr/>
            </p:nvSpPr>
            <p:spPr>
              <a:xfrm>
                <a:off x="6921383" y="2598141"/>
                <a:ext cx="1382936" cy="1687668"/>
              </a:xfrm>
              <a:prstGeom prst="rightArrow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ounded Rectangle 24"/>
            <p:cNvSpPr/>
            <p:nvPr/>
          </p:nvSpPr>
          <p:spPr>
            <a:xfrm>
              <a:off x="3455539" y="2477214"/>
              <a:ext cx="2565423" cy="1012372"/>
            </a:xfrm>
            <a:prstGeom prst="roundRect">
              <a:avLst/>
            </a:prstGeom>
            <a:solidFill>
              <a:srgbClr val="00B0F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a:t>Extraction des </a:t>
              </a:r>
              <a:r>
                <a:rPr lang="en-US" sz="2000" b="1"/>
                <a:t>caractéristiques</a:t>
              </a:r>
            </a:p>
          </p:txBody>
        </p:sp>
        <p:sp>
          <p:nvSpPr>
            <p:cNvPr id="26" name="Rounded Rectangle 25"/>
            <p:cNvSpPr/>
            <p:nvPr/>
          </p:nvSpPr>
          <p:spPr>
            <a:xfrm>
              <a:off x="3501109" y="5645899"/>
              <a:ext cx="2594998" cy="1212101"/>
            </a:xfrm>
            <a:prstGeom prst="roundRect">
              <a:avLst/>
            </a:prstGeom>
            <a:solidFill>
              <a:srgbClr val="00B0F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smtClean="0"/>
                <a:t>Sélection des </a:t>
              </a:r>
              <a:r>
                <a:rPr lang="en-US" sz="2000" b="1"/>
                <a:t>caractéristiques</a:t>
              </a:r>
            </a:p>
          </p:txBody>
        </p:sp>
        <p:sp>
          <p:nvSpPr>
            <p:cNvPr id="29" name="Rounded Rectangle 28"/>
            <p:cNvSpPr/>
            <p:nvPr/>
          </p:nvSpPr>
          <p:spPr>
            <a:xfrm>
              <a:off x="3455539" y="4038274"/>
              <a:ext cx="2594998" cy="1212101"/>
            </a:xfrm>
            <a:prstGeom prst="roundRect">
              <a:avLst/>
            </a:prstGeom>
            <a:solidFill>
              <a:srgbClr val="00B0F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smtClean="0"/>
                <a:t>Normalisation des </a:t>
              </a:r>
              <a:r>
                <a:rPr lang="en-US" sz="2000" b="1"/>
                <a:t>caractéristiques</a:t>
              </a:r>
            </a:p>
          </p:txBody>
        </p:sp>
        <p:sp>
          <p:nvSpPr>
            <p:cNvPr id="32" name="Right Arrow 31"/>
            <p:cNvSpPr/>
            <p:nvPr/>
          </p:nvSpPr>
          <p:spPr>
            <a:xfrm rot="5400000">
              <a:off x="4536991" y="5342085"/>
              <a:ext cx="355501" cy="21210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ight Arrow 32"/>
            <p:cNvSpPr/>
            <p:nvPr/>
          </p:nvSpPr>
          <p:spPr>
            <a:xfrm rot="5400000">
              <a:off x="4323378" y="2062890"/>
              <a:ext cx="606968" cy="2227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ight Arrow 34"/>
            <p:cNvSpPr/>
            <p:nvPr/>
          </p:nvSpPr>
          <p:spPr>
            <a:xfrm rot="5400000">
              <a:off x="4399910" y="3642151"/>
              <a:ext cx="555740" cy="2860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Bent-Up Arrow 2"/>
            <p:cNvSpPr/>
            <p:nvPr/>
          </p:nvSpPr>
          <p:spPr>
            <a:xfrm>
              <a:off x="6096107" y="4285809"/>
              <a:ext cx="1153779" cy="1877926"/>
            </a:xfrm>
            <a:prstGeom prst="ben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Can 22"/>
            <p:cNvSpPr/>
            <p:nvPr/>
          </p:nvSpPr>
          <p:spPr>
            <a:xfrm>
              <a:off x="7910193" y="900716"/>
              <a:ext cx="1273629" cy="1812472"/>
            </a:xfrm>
            <a:prstGeom prst="can">
              <a:avLst/>
            </a:prstGeom>
            <a:solidFill>
              <a:srgbClr val="92D050"/>
            </a:solidFill>
            <a:ln>
              <a:solidFill>
                <a:schemeClr val="tx1"/>
              </a:solidFill>
            </a:ln>
            <a:effectLst>
              <a:glow rad="101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smtClean="0"/>
                <a:t>Données d’apprentissage</a:t>
              </a:r>
              <a:endParaRPr lang="en-US" b="1"/>
            </a:p>
          </p:txBody>
        </p:sp>
        <p:sp>
          <p:nvSpPr>
            <p:cNvPr id="24" name="Can 23"/>
            <p:cNvSpPr/>
            <p:nvPr/>
          </p:nvSpPr>
          <p:spPr>
            <a:xfrm>
              <a:off x="7979145" y="2938382"/>
              <a:ext cx="1273629" cy="1812472"/>
            </a:xfrm>
            <a:prstGeom prst="can">
              <a:avLst/>
            </a:prstGeom>
            <a:solidFill>
              <a:srgbClr val="92D050"/>
            </a:solidFill>
            <a:ln>
              <a:solidFill>
                <a:schemeClr val="tx1"/>
              </a:solidFill>
            </a:ln>
            <a:effectLst>
              <a:glow rad="101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b="1" smtClean="0"/>
                <a:t>Données de test</a:t>
              </a:r>
              <a:endParaRPr lang="en-US" b="1"/>
            </a:p>
          </p:txBody>
        </p:sp>
        <p:grpSp>
          <p:nvGrpSpPr>
            <p:cNvPr id="27" name="Group 26"/>
            <p:cNvGrpSpPr/>
            <p:nvPr/>
          </p:nvGrpSpPr>
          <p:grpSpPr>
            <a:xfrm rot="16200000">
              <a:off x="9203434" y="1315466"/>
              <a:ext cx="592089" cy="493409"/>
              <a:chOff x="770980" y="1397988"/>
              <a:chExt cx="592089" cy="493409"/>
            </a:xfrm>
          </p:grpSpPr>
          <p:sp>
            <p:nvSpPr>
              <p:cNvPr id="28" name="Right Arrow 27"/>
              <p:cNvSpPr/>
              <p:nvPr/>
            </p:nvSpPr>
            <p:spPr>
              <a:xfrm rot="5400000">
                <a:off x="820321" y="1348648"/>
                <a:ext cx="493408" cy="592089"/>
              </a:xfrm>
              <a:prstGeom prst="rightArrow">
                <a:avLst>
                  <a:gd name="adj1" fmla="val 60000"/>
                  <a:gd name="adj2" fmla="val 50000"/>
                </a:avLst>
              </a:prstGeom>
              <a:solidFill>
                <a:schemeClr val="tx1"/>
              </a:solidFill>
              <a:ln>
                <a:solidFill>
                  <a:schemeClr val="tx1"/>
                </a:solidFill>
              </a:ln>
            </p:spPr>
            <p:style>
              <a:lnRef idx="0">
                <a:scrgbClr r="0" g="0" b="0"/>
              </a:lnRef>
              <a:fillRef idx="1">
                <a:scrgbClr r="0" g="0" b="0"/>
              </a:fillRef>
              <a:effectRef idx="0">
                <a:schemeClr val="dk1">
                  <a:tint val="60000"/>
                  <a:hueOff val="0"/>
                  <a:satOff val="0"/>
                  <a:lumOff val="0"/>
                  <a:alphaOff val="0"/>
                </a:schemeClr>
              </a:effectRef>
              <a:fontRef idx="minor">
                <a:schemeClr val="dk1">
                  <a:hueOff val="0"/>
                  <a:satOff val="0"/>
                  <a:lumOff val="0"/>
                  <a:alphaOff val="0"/>
                </a:schemeClr>
              </a:fontRef>
            </p:style>
          </p:sp>
          <p:sp>
            <p:nvSpPr>
              <p:cNvPr id="31" name="Right Arrow 4"/>
              <p:cNvSpPr/>
              <p:nvPr/>
            </p:nvSpPr>
            <p:spPr>
              <a:xfrm>
                <a:off x="889399" y="1397988"/>
                <a:ext cx="355253" cy="34538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grpSp>
          <p:nvGrpSpPr>
            <p:cNvPr id="34" name="Group 33"/>
            <p:cNvGrpSpPr/>
            <p:nvPr/>
          </p:nvGrpSpPr>
          <p:grpSpPr>
            <a:xfrm rot="16200000">
              <a:off x="9210909" y="3301869"/>
              <a:ext cx="592089" cy="493409"/>
              <a:chOff x="770980" y="1397988"/>
              <a:chExt cx="592089" cy="493409"/>
            </a:xfrm>
          </p:grpSpPr>
          <p:sp>
            <p:nvSpPr>
              <p:cNvPr id="36" name="Right Arrow 35"/>
              <p:cNvSpPr/>
              <p:nvPr/>
            </p:nvSpPr>
            <p:spPr>
              <a:xfrm rot="5400000">
                <a:off x="820321" y="1348648"/>
                <a:ext cx="493408" cy="592089"/>
              </a:xfrm>
              <a:prstGeom prst="rightArrow">
                <a:avLst>
                  <a:gd name="adj1" fmla="val 60000"/>
                  <a:gd name="adj2" fmla="val 50000"/>
                </a:avLst>
              </a:prstGeom>
              <a:solidFill>
                <a:schemeClr val="tx1"/>
              </a:solidFill>
              <a:ln>
                <a:solidFill>
                  <a:schemeClr val="tx1"/>
                </a:solidFill>
              </a:ln>
            </p:spPr>
            <p:style>
              <a:lnRef idx="0">
                <a:scrgbClr r="0" g="0" b="0"/>
              </a:lnRef>
              <a:fillRef idx="1">
                <a:scrgbClr r="0" g="0" b="0"/>
              </a:fillRef>
              <a:effectRef idx="0">
                <a:schemeClr val="dk1">
                  <a:tint val="60000"/>
                  <a:hueOff val="0"/>
                  <a:satOff val="0"/>
                  <a:lumOff val="0"/>
                  <a:alphaOff val="0"/>
                </a:schemeClr>
              </a:effectRef>
              <a:fontRef idx="minor">
                <a:schemeClr val="dk1">
                  <a:hueOff val="0"/>
                  <a:satOff val="0"/>
                  <a:lumOff val="0"/>
                  <a:alphaOff val="0"/>
                </a:schemeClr>
              </a:fontRef>
            </p:style>
          </p:sp>
          <p:sp>
            <p:nvSpPr>
              <p:cNvPr id="38" name="Right Arrow 4"/>
              <p:cNvSpPr/>
              <p:nvPr/>
            </p:nvSpPr>
            <p:spPr>
              <a:xfrm>
                <a:off x="889399" y="1397988"/>
                <a:ext cx="355253" cy="34538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grpSp>
      <p:sp>
        <p:nvSpPr>
          <p:cNvPr id="5" name="Rectangle 4"/>
          <p:cNvSpPr/>
          <p:nvPr/>
        </p:nvSpPr>
        <p:spPr>
          <a:xfrm>
            <a:off x="6321530" y="837230"/>
            <a:ext cx="909402" cy="34441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Split</a:t>
            </a:r>
            <a:endParaRPr lang="en-US" b="1">
              <a:solidFill>
                <a:schemeClr val="tx1"/>
              </a:solidFill>
            </a:endParaRPr>
          </a:p>
        </p:txBody>
      </p:sp>
    </p:spTree>
    <p:extLst>
      <p:ext uri="{BB962C8B-B14F-4D97-AF65-F5344CB8AC3E}">
        <p14:creationId xmlns:p14="http://schemas.microsoft.com/office/powerpoint/2010/main" val="2993970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9171" y="400272"/>
            <a:ext cx="10307781" cy="752635"/>
          </a:xfrm>
        </p:spPr>
        <p:txBody>
          <a:bodyPr>
            <a:noAutofit/>
          </a:bodyPr>
          <a:lstStyle/>
          <a:p>
            <a:pPr algn="ctr"/>
            <a:r>
              <a:rPr lang="en-US" sz="3000" b="1" cap="none" smtClean="0">
                <a:latin typeface="Tahoma" panose="020B0604030504040204" pitchFamily="34" charset="0"/>
                <a:ea typeface="Tahoma" panose="020B0604030504040204" pitchFamily="34" charset="0"/>
                <a:cs typeface="Tahoma" panose="020B0604030504040204" pitchFamily="34" charset="0"/>
              </a:rPr>
              <a:t>Les bases de </a:t>
            </a:r>
            <a:r>
              <a:rPr lang="en-US" sz="3000" b="1" cap="none" err="1" smtClean="0">
                <a:latin typeface="Tahoma" panose="020B0604030504040204" pitchFamily="34" charset="0"/>
                <a:ea typeface="Tahoma" panose="020B0604030504040204" pitchFamily="34" charset="0"/>
                <a:cs typeface="Tahoma" panose="020B0604030504040204" pitchFamily="34" charset="0"/>
              </a:rPr>
              <a:t>données</a:t>
            </a:r>
            <a:r>
              <a:rPr lang="en-US" sz="3000" b="1" cap="none" smtClean="0">
                <a:latin typeface="Tahoma" panose="020B0604030504040204" pitchFamily="34" charset="0"/>
                <a:ea typeface="Tahoma" panose="020B0604030504040204" pitchFamily="34" charset="0"/>
                <a:cs typeface="Tahoma" panose="020B0604030504040204" pitchFamily="34" charset="0"/>
              </a:rPr>
              <a:t> </a:t>
            </a:r>
            <a:endParaRPr lang="en-US" sz="300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311579" y="1412221"/>
            <a:ext cx="10176555" cy="4923265"/>
          </a:xfrm>
        </p:spPr>
        <p:txBody>
          <a:bodyPr numCol="1" anchor="t" anchorCtr="0">
            <a:noAutofit/>
          </a:bodyPr>
          <a:lstStyle/>
          <a:p>
            <a:pPr algn="just">
              <a:lnSpc>
                <a:spcPct val="150000"/>
              </a:lnSpc>
            </a:pPr>
            <a:r>
              <a:rPr lang="fr-FR" sz="2000" smtClean="0">
                <a:solidFill>
                  <a:schemeClr val="tx1"/>
                </a:solidFill>
                <a:latin typeface="Tahoma" panose="020B0604030504040204" pitchFamily="34" charset="0"/>
                <a:ea typeface="Tahoma" panose="020B0604030504040204" pitchFamily="34" charset="0"/>
                <a:cs typeface="Tahoma" panose="020B0604030504040204" pitchFamily="34" charset="0"/>
              </a:rPr>
              <a:t>Plusieurs sont les bases de données disponibles en ligne sur la FA dont on note :</a:t>
            </a:r>
          </a:p>
          <a:p>
            <a:pPr marL="342900" indent="-342900" algn="just">
              <a:lnSpc>
                <a:spcPct val="150000"/>
              </a:lnSpc>
              <a:buFont typeface="Arial" panose="020B0604020202020204" pitchFamily="34" charset="0"/>
              <a:buChar char="•"/>
            </a:pPr>
            <a:r>
              <a:rPr lang="fr-FR" sz="2000">
                <a:solidFill>
                  <a:schemeClr val="tx1"/>
                </a:solidFill>
                <a:latin typeface="Tahoma" panose="020B0604030504040204" pitchFamily="34" charset="0"/>
                <a:ea typeface="Tahoma" panose="020B0604030504040204" pitchFamily="34" charset="0"/>
                <a:cs typeface="Tahoma" panose="020B0604030504040204" pitchFamily="34" charset="0"/>
              </a:rPr>
              <a:t>MIT-BIH/ EDB / AHA: Plateformes qui regroupent plusieurs bases de données pour résoudre des problématques </a:t>
            </a:r>
            <a:r>
              <a:rPr lang="fr-FR" sz="2000" smtClean="0">
                <a:solidFill>
                  <a:schemeClr val="tx1"/>
                </a:solidFill>
                <a:latin typeface="Tahoma" panose="020B0604030504040204" pitchFamily="34" charset="0"/>
                <a:ea typeface="Tahoma" panose="020B0604030504040204" pitchFamily="34" charset="0"/>
                <a:cs typeface="Tahoma" panose="020B0604030504040204" pitchFamily="34" charset="0"/>
              </a:rPr>
              <a:t>biomédicales </a:t>
            </a:r>
            <a:r>
              <a:rPr lang="fr-FR" sz="2000">
                <a:solidFill>
                  <a:schemeClr val="tx1"/>
                </a:solidFill>
                <a:latin typeface="Tahoma" panose="020B0604030504040204" pitchFamily="34" charset="0"/>
                <a:ea typeface="Tahoma" panose="020B0604030504040204" pitchFamily="34" charset="0"/>
                <a:cs typeface="Tahoma" panose="020B0604030504040204" pitchFamily="34" charset="0"/>
              </a:rPr>
              <a:t>(signaux ECG, signaux </a:t>
            </a:r>
            <a:r>
              <a:rPr lang="fr-FR" sz="2000" smtClean="0">
                <a:solidFill>
                  <a:schemeClr val="tx1"/>
                </a:solidFill>
                <a:latin typeface="Tahoma" panose="020B0604030504040204" pitchFamily="34" charset="0"/>
                <a:ea typeface="Tahoma" panose="020B0604030504040204" pitchFamily="34" charset="0"/>
                <a:cs typeface="Tahoma" panose="020B0604030504040204" pitchFamily="34" charset="0"/>
              </a:rPr>
              <a:t>EEG</a:t>
            </a:r>
            <a:r>
              <a:rPr lang="fr-FR" sz="200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fr-FR" sz="200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Arial" panose="020B0604020202020204" pitchFamily="34" charset="0"/>
              <a:buChar char="•"/>
            </a:pPr>
            <a:r>
              <a:rPr lang="fr-FR" sz="2000" smtClean="0">
                <a:solidFill>
                  <a:schemeClr val="tx1"/>
                </a:solidFill>
                <a:latin typeface="Tahoma" panose="020B0604030504040204" pitchFamily="34" charset="0"/>
                <a:ea typeface="Tahoma" panose="020B0604030504040204" pitchFamily="34" charset="0"/>
                <a:cs typeface="Tahoma" panose="020B0604030504040204" pitchFamily="34" charset="0"/>
              </a:rPr>
              <a:t>Jusqu’à </a:t>
            </a:r>
            <a:r>
              <a:rPr lang="fr-FR" sz="2000">
                <a:solidFill>
                  <a:schemeClr val="tx1"/>
                </a:solidFill>
                <a:latin typeface="Tahoma" panose="020B0604030504040204" pitchFamily="34" charset="0"/>
                <a:ea typeface="Tahoma" panose="020B0604030504040204" pitchFamily="34" charset="0"/>
                <a:cs typeface="Tahoma" panose="020B0604030504040204" pitchFamily="34" charset="0"/>
              </a:rPr>
              <a:t>présent, je me suis intéressé à la base MIT-BIH qui contient </a:t>
            </a:r>
            <a:r>
              <a:rPr lang="fr-FR" sz="2000" smtClean="0">
                <a:solidFill>
                  <a:schemeClr val="tx1"/>
                </a:solidFill>
                <a:latin typeface="Tahoma" panose="020B0604030504040204" pitchFamily="34" charset="0"/>
                <a:ea typeface="Tahoma" panose="020B0604030504040204" pitchFamily="34" charset="0"/>
                <a:cs typeface="Tahoma" panose="020B0604030504040204" pitchFamily="34" charset="0"/>
              </a:rPr>
              <a:t>des </a:t>
            </a:r>
            <a:r>
              <a:rPr lang="fr-FR" sz="2000">
                <a:solidFill>
                  <a:schemeClr val="tx1"/>
                </a:solidFill>
                <a:latin typeface="Tahoma" panose="020B0604030504040204" pitchFamily="34" charset="0"/>
                <a:ea typeface="Tahoma" panose="020B0604030504040204" pitchFamily="34" charset="0"/>
                <a:cs typeface="Tahoma" panose="020B0604030504040204" pitchFamily="34" charset="0"/>
              </a:rPr>
              <a:t>bases de données sur la </a:t>
            </a:r>
            <a:r>
              <a:rPr lang="fr-FR" sz="2000" smtClean="0">
                <a:solidFill>
                  <a:schemeClr val="tx1"/>
                </a:solidFill>
                <a:latin typeface="Tahoma" panose="020B0604030504040204" pitchFamily="34" charset="0"/>
                <a:ea typeface="Tahoma" panose="020B0604030504040204" pitchFamily="34" charset="0"/>
                <a:cs typeface="Tahoma" panose="020B0604030504040204" pitchFamily="34" charset="0"/>
              </a:rPr>
              <a:t>FA, par exemple: </a:t>
            </a:r>
            <a:r>
              <a:rPr lang="fr-FR" sz="2000">
                <a:solidFill>
                  <a:schemeClr val="tx1"/>
                </a:solidFill>
                <a:latin typeface="Tahoma" panose="020B0604030504040204" pitchFamily="34" charset="0"/>
                <a:ea typeface="Tahoma" panose="020B0604030504040204" pitchFamily="34" charset="0"/>
                <a:cs typeface="Tahoma" panose="020B0604030504040204" pitchFamily="34" charset="0"/>
              </a:rPr>
              <a:t>LTAFDB</a:t>
            </a:r>
            <a:r>
              <a:rPr lang="fr-FR" sz="200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fr-FR" sz="2000">
                <a:solidFill>
                  <a:schemeClr val="tx1"/>
                </a:solidFill>
                <a:latin typeface="Tahoma" panose="020B0604030504040204" pitchFamily="34" charset="0"/>
                <a:ea typeface="Tahoma" panose="020B0604030504040204" pitchFamily="34" charset="0"/>
                <a:cs typeface="Tahoma" panose="020B0604030504040204" pitchFamily="34" charset="0"/>
              </a:rPr>
              <a:t>(Long </a:t>
            </a:r>
            <a:r>
              <a:rPr lang="fr-FR" sz="2000" err="1">
                <a:solidFill>
                  <a:schemeClr val="tx1"/>
                </a:solidFill>
                <a:latin typeface="Tahoma" panose="020B0604030504040204" pitchFamily="34" charset="0"/>
                <a:ea typeface="Tahoma" panose="020B0604030504040204" pitchFamily="34" charset="0"/>
                <a:cs typeface="Tahoma" panose="020B0604030504040204" pitchFamily="34" charset="0"/>
              </a:rPr>
              <a:t>Term</a:t>
            </a:r>
            <a:r>
              <a:rPr lang="fr-FR" sz="2000">
                <a:solidFill>
                  <a:schemeClr val="tx1"/>
                </a:solidFill>
                <a:latin typeface="Tahoma" panose="020B0604030504040204" pitchFamily="34" charset="0"/>
                <a:ea typeface="Tahoma" panose="020B0604030504040204" pitchFamily="34" charset="0"/>
                <a:cs typeface="Tahoma" panose="020B0604030504040204" pitchFamily="34" charset="0"/>
              </a:rPr>
              <a:t> </a:t>
            </a:r>
            <a:r>
              <a:rPr lang="fr-FR" sz="2000" smtClean="0">
                <a:solidFill>
                  <a:schemeClr val="tx1"/>
                </a:solidFill>
                <a:latin typeface="Tahoma" panose="020B0604030504040204" pitchFamily="34" charset="0"/>
                <a:ea typeface="Tahoma" panose="020B0604030504040204" pitchFamily="34" charset="0"/>
                <a:cs typeface="Tahoma" panose="020B0604030504040204" pitchFamily="34" charset="0"/>
              </a:rPr>
              <a:t>AF), </a:t>
            </a:r>
            <a:r>
              <a:rPr lang="fr-FR" sz="2000">
                <a:solidFill>
                  <a:schemeClr val="tx1"/>
                </a:solidFill>
                <a:latin typeface="Tahoma" panose="020B0604030504040204" pitchFamily="34" charset="0"/>
                <a:ea typeface="Tahoma" panose="020B0604030504040204" pitchFamily="34" charset="0"/>
                <a:cs typeface="Tahoma" panose="020B0604030504040204" pitchFamily="34" charset="0"/>
              </a:rPr>
              <a:t>PAF</a:t>
            </a:r>
            <a:r>
              <a:rPr lang="fr-FR" sz="200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fr-FR" sz="2000" err="1" smtClean="0">
                <a:solidFill>
                  <a:schemeClr val="tx1"/>
                </a:solidFill>
                <a:latin typeface="Tahoma" panose="020B0604030504040204" pitchFamily="34" charset="0"/>
                <a:ea typeface="Tahoma" panose="020B0604030504040204" pitchFamily="34" charset="0"/>
                <a:cs typeface="Tahoma" panose="020B0604030504040204" pitchFamily="34" charset="0"/>
              </a:rPr>
              <a:t>Predicting</a:t>
            </a:r>
            <a:r>
              <a:rPr lang="fr-FR" sz="200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fr-FR" sz="2000">
                <a:solidFill>
                  <a:schemeClr val="tx1"/>
                </a:solidFill>
                <a:latin typeface="Tahoma" panose="020B0604030504040204" pitchFamily="34" charset="0"/>
                <a:ea typeface="Tahoma" panose="020B0604030504040204" pitchFamily="34" charset="0"/>
                <a:cs typeface="Tahoma" panose="020B0604030504040204" pitchFamily="34" charset="0"/>
              </a:rPr>
              <a:t>paroxysmal atrial </a:t>
            </a:r>
            <a:r>
              <a:rPr lang="fr-FR" sz="2000" smtClean="0">
                <a:solidFill>
                  <a:schemeClr val="tx1"/>
                </a:solidFill>
                <a:latin typeface="Tahoma" panose="020B0604030504040204" pitchFamily="34" charset="0"/>
                <a:ea typeface="Tahoma" panose="020B0604030504040204" pitchFamily="34" charset="0"/>
                <a:cs typeface="Tahoma" panose="020B0604030504040204" pitchFamily="34" charset="0"/>
              </a:rPr>
              <a:t>fibrillation) et l’</a:t>
            </a:r>
            <a:r>
              <a:rPr lang="fr-FR" sz="2000">
                <a:solidFill>
                  <a:schemeClr val="tx1"/>
                </a:solidFill>
                <a:latin typeface="Tahoma" panose="020B0604030504040204" pitchFamily="34" charset="0"/>
                <a:ea typeface="Tahoma" panose="020B0604030504040204" pitchFamily="34" charset="0"/>
                <a:cs typeface="Tahoma" panose="020B0604030504040204" pitchFamily="34" charset="0"/>
              </a:rPr>
              <a:t> AFDB </a:t>
            </a:r>
            <a:r>
              <a:rPr lang="fr-FR" sz="2000" smtClean="0">
                <a:solidFill>
                  <a:schemeClr val="tx1"/>
                </a:solidFill>
                <a:latin typeface="Tahoma" panose="020B0604030504040204" pitchFamily="34" charset="0"/>
                <a:ea typeface="Tahoma" panose="020B0604030504040204" pitchFamily="34" charset="0"/>
                <a:cs typeface="Tahoma" panose="020B0604030504040204" pitchFamily="34" charset="0"/>
              </a:rPr>
              <a:t>(MIT-BIH </a:t>
            </a:r>
            <a:r>
              <a:rPr lang="fr-FR" sz="2000">
                <a:solidFill>
                  <a:schemeClr val="tx1"/>
                </a:solidFill>
                <a:latin typeface="Tahoma" panose="020B0604030504040204" pitchFamily="34" charset="0"/>
                <a:ea typeface="Tahoma" panose="020B0604030504040204" pitchFamily="34" charset="0"/>
                <a:cs typeface="Tahoma" panose="020B0604030504040204" pitchFamily="34" charset="0"/>
              </a:rPr>
              <a:t>Atrial Fibrillation </a:t>
            </a:r>
            <a:r>
              <a:rPr lang="fr-FR" sz="200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2000">
              <a:solidFill>
                <a:schemeClr val="tx1"/>
              </a:solidFill>
              <a:latin typeface="Tahoma" panose="020B0604030504040204" pitchFamily="34" charset="0"/>
              <a:ea typeface="Tahoma" panose="020B0604030504040204" pitchFamily="34" charset="0"/>
              <a:cs typeface="Tahoma" panose="020B0604030504040204" pitchFamily="34" charset="0"/>
            </a:endParaRPr>
          </a:p>
          <a:p>
            <a:pPr>
              <a:lnSpc>
                <a:spcPct val="150000"/>
              </a:lnSpc>
            </a:pPr>
            <a:endParaRPr lang="fr-FR" sz="2000" b="1" smtClean="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Clr>
                <a:schemeClr val="tx1"/>
              </a:buClr>
              <a:buFont typeface="Arial" panose="020B0604020202020204" pitchFamily="34" charset="0"/>
              <a:buChar char="•"/>
            </a:pPr>
            <a:endParaRPr lang="fr-FR" sz="2000" smtClean="0">
              <a:latin typeface="Tahoma" panose="020B0604030504040204" pitchFamily="34" charset="0"/>
              <a:ea typeface="Tahoma" panose="020B0604030504040204" pitchFamily="34" charset="0"/>
              <a:cs typeface="Tahoma" panose="020B0604030504040204" pitchFamily="34" charset="0"/>
            </a:endParaRPr>
          </a:p>
          <a:p>
            <a:pPr>
              <a:lnSpc>
                <a:spcPct val="150000"/>
              </a:lnSpc>
            </a:pPr>
            <a:endParaRPr lang="en-US" sz="220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12</a:t>
            </a:fld>
            <a:endParaRPr lang="en-US"/>
          </a:p>
        </p:txBody>
      </p:sp>
    </p:spTree>
    <p:extLst>
      <p:ext uri="{BB962C8B-B14F-4D97-AF65-F5344CB8AC3E}">
        <p14:creationId xmlns:p14="http://schemas.microsoft.com/office/powerpoint/2010/main" val="3475722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9171" y="400272"/>
            <a:ext cx="10307781" cy="752635"/>
          </a:xfrm>
        </p:spPr>
        <p:txBody>
          <a:bodyPr>
            <a:noAutofit/>
          </a:bodyPr>
          <a:lstStyle/>
          <a:p>
            <a:pPr algn="ctr"/>
            <a:r>
              <a:rPr lang="en-US" sz="3000" b="1" cap="none" smtClean="0">
                <a:latin typeface="Tahoma" panose="020B0604030504040204" pitchFamily="34" charset="0"/>
                <a:ea typeface="Tahoma" panose="020B0604030504040204" pitchFamily="34" charset="0"/>
                <a:cs typeface="Tahoma" panose="020B0604030504040204" pitchFamily="34" charset="0"/>
              </a:rPr>
              <a:t>Les bases de données</a:t>
            </a:r>
            <a:endParaRPr lang="en-US" sz="300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13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092560193"/>
              </p:ext>
            </p:extLst>
          </p:nvPr>
        </p:nvGraphicFramePr>
        <p:xfrm>
          <a:off x="1767937" y="1773764"/>
          <a:ext cx="9856025" cy="3319383"/>
        </p:xfrm>
        <a:graphic>
          <a:graphicData uri="http://schemas.openxmlformats.org/drawingml/2006/table">
            <a:tbl>
              <a:tblPr firstRow="1" bandRow="1">
                <a:tableStyleId>{5C22544A-7EE6-4342-B048-85BDC9FD1C3A}</a:tableStyleId>
              </a:tblPr>
              <a:tblGrid>
                <a:gridCol w="2064463">
                  <a:extLst>
                    <a:ext uri="{9D8B030D-6E8A-4147-A177-3AD203B41FA5}">
                      <a16:colId xmlns:a16="http://schemas.microsoft.com/office/drawing/2014/main" xmlns="" val="20000"/>
                    </a:ext>
                  </a:extLst>
                </a:gridCol>
                <a:gridCol w="2064463">
                  <a:extLst>
                    <a:ext uri="{9D8B030D-6E8A-4147-A177-3AD203B41FA5}">
                      <a16:colId xmlns:a16="http://schemas.microsoft.com/office/drawing/2014/main" xmlns="" val="20001"/>
                    </a:ext>
                  </a:extLst>
                </a:gridCol>
                <a:gridCol w="2064463">
                  <a:extLst>
                    <a:ext uri="{9D8B030D-6E8A-4147-A177-3AD203B41FA5}">
                      <a16:colId xmlns:a16="http://schemas.microsoft.com/office/drawing/2014/main" xmlns="" val="20002"/>
                    </a:ext>
                  </a:extLst>
                </a:gridCol>
                <a:gridCol w="2064463">
                  <a:extLst>
                    <a:ext uri="{9D8B030D-6E8A-4147-A177-3AD203B41FA5}">
                      <a16:colId xmlns:a16="http://schemas.microsoft.com/office/drawing/2014/main" xmlns="" val="20003"/>
                    </a:ext>
                  </a:extLst>
                </a:gridCol>
                <a:gridCol w="1598173">
                  <a:extLst>
                    <a:ext uri="{9D8B030D-6E8A-4147-A177-3AD203B41FA5}">
                      <a16:colId xmlns:a16="http://schemas.microsoft.com/office/drawing/2014/main" xmlns="" val="20005"/>
                    </a:ext>
                  </a:extLst>
                </a:gridCol>
              </a:tblGrid>
              <a:tr h="969436">
                <a:tc>
                  <a:txBody>
                    <a:bodyPr/>
                    <a:lstStyle/>
                    <a:p>
                      <a:endParaRPr lang="en-US" sz="1800" b="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err="1" smtClean="0">
                          <a:solidFill>
                            <a:schemeClr val="tx1"/>
                          </a:solidFill>
                          <a:latin typeface="Tahoma" panose="020B0604030504040204" pitchFamily="34" charset="0"/>
                          <a:ea typeface="Tahoma" panose="020B0604030504040204" pitchFamily="34" charset="0"/>
                          <a:cs typeface="Tahoma" panose="020B0604030504040204" pitchFamily="34" charset="0"/>
                        </a:rPr>
                        <a:t>Nombre</a:t>
                      </a:r>
                      <a:r>
                        <a:rPr lang="en-US" sz="1400" b="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400" b="0" err="1" smtClean="0">
                          <a:solidFill>
                            <a:schemeClr val="tx1"/>
                          </a:solidFill>
                          <a:latin typeface="Tahoma" panose="020B0604030504040204" pitchFamily="34" charset="0"/>
                          <a:ea typeface="Tahoma" panose="020B0604030504040204" pitchFamily="34" charset="0"/>
                          <a:cs typeface="Tahoma" panose="020B0604030504040204" pitchFamily="34" charset="0"/>
                        </a:rPr>
                        <a:t>d’enregistrements</a:t>
                      </a:r>
                      <a:endParaRPr lang="en-US" sz="1400" b="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err="1" smtClean="0">
                          <a:solidFill>
                            <a:schemeClr val="tx1"/>
                          </a:solidFill>
                          <a:latin typeface="Tahoma" panose="020B0604030504040204" pitchFamily="34" charset="0"/>
                          <a:ea typeface="Tahoma" panose="020B0604030504040204" pitchFamily="34" charset="0"/>
                          <a:cs typeface="Tahoma" panose="020B0604030504040204" pitchFamily="34" charset="0"/>
                        </a:rPr>
                        <a:t>Durée</a:t>
                      </a:r>
                      <a:r>
                        <a:rPr lang="en-US" sz="1400" b="0" smtClean="0">
                          <a:solidFill>
                            <a:schemeClr val="tx1"/>
                          </a:solidFill>
                          <a:latin typeface="Tahoma" panose="020B0604030504040204" pitchFamily="34" charset="0"/>
                          <a:ea typeface="Tahoma" panose="020B0604030504040204" pitchFamily="34" charset="0"/>
                          <a:cs typeface="Tahoma" panose="020B0604030504040204" pitchFamily="34" charset="0"/>
                        </a:rPr>
                        <a:t> de </a:t>
                      </a:r>
                      <a:r>
                        <a:rPr lang="en-US" sz="1400" b="0" err="1" smtClean="0">
                          <a:solidFill>
                            <a:schemeClr val="tx1"/>
                          </a:solidFill>
                          <a:latin typeface="Tahoma" panose="020B0604030504040204" pitchFamily="34" charset="0"/>
                          <a:ea typeface="Tahoma" panose="020B0604030504040204" pitchFamily="34" charset="0"/>
                          <a:cs typeface="Tahoma" panose="020B0604030504040204" pitchFamily="34" charset="0"/>
                        </a:rPr>
                        <a:t>chaque</a:t>
                      </a:r>
                      <a:r>
                        <a:rPr lang="en-US" sz="1400" b="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400" b="0" err="1" smtClean="0">
                          <a:solidFill>
                            <a:schemeClr val="tx1"/>
                          </a:solidFill>
                          <a:latin typeface="Tahoma" panose="020B0604030504040204" pitchFamily="34" charset="0"/>
                          <a:ea typeface="Tahoma" panose="020B0604030504040204" pitchFamily="34" charset="0"/>
                          <a:cs typeface="Tahoma" panose="020B0604030504040204" pitchFamily="34" charset="0"/>
                        </a:rPr>
                        <a:t>enregistrement</a:t>
                      </a:r>
                      <a:endParaRPr lang="en-US" sz="1400" b="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sz="1400" b="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err="1" smtClean="0">
                          <a:solidFill>
                            <a:schemeClr val="tx1"/>
                          </a:solidFill>
                          <a:latin typeface="Tahoma" panose="020B0604030504040204" pitchFamily="34" charset="0"/>
                          <a:ea typeface="Tahoma" panose="020B0604030504040204" pitchFamily="34" charset="0"/>
                          <a:cs typeface="Tahoma" panose="020B0604030504040204" pitchFamily="34" charset="0"/>
                        </a:rPr>
                        <a:t>Fréquence</a:t>
                      </a:r>
                      <a:r>
                        <a:rPr lang="en-US" sz="1400" b="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400" b="0" err="1" smtClean="0">
                          <a:solidFill>
                            <a:schemeClr val="tx1"/>
                          </a:solidFill>
                          <a:latin typeface="Tahoma" panose="020B0604030504040204" pitchFamily="34" charset="0"/>
                          <a:ea typeface="Tahoma" panose="020B0604030504040204" pitchFamily="34" charset="0"/>
                          <a:cs typeface="Tahoma" panose="020B0604030504040204" pitchFamily="34" charset="0"/>
                        </a:rPr>
                        <a:t>d’echantillonage</a:t>
                      </a:r>
                      <a:endParaRPr lang="en-US" sz="1400" b="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sz="1400" b="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smtClean="0">
                          <a:solidFill>
                            <a:schemeClr val="tx1"/>
                          </a:solidFill>
                          <a:latin typeface="Tahoma" panose="020B0604030504040204" pitchFamily="34" charset="0"/>
                          <a:ea typeface="Tahoma" panose="020B0604030504040204" pitchFamily="34" charset="0"/>
                          <a:cs typeface="Tahoma" panose="020B0604030504040204" pitchFamily="34" charset="0"/>
                        </a:rPr>
                        <a:t>Episodes</a:t>
                      </a:r>
                      <a:endParaRPr lang="en-US" sz="1400" b="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768121">
                <a:tc>
                  <a:txBody>
                    <a:bodyPr/>
                    <a:lstStyle/>
                    <a:p>
                      <a:r>
                        <a:rPr lang="en-US" sz="1800" b="0" smtClean="0">
                          <a:solidFill>
                            <a:schemeClr val="tx1"/>
                          </a:solidFill>
                          <a:latin typeface="Tahoma" panose="020B0604030504040204" pitchFamily="34" charset="0"/>
                          <a:ea typeface="Tahoma" panose="020B0604030504040204" pitchFamily="34" charset="0"/>
                          <a:cs typeface="Tahoma" panose="020B0604030504040204" pitchFamily="34" charset="0"/>
                        </a:rPr>
                        <a:t>LTAFDB</a:t>
                      </a:r>
                      <a:endParaRPr lang="en-US" sz="1800" b="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smtClean="0">
                          <a:solidFill>
                            <a:schemeClr val="tx1"/>
                          </a:solidFill>
                          <a:latin typeface="Tahoma" panose="020B0604030504040204" pitchFamily="34" charset="0"/>
                          <a:ea typeface="Tahoma" panose="020B0604030504040204" pitchFamily="34" charset="0"/>
                          <a:cs typeface="Tahoma" panose="020B0604030504040204" pitchFamily="34" charset="0"/>
                        </a:rPr>
                        <a:t>83</a:t>
                      </a:r>
                      <a:endParaRPr lang="en-US" sz="1800" b="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smtClean="0">
                          <a:solidFill>
                            <a:schemeClr val="tx1"/>
                          </a:solidFill>
                          <a:latin typeface="Tahoma" panose="020B0604030504040204" pitchFamily="34" charset="0"/>
                          <a:ea typeface="Tahoma" panose="020B0604030504040204" pitchFamily="34" charset="0"/>
                          <a:cs typeface="Tahoma" panose="020B0604030504040204" pitchFamily="34" charset="0"/>
                        </a:rPr>
                        <a:t>24h</a:t>
                      </a:r>
                      <a:endParaRPr lang="en-US" sz="1800" b="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smtClean="0">
                          <a:solidFill>
                            <a:schemeClr val="tx1"/>
                          </a:solidFill>
                          <a:latin typeface="Tahoma" panose="020B0604030504040204" pitchFamily="34" charset="0"/>
                          <a:ea typeface="Tahoma" panose="020B0604030504040204" pitchFamily="34" charset="0"/>
                          <a:cs typeface="Tahoma" panose="020B0604030504040204" pitchFamily="34" charset="0"/>
                        </a:rPr>
                        <a:t>128 Hz</a:t>
                      </a:r>
                      <a:endParaRPr lang="en-US" sz="1800" b="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smtClean="0">
                          <a:solidFill>
                            <a:schemeClr val="tx1"/>
                          </a:solidFill>
                          <a:latin typeface="Tahoma" panose="020B0604030504040204" pitchFamily="34" charset="0"/>
                          <a:ea typeface="Tahoma" panose="020B0604030504040204" pitchFamily="34" charset="0"/>
                          <a:cs typeface="Tahoma" panose="020B0604030504040204" pitchFamily="34" charset="0"/>
                        </a:rPr>
                        <a:t>9 par signal</a:t>
                      </a:r>
                      <a:endParaRPr lang="en-US" sz="1800" b="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790913">
                <a:tc>
                  <a:txBody>
                    <a:bodyPr/>
                    <a:lstStyle/>
                    <a:p>
                      <a:r>
                        <a:rPr lang="en-US" sz="1800" b="0" smtClean="0">
                          <a:solidFill>
                            <a:schemeClr val="tx1"/>
                          </a:solidFill>
                          <a:latin typeface="Tahoma" panose="020B0604030504040204" pitchFamily="34" charset="0"/>
                          <a:ea typeface="Tahoma" panose="020B0604030504040204" pitchFamily="34" charset="0"/>
                          <a:cs typeface="Tahoma" panose="020B0604030504040204" pitchFamily="34" charset="0"/>
                        </a:rPr>
                        <a:t>AFDB</a:t>
                      </a:r>
                      <a:endParaRPr lang="en-US" sz="1800" b="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smtClean="0">
                          <a:solidFill>
                            <a:schemeClr val="tx1"/>
                          </a:solidFill>
                          <a:latin typeface="Tahoma" panose="020B0604030504040204" pitchFamily="34" charset="0"/>
                          <a:ea typeface="Tahoma" panose="020B0604030504040204" pitchFamily="34" charset="0"/>
                          <a:cs typeface="Tahoma" panose="020B0604030504040204" pitchFamily="34" charset="0"/>
                        </a:rPr>
                        <a:t>25</a:t>
                      </a:r>
                      <a:endParaRPr lang="en-US" sz="1800" b="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smtClean="0">
                          <a:solidFill>
                            <a:schemeClr val="tx1"/>
                          </a:solidFill>
                          <a:latin typeface="Tahoma" panose="020B0604030504040204" pitchFamily="34" charset="0"/>
                          <a:ea typeface="Tahoma" panose="020B0604030504040204" pitchFamily="34" charset="0"/>
                          <a:cs typeface="Tahoma" panose="020B0604030504040204" pitchFamily="34" charset="0"/>
                        </a:rPr>
                        <a:t>10h</a:t>
                      </a:r>
                      <a:endParaRPr lang="en-US" sz="1800" b="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smtClean="0">
                          <a:solidFill>
                            <a:schemeClr val="tx1"/>
                          </a:solidFill>
                          <a:latin typeface="Tahoma" panose="020B0604030504040204" pitchFamily="34" charset="0"/>
                          <a:ea typeface="Tahoma" panose="020B0604030504040204" pitchFamily="34" charset="0"/>
                          <a:cs typeface="Tahoma" panose="020B0604030504040204" pitchFamily="34" charset="0"/>
                        </a:rPr>
                        <a:t>250 Hz</a:t>
                      </a:r>
                      <a:endParaRPr lang="en-US" sz="1800" b="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smtClean="0">
                          <a:solidFill>
                            <a:schemeClr val="tx1"/>
                          </a:solidFill>
                          <a:latin typeface="Tahoma" panose="020B0604030504040204" pitchFamily="34" charset="0"/>
                          <a:ea typeface="Tahoma" panose="020B0604030504040204" pitchFamily="34" charset="0"/>
                          <a:cs typeface="Tahoma" panose="020B0604030504040204" pitchFamily="34" charset="0"/>
                        </a:rPr>
                        <a:t>4 par signal</a:t>
                      </a:r>
                      <a:endParaRPr lang="en-US" sz="1800" b="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790913">
                <a:tc>
                  <a:txBody>
                    <a:bodyPr/>
                    <a:lstStyle/>
                    <a:p>
                      <a:r>
                        <a:rPr lang="en-US" sz="1800" b="0" smtClean="0">
                          <a:solidFill>
                            <a:schemeClr val="tx1"/>
                          </a:solidFill>
                          <a:latin typeface="Tahoma" panose="020B0604030504040204" pitchFamily="34" charset="0"/>
                          <a:ea typeface="Tahoma" panose="020B0604030504040204" pitchFamily="34" charset="0"/>
                          <a:cs typeface="Tahoma" panose="020B0604030504040204" pitchFamily="34" charset="0"/>
                        </a:rPr>
                        <a:t>PAF</a:t>
                      </a:r>
                      <a:endParaRPr lang="en-US" sz="1800" b="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smtClean="0">
                          <a:solidFill>
                            <a:schemeClr val="tx1"/>
                          </a:solidFill>
                          <a:latin typeface="Tahoma" panose="020B0604030504040204" pitchFamily="34" charset="0"/>
                          <a:ea typeface="Tahoma" panose="020B0604030504040204" pitchFamily="34" charset="0"/>
                          <a:cs typeface="Tahoma" panose="020B0604030504040204" pitchFamily="34" charset="0"/>
                        </a:rPr>
                        <a:t>50</a:t>
                      </a:r>
                      <a:endParaRPr lang="en-US" sz="1800" b="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smtClean="0">
                          <a:solidFill>
                            <a:schemeClr val="tx1"/>
                          </a:solidFill>
                          <a:latin typeface="Tahoma" panose="020B0604030504040204" pitchFamily="34" charset="0"/>
                          <a:ea typeface="Tahoma" panose="020B0604030504040204" pitchFamily="34" charset="0"/>
                          <a:cs typeface="Tahoma" panose="020B0604030504040204" pitchFamily="34" charset="0"/>
                        </a:rPr>
                        <a:t>30 min</a:t>
                      </a:r>
                      <a:endParaRPr lang="en-US" sz="1800" b="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smtClean="0">
                          <a:solidFill>
                            <a:schemeClr val="tx1"/>
                          </a:solidFill>
                          <a:latin typeface="Tahoma" panose="020B0604030504040204" pitchFamily="34" charset="0"/>
                          <a:ea typeface="Tahoma" panose="020B0604030504040204" pitchFamily="34" charset="0"/>
                          <a:cs typeface="Tahoma" panose="020B0604030504040204" pitchFamily="34" charset="0"/>
                        </a:rPr>
                        <a:t>128 Hz</a:t>
                      </a:r>
                      <a:endParaRPr lang="en-US" sz="1800" b="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smtClean="0">
                          <a:solidFill>
                            <a:schemeClr val="tx1"/>
                          </a:solidFill>
                          <a:latin typeface="Tahoma" panose="020B0604030504040204" pitchFamily="34" charset="0"/>
                          <a:ea typeface="Tahoma" panose="020B0604030504040204" pitchFamily="34" charset="0"/>
                          <a:cs typeface="Tahoma" panose="020B0604030504040204" pitchFamily="34" charset="0"/>
                        </a:rPr>
                        <a:t>AF </a:t>
                      </a:r>
                      <a:r>
                        <a:rPr lang="en-US" sz="1800" b="0" err="1" smtClean="0">
                          <a:solidFill>
                            <a:schemeClr val="tx1"/>
                          </a:solidFill>
                          <a:latin typeface="Tahoma" panose="020B0604030504040204" pitchFamily="34" charset="0"/>
                          <a:ea typeface="Tahoma" panose="020B0604030504040204" pitchFamily="34" charset="0"/>
                          <a:cs typeface="Tahoma" panose="020B0604030504040204" pitchFamily="34" charset="0"/>
                        </a:rPr>
                        <a:t>ou</a:t>
                      </a:r>
                      <a:r>
                        <a:rPr lang="en-US" sz="1800" b="0" smtClean="0">
                          <a:solidFill>
                            <a:schemeClr val="tx1"/>
                          </a:solidFill>
                          <a:latin typeface="Tahoma" panose="020B0604030504040204" pitchFamily="34" charset="0"/>
                          <a:ea typeface="Tahoma" panose="020B0604030504040204" pitchFamily="34" charset="0"/>
                          <a:cs typeface="Tahoma" panose="020B0604030504040204" pitchFamily="34" charset="0"/>
                        </a:rPr>
                        <a:t> non</a:t>
                      </a:r>
                      <a:endParaRPr lang="en-US" sz="1800" b="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bl>
          </a:graphicData>
        </a:graphic>
      </p:graphicFrame>
      <p:sp>
        <p:nvSpPr>
          <p:cNvPr id="9" name="Rectangle 8"/>
          <p:cNvSpPr/>
          <p:nvPr/>
        </p:nvSpPr>
        <p:spPr>
          <a:xfrm>
            <a:off x="1679171" y="5353726"/>
            <a:ext cx="9944792" cy="507831"/>
          </a:xfrm>
          <a:prstGeom prst="rect">
            <a:avLst/>
          </a:prstGeom>
        </p:spPr>
        <p:txBody>
          <a:bodyPr wrap="square">
            <a:spAutoFit/>
          </a:bodyPr>
          <a:lstStyle/>
          <a:p>
            <a:pPr algn="just">
              <a:lnSpc>
                <a:spcPct val="150000"/>
              </a:lnSpc>
              <a:buClr>
                <a:schemeClr val="tx1"/>
              </a:buClr>
              <a:buSzPct val="150000"/>
            </a:pPr>
            <a:r>
              <a:rPr lang="fr-FR">
                <a:latin typeface="Tahoma" panose="020B0604030504040204" pitchFamily="34" charset="0"/>
                <a:ea typeface="Tahoma" panose="020B0604030504040204" pitchFamily="34" charset="0"/>
                <a:cs typeface="Tahoma" panose="020B0604030504040204" pitchFamily="34" charset="0"/>
              </a:rPr>
              <a:t>La plupart des </a:t>
            </a:r>
            <a:r>
              <a:rPr lang="fr-FR" smtClean="0">
                <a:latin typeface="Tahoma" panose="020B0604030504040204" pitchFamily="34" charset="0"/>
                <a:ea typeface="Tahoma" panose="020B0604030504040204" pitchFamily="34" charset="0"/>
                <a:cs typeface="Tahoma" panose="020B0604030504040204" pitchFamily="34" charset="0"/>
              </a:rPr>
              <a:t>enregistrements utilisent </a:t>
            </a:r>
            <a:r>
              <a:rPr lang="fr-FR">
                <a:latin typeface="Tahoma" panose="020B0604030504040204" pitchFamily="34" charset="0"/>
                <a:ea typeface="Tahoma" panose="020B0604030504040204" pitchFamily="34" charset="0"/>
                <a:cs typeface="Tahoma" panose="020B0604030504040204" pitchFamily="34" charset="0"/>
              </a:rPr>
              <a:t>deux dérivations: </a:t>
            </a:r>
            <a:r>
              <a:rPr lang="fr-FR" smtClean="0">
                <a:latin typeface="Tahoma" panose="020B0604030504040204" pitchFamily="34" charset="0"/>
                <a:ea typeface="Tahoma" panose="020B0604030504040204" pitchFamily="34" charset="0"/>
                <a:cs typeface="Tahoma" panose="020B0604030504040204" pitchFamily="34" charset="0"/>
              </a:rPr>
              <a:t>MLII et </a:t>
            </a:r>
            <a:r>
              <a:rPr lang="fr-FR">
                <a:latin typeface="Tahoma" panose="020B0604030504040204" pitchFamily="34" charset="0"/>
                <a:ea typeface="Tahoma" panose="020B0604030504040204" pitchFamily="34" charset="0"/>
                <a:cs typeface="Tahoma" panose="020B0604030504040204" pitchFamily="34" charset="0"/>
              </a:rPr>
              <a:t>la dérivation </a:t>
            </a:r>
            <a:r>
              <a:rPr lang="fr-FR" smtClean="0">
                <a:latin typeface="Tahoma" panose="020B0604030504040204" pitchFamily="34" charset="0"/>
                <a:ea typeface="Tahoma" panose="020B0604030504040204" pitchFamily="34" charset="0"/>
                <a:cs typeface="Tahoma" panose="020B0604030504040204" pitchFamily="34" charset="0"/>
              </a:rPr>
              <a:t>V1.</a:t>
            </a:r>
            <a:endParaRPr lang="fr-FR">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42750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11579" y="139308"/>
            <a:ext cx="10675373" cy="752635"/>
          </a:xfrm>
        </p:spPr>
        <p:txBody>
          <a:bodyPr>
            <a:noAutofit/>
          </a:bodyPr>
          <a:lstStyle/>
          <a:p>
            <a:pPr algn="ctr"/>
            <a:r>
              <a:rPr lang="en-US" sz="2400" b="1" cap="none" smtClean="0">
                <a:latin typeface="Tahoma" panose="020B0604030504040204" pitchFamily="34" charset="0"/>
                <a:ea typeface="Tahoma" panose="020B0604030504040204" pitchFamily="34" charset="0"/>
                <a:cs typeface="Tahoma" panose="020B0604030504040204" pitchFamily="34" charset="0"/>
              </a:rPr>
              <a:t>Schéma bloc de la </a:t>
            </a:r>
            <a:r>
              <a:rPr lang="en-US" sz="2400" b="1" cap="none" err="1" smtClean="0">
                <a:latin typeface="Tahoma" panose="020B0604030504040204" pitchFamily="34" charset="0"/>
                <a:ea typeface="Tahoma" panose="020B0604030504040204" pitchFamily="34" charset="0"/>
                <a:cs typeface="Tahoma" panose="020B0604030504040204" pitchFamily="34" charset="0"/>
              </a:rPr>
              <a:t>prévision</a:t>
            </a:r>
            <a:r>
              <a:rPr lang="en-US" sz="2400" b="1" cap="none" smtClean="0">
                <a:latin typeface="Tahoma" panose="020B0604030504040204" pitchFamily="34" charset="0"/>
                <a:ea typeface="Tahoma" panose="020B0604030504040204" pitchFamily="34" charset="0"/>
                <a:cs typeface="Tahoma" panose="020B0604030504040204" pitchFamily="34" charset="0"/>
              </a:rPr>
              <a:t>, la </a:t>
            </a:r>
            <a:r>
              <a:rPr lang="en-US" sz="2400" b="1" cap="none" err="1" smtClean="0">
                <a:latin typeface="Tahoma" panose="020B0604030504040204" pitchFamily="34" charset="0"/>
                <a:ea typeface="Tahoma" panose="020B0604030504040204" pitchFamily="34" charset="0"/>
                <a:cs typeface="Tahoma" panose="020B0604030504040204" pitchFamily="34" charset="0"/>
              </a:rPr>
              <a:t>détection</a:t>
            </a:r>
            <a:r>
              <a:rPr lang="en-US" sz="2400" b="1" cap="none" smtClean="0">
                <a:latin typeface="Tahoma" panose="020B0604030504040204" pitchFamily="34" charset="0"/>
                <a:ea typeface="Tahoma" panose="020B0604030504040204" pitchFamily="34" charset="0"/>
                <a:cs typeface="Tahoma" panose="020B0604030504040204" pitchFamily="34" charset="0"/>
              </a:rPr>
              <a:t> et la classification de la FA</a:t>
            </a: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14</a:t>
            </a:fld>
            <a:endParaRPr lang="en-US"/>
          </a:p>
        </p:txBody>
      </p:sp>
      <p:grpSp>
        <p:nvGrpSpPr>
          <p:cNvPr id="11" name="Group 10"/>
          <p:cNvGrpSpPr/>
          <p:nvPr/>
        </p:nvGrpSpPr>
        <p:grpSpPr>
          <a:xfrm>
            <a:off x="818958" y="1393423"/>
            <a:ext cx="6307722" cy="5172147"/>
            <a:chOff x="1627964" y="697713"/>
            <a:chExt cx="10252270" cy="6160287"/>
          </a:xfrm>
        </p:grpSpPr>
        <p:sp>
          <p:nvSpPr>
            <p:cNvPr id="7" name="Can 6"/>
            <p:cNvSpPr/>
            <p:nvPr/>
          </p:nvSpPr>
          <p:spPr>
            <a:xfrm>
              <a:off x="1627964" y="697713"/>
              <a:ext cx="1273629" cy="1812472"/>
            </a:xfrm>
            <a:prstGeom prst="can">
              <a:avLst/>
            </a:prstGeom>
            <a:solidFill>
              <a:srgbClr val="92D050"/>
            </a:solidFill>
            <a:ln>
              <a:solidFill>
                <a:schemeClr val="tx1"/>
              </a:solidFill>
            </a:ln>
            <a:effectLst>
              <a:glow rad="101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smtClean="0"/>
                <a:t>Bases des </a:t>
              </a:r>
              <a:r>
                <a:rPr lang="en-US" sz="1200" b="1" err="1" smtClean="0"/>
                <a:t>données</a:t>
              </a:r>
              <a:endParaRPr lang="en-US" sz="1200" b="1"/>
            </a:p>
          </p:txBody>
        </p:sp>
        <p:sp>
          <p:nvSpPr>
            <p:cNvPr id="9" name="Rounded Rectangle 8"/>
            <p:cNvSpPr/>
            <p:nvPr/>
          </p:nvSpPr>
          <p:spPr>
            <a:xfrm>
              <a:off x="3576254" y="858423"/>
              <a:ext cx="2444708" cy="1012372"/>
            </a:xfrm>
            <a:prstGeom prst="roundRect">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smtClean="0"/>
                <a:t>Phase de </a:t>
              </a:r>
            </a:p>
            <a:p>
              <a:r>
                <a:rPr lang="en-US" sz="1200" b="1" err="1" smtClean="0"/>
                <a:t>pré-traitement</a:t>
              </a:r>
              <a:endParaRPr lang="en-US" sz="1200" b="1"/>
            </a:p>
          </p:txBody>
        </p:sp>
        <p:sp>
          <p:nvSpPr>
            <p:cNvPr id="30" name="Right Arrow 29"/>
            <p:cNvSpPr/>
            <p:nvPr/>
          </p:nvSpPr>
          <p:spPr>
            <a:xfrm>
              <a:off x="2918640" y="1067060"/>
              <a:ext cx="633183" cy="408211"/>
            </a:xfrm>
            <a:prstGeom prst="rightArrow">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a:p>
          </p:txBody>
        </p:sp>
        <p:graphicFrame>
          <p:nvGraphicFramePr>
            <p:cNvPr id="37" name="Diagram 36"/>
            <p:cNvGraphicFramePr/>
            <p:nvPr>
              <p:extLst>
                <p:ext uri="{D42A27DB-BD31-4B8C-83A1-F6EECF244321}">
                  <p14:modId xmlns:p14="http://schemas.microsoft.com/office/powerpoint/2010/main" val="2822087002"/>
                </p:ext>
              </p:extLst>
            </p:nvPr>
          </p:nvGraphicFramePr>
          <p:xfrm>
            <a:off x="9746183" y="891943"/>
            <a:ext cx="2134051" cy="52630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6527257" y="837230"/>
              <a:ext cx="1382936" cy="3444163"/>
              <a:chOff x="6921383" y="841646"/>
              <a:chExt cx="1382936" cy="3444163"/>
            </a:xfrm>
          </p:grpSpPr>
          <p:sp>
            <p:nvSpPr>
              <p:cNvPr id="40" name="Right Arrow Callout 39"/>
              <p:cNvSpPr/>
              <p:nvPr/>
            </p:nvSpPr>
            <p:spPr>
              <a:xfrm>
                <a:off x="6921383" y="841646"/>
                <a:ext cx="1375461" cy="1751239"/>
              </a:xfrm>
              <a:prstGeom prst="rightArrow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smtClean="0">
                    <a:solidFill>
                      <a:schemeClr val="tx1"/>
                    </a:solidFill>
                    <a:latin typeface="Tahoma" panose="020B0604030504040204" pitchFamily="34" charset="0"/>
                    <a:ea typeface="Tahoma" panose="020B0604030504040204" pitchFamily="34" charset="0"/>
                    <a:cs typeface="Tahoma" panose="020B0604030504040204" pitchFamily="34" charset="0"/>
                  </a:rPr>
                  <a:t>Split</a:t>
                </a:r>
                <a:endParaRPr lang="en-US" sz="12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1" name="Right Arrow Callout 40"/>
              <p:cNvSpPr/>
              <p:nvPr/>
            </p:nvSpPr>
            <p:spPr>
              <a:xfrm>
                <a:off x="6921383" y="2598141"/>
                <a:ext cx="1382936" cy="1687668"/>
              </a:xfrm>
              <a:prstGeom prst="rightArrow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Tahoma" panose="020B0604030504040204" pitchFamily="34" charset="0"/>
                    <a:ea typeface="Tahoma" panose="020B0604030504040204" pitchFamily="34" charset="0"/>
                    <a:cs typeface="Tahoma" panose="020B0604030504040204" pitchFamily="34" charset="0"/>
                  </a:rPr>
                  <a:t>Split</a:t>
                </a:r>
              </a:p>
              <a:p>
                <a:pPr algn="ctr"/>
                <a:endParaRPr lang="en-US" sz="1200"/>
              </a:p>
            </p:txBody>
          </p:sp>
        </p:grpSp>
        <p:sp>
          <p:nvSpPr>
            <p:cNvPr id="25" name="Rounded Rectangle 24"/>
            <p:cNvSpPr/>
            <p:nvPr/>
          </p:nvSpPr>
          <p:spPr>
            <a:xfrm>
              <a:off x="3455539" y="2477214"/>
              <a:ext cx="2565423" cy="1012372"/>
            </a:xfrm>
            <a:prstGeom prst="roundRect">
              <a:avLst/>
            </a:prstGeom>
            <a:solidFill>
              <a:srgbClr val="00B0F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t>Extraction des caractéristiques</a:t>
              </a:r>
            </a:p>
          </p:txBody>
        </p:sp>
        <p:sp>
          <p:nvSpPr>
            <p:cNvPr id="26" name="Rounded Rectangle 25"/>
            <p:cNvSpPr/>
            <p:nvPr/>
          </p:nvSpPr>
          <p:spPr>
            <a:xfrm>
              <a:off x="3501109" y="5645899"/>
              <a:ext cx="2594998" cy="1212101"/>
            </a:xfrm>
            <a:prstGeom prst="roundRect">
              <a:avLst/>
            </a:prstGeom>
            <a:solidFill>
              <a:srgbClr val="00B0F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smtClean="0"/>
                <a:t>Sélection des </a:t>
              </a:r>
              <a:r>
                <a:rPr lang="en-US" sz="1200" b="1"/>
                <a:t>caractéristiques</a:t>
              </a:r>
            </a:p>
          </p:txBody>
        </p:sp>
        <p:sp>
          <p:nvSpPr>
            <p:cNvPr id="29" name="Rounded Rectangle 28"/>
            <p:cNvSpPr/>
            <p:nvPr/>
          </p:nvSpPr>
          <p:spPr>
            <a:xfrm>
              <a:off x="3455539" y="4038274"/>
              <a:ext cx="2594998" cy="1212101"/>
            </a:xfrm>
            <a:prstGeom prst="roundRect">
              <a:avLst/>
            </a:prstGeom>
            <a:solidFill>
              <a:srgbClr val="00B0F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smtClean="0"/>
                <a:t>Normalisation des </a:t>
              </a:r>
              <a:r>
                <a:rPr lang="en-US" sz="1200" b="1"/>
                <a:t>caractéristiques</a:t>
              </a:r>
            </a:p>
          </p:txBody>
        </p:sp>
        <p:sp>
          <p:nvSpPr>
            <p:cNvPr id="32" name="Right Arrow 31"/>
            <p:cNvSpPr/>
            <p:nvPr/>
          </p:nvSpPr>
          <p:spPr>
            <a:xfrm rot="5400000">
              <a:off x="4536991" y="5342085"/>
              <a:ext cx="355501" cy="21210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a:p>
          </p:txBody>
        </p:sp>
        <p:sp>
          <p:nvSpPr>
            <p:cNvPr id="33" name="Right Arrow 32"/>
            <p:cNvSpPr/>
            <p:nvPr/>
          </p:nvSpPr>
          <p:spPr>
            <a:xfrm rot="5400000">
              <a:off x="4323378" y="2062890"/>
              <a:ext cx="606968" cy="2227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a:p>
          </p:txBody>
        </p:sp>
        <p:sp>
          <p:nvSpPr>
            <p:cNvPr id="35" name="Right Arrow 34"/>
            <p:cNvSpPr/>
            <p:nvPr/>
          </p:nvSpPr>
          <p:spPr>
            <a:xfrm rot="5400000">
              <a:off x="4399910" y="3642151"/>
              <a:ext cx="555740" cy="2860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a:p>
          </p:txBody>
        </p:sp>
        <p:sp>
          <p:nvSpPr>
            <p:cNvPr id="3" name="Bent-Up Arrow 2"/>
            <p:cNvSpPr/>
            <p:nvPr/>
          </p:nvSpPr>
          <p:spPr>
            <a:xfrm>
              <a:off x="6096107" y="4285809"/>
              <a:ext cx="1153779" cy="1877926"/>
            </a:xfrm>
            <a:prstGeom prst="ben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a:p>
          </p:txBody>
        </p:sp>
        <p:sp>
          <p:nvSpPr>
            <p:cNvPr id="23" name="Can 22"/>
            <p:cNvSpPr/>
            <p:nvPr/>
          </p:nvSpPr>
          <p:spPr>
            <a:xfrm>
              <a:off x="7910193" y="900716"/>
              <a:ext cx="1273629" cy="1812472"/>
            </a:xfrm>
            <a:prstGeom prst="can">
              <a:avLst/>
            </a:prstGeom>
            <a:solidFill>
              <a:srgbClr val="92D050"/>
            </a:solidFill>
            <a:ln>
              <a:solidFill>
                <a:schemeClr val="tx1"/>
              </a:solidFill>
            </a:ln>
            <a:effectLst>
              <a:glow rad="101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smtClean="0"/>
                <a:t>Données d’apprentissage</a:t>
              </a:r>
              <a:endParaRPr lang="en-US" sz="1100" b="1"/>
            </a:p>
          </p:txBody>
        </p:sp>
        <p:sp>
          <p:nvSpPr>
            <p:cNvPr id="24" name="Can 23"/>
            <p:cNvSpPr/>
            <p:nvPr/>
          </p:nvSpPr>
          <p:spPr>
            <a:xfrm>
              <a:off x="7979145" y="2938382"/>
              <a:ext cx="1273629" cy="1812472"/>
            </a:xfrm>
            <a:prstGeom prst="can">
              <a:avLst/>
            </a:prstGeom>
            <a:solidFill>
              <a:srgbClr val="92D050"/>
            </a:solidFill>
            <a:ln>
              <a:solidFill>
                <a:schemeClr val="tx1"/>
              </a:solidFill>
            </a:ln>
            <a:effectLst>
              <a:glow rad="101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smtClean="0"/>
                <a:t>Données de test</a:t>
              </a:r>
              <a:endParaRPr lang="en-US" sz="1100" b="1"/>
            </a:p>
          </p:txBody>
        </p:sp>
        <p:grpSp>
          <p:nvGrpSpPr>
            <p:cNvPr id="27" name="Group 26"/>
            <p:cNvGrpSpPr/>
            <p:nvPr/>
          </p:nvGrpSpPr>
          <p:grpSpPr>
            <a:xfrm rot="16200000">
              <a:off x="9203434" y="1315466"/>
              <a:ext cx="592089" cy="493409"/>
              <a:chOff x="770980" y="1397988"/>
              <a:chExt cx="592089" cy="493409"/>
            </a:xfrm>
          </p:grpSpPr>
          <p:sp>
            <p:nvSpPr>
              <p:cNvPr id="28" name="Right Arrow 27"/>
              <p:cNvSpPr/>
              <p:nvPr/>
            </p:nvSpPr>
            <p:spPr>
              <a:xfrm rot="5400000">
                <a:off x="820321" y="1348648"/>
                <a:ext cx="493408" cy="592089"/>
              </a:xfrm>
              <a:prstGeom prst="rightArrow">
                <a:avLst>
                  <a:gd name="adj1" fmla="val 60000"/>
                  <a:gd name="adj2" fmla="val 50000"/>
                </a:avLst>
              </a:prstGeom>
              <a:solidFill>
                <a:schemeClr val="tx1"/>
              </a:solidFill>
              <a:ln>
                <a:solidFill>
                  <a:schemeClr val="tx1"/>
                </a:solidFill>
              </a:ln>
            </p:spPr>
            <p:style>
              <a:lnRef idx="0">
                <a:scrgbClr r="0" g="0" b="0"/>
              </a:lnRef>
              <a:fillRef idx="1">
                <a:scrgbClr r="0" g="0" b="0"/>
              </a:fillRef>
              <a:effectRef idx="0">
                <a:schemeClr val="dk1">
                  <a:tint val="60000"/>
                  <a:hueOff val="0"/>
                  <a:satOff val="0"/>
                  <a:lumOff val="0"/>
                  <a:alphaOff val="0"/>
                </a:schemeClr>
              </a:effectRef>
              <a:fontRef idx="minor">
                <a:schemeClr val="dk1">
                  <a:hueOff val="0"/>
                  <a:satOff val="0"/>
                  <a:lumOff val="0"/>
                  <a:alphaOff val="0"/>
                </a:schemeClr>
              </a:fontRef>
            </p:style>
          </p:sp>
          <p:sp>
            <p:nvSpPr>
              <p:cNvPr id="31" name="Right Arrow 4"/>
              <p:cNvSpPr/>
              <p:nvPr/>
            </p:nvSpPr>
            <p:spPr>
              <a:xfrm>
                <a:off x="889399" y="1397988"/>
                <a:ext cx="355253" cy="34538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200" kern="1200"/>
              </a:p>
            </p:txBody>
          </p:sp>
        </p:grpSp>
        <p:grpSp>
          <p:nvGrpSpPr>
            <p:cNvPr id="34" name="Group 33"/>
            <p:cNvGrpSpPr/>
            <p:nvPr/>
          </p:nvGrpSpPr>
          <p:grpSpPr>
            <a:xfrm rot="16200000">
              <a:off x="9210909" y="3301869"/>
              <a:ext cx="592089" cy="493409"/>
              <a:chOff x="770980" y="1397988"/>
              <a:chExt cx="592089" cy="493409"/>
            </a:xfrm>
          </p:grpSpPr>
          <p:sp>
            <p:nvSpPr>
              <p:cNvPr id="36" name="Right Arrow 35"/>
              <p:cNvSpPr/>
              <p:nvPr/>
            </p:nvSpPr>
            <p:spPr>
              <a:xfrm rot="5400000">
                <a:off x="820321" y="1348648"/>
                <a:ext cx="493408" cy="592089"/>
              </a:xfrm>
              <a:prstGeom prst="rightArrow">
                <a:avLst>
                  <a:gd name="adj1" fmla="val 60000"/>
                  <a:gd name="adj2" fmla="val 50000"/>
                </a:avLst>
              </a:prstGeom>
              <a:solidFill>
                <a:schemeClr val="tx1"/>
              </a:solidFill>
              <a:ln>
                <a:solidFill>
                  <a:schemeClr val="tx1"/>
                </a:solidFill>
              </a:ln>
            </p:spPr>
            <p:style>
              <a:lnRef idx="0">
                <a:scrgbClr r="0" g="0" b="0"/>
              </a:lnRef>
              <a:fillRef idx="1">
                <a:scrgbClr r="0" g="0" b="0"/>
              </a:fillRef>
              <a:effectRef idx="0">
                <a:schemeClr val="dk1">
                  <a:tint val="60000"/>
                  <a:hueOff val="0"/>
                  <a:satOff val="0"/>
                  <a:lumOff val="0"/>
                  <a:alphaOff val="0"/>
                </a:schemeClr>
              </a:effectRef>
              <a:fontRef idx="minor">
                <a:schemeClr val="dk1">
                  <a:hueOff val="0"/>
                  <a:satOff val="0"/>
                  <a:lumOff val="0"/>
                  <a:alphaOff val="0"/>
                </a:schemeClr>
              </a:fontRef>
            </p:style>
          </p:sp>
          <p:sp>
            <p:nvSpPr>
              <p:cNvPr id="38" name="Right Arrow 4"/>
              <p:cNvSpPr/>
              <p:nvPr/>
            </p:nvSpPr>
            <p:spPr>
              <a:xfrm>
                <a:off x="889399" y="1397988"/>
                <a:ext cx="355253" cy="34538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200" kern="1200"/>
              </a:p>
            </p:txBody>
          </p:sp>
        </p:grpSp>
      </p:grpSp>
      <p:sp>
        <p:nvSpPr>
          <p:cNvPr id="39" name="Rectangle 38"/>
          <p:cNvSpPr/>
          <p:nvPr/>
        </p:nvSpPr>
        <p:spPr>
          <a:xfrm>
            <a:off x="7400481" y="787782"/>
            <a:ext cx="4737678" cy="415498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smtClean="0">
                <a:latin typeface="Tahoma" panose="020B0604030504040204" pitchFamily="34" charset="0"/>
                <a:ea typeface="Tahoma" panose="020B0604030504040204" pitchFamily="34" charset="0"/>
                <a:cs typeface="Tahoma" panose="020B0604030504040204" pitchFamily="34" charset="0"/>
              </a:rPr>
              <a:t>Filtrage de l’ECG.</a:t>
            </a:r>
          </a:p>
          <a:p>
            <a:pPr marL="342900" indent="-342900" algn="just">
              <a:lnSpc>
                <a:spcPct val="150000"/>
              </a:lnSpc>
              <a:buFont typeface="Arial" panose="020B0604020202020204" pitchFamily="34" charset="0"/>
              <a:buChar char="•"/>
            </a:pPr>
            <a:r>
              <a:rPr lang="en-US" sz="2200" smtClean="0">
                <a:latin typeface="Tahoma" panose="020B0604030504040204" pitchFamily="34" charset="0"/>
                <a:ea typeface="Tahoma" panose="020B0604030504040204" pitchFamily="34" charset="0"/>
                <a:cs typeface="Tahoma" panose="020B0604030504040204" pitchFamily="34" charset="0"/>
              </a:rPr>
              <a:t>La décomposition </a:t>
            </a:r>
            <a:r>
              <a:rPr lang="en-US" sz="2200">
                <a:latin typeface="Tahoma" panose="020B0604030504040204" pitchFamily="34" charset="0"/>
                <a:ea typeface="Tahoma" panose="020B0604030504040204" pitchFamily="34" charset="0"/>
                <a:cs typeface="Tahoma" panose="020B0604030504040204" pitchFamily="34" charset="0"/>
              </a:rPr>
              <a:t>modale empirique </a:t>
            </a:r>
            <a:r>
              <a:rPr lang="en-US" sz="2200" smtClean="0">
                <a:latin typeface="Tahoma" panose="020B0604030504040204" pitchFamily="34" charset="0"/>
                <a:ea typeface="Tahoma" panose="020B0604030504040204" pitchFamily="34" charset="0"/>
                <a:cs typeface="Tahoma" panose="020B0604030504040204" pitchFamily="34" charset="0"/>
              </a:rPr>
              <a:t>(EMD) est une technique qui sert </a:t>
            </a:r>
            <a:r>
              <a:rPr lang="fr-FR" sz="2200" smtClean="0">
                <a:latin typeface="Tahoma" panose="020B0604030504040204" pitchFamily="34" charset="0"/>
                <a:ea typeface="Tahoma" panose="020B0604030504040204" pitchFamily="34" charset="0"/>
                <a:cs typeface="Tahoma" panose="020B0604030504040204" pitchFamily="34" charset="0"/>
              </a:rPr>
              <a:t>à </a:t>
            </a:r>
            <a:r>
              <a:rPr lang="fr-FR" sz="2200">
                <a:latin typeface="Tahoma" panose="020B0604030504040204" pitchFamily="34" charset="0"/>
                <a:ea typeface="Tahoma" panose="020B0604030504040204" pitchFamily="34" charset="0"/>
                <a:cs typeface="Tahoma" panose="020B0604030504040204" pitchFamily="34" charset="0"/>
              </a:rPr>
              <a:t>prétraiter le signal d’une part et à interpréter l’évolution des fréquences du signal en analysant les </a:t>
            </a:r>
            <a:r>
              <a:rPr lang="en-US" sz="2200">
                <a:latin typeface="Tahoma" panose="020B0604030504040204" pitchFamily="34" charset="0"/>
                <a:ea typeface="Tahoma" panose="020B0604030504040204" pitchFamily="34" charset="0"/>
                <a:cs typeface="Tahoma" panose="020B0604030504040204" pitchFamily="34" charset="0"/>
              </a:rPr>
              <a:t>fonctions intrinsèques </a:t>
            </a:r>
            <a:r>
              <a:rPr lang="en-US" sz="2200" smtClean="0">
                <a:latin typeface="Tahoma" panose="020B0604030504040204" pitchFamily="34" charset="0"/>
                <a:ea typeface="Tahoma" panose="020B0604030504040204" pitchFamily="34" charset="0"/>
                <a:cs typeface="Tahoma" panose="020B0604030504040204" pitchFamily="34" charset="0"/>
              </a:rPr>
              <a:t>(</a:t>
            </a:r>
            <a:r>
              <a:rPr lang="fr-FR" sz="2200" smtClean="0">
                <a:latin typeface="Tahoma" panose="020B0604030504040204" pitchFamily="34" charset="0"/>
                <a:ea typeface="Tahoma" panose="020B0604030504040204" pitchFamily="34" charset="0"/>
                <a:cs typeface="Tahoma" panose="020B0604030504040204" pitchFamily="34" charset="0"/>
              </a:rPr>
              <a:t>IMFs) </a:t>
            </a:r>
            <a:r>
              <a:rPr lang="fr-FR" sz="2200">
                <a:latin typeface="Tahoma" panose="020B0604030504040204" pitchFamily="34" charset="0"/>
                <a:ea typeface="Tahoma" panose="020B0604030504040204" pitchFamily="34" charset="0"/>
                <a:cs typeface="Tahoma" panose="020B0604030504040204" pitchFamily="34" charset="0"/>
              </a:rPr>
              <a:t>résultantes</a:t>
            </a:r>
            <a:r>
              <a:rPr lang="fr-FR" sz="2200" smtClean="0">
                <a:latin typeface="Tahoma" panose="020B0604030504040204" pitchFamily="34" charset="0"/>
                <a:ea typeface="Tahoma" panose="020B0604030504040204" pitchFamily="34" charset="0"/>
                <a:cs typeface="Tahoma" panose="020B0604030504040204" pitchFamily="34" charset="0"/>
              </a:rPr>
              <a:t>.</a:t>
            </a:r>
            <a:endParaRPr lang="en-US" sz="2200">
              <a:latin typeface="Tahoma" panose="020B0604030504040204" pitchFamily="34" charset="0"/>
              <a:ea typeface="Tahoma" panose="020B0604030504040204" pitchFamily="34" charset="0"/>
              <a:cs typeface="Tahoma" panose="020B0604030504040204" pitchFamily="34" charset="0"/>
            </a:endParaRPr>
          </a:p>
        </p:txBody>
      </p:sp>
      <p:sp>
        <p:nvSpPr>
          <p:cNvPr id="42" name="Rectangle 41"/>
          <p:cNvSpPr/>
          <p:nvPr/>
        </p:nvSpPr>
        <p:spPr>
          <a:xfrm>
            <a:off x="3767959" y="1528354"/>
            <a:ext cx="611968" cy="29356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tx1"/>
                </a:solidFill>
              </a:rPr>
              <a:t>Split</a:t>
            </a:r>
            <a:endParaRPr lang="en-US" sz="1600" b="1">
              <a:solidFill>
                <a:schemeClr val="tx1"/>
              </a:solidFill>
            </a:endParaRPr>
          </a:p>
        </p:txBody>
      </p:sp>
    </p:spTree>
    <p:extLst>
      <p:ext uri="{BB962C8B-B14F-4D97-AF65-F5344CB8AC3E}">
        <p14:creationId xmlns:p14="http://schemas.microsoft.com/office/powerpoint/2010/main" val="98461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11579" y="139308"/>
            <a:ext cx="10675373" cy="752635"/>
          </a:xfrm>
        </p:spPr>
        <p:txBody>
          <a:bodyPr>
            <a:noAutofit/>
          </a:bodyPr>
          <a:lstStyle/>
          <a:p>
            <a:pPr algn="ctr"/>
            <a:r>
              <a:rPr lang="en-US" sz="2400" b="1">
                <a:latin typeface="Tahoma" panose="020B0604030504040204" pitchFamily="34" charset="0"/>
                <a:ea typeface="Tahoma" panose="020B0604030504040204" pitchFamily="34" charset="0"/>
                <a:cs typeface="Tahoma" panose="020B0604030504040204" pitchFamily="34" charset="0"/>
              </a:rPr>
              <a:t>Exctraction des caractéristiques</a:t>
            </a: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15</a:t>
            </a:fld>
            <a:endParaRPr lang="en-US"/>
          </a:p>
        </p:txBody>
      </p:sp>
      <p:grpSp>
        <p:nvGrpSpPr>
          <p:cNvPr id="11" name="Group 10"/>
          <p:cNvGrpSpPr/>
          <p:nvPr/>
        </p:nvGrpSpPr>
        <p:grpSpPr>
          <a:xfrm>
            <a:off x="403321" y="1310296"/>
            <a:ext cx="6209750" cy="5172147"/>
            <a:chOff x="1627964" y="697713"/>
            <a:chExt cx="10252270" cy="6160287"/>
          </a:xfrm>
        </p:grpSpPr>
        <p:sp>
          <p:nvSpPr>
            <p:cNvPr id="7" name="Can 6"/>
            <p:cNvSpPr/>
            <p:nvPr/>
          </p:nvSpPr>
          <p:spPr>
            <a:xfrm>
              <a:off x="1627964" y="697713"/>
              <a:ext cx="1273629" cy="1812472"/>
            </a:xfrm>
            <a:prstGeom prst="can">
              <a:avLst/>
            </a:prstGeom>
            <a:solidFill>
              <a:srgbClr val="92D050"/>
            </a:solidFill>
            <a:ln>
              <a:solidFill>
                <a:schemeClr val="tx1"/>
              </a:solidFill>
            </a:ln>
            <a:effectLst>
              <a:glow rad="101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smtClean="0"/>
                <a:t>Bases des </a:t>
              </a:r>
              <a:r>
                <a:rPr lang="en-US" sz="1200" b="1" err="1" smtClean="0"/>
                <a:t>données</a:t>
              </a:r>
              <a:endParaRPr lang="en-US" sz="1200" b="1"/>
            </a:p>
          </p:txBody>
        </p:sp>
        <p:sp>
          <p:nvSpPr>
            <p:cNvPr id="9" name="Rounded Rectangle 8"/>
            <p:cNvSpPr/>
            <p:nvPr/>
          </p:nvSpPr>
          <p:spPr>
            <a:xfrm>
              <a:off x="3576254" y="858423"/>
              <a:ext cx="2444708" cy="1012372"/>
            </a:xfrm>
            <a:prstGeom prst="roundRect">
              <a:avLst/>
            </a:prstGeom>
            <a:solidFill>
              <a:srgbClr val="00B0F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smtClean="0"/>
                <a:t>Phase de </a:t>
              </a:r>
            </a:p>
            <a:p>
              <a:r>
                <a:rPr lang="en-US" sz="1200" b="1" err="1" smtClean="0"/>
                <a:t>pré-traitement</a:t>
              </a:r>
              <a:endParaRPr lang="en-US" sz="1200" b="1"/>
            </a:p>
          </p:txBody>
        </p:sp>
        <p:sp>
          <p:nvSpPr>
            <p:cNvPr id="30" name="Right Arrow 29"/>
            <p:cNvSpPr/>
            <p:nvPr/>
          </p:nvSpPr>
          <p:spPr>
            <a:xfrm>
              <a:off x="2918640" y="1067060"/>
              <a:ext cx="633183" cy="408211"/>
            </a:xfrm>
            <a:prstGeom prst="rightArrow">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a:p>
          </p:txBody>
        </p:sp>
        <p:graphicFrame>
          <p:nvGraphicFramePr>
            <p:cNvPr id="37" name="Diagram 36"/>
            <p:cNvGraphicFramePr/>
            <p:nvPr>
              <p:extLst>
                <p:ext uri="{D42A27DB-BD31-4B8C-83A1-F6EECF244321}">
                  <p14:modId xmlns:p14="http://schemas.microsoft.com/office/powerpoint/2010/main" val="2825458484"/>
                </p:ext>
              </p:extLst>
            </p:nvPr>
          </p:nvGraphicFramePr>
          <p:xfrm>
            <a:off x="9746183" y="891943"/>
            <a:ext cx="2134051" cy="52630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6527257" y="837230"/>
              <a:ext cx="1382936" cy="3444163"/>
              <a:chOff x="6921383" y="841646"/>
              <a:chExt cx="1382936" cy="3444163"/>
            </a:xfrm>
          </p:grpSpPr>
          <p:sp>
            <p:nvSpPr>
              <p:cNvPr id="40" name="Right Arrow Callout 39"/>
              <p:cNvSpPr/>
              <p:nvPr/>
            </p:nvSpPr>
            <p:spPr>
              <a:xfrm>
                <a:off x="6921383" y="841646"/>
                <a:ext cx="1375461" cy="1751239"/>
              </a:xfrm>
              <a:prstGeom prst="rightArrow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smtClean="0">
                    <a:solidFill>
                      <a:schemeClr val="tx1"/>
                    </a:solidFill>
                    <a:latin typeface="Tahoma" panose="020B0604030504040204" pitchFamily="34" charset="0"/>
                    <a:ea typeface="Tahoma" panose="020B0604030504040204" pitchFamily="34" charset="0"/>
                    <a:cs typeface="Tahoma" panose="020B0604030504040204" pitchFamily="34" charset="0"/>
                  </a:rPr>
                  <a:t>Split</a:t>
                </a:r>
                <a:endParaRPr lang="en-US" sz="12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1" name="Right Arrow Callout 40"/>
              <p:cNvSpPr/>
              <p:nvPr/>
            </p:nvSpPr>
            <p:spPr>
              <a:xfrm>
                <a:off x="6921383" y="2598141"/>
                <a:ext cx="1382936" cy="1687668"/>
              </a:xfrm>
              <a:prstGeom prst="rightArrow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Tahoma" panose="020B0604030504040204" pitchFamily="34" charset="0"/>
                    <a:ea typeface="Tahoma" panose="020B0604030504040204" pitchFamily="34" charset="0"/>
                    <a:cs typeface="Tahoma" panose="020B0604030504040204" pitchFamily="34" charset="0"/>
                  </a:rPr>
                  <a:t>Split</a:t>
                </a:r>
              </a:p>
              <a:p>
                <a:pPr algn="ctr"/>
                <a:endParaRPr lang="en-US" sz="1200"/>
              </a:p>
            </p:txBody>
          </p:sp>
        </p:grpSp>
        <p:sp>
          <p:nvSpPr>
            <p:cNvPr id="25" name="Rounded Rectangle 24"/>
            <p:cNvSpPr/>
            <p:nvPr/>
          </p:nvSpPr>
          <p:spPr>
            <a:xfrm>
              <a:off x="3455539" y="2477214"/>
              <a:ext cx="2565423" cy="1012372"/>
            </a:xfrm>
            <a:prstGeom prst="roundRect">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t>Extraction des caractéristiques</a:t>
              </a:r>
            </a:p>
          </p:txBody>
        </p:sp>
        <p:sp>
          <p:nvSpPr>
            <p:cNvPr id="26" name="Rounded Rectangle 25"/>
            <p:cNvSpPr/>
            <p:nvPr/>
          </p:nvSpPr>
          <p:spPr>
            <a:xfrm>
              <a:off x="3501109" y="5645899"/>
              <a:ext cx="2594998" cy="1212101"/>
            </a:xfrm>
            <a:prstGeom prst="roundRect">
              <a:avLst/>
            </a:prstGeom>
            <a:solidFill>
              <a:srgbClr val="00B0F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smtClean="0"/>
                <a:t>Sélection des </a:t>
              </a:r>
              <a:r>
                <a:rPr lang="en-US" sz="1200" b="1"/>
                <a:t>caractéristiques</a:t>
              </a:r>
            </a:p>
          </p:txBody>
        </p:sp>
        <p:sp>
          <p:nvSpPr>
            <p:cNvPr id="29" name="Rounded Rectangle 28"/>
            <p:cNvSpPr/>
            <p:nvPr/>
          </p:nvSpPr>
          <p:spPr>
            <a:xfrm>
              <a:off x="3455539" y="4038274"/>
              <a:ext cx="2594998" cy="1212101"/>
            </a:xfrm>
            <a:prstGeom prst="roundRect">
              <a:avLst/>
            </a:prstGeom>
            <a:solidFill>
              <a:srgbClr val="00B0F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smtClean="0"/>
                <a:t>Normalisation des </a:t>
              </a:r>
              <a:r>
                <a:rPr lang="en-US" sz="1200" b="1"/>
                <a:t>caractéristiques</a:t>
              </a:r>
            </a:p>
          </p:txBody>
        </p:sp>
        <p:sp>
          <p:nvSpPr>
            <p:cNvPr id="32" name="Right Arrow 31"/>
            <p:cNvSpPr/>
            <p:nvPr/>
          </p:nvSpPr>
          <p:spPr>
            <a:xfrm rot="5400000">
              <a:off x="4536991" y="5342085"/>
              <a:ext cx="355501" cy="21210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a:p>
          </p:txBody>
        </p:sp>
        <p:sp>
          <p:nvSpPr>
            <p:cNvPr id="33" name="Right Arrow 32"/>
            <p:cNvSpPr/>
            <p:nvPr/>
          </p:nvSpPr>
          <p:spPr>
            <a:xfrm rot="5400000">
              <a:off x="4323378" y="2062890"/>
              <a:ext cx="606968" cy="2227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a:p>
          </p:txBody>
        </p:sp>
        <p:sp>
          <p:nvSpPr>
            <p:cNvPr id="35" name="Right Arrow 34"/>
            <p:cNvSpPr/>
            <p:nvPr/>
          </p:nvSpPr>
          <p:spPr>
            <a:xfrm rot="5400000">
              <a:off x="4399910" y="3642151"/>
              <a:ext cx="555740" cy="2860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a:p>
          </p:txBody>
        </p:sp>
        <p:sp>
          <p:nvSpPr>
            <p:cNvPr id="3" name="Bent-Up Arrow 2"/>
            <p:cNvSpPr/>
            <p:nvPr/>
          </p:nvSpPr>
          <p:spPr>
            <a:xfrm>
              <a:off x="6096107" y="4285809"/>
              <a:ext cx="1153779" cy="1877926"/>
            </a:xfrm>
            <a:prstGeom prst="ben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a:p>
          </p:txBody>
        </p:sp>
        <p:sp>
          <p:nvSpPr>
            <p:cNvPr id="23" name="Can 22"/>
            <p:cNvSpPr/>
            <p:nvPr/>
          </p:nvSpPr>
          <p:spPr>
            <a:xfrm>
              <a:off x="7910193" y="900716"/>
              <a:ext cx="1273629" cy="1812472"/>
            </a:xfrm>
            <a:prstGeom prst="can">
              <a:avLst/>
            </a:prstGeom>
            <a:solidFill>
              <a:srgbClr val="92D050"/>
            </a:solidFill>
            <a:ln>
              <a:solidFill>
                <a:schemeClr val="tx1"/>
              </a:solidFill>
            </a:ln>
            <a:effectLst>
              <a:glow rad="101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smtClean="0"/>
                <a:t>Données d’apprentissage</a:t>
              </a:r>
              <a:endParaRPr lang="en-US" sz="1100" b="1"/>
            </a:p>
          </p:txBody>
        </p:sp>
        <p:sp>
          <p:nvSpPr>
            <p:cNvPr id="24" name="Can 23"/>
            <p:cNvSpPr/>
            <p:nvPr/>
          </p:nvSpPr>
          <p:spPr>
            <a:xfrm>
              <a:off x="7979145" y="2938382"/>
              <a:ext cx="1273629" cy="1812472"/>
            </a:xfrm>
            <a:prstGeom prst="can">
              <a:avLst/>
            </a:prstGeom>
            <a:solidFill>
              <a:srgbClr val="92D050"/>
            </a:solidFill>
            <a:ln>
              <a:solidFill>
                <a:schemeClr val="tx1"/>
              </a:solidFill>
            </a:ln>
            <a:effectLst>
              <a:glow rad="101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smtClean="0"/>
                <a:t>Données de test</a:t>
              </a:r>
              <a:endParaRPr lang="en-US" sz="1100" b="1"/>
            </a:p>
          </p:txBody>
        </p:sp>
        <p:grpSp>
          <p:nvGrpSpPr>
            <p:cNvPr id="27" name="Group 26"/>
            <p:cNvGrpSpPr/>
            <p:nvPr/>
          </p:nvGrpSpPr>
          <p:grpSpPr>
            <a:xfrm rot="16200000">
              <a:off x="9203434" y="1315466"/>
              <a:ext cx="592089" cy="493409"/>
              <a:chOff x="770980" y="1397988"/>
              <a:chExt cx="592089" cy="493409"/>
            </a:xfrm>
          </p:grpSpPr>
          <p:sp>
            <p:nvSpPr>
              <p:cNvPr id="28" name="Right Arrow 27"/>
              <p:cNvSpPr/>
              <p:nvPr/>
            </p:nvSpPr>
            <p:spPr>
              <a:xfrm rot="5400000">
                <a:off x="820321" y="1348648"/>
                <a:ext cx="493408" cy="592089"/>
              </a:xfrm>
              <a:prstGeom prst="rightArrow">
                <a:avLst>
                  <a:gd name="adj1" fmla="val 60000"/>
                  <a:gd name="adj2" fmla="val 50000"/>
                </a:avLst>
              </a:prstGeom>
              <a:solidFill>
                <a:schemeClr val="tx1"/>
              </a:solidFill>
              <a:ln>
                <a:solidFill>
                  <a:schemeClr val="tx1"/>
                </a:solidFill>
              </a:ln>
            </p:spPr>
            <p:style>
              <a:lnRef idx="0">
                <a:scrgbClr r="0" g="0" b="0"/>
              </a:lnRef>
              <a:fillRef idx="1">
                <a:scrgbClr r="0" g="0" b="0"/>
              </a:fillRef>
              <a:effectRef idx="0">
                <a:schemeClr val="dk1">
                  <a:tint val="60000"/>
                  <a:hueOff val="0"/>
                  <a:satOff val="0"/>
                  <a:lumOff val="0"/>
                  <a:alphaOff val="0"/>
                </a:schemeClr>
              </a:effectRef>
              <a:fontRef idx="minor">
                <a:schemeClr val="dk1">
                  <a:hueOff val="0"/>
                  <a:satOff val="0"/>
                  <a:lumOff val="0"/>
                  <a:alphaOff val="0"/>
                </a:schemeClr>
              </a:fontRef>
            </p:style>
          </p:sp>
          <p:sp>
            <p:nvSpPr>
              <p:cNvPr id="31" name="Right Arrow 4"/>
              <p:cNvSpPr/>
              <p:nvPr/>
            </p:nvSpPr>
            <p:spPr>
              <a:xfrm>
                <a:off x="889399" y="1397988"/>
                <a:ext cx="355253" cy="34538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200" kern="1200"/>
              </a:p>
            </p:txBody>
          </p:sp>
        </p:grpSp>
        <p:grpSp>
          <p:nvGrpSpPr>
            <p:cNvPr id="34" name="Group 33"/>
            <p:cNvGrpSpPr/>
            <p:nvPr/>
          </p:nvGrpSpPr>
          <p:grpSpPr>
            <a:xfrm rot="16200000">
              <a:off x="9210909" y="3301869"/>
              <a:ext cx="592089" cy="493409"/>
              <a:chOff x="770980" y="1397988"/>
              <a:chExt cx="592089" cy="493409"/>
            </a:xfrm>
          </p:grpSpPr>
          <p:sp>
            <p:nvSpPr>
              <p:cNvPr id="36" name="Right Arrow 35"/>
              <p:cNvSpPr/>
              <p:nvPr/>
            </p:nvSpPr>
            <p:spPr>
              <a:xfrm rot="5400000">
                <a:off x="820321" y="1348648"/>
                <a:ext cx="493408" cy="592089"/>
              </a:xfrm>
              <a:prstGeom prst="rightArrow">
                <a:avLst>
                  <a:gd name="adj1" fmla="val 60000"/>
                  <a:gd name="adj2" fmla="val 50000"/>
                </a:avLst>
              </a:prstGeom>
              <a:solidFill>
                <a:schemeClr val="tx1"/>
              </a:solidFill>
              <a:ln>
                <a:solidFill>
                  <a:schemeClr val="tx1"/>
                </a:solidFill>
              </a:ln>
            </p:spPr>
            <p:style>
              <a:lnRef idx="0">
                <a:scrgbClr r="0" g="0" b="0"/>
              </a:lnRef>
              <a:fillRef idx="1">
                <a:scrgbClr r="0" g="0" b="0"/>
              </a:fillRef>
              <a:effectRef idx="0">
                <a:schemeClr val="dk1">
                  <a:tint val="60000"/>
                  <a:hueOff val="0"/>
                  <a:satOff val="0"/>
                  <a:lumOff val="0"/>
                  <a:alphaOff val="0"/>
                </a:schemeClr>
              </a:effectRef>
              <a:fontRef idx="minor">
                <a:schemeClr val="dk1">
                  <a:hueOff val="0"/>
                  <a:satOff val="0"/>
                  <a:lumOff val="0"/>
                  <a:alphaOff val="0"/>
                </a:schemeClr>
              </a:fontRef>
            </p:style>
          </p:sp>
          <p:sp>
            <p:nvSpPr>
              <p:cNvPr id="38" name="Right Arrow 4"/>
              <p:cNvSpPr/>
              <p:nvPr/>
            </p:nvSpPr>
            <p:spPr>
              <a:xfrm>
                <a:off x="889399" y="1397988"/>
                <a:ext cx="355253" cy="34538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200" kern="1200"/>
              </a:p>
            </p:txBody>
          </p:sp>
        </p:grpSp>
      </p:grpSp>
      <p:sp>
        <p:nvSpPr>
          <p:cNvPr id="39" name="Rectangle 38"/>
          <p:cNvSpPr/>
          <p:nvPr/>
        </p:nvSpPr>
        <p:spPr>
          <a:xfrm>
            <a:off x="7217229" y="787782"/>
            <a:ext cx="4920929" cy="4662815"/>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a:latin typeface="Tahoma" panose="020B0604030504040204" pitchFamily="34" charset="0"/>
                <a:ea typeface="Tahoma" panose="020B0604030504040204" pitchFamily="34" charset="0"/>
                <a:cs typeface="Tahoma" panose="020B0604030504040204" pitchFamily="34" charset="0"/>
              </a:rPr>
              <a:t>La transformée rapide de Fourier (FFT) </a:t>
            </a:r>
            <a:r>
              <a:rPr lang="en-US" sz="220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sz="2200">
                <a:latin typeface="Tahoma" panose="020B0604030504040204" pitchFamily="34" charset="0"/>
                <a:ea typeface="Tahoma" panose="020B0604030504040204" pitchFamily="34" charset="0"/>
                <a:cs typeface="Tahoma" panose="020B0604030504040204" pitchFamily="34" charset="0"/>
              </a:rPr>
              <a:t>fréquentiel </a:t>
            </a:r>
          </a:p>
          <a:p>
            <a:pPr marL="342900" indent="-342900">
              <a:lnSpc>
                <a:spcPct val="150000"/>
              </a:lnSpc>
              <a:buFont typeface="Arial" panose="020B0604020202020204" pitchFamily="34" charset="0"/>
              <a:buChar char="•"/>
            </a:pPr>
            <a:r>
              <a:rPr lang="en-US" sz="2200">
                <a:latin typeface="Tahoma" panose="020B0604030504040204" pitchFamily="34" charset="0"/>
                <a:ea typeface="Tahoma" panose="020B0604030504040204" pitchFamily="34" charset="0"/>
                <a:cs typeface="Tahoma" panose="020B0604030504040204" pitchFamily="34" charset="0"/>
              </a:rPr>
              <a:t>L</a:t>
            </a:r>
            <a:r>
              <a:rPr lang="en-US" sz="2200" smtClean="0">
                <a:latin typeface="Tahoma" panose="020B0604030504040204" pitchFamily="34" charset="0"/>
                <a:ea typeface="Tahoma" panose="020B0604030504040204" pitchFamily="34" charset="0"/>
                <a:cs typeface="Tahoma" panose="020B0604030504040204" pitchFamily="34" charset="0"/>
              </a:rPr>
              <a:t>es </a:t>
            </a:r>
            <a:r>
              <a:rPr lang="en-US" sz="2200">
                <a:latin typeface="Tahoma" panose="020B0604030504040204" pitchFamily="34" charset="0"/>
                <a:ea typeface="Tahoma" panose="020B0604030504040204" pitchFamily="34" charset="0"/>
                <a:cs typeface="Tahoma" panose="020B0604030504040204" pitchFamily="34" charset="0"/>
              </a:rPr>
              <a:t>ondelettes (WT) </a:t>
            </a:r>
            <a:r>
              <a:rPr lang="en-US" sz="220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sz="2200">
                <a:latin typeface="Tahoma" panose="020B0604030504040204" pitchFamily="34" charset="0"/>
                <a:ea typeface="Tahoma" panose="020B0604030504040204" pitchFamily="34" charset="0"/>
                <a:cs typeface="Tahoma" panose="020B0604030504040204" pitchFamily="34" charset="0"/>
              </a:rPr>
              <a:t>temps-fréquence.</a:t>
            </a:r>
          </a:p>
          <a:p>
            <a:pPr marL="342900" indent="-342900">
              <a:lnSpc>
                <a:spcPct val="150000"/>
              </a:lnSpc>
              <a:buFont typeface="Arial" panose="020B0604020202020204" pitchFamily="34" charset="0"/>
              <a:buChar char="•"/>
            </a:pPr>
            <a:r>
              <a:rPr lang="en-US" sz="2200">
                <a:latin typeface="Tahoma" panose="020B0604030504040204" pitchFamily="34" charset="0"/>
                <a:ea typeface="Tahoma" panose="020B0604030504040204" pitchFamily="34" charset="0"/>
                <a:cs typeface="Tahoma" panose="020B0604030504040204" pitchFamily="34" charset="0"/>
              </a:rPr>
              <a:t>Plusieurs sont les </a:t>
            </a:r>
            <a:r>
              <a:rPr lang="en-US" sz="2200" smtClean="0">
                <a:latin typeface="Tahoma" panose="020B0604030504040204" pitchFamily="34" charset="0"/>
                <a:ea typeface="Tahoma" panose="020B0604030504040204" pitchFamily="34" charset="0"/>
                <a:cs typeface="Tahoma" panose="020B0604030504040204" pitchFamily="34" charset="0"/>
              </a:rPr>
              <a:t>caractéristiques</a:t>
            </a:r>
            <a:r>
              <a:rPr lang="en-US" sz="2200">
                <a:latin typeface="Tahoma" panose="020B0604030504040204" pitchFamily="34" charset="0"/>
                <a:ea typeface="Tahoma" panose="020B0604030504040204" pitchFamily="34" charset="0"/>
                <a:cs typeface="Tahoma" panose="020B0604030504040204" pitchFamily="34" charset="0"/>
              </a:rPr>
              <a:t>:</a:t>
            </a:r>
          </a:p>
          <a:p>
            <a:pPr marL="800100" lvl="1" indent="-342900">
              <a:lnSpc>
                <a:spcPct val="150000"/>
              </a:lnSpc>
              <a:buClr>
                <a:schemeClr val="tx1"/>
              </a:buClr>
              <a:buFont typeface="Tahoma" panose="020B0604030504040204" pitchFamily="34" charset="0"/>
              <a:buChar char="■"/>
            </a:pPr>
            <a:r>
              <a:rPr lang="en-US" sz="2200">
                <a:latin typeface="Tahoma" panose="020B0604030504040204" pitchFamily="34" charset="0"/>
                <a:ea typeface="Tahoma" panose="020B0604030504040204" pitchFamily="34" charset="0"/>
                <a:cs typeface="Tahoma" panose="020B0604030504040204" pitchFamily="34" charset="0"/>
              </a:rPr>
              <a:t>Statistiques.</a:t>
            </a:r>
          </a:p>
          <a:p>
            <a:pPr marL="800100" lvl="1" indent="-342900">
              <a:lnSpc>
                <a:spcPct val="150000"/>
              </a:lnSpc>
              <a:buClr>
                <a:schemeClr val="tx1"/>
              </a:buClr>
              <a:buFont typeface="Tahoma" panose="020B0604030504040204" pitchFamily="34" charset="0"/>
              <a:buChar char="■"/>
            </a:pPr>
            <a:r>
              <a:rPr lang="en-US" sz="2200">
                <a:latin typeface="Tahoma" panose="020B0604030504040204" pitchFamily="34" charset="0"/>
                <a:ea typeface="Tahoma" panose="020B0604030504040204" pitchFamily="34" charset="0"/>
                <a:cs typeface="Tahoma" panose="020B0604030504040204" pitchFamily="34" charset="0"/>
              </a:rPr>
              <a:t>Temporelles.</a:t>
            </a:r>
          </a:p>
          <a:p>
            <a:pPr marL="800100" lvl="1" indent="-342900">
              <a:lnSpc>
                <a:spcPct val="150000"/>
              </a:lnSpc>
              <a:buClr>
                <a:schemeClr val="tx1"/>
              </a:buClr>
              <a:buFont typeface="Tahoma" panose="020B0604030504040204" pitchFamily="34" charset="0"/>
              <a:buChar char="■"/>
            </a:pPr>
            <a:r>
              <a:rPr lang="en-US" sz="2200">
                <a:latin typeface="Tahoma" panose="020B0604030504040204" pitchFamily="34" charset="0"/>
                <a:ea typeface="Tahoma" panose="020B0604030504040204" pitchFamily="34" charset="0"/>
                <a:cs typeface="Tahoma" panose="020B0604030504040204" pitchFamily="34" charset="0"/>
              </a:rPr>
              <a:t>Fréquentielles.</a:t>
            </a:r>
          </a:p>
          <a:p>
            <a:pPr marL="800100" lvl="1" indent="-342900">
              <a:lnSpc>
                <a:spcPct val="150000"/>
              </a:lnSpc>
              <a:buClr>
                <a:schemeClr val="tx1"/>
              </a:buClr>
              <a:buFont typeface="Tahoma" panose="020B0604030504040204" pitchFamily="34" charset="0"/>
              <a:buChar char="■"/>
            </a:pPr>
            <a:r>
              <a:rPr lang="en-US" sz="2200">
                <a:latin typeface="Tahoma" panose="020B0604030504040204" pitchFamily="34" charset="0"/>
                <a:ea typeface="Tahoma" panose="020B0604030504040204" pitchFamily="34" charset="0"/>
                <a:cs typeface="Tahoma" panose="020B0604030504040204" pitchFamily="34" charset="0"/>
              </a:rPr>
              <a:t>Non linéaires.</a:t>
            </a:r>
          </a:p>
        </p:txBody>
      </p:sp>
      <p:sp>
        <p:nvSpPr>
          <p:cNvPr id="42" name="Rectangle 41"/>
          <p:cNvSpPr/>
          <p:nvPr/>
        </p:nvSpPr>
        <p:spPr>
          <a:xfrm>
            <a:off x="3362994" y="1413955"/>
            <a:ext cx="556696" cy="290518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chemeClr val="tx1"/>
                </a:solidFill>
              </a:rPr>
              <a:t>Split</a:t>
            </a:r>
            <a:endParaRPr lang="en-US" sz="1400" b="1">
              <a:solidFill>
                <a:schemeClr val="tx1"/>
              </a:solidFill>
            </a:endParaRPr>
          </a:p>
        </p:txBody>
      </p:sp>
    </p:spTree>
    <p:extLst>
      <p:ext uri="{BB962C8B-B14F-4D97-AF65-F5344CB8AC3E}">
        <p14:creationId xmlns:p14="http://schemas.microsoft.com/office/powerpoint/2010/main" val="14838518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11579" y="139308"/>
            <a:ext cx="10675373" cy="752635"/>
          </a:xfrm>
        </p:spPr>
        <p:txBody>
          <a:bodyPr>
            <a:noAutofit/>
          </a:bodyPr>
          <a:lstStyle/>
          <a:p>
            <a:pPr algn="ctr"/>
            <a:r>
              <a:rPr lang="en-US" sz="2400" b="1" smtClean="0">
                <a:latin typeface="Tahoma" panose="020B0604030504040204" pitchFamily="34" charset="0"/>
                <a:ea typeface="Tahoma" panose="020B0604030504040204" pitchFamily="34" charset="0"/>
                <a:cs typeface="Tahoma" panose="020B0604030504040204" pitchFamily="34" charset="0"/>
              </a:rPr>
              <a:t>Sélection </a:t>
            </a:r>
            <a:r>
              <a:rPr lang="en-US" sz="2400" b="1">
                <a:latin typeface="Tahoma" panose="020B0604030504040204" pitchFamily="34" charset="0"/>
                <a:ea typeface="Tahoma" panose="020B0604030504040204" pitchFamily="34" charset="0"/>
                <a:cs typeface="Tahoma" panose="020B0604030504040204" pitchFamily="34" charset="0"/>
              </a:rPr>
              <a:t>des caractéristiques</a:t>
            </a: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16</a:t>
            </a:fld>
            <a:endParaRPr lang="en-US"/>
          </a:p>
        </p:txBody>
      </p:sp>
      <p:grpSp>
        <p:nvGrpSpPr>
          <p:cNvPr id="11" name="Group 10"/>
          <p:cNvGrpSpPr/>
          <p:nvPr/>
        </p:nvGrpSpPr>
        <p:grpSpPr>
          <a:xfrm>
            <a:off x="648250" y="1326624"/>
            <a:ext cx="6521181" cy="5172147"/>
            <a:chOff x="1627964" y="697713"/>
            <a:chExt cx="10252270" cy="6160287"/>
          </a:xfrm>
        </p:grpSpPr>
        <p:sp>
          <p:nvSpPr>
            <p:cNvPr id="7" name="Can 6"/>
            <p:cNvSpPr/>
            <p:nvPr/>
          </p:nvSpPr>
          <p:spPr>
            <a:xfrm>
              <a:off x="1627964" y="697713"/>
              <a:ext cx="1273629" cy="1812472"/>
            </a:xfrm>
            <a:prstGeom prst="can">
              <a:avLst/>
            </a:prstGeom>
            <a:solidFill>
              <a:srgbClr val="92D050"/>
            </a:solidFill>
            <a:ln>
              <a:solidFill>
                <a:schemeClr val="tx1"/>
              </a:solidFill>
            </a:ln>
            <a:effectLst>
              <a:glow rad="101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smtClean="0"/>
                <a:t>Bases des </a:t>
              </a:r>
              <a:r>
                <a:rPr lang="en-US" sz="1200" b="1" err="1" smtClean="0"/>
                <a:t>données</a:t>
              </a:r>
              <a:endParaRPr lang="en-US" sz="1200" b="1"/>
            </a:p>
          </p:txBody>
        </p:sp>
        <p:sp>
          <p:nvSpPr>
            <p:cNvPr id="9" name="Rounded Rectangle 8"/>
            <p:cNvSpPr/>
            <p:nvPr/>
          </p:nvSpPr>
          <p:spPr>
            <a:xfrm>
              <a:off x="3576254" y="858423"/>
              <a:ext cx="2444708" cy="1012372"/>
            </a:xfrm>
            <a:prstGeom prst="roundRect">
              <a:avLst/>
            </a:prstGeom>
            <a:solidFill>
              <a:srgbClr val="00B0F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smtClean="0"/>
                <a:t>Phase de </a:t>
              </a:r>
            </a:p>
            <a:p>
              <a:r>
                <a:rPr lang="en-US" sz="1200" b="1" err="1" smtClean="0"/>
                <a:t>pré-traitement</a:t>
              </a:r>
              <a:endParaRPr lang="en-US" sz="1200" b="1"/>
            </a:p>
          </p:txBody>
        </p:sp>
        <p:sp>
          <p:nvSpPr>
            <p:cNvPr id="30" name="Right Arrow 29"/>
            <p:cNvSpPr/>
            <p:nvPr/>
          </p:nvSpPr>
          <p:spPr>
            <a:xfrm>
              <a:off x="2918640" y="1067060"/>
              <a:ext cx="633183" cy="408211"/>
            </a:xfrm>
            <a:prstGeom prst="rightArrow">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a:p>
          </p:txBody>
        </p:sp>
        <p:graphicFrame>
          <p:nvGraphicFramePr>
            <p:cNvPr id="37" name="Diagram 36"/>
            <p:cNvGraphicFramePr/>
            <p:nvPr>
              <p:extLst>
                <p:ext uri="{D42A27DB-BD31-4B8C-83A1-F6EECF244321}">
                  <p14:modId xmlns:p14="http://schemas.microsoft.com/office/powerpoint/2010/main" val="1904600020"/>
                </p:ext>
              </p:extLst>
            </p:nvPr>
          </p:nvGraphicFramePr>
          <p:xfrm>
            <a:off x="9746183" y="891943"/>
            <a:ext cx="2134051" cy="52630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6527257" y="837230"/>
              <a:ext cx="1382936" cy="3444163"/>
              <a:chOff x="6921383" y="841646"/>
              <a:chExt cx="1382936" cy="3444163"/>
            </a:xfrm>
          </p:grpSpPr>
          <p:sp>
            <p:nvSpPr>
              <p:cNvPr id="40" name="Right Arrow Callout 39"/>
              <p:cNvSpPr/>
              <p:nvPr/>
            </p:nvSpPr>
            <p:spPr>
              <a:xfrm>
                <a:off x="6921383" y="841646"/>
                <a:ext cx="1375461" cy="1751239"/>
              </a:xfrm>
              <a:prstGeom prst="rightArrow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smtClean="0">
                    <a:solidFill>
                      <a:schemeClr val="tx1"/>
                    </a:solidFill>
                    <a:latin typeface="Tahoma" panose="020B0604030504040204" pitchFamily="34" charset="0"/>
                    <a:ea typeface="Tahoma" panose="020B0604030504040204" pitchFamily="34" charset="0"/>
                    <a:cs typeface="Tahoma" panose="020B0604030504040204" pitchFamily="34" charset="0"/>
                  </a:rPr>
                  <a:t>Split</a:t>
                </a:r>
                <a:endParaRPr lang="en-US" sz="12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1" name="Right Arrow Callout 40"/>
              <p:cNvSpPr/>
              <p:nvPr/>
            </p:nvSpPr>
            <p:spPr>
              <a:xfrm>
                <a:off x="6921383" y="2598141"/>
                <a:ext cx="1382936" cy="1687668"/>
              </a:xfrm>
              <a:prstGeom prst="rightArrow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Tahoma" panose="020B0604030504040204" pitchFamily="34" charset="0"/>
                    <a:ea typeface="Tahoma" panose="020B0604030504040204" pitchFamily="34" charset="0"/>
                    <a:cs typeface="Tahoma" panose="020B0604030504040204" pitchFamily="34" charset="0"/>
                  </a:rPr>
                  <a:t>Split</a:t>
                </a:r>
              </a:p>
              <a:p>
                <a:pPr algn="ctr"/>
                <a:endParaRPr lang="en-US" sz="1200"/>
              </a:p>
            </p:txBody>
          </p:sp>
        </p:grpSp>
        <p:sp>
          <p:nvSpPr>
            <p:cNvPr id="25" name="Rounded Rectangle 24"/>
            <p:cNvSpPr/>
            <p:nvPr/>
          </p:nvSpPr>
          <p:spPr>
            <a:xfrm>
              <a:off x="3455539" y="2477214"/>
              <a:ext cx="2565423" cy="1012372"/>
            </a:xfrm>
            <a:prstGeom prst="roundRect">
              <a:avLst/>
            </a:prstGeom>
            <a:solidFill>
              <a:srgbClr val="00B0F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t>Extraction des caractéristiques</a:t>
              </a:r>
            </a:p>
          </p:txBody>
        </p:sp>
        <p:sp>
          <p:nvSpPr>
            <p:cNvPr id="26" name="Rounded Rectangle 25"/>
            <p:cNvSpPr/>
            <p:nvPr/>
          </p:nvSpPr>
          <p:spPr>
            <a:xfrm>
              <a:off x="3501109" y="5645899"/>
              <a:ext cx="2594998" cy="1212101"/>
            </a:xfrm>
            <a:prstGeom prst="roundRect">
              <a:avLst/>
            </a:prstGeom>
            <a:solidFill>
              <a:srgbClr val="FF0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smtClean="0"/>
                <a:t>Sélection des </a:t>
              </a:r>
              <a:r>
                <a:rPr lang="en-US" sz="1200" b="1"/>
                <a:t>caractéristiques</a:t>
              </a:r>
            </a:p>
          </p:txBody>
        </p:sp>
        <p:sp>
          <p:nvSpPr>
            <p:cNvPr id="29" name="Rounded Rectangle 28"/>
            <p:cNvSpPr/>
            <p:nvPr/>
          </p:nvSpPr>
          <p:spPr>
            <a:xfrm>
              <a:off x="3455539" y="4038274"/>
              <a:ext cx="2594998" cy="1212101"/>
            </a:xfrm>
            <a:prstGeom prst="roundRect">
              <a:avLst/>
            </a:prstGeom>
            <a:solidFill>
              <a:srgbClr val="00B0F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smtClean="0"/>
                <a:t>Normalisation des </a:t>
              </a:r>
              <a:r>
                <a:rPr lang="en-US" sz="1200" b="1"/>
                <a:t>caractéristiques</a:t>
              </a:r>
            </a:p>
          </p:txBody>
        </p:sp>
        <p:sp>
          <p:nvSpPr>
            <p:cNvPr id="32" name="Right Arrow 31"/>
            <p:cNvSpPr/>
            <p:nvPr/>
          </p:nvSpPr>
          <p:spPr>
            <a:xfrm rot="5400000">
              <a:off x="4536991" y="5342085"/>
              <a:ext cx="355501" cy="21210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a:p>
          </p:txBody>
        </p:sp>
        <p:sp>
          <p:nvSpPr>
            <p:cNvPr id="33" name="Right Arrow 32"/>
            <p:cNvSpPr/>
            <p:nvPr/>
          </p:nvSpPr>
          <p:spPr>
            <a:xfrm rot="5400000">
              <a:off x="4323378" y="2062890"/>
              <a:ext cx="606968" cy="2227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a:p>
          </p:txBody>
        </p:sp>
        <p:sp>
          <p:nvSpPr>
            <p:cNvPr id="35" name="Right Arrow 34"/>
            <p:cNvSpPr/>
            <p:nvPr/>
          </p:nvSpPr>
          <p:spPr>
            <a:xfrm rot="5400000">
              <a:off x="4399910" y="3642151"/>
              <a:ext cx="555740" cy="2860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a:p>
          </p:txBody>
        </p:sp>
        <p:sp>
          <p:nvSpPr>
            <p:cNvPr id="3" name="Bent-Up Arrow 2"/>
            <p:cNvSpPr/>
            <p:nvPr/>
          </p:nvSpPr>
          <p:spPr>
            <a:xfrm>
              <a:off x="6096107" y="4285809"/>
              <a:ext cx="1153779" cy="1877926"/>
            </a:xfrm>
            <a:prstGeom prst="ben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a:p>
          </p:txBody>
        </p:sp>
        <p:sp>
          <p:nvSpPr>
            <p:cNvPr id="23" name="Can 22"/>
            <p:cNvSpPr/>
            <p:nvPr/>
          </p:nvSpPr>
          <p:spPr>
            <a:xfrm>
              <a:off x="7833767" y="900716"/>
              <a:ext cx="1350055" cy="1812472"/>
            </a:xfrm>
            <a:prstGeom prst="can">
              <a:avLst/>
            </a:prstGeom>
            <a:solidFill>
              <a:srgbClr val="92D050"/>
            </a:solidFill>
            <a:ln>
              <a:solidFill>
                <a:schemeClr val="tx1"/>
              </a:solidFill>
            </a:ln>
            <a:effectLst>
              <a:glow rad="101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smtClean="0"/>
                <a:t>Données d’apprentissage</a:t>
              </a:r>
              <a:endParaRPr lang="en-US" sz="1100" b="1"/>
            </a:p>
          </p:txBody>
        </p:sp>
        <p:sp>
          <p:nvSpPr>
            <p:cNvPr id="24" name="Can 23"/>
            <p:cNvSpPr/>
            <p:nvPr/>
          </p:nvSpPr>
          <p:spPr>
            <a:xfrm>
              <a:off x="7902720" y="2938382"/>
              <a:ext cx="1350055" cy="1812472"/>
            </a:xfrm>
            <a:prstGeom prst="can">
              <a:avLst/>
            </a:prstGeom>
            <a:solidFill>
              <a:srgbClr val="92D050"/>
            </a:solidFill>
            <a:ln>
              <a:solidFill>
                <a:schemeClr val="tx1"/>
              </a:solidFill>
            </a:ln>
            <a:effectLst>
              <a:glow rad="101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smtClean="0"/>
                <a:t>Données de test</a:t>
              </a:r>
              <a:endParaRPr lang="en-US" sz="1100" b="1"/>
            </a:p>
          </p:txBody>
        </p:sp>
        <p:grpSp>
          <p:nvGrpSpPr>
            <p:cNvPr id="27" name="Group 26"/>
            <p:cNvGrpSpPr/>
            <p:nvPr/>
          </p:nvGrpSpPr>
          <p:grpSpPr>
            <a:xfrm rot="16200000">
              <a:off x="9203434" y="1315466"/>
              <a:ext cx="592089" cy="493409"/>
              <a:chOff x="770980" y="1397988"/>
              <a:chExt cx="592089" cy="493409"/>
            </a:xfrm>
          </p:grpSpPr>
          <p:sp>
            <p:nvSpPr>
              <p:cNvPr id="28" name="Right Arrow 27"/>
              <p:cNvSpPr/>
              <p:nvPr/>
            </p:nvSpPr>
            <p:spPr>
              <a:xfrm rot="5400000">
                <a:off x="820321" y="1348648"/>
                <a:ext cx="493408" cy="592089"/>
              </a:xfrm>
              <a:prstGeom prst="rightArrow">
                <a:avLst>
                  <a:gd name="adj1" fmla="val 60000"/>
                  <a:gd name="adj2" fmla="val 50000"/>
                </a:avLst>
              </a:prstGeom>
              <a:solidFill>
                <a:schemeClr val="tx1"/>
              </a:solidFill>
              <a:ln>
                <a:solidFill>
                  <a:schemeClr val="tx1"/>
                </a:solidFill>
              </a:ln>
            </p:spPr>
            <p:style>
              <a:lnRef idx="0">
                <a:scrgbClr r="0" g="0" b="0"/>
              </a:lnRef>
              <a:fillRef idx="1">
                <a:scrgbClr r="0" g="0" b="0"/>
              </a:fillRef>
              <a:effectRef idx="0">
                <a:schemeClr val="dk1">
                  <a:tint val="60000"/>
                  <a:hueOff val="0"/>
                  <a:satOff val="0"/>
                  <a:lumOff val="0"/>
                  <a:alphaOff val="0"/>
                </a:schemeClr>
              </a:effectRef>
              <a:fontRef idx="minor">
                <a:schemeClr val="dk1">
                  <a:hueOff val="0"/>
                  <a:satOff val="0"/>
                  <a:lumOff val="0"/>
                  <a:alphaOff val="0"/>
                </a:schemeClr>
              </a:fontRef>
            </p:style>
          </p:sp>
          <p:sp>
            <p:nvSpPr>
              <p:cNvPr id="31" name="Right Arrow 4"/>
              <p:cNvSpPr/>
              <p:nvPr/>
            </p:nvSpPr>
            <p:spPr>
              <a:xfrm>
                <a:off x="889399" y="1397988"/>
                <a:ext cx="355253" cy="34538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200" kern="1200"/>
              </a:p>
            </p:txBody>
          </p:sp>
        </p:grpSp>
        <p:grpSp>
          <p:nvGrpSpPr>
            <p:cNvPr id="34" name="Group 33"/>
            <p:cNvGrpSpPr/>
            <p:nvPr/>
          </p:nvGrpSpPr>
          <p:grpSpPr>
            <a:xfrm rot="16200000">
              <a:off x="9210909" y="3301869"/>
              <a:ext cx="592089" cy="493409"/>
              <a:chOff x="770980" y="1397988"/>
              <a:chExt cx="592089" cy="493409"/>
            </a:xfrm>
          </p:grpSpPr>
          <p:sp>
            <p:nvSpPr>
              <p:cNvPr id="36" name="Right Arrow 35"/>
              <p:cNvSpPr/>
              <p:nvPr/>
            </p:nvSpPr>
            <p:spPr>
              <a:xfrm rot="5400000">
                <a:off x="820321" y="1348648"/>
                <a:ext cx="493408" cy="592089"/>
              </a:xfrm>
              <a:prstGeom prst="rightArrow">
                <a:avLst>
                  <a:gd name="adj1" fmla="val 60000"/>
                  <a:gd name="adj2" fmla="val 50000"/>
                </a:avLst>
              </a:prstGeom>
              <a:solidFill>
                <a:schemeClr val="tx1"/>
              </a:solidFill>
              <a:ln>
                <a:solidFill>
                  <a:schemeClr val="tx1"/>
                </a:solidFill>
              </a:ln>
            </p:spPr>
            <p:style>
              <a:lnRef idx="0">
                <a:scrgbClr r="0" g="0" b="0"/>
              </a:lnRef>
              <a:fillRef idx="1">
                <a:scrgbClr r="0" g="0" b="0"/>
              </a:fillRef>
              <a:effectRef idx="0">
                <a:schemeClr val="dk1">
                  <a:tint val="60000"/>
                  <a:hueOff val="0"/>
                  <a:satOff val="0"/>
                  <a:lumOff val="0"/>
                  <a:alphaOff val="0"/>
                </a:schemeClr>
              </a:effectRef>
              <a:fontRef idx="minor">
                <a:schemeClr val="dk1">
                  <a:hueOff val="0"/>
                  <a:satOff val="0"/>
                  <a:lumOff val="0"/>
                  <a:alphaOff val="0"/>
                </a:schemeClr>
              </a:fontRef>
            </p:style>
          </p:sp>
          <p:sp>
            <p:nvSpPr>
              <p:cNvPr id="38" name="Right Arrow 4"/>
              <p:cNvSpPr/>
              <p:nvPr/>
            </p:nvSpPr>
            <p:spPr>
              <a:xfrm>
                <a:off x="889399" y="1397988"/>
                <a:ext cx="355253" cy="34538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200" kern="1200"/>
              </a:p>
            </p:txBody>
          </p:sp>
        </p:grpSp>
      </p:grpSp>
      <p:sp>
        <p:nvSpPr>
          <p:cNvPr id="39" name="Rectangle 38"/>
          <p:cNvSpPr/>
          <p:nvPr/>
        </p:nvSpPr>
        <p:spPr>
          <a:xfrm>
            <a:off x="7258830" y="787782"/>
            <a:ext cx="4879328" cy="3647152"/>
          </a:xfrm>
          <a:prstGeom prst="rect">
            <a:avLst/>
          </a:prstGeom>
        </p:spPr>
        <p:txBody>
          <a:bodyPr wrap="square">
            <a:spAutoFit/>
          </a:bodyPr>
          <a:lstStyle/>
          <a:p>
            <a:pPr>
              <a:lnSpc>
                <a:spcPct val="150000"/>
              </a:lnSpc>
            </a:pPr>
            <a:r>
              <a:rPr lang="en-US" sz="2200">
                <a:latin typeface="Tahoma" panose="020B0604030504040204" pitchFamily="34" charset="0"/>
                <a:ea typeface="Tahoma" panose="020B0604030504040204" pitchFamily="34" charset="0"/>
                <a:cs typeface="Tahoma" panose="020B0604030504040204" pitchFamily="34" charset="0"/>
              </a:rPr>
              <a:t>Après l’extraction des caractéristqiues il est nécessaire de sélectionner et de normaliser des paramètres qui </a:t>
            </a:r>
            <a:r>
              <a:rPr lang="en-US" sz="2200" smtClean="0">
                <a:latin typeface="Tahoma" panose="020B0604030504040204" pitchFamily="34" charset="0"/>
                <a:ea typeface="Tahoma" panose="020B0604030504040204" pitchFamily="34" charset="0"/>
                <a:cs typeface="Tahoma" panose="020B0604030504040204" pitchFamily="34" charset="0"/>
              </a:rPr>
              <a:t>servent </a:t>
            </a:r>
            <a:r>
              <a:rPr lang="en-US" sz="2200">
                <a:latin typeface="Tahoma" panose="020B0604030504040204" pitchFamily="34" charset="0"/>
                <a:ea typeface="Tahoma" panose="020B0604030504040204" pitchFamily="34" charset="0"/>
                <a:cs typeface="Tahoma" panose="020B0604030504040204" pitchFamily="34" charset="0"/>
              </a:rPr>
              <a:t>comme entrées pour un </a:t>
            </a:r>
            <a:r>
              <a:rPr lang="en-US" sz="2200" smtClean="0">
                <a:latin typeface="Tahoma" panose="020B0604030504040204" pitchFamily="34" charset="0"/>
                <a:ea typeface="Tahoma" panose="020B0604030504040204" pitchFamily="34" charset="0"/>
                <a:cs typeface="Tahoma" panose="020B0604030504040204" pitchFamily="34" charset="0"/>
              </a:rPr>
              <a:t>modèle </a:t>
            </a:r>
            <a:r>
              <a:rPr lang="en-US" sz="2200">
                <a:latin typeface="Tahoma" panose="020B0604030504040204" pitchFamily="34" charset="0"/>
                <a:ea typeface="Tahoma" panose="020B0604030504040204" pitchFamily="34" charset="0"/>
                <a:cs typeface="Tahoma" panose="020B0604030504040204" pitchFamily="34" charset="0"/>
              </a:rPr>
              <a:t>d’intelligence </a:t>
            </a:r>
            <a:r>
              <a:rPr lang="en-US" sz="2200" smtClean="0">
                <a:latin typeface="Tahoma" panose="020B0604030504040204" pitchFamily="34" charset="0"/>
                <a:ea typeface="Tahoma" panose="020B0604030504040204" pitchFamily="34" charset="0"/>
                <a:cs typeface="Tahoma" panose="020B0604030504040204" pitchFamily="34" charset="0"/>
              </a:rPr>
              <a:t>artificielle (réduction de dimentionnalité)</a:t>
            </a:r>
            <a:endParaRPr lang="en-US" sz="2200">
              <a:latin typeface="Tahoma" panose="020B0604030504040204" pitchFamily="34" charset="0"/>
              <a:ea typeface="Tahoma" panose="020B0604030504040204" pitchFamily="34" charset="0"/>
              <a:cs typeface="Tahoma" panose="020B0604030504040204" pitchFamily="34" charset="0"/>
            </a:endParaRPr>
          </a:p>
          <a:p>
            <a:pPr>
              <a:lnSpc>
                <a:spcPct val="150000"/>
              </a:lnSpc>
            </a:pPr>
            <a:endParaRPr lang="en-US" sz="2200">
              <a:latin typeface="Tahoma" panose="020B0604030504040204" pitchFamily="34" charset="0"/>
              <a:ea typeface="Tahoma" panose="020B0604030504040204" pitchFamily="34" charset="0"/>
              <a:cs typeface="Tahoma" panose="020B0604030504040204" pitchFamily="34" charset="0"/>
            </a:endParaRPr>
          </a:p>
        </p:txBody>
      </p:sp>
      <p:sp>
        <p:nvSpPr>
          <p:cNvPr id="42" name="Rectangle 41"/>
          <p:cNvSpPr/>
          <p:nvPr/>
        </p:nvSpPr>
        <p:spPr>
          <a:xfrm>
            <a:off x="3767918" y="1443761"/>
            <a:ext cx="564933" cy="289170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solidFill>
                  <a:schemeClr val="tx1"/>
                </a:solidFill>
              </a:rPr>
              <a:t>Split</a:t>
            </a:r>
            <a:endParaRPr lang="en-US" sz="1400" b="1">
              <a:solidFill>
                <a:schemeClr val="tx1"/>
              </a:solidFill>
            </a:endParaRPr>
          </a:p>
        </p:txBody>
      </p:sp>
    </p:spTree>
    <p:extLst>
      <p:ext uri="{BB962C8B-B14F-4D97-AF65-F5344CB8AC3E}">
        <p14:creationId xmlns:p14="http://schemas.microsoft.com/office/powerpoint/2010/main" val="2473917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11579" y="139308"/>
            <a:ext cx="10675373" cy="752635"/>
          </a:xfrm>
        </p:spPr>
        <p:txBody>
          <a:bodyPr>
            <a:noAutofit/>
          </a:bodyPr>
          <a:lstStyle/>
          <a:p>
            <a:pPr algn="ctr"/>
            <a:r>
              <a:rPr lang="en-US" sz="2400" b="1">
                <a:latin typeface="Tahoma" panose="020B0604030504040204" pitchFamily="34" charset="0"/>
                <a:ea typeface="Tahoma" panose="020B0604030504040204" pitchFamily="34" charset="0"/>
                <a:cs typeface="Tahoma" panose="020B0604030504040204" pitchFamily="34" charset="0"/>
              </a:rPr>
              <a:t>La division des données.</a:t>
            </a: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17</a:t>
            </a:fld>
            <a:endParaRPr lang="en-US"/>
          </a:p>
        </p:txBody>
      </p:sp>
      <p:grpSp>
        <p:nvGrpSpPr>
          <p:cNvPr id="11" name="Group 10"/>
          <p:cNvGrpSpPr/>
          <p:nvPr/>
        </p:nvGrpSpPr>
        <p:grpSpPr>
          <a:xfrm>
            <a:off x="648250" y="1326624"/>
            <a:ext cx="5074372" cy="5172147"/>
            <a:chOff x="1627964" y="697713"/>
            <a:chExt cx="7977671" cy="6160287"/>
          </a:xfrm>
        </p:grpSpPr>
        <p:sp>
          <p:nvSpPr>
            <p:cNvPr id="7" name="Can 6"/>
            <p:cNvSpPr/>
            <p:nvPr/>
          </p:nvSpPr>
          <p:spPr>
            <a:xfrm>
              <a:off x="1627964" y="697713"/>
              <a:ext cx="1273629" cy="1812472"/>
            </a:xfrm>
            <a:prstGeom prst="can">
              <a:avLst/>
            </a:prstGeom>
            <a:solidFill>
              <a:srgbClr val="92D050"/>
            </a:solidFill>
            <a:ln>
              <a:solidFill>
                <a:schemeClr val="tx1"/>
              </a:solidFill>
            </a:ln>
            <a:effectLst>
              <a:glow rad="101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smtClean="0"/>
                <a:t>Bases des </a:t>
              </a:r>
              <a:r>
                <a:rPr lang="en-US" sz="1200" b="1" err="1" smtClean="0"/>
                <a:t>données</a:t>
              </a:r>
              <a:endParaRPr lang="en-US" sz="1200" b="1"/>
            </a:p>
          </p:txBody>
        </p:sp>
        <p:sp>
          <p:nvSpPr>
            <p:cNvPr id="9" name="Rounded Rectangle 8"/>
            <p:cNvSpPr/>
            <p:nvPr/>
          </p:nvSpPr>
          <p:spPr>
            <a:xfrm>
              <a:off x="3576254" y="858423"/>
              <a:ext cx="2444708" cy="1012372"/>
            </a:xfrm>
            <a:prstGeom prst="roundRect">
              <a:avLst/>
            </a:prstGeom>
            <a:solidFill>
              <a:srgbClr val="00B0F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smtClean="0"/>
                <a:t>Phase de </a:t>
              </a:r>
            </a:p>
            <a:p>
              <a:r>
                <a:rPr lang="en-US" sz="1200" b="1" err="1" smtClean="0"/>
                <a:t>pré-traitement</a:t>
              </a:r>
              <a:endParaRPr lang="en-US" sz="1200" b="1"/>
            </a:p>
          </p:txBody>
        </p:sp>
        <p:sp>
          <p:nvSpPr>
            <p:cNvPr id="30" name="Right Arrow 29"/>
            <p:cNvSpPr/>
            <p:nvPr/>
          </p:nvSpPr>
          <p:spPr>
            <a:xfrm>
              <a:off x="2918640" y="1067060"/>
              <a:ext cx="633183" cy="408211"/>
            </a:xfrm>
            <a:prstGeom prst="rightArrow">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a:p>
          </p:txBody>
        </p:sp>
        <p:grpSp>
          <p:nvGrpSpPr>
            <p:cNvPr id="10" name="Group 9"/>
            <p:cNvGrpSpPr/>
            <p:nvPr/>
          </p:nvGrpSpPr>
          <p:grpSpPr>
            <a:xfrm>
              <a:off x="6527257" y="837230"/>
              <a:ext cx="1382936" cy="3444163"/>
              <a:chOff x="6921383" y="841646"/>
              <a:chExt cx="1382936" cy="3444163"/>
            </a:xfrm>
          </p:grpSpPr>
          <p:sp>
            <p:nvSpPr>
              <p:cNvPr id="40" name="Right Arrow Callout 39"/>
              <p:cNvSpPr/>
              <p:nvPr/>
            </p:nvSpPr>
            <p:spPr>
              <a:xfrm>
                <a:off x="6921383" y="841646"/>
                <a:ext cx="1375461" cy="1751239"/>
              </a:xfrm>
              <a:prstGeom prst="rightArrow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smtClean="0">
                    <a:solidFill>
                      <a:schemeClr val="tx1"/>
                    </a:solidFill>
                    <a:latin typeface="Tahoma" panose="020B0604030504040204" pitchFamily="34" charset="0"/>
                    <a:ea typeface="Tahoma" panose="020B0604030504040204" pitchFamily="34" charset="0"/>
                    <a:cs typeface="Tahoma" panose="020B0604030504040204" pitchFamily="34" charset="0"/>
                  </a:rPr>
                  <a:t>Split</a:t>
                </a:r>
                <a:endParaRPr lang="en-US" sz="1200" b="1">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1" name="Right Arrow Callout 40"/>
              <p:cNvSpPr/>
              <p:nvPr/>
            </p:nvSpPr>
            <p:spPr>
              <a:xfrm>
                <a:off x="6921383" y="2598141"/>
                <a:ext cx="1382936" cy="1687668"/>
              </a:xfrm>
              <a:prstGeom prst="rightArrow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Tahoma" panose="020B0604030504040204" pitchFamily="34" charset="0"/>
                    <a:ea typeface="Tahoma" panose="020B0604030504040204" pitchFamily="34" charset="0"/>
                    <a:cs typeface="Tahoma" panose="020B0604030504040204" pitchFamily="34" charset="0"/>
                  </a:rPr>
                  <a:t>Split</a:t>
                </a:r>
              </a:p>
              <a:p>
                <a:pPr algn="ctr"/>
                <a:endParaRPr lang="en-US" sz="1200"/>
              </a:p>
            </p:txBody>
          </p:sp>
        </p:grpSp>
        <p:sp>
          <p:nvSpPr>
            <p:cNvPr id="25" name="Rounded Rectangle 24"/>
            <p:cNvSpPr/>
            <p:nvPr/>
          </p:nvSpPr>
          <p:spPr>
            <a:xfrm>
              <a:off x="3455539" y="2477214"/>
              <a:ext cx="2565423" cy="1012372"/>
            </a:xfrm>
            <a:prstGeom prst="roundRect">
              <a:avLst/>
            </a:prstGeom>
            <a:solidFill>
              <a:srgbClr val="00B0F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a:t>Extraction des caractéristiques</a:t>
              </a:r>
            </a:p>
          </p:txBody>
        </p:sp>
        <p:sp>
          <p:nvSpPr>
            <p:cNvPr id="26" name="Rounded Rectangle 25"/>
            <p:cNvSpPr/>
            <p:nvPr/>
          </p:nvSpPr>
          <p:spPr>
            <a:xfrm>
              <a:off x="3501109" y="5645899"/>
              <a:ext cx="2594998" cy="1212101"/>
            </a:xfrm>
            <a:prstGeom prst="roundRect">
              <a:avLst/>
            </a:prstGeom>
            <a:solidFill>
              <a:srgbClr val="00B0F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smtClean="0"/>
                <a:t>Sélection des </a:t>
              </a:r>
              <a:r>
                <a:rPr lang="en-US" sz="1200" b="1"/>
                <a:t>caractéristiques</a:t>
              </a:r>
            </a:p>
          </p:txBody>
        </p:sp>
        <p:sp>
          <p:nvSpPr>
            <p:cNvPr id="29" name="Rounded Rectangle 28"/>
            <p:cNvSpPr/>
            <p:nvPr/>
          </p:nvSpPr>
          <p:spPr>
            <a:xfrm>
              <a:off x="3455539" y="4038274"/>
              <a:ext cx="2594998" cy="1212101"/>
            </a:xfrm>
            <a:prstGeom prst="roundRect">
              <a:avLst/>
            </a:prstGeom>
            <a:solidFill>
              <a:srgbClr val="00B0F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smtClean="0"/>
                <a:t>Normalisation des </a:t>
              </a:r>
              <a:r>
                <a:rPr lang="en-US" sz="1200" b="1"/>
                <a:t>caractéristiques</a:t>
              </a:r>
            </a:p>
          </p:txBody>
        </p:sp>
        <p:sp>
          <p:nvSpPr>
            <p:cNvPr id="32" name="Right Arrow 31"/>
            <p:cNvSpPr/>
            <p:nvPr/>
          </p:nvSpPr>
          <p:spPr>
            <a:xfrm rot="5400000">
              <a:off x="4536991" y="5342085"/>
              <a:ext cx="355501" cy="21210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a:p>
          </p:txBody>
        </p:sp>
        <p:sp>
          <p:nvSpPr>
            <p:cNvPr id="33" name="Right Arrow 32"/>
            <p:cNvSpPr/>
            <p:nvPr/>
          </p:nvSpPr>
          <p:spPr>
            <a:xfrm rot="5400000">
              <a:off x="4323378" y="2062890"/>
              <a:ext cx="606968" cy="2227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a:p>
          </p:txBody>
        </p:sp>
        <p:sp>
          <p:nvSpPr>
            <p:cNvPr id="35" name="Right Arrow 34"/>
            <p:cNvSpPr/>
            <p:nvPr/>
          </p:nvSpPr>
          <p:spPr>
            <a:xfrm rot="5400000">
              <a:off x="4399910" y="3642151"/>
              <a:ext cx="555740" cy="28602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a:p>
          </p:txBody>
        </p:sp>
        <p:sp>
          <p:nvSpPr>
            <p:cNvPr id="3" name="Bent-Up Arrow 2"/>
            <p:cNvSpPr/>
            <p:nvPr/>
          </p:nvSpPr>
          <p:spPr>
            <a:xfrm>
              <a:off x="6096107" y="4285809"/>
              <a:ext cx="1153779" cy="1877926"/>
            </a:xfrm>
            <a:prstGeom prst="ben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a:p>
          </p:txBody>
        </p:sp>
        <p:sp>
          <p:nvSpPr>
            <p:cNvPr id="23" name="Can 22"/>
            <p:cNvSpPr/>
            <p:nvPr/>
          </p:nvSpPr>
          <p:spPr>
            <a:xfrm>
              <a:off x="7833767" y="900716"/>
              <a:ext cx="1350055" cy="1812472"/>
            </a:xfrm>
            <a:prstGeom prst="can">
              <a:avLst/>
            </a:prstGeom>
            <a:solidFill>
              <a:srgbClr val="FF0000"/>
            </a:solidFill>
            <a:ln>
              <a:solidFill>
                <a:schemeClr val="tx1"/>
              </a:solidFill>
            </a:ln>
            <a:effectLst>
              <a:glow rad="101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smtClean="0"/>
                <a:t>Données d’apprentissage</a:t>
              </a:r>
              <a:endParaRPr lang="en-US" sz="1100" b="1"/>
            </a:p>
          </p:txBody>
        </p:sp>
        <p:sp>
          <p:nvSpPr>
            <p:cNvPr id="24" name="Can 23"/>
            <p:cNvSpPr/>
            <p:nvPr/>
          </p:nvSpPr>
          <p:spPr>
            <a:xfrm>
              <a:off x="7902720" y="2938382"/>
              <a:ext cx="1350055" cy="1812472"/>
            </a:xfrm>
            <a:prstGeom prst="can">
              <a:avLst/>
            </a:prstGeom>
            <a:solidFill>
              <a:srgbClr val="FF0000"/>
            </a:solidFill>
            <a:ln>
              <a:solidFill>
                <a:schemeClr val="tx1"/>
              </a:solidFill>
            </a:ln>
            <a:effectLst>
              <a:glow rad="101600">
                <a:schemeClr val="accent1">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smtClean="0"/>
                <a:t>Données de test</a:t>
              </a:r>
              <a:endParaRPr lang="en-US" sz="1100" b="1"/>
            </a:p>
          </p:txBody>
        </p:sp>
        <p:sp>
          <p:nvSpPr>
            <p:cNvPr id="31" name="Right Arrow 4"/>
            <p:cNvSpPr/>
            <p:nvPr/>
          </p:nvSpPr>
          <p:spPr>
            <a:xfrm rot="16200000">
              <a:off x="9247841" y="1389477"/>
              <a:ext cx="355253" cy="3453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200" kern="1200"/>
            </a:p>
          </p:txBody>
        </p:sp>
        <p:sp>
          <p:nvSpPr>
            <p:cNvPr id="38" name="Right Arrow 4"/>
            <p:cNvSpPr/>
            <p:nvPr/>
          </p:nvSpPr>
          <p:spPr>
            <a:xfrm rot="16200000">
              <a:off x="9255316" y="3375880"/>
              <a:ext cx="355253" cy="3453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200" kern="1200"/>
            </a:p>
          </p:txBody>
        </p:sp>
      </p:grpSp>
      <p:sp>
        <p:nvSpPr>
          <p:cNvPr id="42" name="Rectangle 41"/>
          <p:cNvSpPr/>
          <p:nvPr/>
        </p:nvSpPr>
        <p:spPr>
          <a:xfrm>
            <a:off x="6432686" y="1242272"/>
            <a:ext cx="4884794" cy="1015663"/>
          </a:xfrm>
          <a:prstGeom prst="rect">
            <a:avLst/>
          </a:prstGeom>
        </p:spPr>
        <p:txBody>
          <a:bodyPr wrap="square">
            <a:spAutoFit/>
          </a:bodyPr>
          <a:lstStyle/>
          <a:p>
            <a:pPr>
              <a:lnSpc>
                <a:spcPct val="150000"/>
              </a:lnSpc>
              <a:buFont typeface="Arial" panose="020B0604020202020204" pitchFamily="34" charset="0"/>
              <a:buChar char="•"/>
            </a:pPr>
            <a:r>
              <a:rPr lang="fr-FR" sz="2000">
                <a:solidFill>
                  <a:srgbClr val="000000"/>
                </a:solidFill>
                <a:latin typeface="Tahoma" panose="020B0604030504040204" pitchFamily="34" charset="0"/>
                <a:ea typeface="Tahoma" panose="020B0604030504040204" pitchFamily="34" charset="0"/>
                <a:cs typeface="Tahoma" panose="020B0604030504040204" pitchFamily="34" charset="0"/>
              </a:rPr>
              <a:t>Les </a:t>
            </a:r>
            <a:r>
              <a:rPr lang="fr-FR" sz="2000" b="1">
                <a:solidFill>
                  <a:srgbClr val="000000"/>
                </a:solidFill>
                <a:latin typeface="Tahoma" panose="020B0604030504040204" pitchFamily="34" charset="0"/>
                <a:ea typeface="Tahoma" panose="020B0604030504040204" pitchFamily="34" charset="0"/>
                <a:cs typeface="Tahoma" panose="020B0604030504040204" pitchFamily="34" charset="0"/>
              </a:rPr>
              <a:t>données </a:t>
            </a:r>
            <a:r>
              <a:rPr lang="fr-FR" sz="2000" b="1" smtClean="0">
                <a:solidFill>
                  <a:srgbClr val="000000"/>
                </a:solidFill>
                <a:latin typeface="Tahoma" panose="020B0604030504040204" pitchFamily="34" charset="0"/>
                <a:ea typeface="Tahoma" panose="020B0604030504040204" pitchFamily="34" charset="0"/>
                <a:cs typeface="Tahoma" panose="020B0604030504040204" pitchFamily="34" charset="0"/>
              </a:rPr>
              <a:t>d’apprentissage.</a:t>
            </a:r>
          </a:p>
          <a:p>
            <a:pPr>
              <a:lnSpc>
                <a:spcPct val="150000"/>
              </a:lnSpc>
              <a:buFont typeface="Arial" panose="020B0604020202020204" pitchFamily="34" charset="0"/>
              <a:buChar char="•"/>
            </a:pPr>
            <a:r>
              <a:rPr lang="fr-FR" sz="2000" smtClean="0">
                <a:solidFill>
                  <a:srgbClr val="000000"/>
                </a:solidFill>
                <a:latin typeface="Tahoma" panose="020B0604030504040204" pitchFamily="34" charset="0"/>
                <a:ea typeface="Tahoma" panose="020B0604030504040204" pitchFamily="34" charset="0"/>
                <a:cs typeface="Tahoma" panose="020B0604030504040204" pitchFamily="34" charset="0"/>
              </a:rPr>
              <a:t>Les</a:t>
            </a:r>
            <a:r>
              <a:rPr lang="fr-FR" sz="2000">
                <a:solidFill>
                  <a:srgbClr val="000000"/>
                </a:solidFill>
                <a:latin typeface="Tahoma" panose="020B0604030504040204" pitchFamily="34" charset="0"/>
                <a:ea typeface="Tahoma" panose="020B0604030504040204" pitchFamily="34" charset="0"/>
                <a:cs typeface="Tahoma" panose="020B0604030504040204" pitchFamily="34" charset="0"/>
              </a:rPr>
              <a:t> </a:t>
            </a:r>
            <a:r>
              <a:rPr lang="fr-FR" sz="2000" b="1">
                <a:solidFill>
                  <a:srgbClr val="000000"/>
                </a:solidFill>
                <a:latin typeface="Tahoma" panose="020B0604030504040204" pitchFamily="34" charset="0"/>
                <a:ea typeface="Tahoma" panose="020B0604030504040204" pitchFamily="34" charset="0"/>
                <a:cs typeface="Tahoma" panose="020B0604030504040204" pitchFamily="34" charset="0"/>
              </a:rPr>
              <a:t>données de </a:t>
            </a:r>
            <a:r>
              <a:rPr lang="fr-FR" sz="2000" b="1" smtClean="0">
                <a:solidFill>
                  <a:srgbClr val="000000"/>
                </a:solidFill>
                <a:latin typeface="Tahoma" panose="020B0604030504040204" pitchFamily="34" charset="0"/>
                <a:ea typeface="Tahoma" panose="020B0604030504040204" pitchFamily="34" charset="0"/>
                <a:cs typeface="Tahoma" panose="020B0604030504040204" pitchFamily="34" charset="0"/>
              </a:rPr>
              <a:t>test</a:t>
            </a:r>
            <a:r>
              <a:rPr lang="fr-FR" sz="2000" smtClean="0">
                <a:solidFill>
                  <a:srgbClr val="000000"/>
                </a:solidFill>
                <a:latin typeface="Tahoma" panose="020B0604030504040204" pitchFamily="34" charset="0"/>
                <a:ea typeface="Tahoma" panose="020B0604030504040204" pitchFamily="34" charset="0"/>
                <a:cs typeface="Tahoma" panose="020B0604030504040204" pitchFamily="34" charset="0"/>
              </a:rPr>
              <a:t>.</a:t>
            </a:r>
          </a:p>
        </p:txBody>
      </p:sp>
      <p:sp>
        <p:nvSpPr>
          <p:cNvPr id="27" name="Rectangle 26"/>
          <p:cNvSpPr/>
          <p:nvPr/>
        </p:nvSpPr>
        <p:spPr>
          <a:xfrm>
            <a:off x="3779691" y="1463876"/>
            <a:ext cx="598491" cy="287158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solidFill>
                  <a:schemeClr val="tx1"/>
                </a:solidFill>
              </a:rPr>
              <a:t>Split</a:t>
            </a:r>
            <a:endParaRPr lang="en-US" sz="1600" b="1">
              <a:solidFill>
                <a:schemeClr val="tx1"/>
              </a:solidFill>
            </a:endParaRPr>
          </a:p>
        </p:txBody>
      </p:sp>
    </p:spTree>
    <p:extLst>
      <p:ext uri="{BB962C8B-B14F-4D97-AF65-F5344CB8AC3E}">
        <p14:creationId xmlns:p14="http://schemas.microsoft.com/office/powerpoint/2010/main" val="3055017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9171" y="400272"/>
            <a:ext cx="10307781" cy="752635"/>
          </a:xfrm>
        </p:spPr>
        <p:txBody>
          <a:bodyPr>
            <a:noAutofit/>
          </a:bodyPr>
          <a:lstStyle/>
          <a:p>
            <a:pPr algn="ctr"/>
            <a:r>
              <a:rPr lang="en-US" sz="2400" b="1" smtClean="0">
                <a:latin typeface="Tahoma" panose="020B0604030504040204" pitchFamily="34" charset="0"/>
                <a:ea typeface="Tahoma" panose="020B0604030504040204" pitchFamily="34" charset="0"/>
                <a:cs typeface="Tahoma" panose="020B0604030504040204" pitchFamily="34" charset="0"/>
              </a:rPr>
              <a:t>Machine learning ou Deep learning </a:t>
            </a: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18</a:t>
            </a:fld>
            <a:endParaRPr lang="en-US"/>
          </a:p>
        </p:txBody>
      </p:sp>
      <p:graphicFrame>
        <p:nvGraphicFramePr>
          <p:cNvPr id="37" name="Diagram 36"/>
          <p:cNvGraphicFramePr/>
          <p:nvPr>
            <p:extLst>
              <p:ext uri="{D42A27DB-BD31-4B8C-83A1-F6EECF244321}">
                <p14:modId xmlns:p14="http://schemas.microsoft.com/office/powerpoint/2010/main" val="2973168596"/>
              </p:ext>
            </p:extLst>
          </p:nvPr>
        </p:nvGraphicFramePr>
        <p:xfrm>
          <a:off x="921695" y="1528651"/>
          <a:ext cx="2134051" cy="47884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10199374"/>
              </p:ext>
            </p:extLst>
          </p:nvPr>
        </p:nvGraphicFramePr>
        <p:xfrm>
          <a:off x="3256643" y="1152908"/>
          <a:ext cx="8730309" cy="5492822"/>
        </p:xfrm>
        <a:graphic>
          <a:graphicData uri="http://schemas.openxmlformats.org/drawingml/2006/table">
            <a:tbl>
              <a:tblPr firstRow="1" bandRow="1">
                <a:tableStyleId>{5C22544A-7EE6-4342-B048-85BDC9FD1C3A}</a:tableStyleId>
              </a:tblPr>
              <a:tblGrid>
                <a:gridCol w="2910103"/>
                <a:gridCol w="2483982"/>
                <a:gridCol w="3336224"/>
              </a:tblGrid>
              <a:tr h="1401019">
                <a:tc gridSpan="2">
                  <a:txBody>
                    <a:bodyPr/>
                    <a:lstStyle/>
                    <a:p>
                      <a:r>
                        <a:rPr lang="en-US" smtClean="0">
                          <a:solidFill>
                            <a:schemeClr val="tx1"/>
                          </a:solidFill>
                        </a:rPr>
                        <a:t>Modèles</a:t>
                      </a:r>
                      <a:r>
                        <a:rPr lang="en-US" baseline="0" smtClean="0">
                          <a:solidFill>
                            <a:schemeClr val="tx1"/>
                          </a:solidFill>
                        </a:rPr>
                        <a:t> supervisés</a:t>
                      </a:r>
                    </a:p>
                    <a:p>
                      <a:r>
                        <a:rPr lang="fr-FR" sz="1800" b="0" i="0" kern="1200" smtClean="0">
                          <a:solidFill>
                            <a:schemeClr val="tx1"/>
                          </a:solidFill>
                          <a:effectLst/>
                          <a:latin typeface="+mn-lt"/>
                          <a:ea typeface="+mn-ea"/>
                          <a:cs typeface="+mn-cs"/>
                        </a:rPr>
                        <a:t>consistent à apprendre à une fonction à faire correspondre une entrée à une sortie en se basant sur des exemples connus (labélisés)</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mtClean="0">
                          <a:solidFill>
                            <a:schemeClr val="tx1"/>
                          </a:solidFill>
                        </a:rPr>
                        <a:t>Modèles non supervisés</a:t>
                      </a:r>
                    </a:p>
                    <a:p>
                      <a:r>
                        <a:rPr lang="fr-FR" sz="1800" b="0" i="0" kern="1200" smtClean="0">
                          <a:solidFill>
                            <a:schemeClr val="tx1"/>
                          </a:solidFill>
                          <a:effectLst/>
                          <a:latin typeface="+mn-lt"/>
                          <a:ea typeface="+mn-ea"/>
                          <a:cs typeface="+mn-cs"/>
                        </a:rPr>
                        <a:t>Classification à partir de données d’entrée non étiquettées</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r h="4091803">
                <a:tc>
                  <a:txBody>
                    <a:bodyPr/>
                    <a:lstStyle/>
                    <a:p>
                      <a:r>
                        <a:rPr lang="en-US" b="1" smtClean="0">
                          <a:solidFill>
                            <a:schemeClr val="tx1"/>
                          </a:solidFill>
                        </a:rPr>
                        <a:t>Regression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smtClean="0">
                          <a:solidFill>
                            <a:schemeClr val="dk1"/>
                          </a:solidFill>
                          <a:effectLst/>
                          <a:latin typeface="+mn-lt"/>
                          <a:ea typeface="+mn-ea"/>
                          <a:cs typeface="+mn-cs"/>
                        </a:rPr>
                        <a:t>La sortie est continue.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b="0" i="0" kern="1200" smtClean="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b="1" i="0" kern="1200" smtClean="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i="0" kern="1200" smtClean="0">
                          <a:solidFill>
                            <a:schemeClr val="dk1"/>
                          </a:solidFill>
                          <a:effectLst/>
                          <a:latin typeface="+mn-lt"/>
                          <a:ea typeface="+mn-ea"/>
                          <a:cs typeface="+mn-cs"/>
                        </a:rPr>
                        <a:t>Quelques modèles utilisés:</a:t>
                      </a:r>
                      <a:endParaRPr lang="en-US" b="1" smtClean="0">
                        <a:solidFill>
                          <a:schemeClr val="tx1"/>
                        </a:solidFill>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smtClean="0">
                          <a:solidFill>
                            <a:schemeClr val="dk1"/>
                          </a:solidFill>
                          <a:effectLst/>
                          <a:latin typeface="+mn-lt"/>
                          <a:ea typeface="+mn-ea"/>
                          <a:cs typeface="+mn-cs"/>
                        </a:rPr>
                        <a:t>Régression linéaire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800" b="0" i="0" kern="1200" smtClean="0">
                          <a:solidFill>
                            <a:schemeClr val="dk1"/>
                          </a:solidFill>
                          <a:effectLst/>
                          <a:latin typeface="+mn-lt"/>
                          <a:ea typeface="+mn-ea"/>
                          <a:cs typeface="+mn-cs"/>
                        </a:rPr>
                        <a:t>Decision Tree (DT)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800" b="0" i="0" kern="1200" smtClean="0">
                          <a:solidFill>
                            <a:schemeClr val="dk1"/>
                          </a:solidFill>
                          <a:effectLst/>
                          <a:latin typeface="+mn-lt"/>
                          <a:ea typeface="+mn-ea"/>
                          <a:cs typeface="+mn-cs"/>
                        </a:rPr>
                        <a:t>Random Forest(RF)</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800" b="0" i="0" kern="1200" smtClean="0">
                          <a:solidFill>
                            <a:schemeClr val="dk1"/>
                          </a:solidFill>
                          <a:effectLst/>
                          <a:latin typeface="+mn-lt"/>
                          <a:ea typeface="+mn-ea"/>
                          <a:cs typeface="+mn-cs"/>
                        </a:rPr>
                        <a:t>neural networks</a:t>
                      </a:r>
                      <a:r>
                        <a:rPr lang="fr-FR" sz="1800" b="0" i="0" kern="1200" baseline="0" smtClean="0">
                          <a:solidFill>
                            <a:schemeClr val="dk1"/>
                          </a:solidFill>
                          <a:effectLst/>
                          <a:latin typeface="+mn-lt"/>
                          <a:ea typeface="+mn-ea"/>
                          <a:cs typeface="+mn-cs"/>
                        </a:rPr>
                        <a:t> (NN)</a:t>
                      </a:r>
                      <a:endParaRPr lang="en-US" b="0" smtClean="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r-FR" sz="1800" b="1" i="0" kern="1200" smtClean="0">
                          <a:solidFill>
                            <a:schemeClr val="dk1"/>
                          </a:solidFill>
                          <a:effectLst/>
                          <a:latin typeface="+mn-lt"/>
                          <a:ea typeface="+mn-ea"/>
                          <a:cs typeface="+mn-cs"/>
                        </a:rPr>
                        <a:t> </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b="1" smtClean="0">
                          <a:solidFill>
                            <a:schemeClr val="tx1"/>
                          </a:solidFill>
                        </a:rPr>
                        <a:t>Classification</a:t>
                      </a:r>
                    </a:p>
                    <a:p>
                      <a:r>
                        <a:rPr lang="en-US" sz="1800" b="0" i="0" kern="1200" smtClean="0">
                          <a:solidFill>
                            <a:schemeClr val="dk1"/>
                          </a:solidFill>
                          <a:effectLst/>
                          <a:latin typeface="+mn-lt"/>
                          <a:ea typeface="+mn-ea"/>
                          <a:cs typeface="+mn-cs"/>
                        </a:rPr>
                        <a:t>La sortie est discrète (0 ou 1)</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1" smtClean="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i="0" kern="1200" smtClean="0">
                          <a:solidFill>
                            <a:schemeClr val="dk1"/>
                          </a:solidFill>
                          <a:effectLst/>
                          <a:latin typeface="+mn-lt"/>
                          <a:ea typeface="+mn-ea"/>
                          <a:cs typeface="+mn-cs"/>
                        </a:rPr>
                        <a:t>Quelques modèles utilisés:</a:t>
                      </a:r>
                      <a:endParaRPr lang="en-US" b="1" smtClean="0">
                        <a:solidFill>
                          <a:schemeClr val="tx1"/>
                        </a:solidFill>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smtClean="0">
                          <a:solidFill>
                            <a:schemeClr val="dk1"/>
                          </a:solidFill>
                          <a:effectLst/>
                          <a:latin typeface="+mn-lt"/>
                          <a:ea typeface="+mn-ea"/>
                          <a:cs typeface="+mn-cs"/>
                        </a:rPr>
                        <a:t>Régression logistique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smtClean="0">
                          <a:solidFill>
                            <a:schemeClr val="dk1"/>
                          </a:solidFill>
                          <a:effectLst/>
                          <a:latin typeface="+mn-lt"/>
                          <a:ea typeface="+mn-ea"/>
                          <a:cs typeface="+mn-cs"/>
                        </a:rPr>
                        <a:t>Support Vector Machine (SVM)</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smtClean="0">
                          <a:solidFill>
                            <a:schemeClr val="dk1"/>
                          </a:solidFill>
                          <a:effectLst/>
                          <a:latin typeface="+mn-lt"/>
                          <a:ea typeface="+mn-ea"/>
                          <a:cs typeface="+mn-cs"/>
                        </a:rPr>
                        <a:t>Naive Bayes (NB)</a:t>
                      </a:r>
                    </a:p>
                    <a:p>
                      <a:pPr marL="285750" indent="-285750">
                        <a:buFont typeface="Arial" panose="020B0604020202020204" pitchFamily="34" charset="0"/>
                        <a:buChar char="•"/>
                      </a:pPr>
                      <a:r>
                        <a:rPr lang="en-US" b="0" smtClean="0">
                          <a:solidFill>
                            <a:schemeClr val="tx1"/>
                          </a:solidFill>
                        </a:rPr>
                        <a:t>DT; RF;</a:t>
                      </a:r>
                      <a:r>
                        <a:rPr lang="en-US" b="0" baseline="0" smtClean="0">
                          <a:solidFill>
                            <a:schemeClr val="tx1"/>
                          </a:solidFill>
                        </a:rPr>
                        <a:t> NN</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1800" b="1" i="0" kern="1200" smtClean="0">
                          <a:solidFill>
                            <a:schemeClr val="dk1"/>
                          </a:solidFill>
                          <a:effectLst/>
                          <a:latin typeface="+mn-lt"/>
                          <a:ea typeface="+mn-ea"/>
                          <a:cs typeface="+mn-cs"/>
                        </a:rPr>
                        <a:t>Le clustering </a:t>
                      </a:r>
                      <a:r>
                        <a:rPr lang="en-US" sz="1800" b="0" i="0" kern="1200" smtClean="0">
                          <a:solidFill>
                            <a:schemeClr val="dk1"/>
                          </a:solidFill>
                          <a:effectLst/>
                          <a:latin typeface="+mn-lt"/>
                          <a:ea typeface="+mn-ea"/>
                          <a:cs typeface="+mn-cs"/>
                        </a:rPr>
                        <a:t>c</a:t>
                      </a:r>
                      <a:r>
                        <a:rPr lang="fr-FR" sz="1800" b="0" i="0" kern="1200" smtClean="0">
                          <a:solidFill>
                            <a:schemeClr val="dk1"/>
                          </a:solidFill>
                          <a:effectLst/>
                          <a:latin typeface="+mn-lt"/>
                          <a:ea typeface="+mn-ea"/>
                          <a:cs typeface="+mn-cs"/>
                        </a:rPr>
                        <a:t>onsiste à regrouper en des points de données.</a:t>
                      </a:r>
                    </a:p>
                    <a:p>
                      <a:endParaRPr lang="fr-FR" sz="1800" b="1" i="0" kern="1200" smtClean="0">
                        <a:solidFill>
                          <a:schemeClr val="dk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i="0" kern="1200" smtClean="0">
                          <a:solidFill>
                            <a:schemeClr val="dk1"/>
                          </a:solidFill>
                          <a:effectLst/>
                          <a:latin typeface="+mn-lt"/>
                          <a:ea typeface="+mn-ea"/>
                          <a:cs typeface="+mn-cs"/>
                        </a:rPr>
                        <a:t>Quelques modèles utilisés: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800" b="0" i="0" kern="1200" smtClean="0">
                          <a:solidFill>
                            <a:schemeClr val="dk1"/>
                          </a:solidFill>
                          <a:effectLst/>
                          <a:latin typeface="+mn-lt"/>
                          <a:ea typeface="+mn-ea"/>
                          <a:cs typeface="+mn-cs"/>
                        </a:rPr>
                        <a:t>K-means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smtClean="0">
                          <a:solidFill>
                            <a:schemeClr val="tx1"/>
                          </a:solidFill>
                        </a:rPr>
                        <a:t>Hierarchical clustering (CAH)</a:t>
                      </a:r>
                    </a:p>
                    <a:p>
                      <a:endParaRPr lang="en-US"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r>
            </a:tbl>
          </a:graphicData>
        </a:graphic>
      </p:graphicFrame>
    </p:spTree>
    <p:extLst>
      <p:ext uri="{BB962C8B-B14F-4D97-AF65-F5344CB8AC3E}">
        <p14:creationId xmlns:p14="http://schemas.microsoft.com/office/powerpoint/2010/main" val="2393690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9171" y="400272"/>
            <a:ext cx="10307781" cy="752635"/>
          </a:xfrm>
        </p:spPr>
        <p:txBody>
          <a:bodyPr>
            <a:noAutofit/>
          </a:bodyPr>
          <a:lstStyle/>
          <a:p>
            <a:pPr algn="ctr"/>
            <a:r>
              <a:rPr lang="en-US" sz="2400" b="1" smtClean="0">
                <a:latin typeface="Tahoma" panose="020B0604030504040204" pitchFamily="34" charset="0"/>
                <a:ea typeface="Tahoma" panose="020B0604030504040204" pitchFamily="34" charset="0"/>
                <a:cs typeface="Tahoma" panose="020B0604030504040204" pitchFamily="34" charset="0"/>
              </a:rPr>
              <a:t>Modèle.</a:t>
            </a: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19</a:t>
            </a:fld>
            <a:endParaRPr lang="en-US"/>
          </a:p>
        </p:txBody>
      </p:sp>
      <p:sp>
        <p:nvSpPr>
          <p:cNvPr id="5" name="Rectangle 4"/>
          <p:cNvSpPr/>
          <p:nvPr/>
        </p:nvSpPr>
        <p:spPr>
          <a:xfrm>
            <a:off x="4774594" y="1225689"/>
            <a:ext cx="7212357" cy="1938992"/>
          </a:xfrm>
          <a:prstGeom prst="rect">
            <a:avLst/>
          </a:prstGeom>
        </p:spPr>
        <p:txBody>
          <a:bodyPr wrap="square">
            <a:spAutoFit/>
          </a:bodyPr>
          <a:lstStyle/>
          <a:p>
            <a:pPr>
              <a:lnSpc>
                <a:spcPct val="150000"/>
              </a:lnSpc>
              <a:buFont typeface="Arial" panose="020B0604020202020204" pitchFamily="34" charset="0"/>
              <a:buChar char="•"/>
            </a:pPr>
            <a:r>
              <a:rPr lang="fr-FR" sz="2000" b="1">
                <a:solidFill>
                  <a:srgbClr val="000000"/>
                </a:solidFill>
                <a:latin typeface="Tahoma" panose="020B0604030504040204" pitchFamily="34" charset="0"/>
                <a:ea typeface="Tahoma" panose="020B0604030504040204" pitchFamily="34" charset="0"/>
                <a:cs typeface="Tahoma" panose="020B0604030504040204" pitchFamily="34" charset="0"/>
              </a:rPr>
              <a:t>Détecter</a:t>
            </a:r>
            <a:r>
              <a:rPr lang="fr-FR" sz="2000">
                <a:solidFill>
                  <a:srgbClr val="000000"/>
                </a:solidFill>
                <a:latin typeface="Tahoma" panose="020B0604030504040204" pitchFamily="34" charset="0"/>
                <a:ea typeface="Tahoma" panose="020B0604030504040204" pitchFamily="34" charset="0"/>
                <a:cs typeface="Tahoma" panose="020B0604030504040204" pitchFamily="34" charset="0"/>
              </a:rPr>
              <a:t> l’existence d’une anomalie cardiaque.</a:t>
            </a:r>
          </a:p>
          <a:p>
            <a:pPr>
              <a:lnSpc>
                <a:spcPct val="150000"/>
              </a:lnSpc>
              <a:buFont typeface="Arial" panose="020B0604020202020204" pitchFamily="34" charset="0"/>
              <a:buChar char="•"/>
            </a:pPr>
            <a:r>
              <a:rPr lang="fr-FR" sz="2000" b="1" smtClean="0">
                <a:solidFill>
                  <a:srgbClr val="000000"/>
                </a:solidFill>
                <a:latin typeface="Tahoma" panose="020B0604030504040204" pitchFamily="34" charset="0"/>
                <a:ea typeface="Tahoma" panose="020B0604030504040204" pitchFamily="34" charset="0"/>
                <a:cs typeface="Tahoma" panose="020B0604030504040204" pitchFamily="34" charset="0"/>
              </a:rPr>
              <a:t>Classifier</a:t>
            </a:r>
            <a:r>
              <a:rPr lang="fr-FR" sz="2000" smtClean="0">
                <a:solidFill>
                  <a:srgbClr val="000000"/>
                </a:solidFill>
                <a:latin typeface="Tahoma" panose="020B0604030504040204" pitchFamily="34" charset="0"/>
                <a:ea typeface="Tahoma" panose="020B0604030504040204" pitchFamily="34" charset="0"/>
                <a:cs typeface="Tahoma" panose="020B0604030504040204" pitchFamily="34" charset="0"/>
              </a:rPr>
              <a:t> </a:t>
            </a:r>
            <a:r>
              <a:rPr lang="fr-FR" sz="2000">
                <a:solidFill>
                  <a:srgbClr val="000000"/>
                </a:solidFill>
                <a:latin typeface="Tahoma" panose="020B0604030504040204" pitchFamily="34" charset="0"/>
                <a:ea typeface="Tahoma" panose="020B0604030504040204" pitchFamily="34" charset="0"/>
                <a:cs typeface="Tahoma" panose="020B0604030504040204" pitchFamily="34" charset="0"/>
              </a:rPr>
              <a:t>l’existence d’une anomalie </a:t>
            </a:r>
            <a:r>
              <a:rPr lang="fr-FR" sz="2000" smtClean="0">
                <a:solidFill>
                  <a:srgbClr val="000000"/>
                </a:solidFill>
                <a:latin typeface="Tahoma" panose="020B0604030504040204" pitchFamily="34" charset="0"/>
                <a:ea typeface="Tahoma" panose="020B0604030504040204" pitchFamily="34" charset="0"/>
                <a:cs typeface="Tahoma" panose="020B0604030504040204" pitchFamily="34" charset="0"/>
              </a:rPr>
              <a:t>cardiaque.</a:t>
            </a:r>
          </a:p>
          <a:p>
            <a:pPr>
              <a:lnSpc>
                <a:spcPct val="150000"/>
              </a:lnSpc>
              <a:buFont typeface="Arial" panose="020B0604020202020204" pitchFamily="34" charset="0"/>
              <a:buChar char="•"/>
            </a:pPr>
            <a:r>
              <a:rPr lang="fr-FR" sz="2000" b="1" smtClean="0">
                <a:solidFill>
                  <a:srgbClr val="000000"/>
                </a:solidFill>
                <a:latin typeface="Tahoma" panose="020B0604030504040204" pitchFamily="34" charset="0"/>
                <a:ea typeface="Tahoma" panose="020B0604030504040204" pitchFamily="34" charset="0"/>
                <a:cs typeface="Tahoma" panose="020B0604030504040204" pitchFamily="34" charset="0"/>
              </a:rPr>
              <a:t>Prévoir</a:t>
            </a:r>
            <a:r>
              <a:rPr lang="fr-FR" sz="2000" smtClean="0">
                <a:solidFill>
                  <a:srgbClr val="000000"/>
                </a:solidFill>
                <a:latin typeface="Tahoma" panose="020B0604030504040204" pitchFamily="34" charset="0"/>
                <a:ea typeface="Tahoma" panose="020B0604030504040204" pitchFamily="34" charset="0"/>
                <a:cs typeface="Tahoma" panose="020B0604030504040204" pitchFamily="34" charset="0"/>
              </a:rPr>
              <a:t> la possibilté d’avoir une anomalie.</a:t>
            </a:r>
            <a:endParaRPr lang="fr-FR" sz="2000">
              <a:solidFill>
                <a:srgbClr val="000000"/>
              </a:solidFill>
              <a:latin typeface="Tahoma" panose="020B0604030504040204" pitchFamily="34" charset="0"/>
              <a:ea typeface="Tahoma" panose="020B0604030504040204" pitchFamily="34" charset="0"/>
              <a:cs typeface="Tahoma" panose="020B0604030504040204" pitchFamily="34" charset="0"/>
            </a:endParaRPr>
          </a:p>
          <a:p>
            <a:pPr>
              <a:lnSpc>
                <a:spcPct val="150000"/>
              </a:lnSpc>
              <a:buFont typeface="Arial" panose="020B0604020202020204" pitchFamily="34" charset="0"/>
              <a:buChar char="•"/>
            </a:pPr>
            <a:endParaRPr lang="fr-FR" sz="200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grpSp>
        <p:nvGrpSpPr>
          <p:cNvPr id="12" name="Group 11"/>
          <p:cNvGrpSpPr/>
          <p:nvPr/>
        </p:nvGrpSpPr>
        <p:grpSpPr>
          <a:xfrm>
            <a:off x="1953265" y="1152907"/>
            <a:ext cx="2134051" cy="1197109"/>
            <a:chOff x="0" y="0"/>
            <a:chExt cx="2134051" cy="1197109"/>
          </a:xfrm>
          <a:solidFill>
            <a:srgbClr val="FF0000"/>
          </a:solidFill>
        </p:grpSpPr>
        <p:sp>
          <p:nvSpPr>
            <p:cNvPr id="25" name="Rounded Rectangle 24"/>
            <p:cNvSpPr/>
            <p:nvPr/>
          </p:nvSpPr>
          <p:spPr>
            <a:xfrm>
              <a:off x="0" y="0"/>
              <a:ext cx="2134051" cy="1197109"/>
            </a:xfrm>
            <a:prstGeom prst="roundRect">
              <a:avLst>
                <a:gd name="adj" fmla="val 10000"/>
              </a:avLst>
            </a:prstGeom>
            <a:grpFill/>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26" name="Rounded Rectangle 4"/>
            <p:cNvSpPr/>
            <p:nvPr/>
          </p:nvSpPr>
          <p:spPr>
            <a:xfrm>
              <a:off x="35062" y="35062"/>
              <a:ext cx="2063927" cy="112698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smtClean="0">
                  <a:latin typeface="Tahoma" panose="020B0604030504040204" pitchFamily="34" charset="0"/>
                  <a:ea typeface="Tahoma" panose="020B0604030504040204" pitchFamily="34" charset="0"/>
                  <a:cs typeface="Tahoma" panose="020B0604030504040204" pitchFamily="34" charset="0"/>
                </a:rPr>
                <a:t>Application du modèle d’apprentissage</a:t>
              </a:r>
              <a:endParaRPr lang="en-US" sz="1700" b="1" kern="1200">
                <a:latin typeface="Tahoma" panose="020B0604030504040204" pitchFamily="34" charset="0"/>
                <a:ea typeface="Tahoma" panose="020B0604030504040204" pitchFamily="34" charset="0"/>
                <a:cs typeface="Tahoma" panose="020B0604030504040204" pitchFamily="34" charset="0"/>
              </a:endParaRPr>
            </a:p>
          </p:txBody>
        </p:sp>
      </p:grpSp>
      <p:grpSp>
        <p:nvGrpSpPr>
          <p:cNvPr id="13" name="Group 12"/>
          <p:cNvGrpSpPr/>
          <p:nvPr/>
        </p:nvGrpSpPr>
        <p:grpSpPr>
          <a:xfrm>
            <a:off x="2718003" y="2345021"/>
            <a:ext cx="538699" cy="615926"/>
            <a:chOff x="764738" y="1192114"/>
            <a:chExt cx="538699" cy="615926"/>
          </a:xfrm>
        </p:grpSpPr>
        <p:sp>
          <p:nvSpPr>
            <p:cNvPr id="23" name="Right Arrow 22"/>
            <p:cNvSpPr/>
            <p:nvPr/>
          </p:nvSpPr>
          <p:spPr>
            <a:xfrm rot="5400000">
              <a:off x="726125" y="1230727"/>
              <a:ext cx="615926" cy="538699"/>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sp>
        <p:sp>
          <p:nvSpPr>
            <p:cNvPr id="24" name="Right Arrow 6"/>
            <p:cNvSpPr/>
            <p:nvPr/>
          </p:nvSpPr>
          <p:spPr>
            <a:xfrm>
              <a:off x="872478" y="1192114"/>
              <a:ext cx="323219" cy="4543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grpSp>
        <p:nvGrpSpPr>
          <p:cNvPr id="14" name="Group 13"/>
          <p:cNvGrpSpPr/>
          <p:nvPr/>
        </p:nvGrpSpPr>
        <p:grpSpPr>
          <a:xfrm>
            <a:off x="1953265" y="2948571"/>
            <a:ext cx="2134051" cy="1197109"/>
            <a:chOff x="0" y="1795664"/>
            <a:chExt cx="2134051" cy="1197109"/>
          </a:xfrm>
        </p:grpSpPr>
        <p:sp>
          <p:nvSpPr>
            <p:cNvPr id="21" name="Rounded Rectangle 20"/>
            <p:cNvSpPr/>
            <p:nvPr/>
          </p:nvSpPr>
          <p:spPr>
            <a:xfrm>
              <a:off x="0" y="1795664"/>
              <a:ext cx="2134051" cy="1197109"/>
            </a:xfrm>
            <a:prstGeom prst="roundRect">
              <a:avLst>
                <a:gd name="adj" fmla="val 10000"/>
              </a:avLst>
            </a:prstGeom>
            <a:solidFill>
              <a:srgbClr val="FFFF00"/>
            </a:solidFill>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22" name="Rounded Rectangle 8"/>
            <p:cNvSpPr/>
            <p:nvPr/>
          </p:nvSpPr>
          <p:spPr>
            <a:xfrm>
              <a:off x="35062" y="1830726"/>
              <a:ext cx="2063927" cy="11269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err="1" smtClean="0">
                  <a:latin typeface="Tahoma" panose="020B0604030504040204" pitchFamily="34" charset="0"/>
                  <a:ea typeface="Tahoma" panose="020B0604030504040204" pitchFamily="34" charset="0"/>
                  <a:cs typeface="Tahoma" panose="020B0604030504040204" pitchFamily="34" charset="0"/>
                </a:rPr>
                <a:t>Analyse</a:t>
              </a:r>
              <a:r>
                <a:rPr lang="en-US" sz="1700" b="1" kern="1200" smtClean="0">
                  <a:latin typeface="Tahoma" panose="020B0604030504040204" pitchFamily="34" charset="0"/>
                  <a:ea typeface="Tahoma" panose="020B0604030504040204" pitchFamily="34" charset="0"/>
                  <a:cs typeface="Tahoma" panose="020B0604030504040204" pitchFamily="34" charset="0"/>
                </a:rPr>
                <a:t> des performances / validation du modèle</a:t>
              </a:r>
              <a:endParaRPr lang="en-US" sz="1700" b="1" kern="1200">
                <a:latin typeface="Tahoma" panose="020B0604030504040204" pitchFamily="34" charset="0"/>
                <a:ea typeface="Tahoma" panose="020B0604030504040204" pitchFamily="34" charset="0"/>
                <a:cs typeface="Tahoma" panose="020B0604030504040204" pitchFamily="34" charset="0"/>
              </a:endParaRPr>
            </a:p>
          </p:txBody>
        </p:sp>
      </p:grpSp>
      <p:grpSp>
        <p:nvGrpSpPr>
          <p:cNvPr id="15" name="Group 14"/>
          <p:cNvGrpSpPr/>
          <p:nvPr/>
        </p:nvGrpSpPr>
        <p:grpSpPr>
          <a:xfrm>
            <a:off x="2816567" y="4150594"/>
            <a:ext cx="538699" cy="609367"/>
            <a:chOff x="863302" y="2997687"/>
            <a:chExt cx="538699" cy="609367"/>
          </a:xfrm>
        </p:grpSpPr>
        <p:sp>
          <p:nvSpPr>
            <p:cNvPr id="19" name="Right Arrow 18"/>
            <p:cNvSpPr/>
            <p:nvPr/>
          </p:nvSpPr>
          <p:spPr>
            <a:xfrm rot="5400000">
              <a:off x="827968" y="3033021"/>
              <a:ext cx="609367" cy="538699"/>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sp>
        <p:sp>
          <p:nvSpPr>
            <p:cNvPr id="20" name="Right Arrow 10"/>
            <p:cNvSpPr/>
            <p:nvPr/>
          </p:nvSpPr>
          <p:spPr>
            <a:xfrm>
              <a:off x="971042" y="2997687"/>
              <a:ext cx="323219" cy="44775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grpSp>
        <p:nvGrpSpPr>
          <p:cNvPr id="16" name="Group 15"/>
          <p:cNvGrpSpPr/>
          <p:nvPr/>
        </p:nvGrpSpPr>
        <p:grpSpPr>
          <a:xfrm>
            <a:off x="1953265" y="4699703"/>
            <a:ext cx="2134051" cy="1197109"/>
            <a:chOff x="0" y="3546796"/>
            <a:chExt cx="2134051" cy="1197109"/>
          </a:xfrm>
        </p:grpSpPr>
        <p:sp>
          <p:nvSpPr>
            <p:cNvPr id="17" name="Rounded Rectangle 16"/>
            <p:cNvSpPr/>
            <p:nvPr/>
          </p:nvSpPr>
          <p:spPr>
            <a:xfrm>
              <a:off x="0" y="3546796"/>
              <a:ext cx="2134051" cy="1197109"/>
            </a:xfrm>
            <a:prstGeom prst="roundRect">
              <a:avLst>
                <a:gd name="adj" fmla="val 10000"/>
              </a:avLst>
            </a:prstGeom>
            <a:solidFill>
              <a:srgbClr val="00B0F0"/>
            </a:solidFill>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8" name="Rounded Rectangle 12"/>
            <p:cNvSpPr/>
            <p:nvPr/>
          </p:nvSpPr>
          <p:spPr>
            <a:xfrm>
              <a:off x="35062" y="3581858"/>
              <a:ext cx="2063927" cy="11269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smtClean="0">
                  <a:latin typeface="Tahoma" panose="020B0604030504040204" pitchFamily="34" charset="0"/>
                  <a:ea typeface="Tahoma" panose="020B0604030504040204" pitchFamily="34" charset="0"/>
                  <a:cs typeface="Tahoma" panose="020B0604030504040204" pitchFamily="34" charset="0"/>
                </a:rPr>
                <a:t>Résultat</a:t>
              </a:r>
              <a:endParaRPr lang="en-US" sz="1700" b="1" kern="1200">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3759182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886035"/>
          </a:xfrm>
        </p:spPr>
        <p:txBody>
          <a:bodyPr>
            <a:normAutofit fontScale="90000"/>
          </a:bodyPr>
          <a:lstStyle/>
          <a:p>
            <a:pPr algn="ctr"/>
            <a:r>
              <a:rPr lang="en-US" sz="3000" b="1" cap="none" err="1" smtClean="0">
                <a:latin typeface="Tahoma" panose="020B0604030504040204" pitchFamily="34" charset="0"/>
                <a:ea typeface="Tahoma" panose="020B0604030504040204" pitchFamily="34" charset="0"/>
                <a:cs typeface="Tahoma" panose="020B0604030504040204" pitchFamily="34" charset="0"/>
              </a:rPr>
              <a:t>Sommaire</a:t>
            </a:r>
            <a:r>
              <a:rPr lang="en-US" sz="3000" cap="none" smtClean="0">
                <a:latin typeface="Tahoma" panose="020B0604030504040204" pitchFamily="34" charset="0"/>
                <a:ea typeface="Tahoma" panose="020B0604030504040204" pitchFamily="34" charset="0"/>
                <a:cs typeface="Tahoma" panose="020B0604030504040204" pitchFamily="34" charset="0"/>
              </a:rPr>
              <a:t/>
            </a:r>
            <a:br>
              <a:rPr lang="en-US" sz="3000" cap="none" smtClean="0">
                <a:latin typeface="Tahoma" panose="020B0604030504040204" pitchFamily="34" charset="0"/>
                <a:ea typeface="Tahoma" panose="020B0604030504040204" pitchFamily="34" charset="0"/>
                <a:cs typeface="Tahoma" panose="020B0604030504040204" pitchFamily="34" charset="0"/>
              </a:rPr>
            </a:br>
            <a:endParaRPr lang="en-US" sz="300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620982" y="1510145"/>
            <a:ext cx="10296298" cy="4817609"/>
          </a:xfrm>
        </p:spPr>
        <p:txBody>
          <a:bodyPr anchor="t" anchorCtr="0">
            <a:normAutofit fontScale="70000" lnSpcReduction="20000"/>
          </a:bodyPr>
          <a:lstStyle/>
          <a:p>
            <a:pPr marL="457200" indent="-457200">
              <a:lnSpc>
                <a:spcPct val="150000"/>
              </a:lnSpc>
              <a:buFont typeface="Wingdings" panose="05000000000000000000" pitchFamily="2" charset="2"/>
              <a:buChar char="§"/>
            </a:pPr>
            <a:r>
              <a:rPr lang="fr-FR" sz="2200" b="1" smtClean="0">
                <a:solidFill>
                  <a:srgbClr val="00B0F0"/>
                </a:solidFill>
                <a:latin typeface="Tahoma" panose="020B0604030504040204" pitchFamily="34" charset="0"/>
                <a:ea typeface="Tahoma" panose="020B0604030504040204" pitchFamily="34" charset="0"/>
                <a:cs typeface="Tahoma" panose="020B0604030504040204" pitchFamily="34" charset="0"/>
              </a:rPr>
              <a:t>Introduction.</a:t>
            </a:r>
          </a:p>
          <a:p>
            <a:pPr marL="914400" lvl="1" indent="-457200">
              <a:lnSpc>
                <a:spcPct val="150000"/>
              </a:lnSpc>
              <a:buFont typeface="Wingdings" panose="05000000000000000000" pitchFamily="2" charset="2"/>
              <a:buChar char="§"/>
            </a:pPr>
            <a:r>
              <a:rPr lang="fr-FR" sz="1800" smtClean="0">
                <a:solidFill>
                  <a:srgbClr val="00B0F0"/>
                </a:solidFill>
                <a:latin typeface="Tahoma" panose="020B0604030504040204" pitchFamily="34" charset="0"/>
                <a:ea typeface="Tahoma" panose="020B0604030504040204" pitchFamily="34" charset="0"/>
                <a:cs typeface="Tahoma" panose="020B0604030504040204" pitchFamily="34" charset="0"/>
              </a:rPr>
              <a:t>Introduction générale.</a:t>
            </a:r>
            <a:endParaRPr lang="fr-FR" sz="1800" b="1" smtClean="0">
              <a:solidFill>
                <a:srgbClr val="00B0F0"/>
              </a:solidFill>
              <a:latin typeface="Tahoma" panose="020B0604030504040204" pitchFamily="34" charset="0"/>
              <a:ea typeface="Tahoma" panose="020B0604030504040204" pitchFamily="34" charset="0"/>
              <a:cs typeface="Tahoma" panose="020B0604030504040204" pitchFamily="34" charset="0"/>
            </a:endParaRPr>
          </a:p>
          <a:p>
            <a:pPr marL="914400" lvl="1" indent="-457200">
              <a:lnSpc>
                <a:spcPct val="150000"/>
              </a:lnSpc>
              <a:buFont typeface="Wingdings" panose="05000000000000000000" pitchFamily="2" charset="2"/>
              <a:buChar char="§"/>
            </a:pPr>
            <a:r>
              <a:rPr lang="fr-FR" sz="1800" smtClean="0">
                <a:solidFill>
                  <a:srgbClr val="00B0F0"/>
                </a:solidFill>
                <a:latin typeface="Tahoma" panose="020B0604030504040204" pitchFamily="34" charset="0"/>
                <a:ea typeface="Tahoma" panose="020B0604030504040204" pitchFamily="34" charset="0"/>
                <a:cs typeface="Tahoma" panose="020B0604030504040204" pitchFamily="34" charset="0"/>
              </a:rPr>
              <a:t>Problématique/Objectifs.</a:t>
            </a:r>
            <a:endParaRPr lang="fr-FR" sz="1800" b="1" smtClean="0">
              <a:solidFill>
                <a:srgbClr val="00B0F0"/>
              </a:solidFill>
              <a:latin typeface="Tahoma" panose="020B0604030504040204" pitchFamily="34" charset="0"/>
              <a:ea typeface="Tahoma" panose="020B0604030504040204" pitchFamily="34" charset="0"/>
              <a:cs typeface="Tahoma" panose="020B0604030504040204" pitchFamily="34" charset="0"/>
            </a:endParaRPr>
          </a:p>
          <a:p>
            <a:pPr marL="457200" indent="-457200">
              <a:lnSpc>
                <a:spcPct val="150000"/>
              </a:lnSpc>
              <a:buFont typeface="Wingdings" panose="05000000000000000000" pitchFamily="2" charset="2"/>
              <a:buChar char="§"/>
            </a:pPr>
            <a:r>
              <a:rPr lang="fr-FR" sz="2200" b="0" smtClean="0">
                <a:solidFill>
                  <a:schemeClr val="tx1"/>
                </a:solidFill>
                <a:latin typeface="Tahoma" panose="020B0604030504040204" pitchFamily="34" charset="0"/>
                <a:ea typeface="Tahoma" panose="020B0604030504040204" pitchFamily="34" charset="0"/>
                <a:cs typeface="Tahoma" panose="020B0604030504040204" pitchFamily="34" charset="0"/>
              </a:rPr>
              <a:t>Bibliographie :</a:t>
            </a:r>
          </a:p>
          <a:p>
            <a:pPr marL="914400" lvl="1" indent="-457200">
              <a:lnSpc>
                <a:spcPct val="150000"/>
              </a:lnSpc>
              <a:buFont typeface="Wingdings" panose="05000000000000000000" pitchFamily="2" charset="2"/>
              <a:buChar char="Ø"/>
            </a:pPr>
            <a:r>
              <a:rPr lang="fr-FR" sz="2200" b="0" smtClean="0">
                <a:solidFill>
                  <a:schemeClr val="tx1"/>
                </a:solidFill>
                <a:latin typeface="Tahoma" panose="020B0604030504040204" pitchFamily="34" charset="0"/>
                <a:ea typeface="Tahoma" panose="020B0604030504040204" pitchFamily="34" charset="0"/>
                <a:cs typeface="Tahoma" panose="020B0604030504040204" pitchFamily="34" charset="0"/>
              </a:rPr>
              <a:t>Electrocardiogramme (ECG).</a:t>
            </a:r>
            <a:endParaRPr lang="fr-FR" sz="2200" b="0">
              <a:solidFill>
                <a:schemeClr val="tx1"/>
              </a:solidFill>
              <a:latin typeface="Tahoma" panose="020B0604030504040204" pitchFamily="34" charset="0"/>
              <a:ea typeface="Tahoma" panose="020B0604030504040204" pitchFamily="34" charset="0"/>
              <a:cs typeface="Tahoma" panose="020B0604030504040204" pitchFamily="34" charset="0"/>
            </a:endParaRPr>
          </a:p>
          <a:p>
            <a:pPr marL="914400" lvl="1" indent="-457200">
              <a:lnSpc>
                <a:spcPct val="150000"/>
              </a:lnSpc>
              <a:buFont typeface="Wingdings" panose="05000000000000000000" pitchFamily="2" charset="2"/>
              <a:buChar char="Ø"/>
            </a:pPr>
            <a:r>
              <a:rPr lang="fr-FR" sz="2200" b="0" smtClean="0">
                <a:solidFill>
                  <a:schemeClr val="tx1"/>
                </a:solidFill>
                <a:latin typeface="Tahoma" panose="020B0604030504040204" pitchFamily="34" charset="0"/>
                <a:ea typeface="Tahoma" panose="020B0604030504040204" pitchFamily="34" charset="0"/>
                <a:cs typeface="Tahoma" panose="020B0604030504040204" pitchFamily="34" charset="0"/>
              </a:rPr>
              <a:t>Fibrillation Atriale (FA).</a:t>
            </a:r>
          </a:p>
          <a:p>
            <a:pPr marL="914400" lvl="1" indent="-457200">
              <a:lnSpc>
                <a:spcPct val="150000"/>
              </a:lnSpc>
              <a:buFont typeface="Wingdings" panose="05000000000000000000" pitchFamily="2" charset="2"/>
              <a:buChar char="Ø"/>
            </a:pPr>
            <a:r>
              <a:rPr lang="fr-FR" sz="2200" b="0" smtClean="0">
                <a:solidFill>
                  <a:schemeClr val="tx1"/>
                </a:solidFill>
                <a:latin typeface="Tahoma" panose="020B0604030504040204" pitchFamily="34" charset="0"/>
                <a:ea typeface="Tahoma" panose="020B0604030504040204" pitchFamily="34" charset="0"/>
                <a:cs typeface="Tahoma" panose="020B0604030504040204" pitchFamily="34" charset="0"/>
              </a:rPr>
              <a:t>Modèles de classification/détection/prévision </a:t>
            </a:r>
            <a:r>
              <a:rPr lang="fr-FR" sz="2200" b="0">
                <a:solidFill>
                  <a:schemeClr val="tx1"/>
                </a:solidFill>
                <a:latin typeface="Tahoma" panose="020B0604030504040204" pitchFamily="34" charset="0"/>
                <a:ea typeface="Tahoma" panose="020B0604030504040204" pitchFamily="34" charset="0"/>
                <a:cs typeface="Tahoma" panose="020B0604030504040204" pitchFamily="34" charset="0"/>
              </a:rPr>
              <a:t>de la </a:t>
            </a:r>
            <a:r>
              <a:rPr lang="fr-FR" sz="2200" b="0" smtClean="0">
                <a:solidFill>
                  <a:schemeClr val="tx1"/>
                </a:solidFill>
                <a:latin typeface="Tahoma" panose="020B0604030504040204" pitchFamily="34" charset="0"/>
                <a:ea typeface="Tahoma" panose="020B0604030504040204" pitchFamily="34" charset="0"/>
                <a:cs typeface="Tahoma" panose="020B0604030504040204" pitchFamily="34" charset="0"/>
              </a:rPr>
              <a:t>FA.</a:t>
            </a:r>
          </a:p>
          <a:p>
            <a:pPr marL="1371600" lvl="2" indent="-457200">
              <a:lnSpc>
                <a:spcPct val="150000"/>
              </a:lnSpc>
              <a:buFont typeface="Wingdings" panose="05000000000000000000" pitchFamily="2" charset="2"/>
              <a:buChar char="Ø"/>
            </a:pPr>
            <a:r>
              <a:rPr lang="fr-FR" b="0" smtClean="0">
                <a:solidFill>
                  <a:schemeClr val="tx1"/>
                </a:solidFill>
                <a:latin typeface="Tahoma" panose="020B0604030504040204" pitchFamily="34" charset="0"/>
                <a:ea typeface="Tahoma" panose="020B0604030504040204" pitchFamily="34" charset="0"/>
                <a:cs typeface="Tahoma" panose="020B0604030504040204" pitchFamily="34" charset="0"/>
              </a:rPr>
              <a:t>Prétraitement/Extraction des caractéristiques/Apprentissage supervisé.</a:t>
            </a:r>
          </a:p>
          <a:p>
            <a:pPr marL="457200" indent="-457200">
              <a:lnSpc>
                <a:spcPct val="150000"/>
              </a:lnSpc>
              <a:buFont typeface="Wingdings" panose="05000000000000000000" pitchFamily="2" charset="2"/>
              <a:buChar char="§"/>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Rédaction d’un article.</a:t>
            </a:r>
          </a:p>
          <a:p>
            <a:pPr marL="457200" indent="-457200">
              <a:lnSpc>
                <a:spcPct val="150000"/>
              </a:lnSpc>
              <a:buFont typeface="Wingdings" panose="05000000000000000000" pitchFamily="2" charset="2"/>
              <a:buChar char="§"/>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Travaux en cours.</a:t>
            </a:r>
          </a:p>
          <a:p>
            <a:pPr marL="457200" indent="-457200">
              <a:lnSpc>
                <a:spcPct val="150000"/>
              </a:lnSpc>
              <a:buFont typeface="Wingdings" panose="05000000000000000000" pitchFamily="2" charset="2"/>
              <a:buChar char="§"/>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Conclusion et perspective.</a:t>
            </a:r>
            <a:endParaRPr lang="en-US" sz="2200" b="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2</a:t>
            </a:fld>
            <a:endParaRPr lang="en-US"/>
          </a:p>
        </p:txBody>
      </p:sp>
    </p:spTree>
    <p:extLst>
      <p:ext uri="{BB962C8B-B14F-4D97-AF65-F5344CB8AC3E}">
        <p14:creationId xmlns:p14="http://schemas.microsoft.com/office/powerpoint/2010/main" val="2104329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9171" y="400272"/>
            <a:ext cx="10307781" cy="752635"/>
          </a:xfrm>
        </p:spPr>
        <p:txBody>
          <a:bodyPr>
            <a:noAutofit/>
          </a:bodyPr>
          <a:lstStyle/>
          <a:p>
            <a:pPr algn="ctr"/>
            <a:r>
              <a:rPr lang="en-US" sz="2400" b="1" smtClean="0">
                <a:latin typeface="Tahoma" panose="020B0604030504040204" pitchFamily="34" charset="0"/>
                <a:ea typeface="Tahoma" panose="020B0604030504040204" pitchFamily="34" charset="0"/>
                <a:cs typeface="Tahoma" panose="020B0604030504040204" pitchFamily="34" charset="0"/>
              </a:rPr>
              <a:t>Analyse des performances</a:t>
            </a: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20</a:t>
            </a:fld>
            <a:endParaRPr lang="en-US"/>
          </a:p>
        </p:txBody>
      </p:sp>
      <mc:AlternateContent xmlns:mc="http://schemas.openxmlformats.org/markup-compatibility/2006" xmlns:a14="http://schemas.microsoft.com/office/drawing/2010/main">
        <mc:Choice Requires="a14">
          <p:sp>
            <p:nvSpPr>
              <p:cNvPr id="5" name="Rectangle 4"/>
              <p:cNvSpPr/>
              <p:nvPr/>
            </p:nvSpPr>
            <p:spPr>
              <a:xfrm>
                <a:off x="4774594" y="1225689"/>
                <a:ext cx="7212357" cy="5588774"/>
              </a:xfrm>
              <a:prstGeom prst="rect">
                <a:avLst/>
              </a:prstGeom>
            </p:spPr>
            <p:txBody>
              <a:bodyPr wrap="square">
                <a:spAutoFit/>
              </a:bodyPr>
              <a:lstStyle/>
              <a:p>
                <a:pPr>
                  <a:lnSpc>
                    <a:spcPct val="150000"/>
                  </a:lnSpc>
                  <a:buFont typeface="Arial" panose="020B0604020202020204" pitchFamily="34" charset="0"/>
                  <a:buChar char="•"/>
                </a:pPr>
                <a:r>
                  <a:rPr lang="fr-FR" sz="2000" smtClean="0">
                    <a:solidFill>
                      <a:srgbClr val="000000"/>
                    </a:solidFill>
                    <a:latin typeface="Tahoma" panose="020B0604030504040204" pitchFamily="34" charset="0"/>
                    <a:ea typeface="Tahoma" panose="020B0604030504040204" pitchFamily="34" charset="0"/>
                    <a:cs typeface="Tahoma" panose="020B0604030504040204" pitchFamily="34" charset="0"/>
                  </a:rPr>
                  <a:t> analyser </a:t>
                </a:r>
                <a:r>
                  <a:rPr lang="fr-FR" sz="2000">
                    <a:solidFill>
                      <a:srgbClr val="000000"/>
                    </a:solidFill>
                    <a:latin typeface="Tahoma" panose="020B0604030504040204" pitchFamily="34" charset="0"/>
                    <a:ea typeface="Tahoma" panose="020B0604030504040204" pitchFamily="34" charset="0"/>
                    <a:cs typeface="Tahoma" panose="020B0604030504040204" pitchFamily="34" charset="0"/>
                  </a:rPr>
                  <a:t>les performances </a:t>
                </a:r>
                <a:r>
                  <a:rPr lang="fr-FR" sz="2000" smtClean="0">
                    <a:solidFill>
                      <a:srgbClr val="000000"/>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fr-FR" sz="2000" smtClean="0">
                    <a:solidFill>
                      <a:srgbClr val="000000"/>
                    </a:solidFill>
                    <a:latin typeface="Tahoma" panose="020B0604030504040204" pitchFamily="34" charset="0"/>
                    <a:ea typeface="Tahoma" panose="020B0604030504040204" pitchFamily="34" charset="0"/>
                    <a:cs typeface="Tahoma" panose="020B0604030504040204" pitchFamily="34" charset="0"/>
                  </a:rPr>
                  <a:t>les données d’apprentissage / test.</a:t>
                </a:r>
              </a:p>
              <a:p>
                <a:pPr>
                  <a:lnSpc>
                    <a:spcPct val="150000"/>
                  </a:lnSpc>
                  <a:buFont typeface="Arial" panose="020B0604020202020204" pitchFamily="34" charset="0"/>
                  <a:buChar char="•"/>
                </a:pPr>
                <a:r>
                  <a:rPr lang="fr-FR" sz="2000" smtClean="0">
                    <a:solidFill>
                      <a:srgbClr val="000000"/>
                    </a:solidFill>
                    <a:latin typeface="Tahoma" panose="020B0604030504040204" pitchFamily="34" charset="0"/>
                    <a:ea typeface="Tahoma" panose="020B0604030504040204" pitchFamily="34" charset="0"/>
                    <a:cs typeface="Tahoma" panose="020B0604030504040204" pitchFamily="34" charset="0"/>
                  </a:rPr>
                  <a:t> La matrice de confusion.</a:t>
                </a:r>
              </a:p>
              <a:p>
                <a:pPr>
                  <a:lnSpc>
                    <a:spcPct val="150000"/>
                  </a:lnSpc>
                  <a:buFont typeface="Arial" panose="020B0604020202020204" pitchFamily="34" charset="0"/>
                  <a:buChar char="•"/>
                </a:pPr>
                <a:r>
                  <a:rPr lang="fr-FR" sz="2000" smtClean="0">
                    <a:latin typeface="Tahoma" panose="020B0604030504040204" pitchFamily="34" charset="0"/>
                    <a:ea typeface="Tahoma" panose="020B0604030504040204" pitchFamily="34" charset="0"/>
                    <a:cs typeface="Tahoma" panose="020B0604030504040204" pitchFamily="34" charset="0"/>
                  </a:rPr>
                  <a:t> A partir de cette matrice, on peut calculer les paramètres tels que : </a:t>
                </a:r>
                <a:r>
                  <a:rPr lang="fr-FR" sz="2000">
                    <a:latin typeface="Tahoma" panose="020B0604030504040204" pitchFamily="34" charset="0"/>
                    <a:ea typeface="Tahoma" panose="020B0604030504040204" pitchFamily="34" charset="0"/>
                    <a:cs typeface="Tahoma" panose="020B0604030504040204" pitchFamily="34" charset="0"/>
                  </a:rPr>
                  <a:t>la précision (accuracy), la </a:t>
                </a:r>
                <a:r>
                  <a:rPr lang="fr-FR" sz="2000" smtClean="0">
                    <a:latin typeface="Tahoma" panose="020B0604030504040204" pitchFamily="34" charset="0"/>
                    <a:ea typeface="Tahoma" panose="020B0604030504040204" pitchFamily="34" charset="0"/>
                    <a:cs typeface="Tahoma" panose="020B0604030504040204" pitchFamily="34" charset="0"/>
                  </a:rPr>
                  <a:t>sensibilité (recall ou rappel), la spécificité et le F1-score.</a:t>
                </a:r>
              </a:p>
              <a:p>
                <a:pPr>
                  <a:lnSpc>
                    <a:spcPct val="150000"/>
                  </a:lnSpc>
                </a:pPr>
                <a:r>
                  <a:rPr lang="fr-FR" sz="2000" b="1" dirty="0">
                    <a:latin typeface="Tahoma" panose="020B0604030504040204" pitchFamily="34" charset="0"/>
                    <a:ea typeface="Tahoma" panose="020B0604030504040204" pitchFamily="34" charset="0"/>
                    <a:cs typeface="Tahoma" panose="020B0604030504040204" pitchFamily="34" charset="0"/>
                  </a:rPr>
                  <a:t>Précision=</a:t>
                </a:r>
                <a14:m>
                  <m:oMath xmlns:m="http://schemas.openxmlformats.org/officeDocument/2006/math">
                    <m:f>
                      <m:fPr>
                        <m:ctrlPr>
                          <a:rPr lang="fr-FR" sz="2000" b="1" i="1">
                            <a:latin typeface="Cambria Math" panose="02040503050406030204" pitchFamily="18" charset="0"/>
                            <a:ea typeface="Tahoma" panose="020B0604030504040204" pitchFamily="34" charset="0"/>
                            <a:cs typeface="Tahoma" panose="020B0604030504040204" pitchFamily="34" charset="0"/>
                          </a:rPr>
                        </m:ctrlPr>
                      </m:fPr>
                      <m:num>
                        <m:r>
                          <a:rPr lang="en-US" sz="2000" b="1" i="1">
                            <a:latin typeface="Cambria Math" panose="02040503050406030204" pitchFamily="18" charset="0"/>
                            <a:ea typeface="Tahoma" panose="020B0604030504040204" pitchFamily="34" charset="0"/>
                            <a:cs typeface="Tahoma" panose="020B0604030504040204" pitchFamily="34" charset="0"/>
                          </a:rPr>
                          <m:t>𝑻𝑷</m:t>
                        </m:r>
                      </m:num>
                      <m:den>
                        <m:r>
                          <a:rPr lang="en-US" sz="2000" b="1" i="1">
                            <a:latin typeface="Cambria Math" panose="02040503050406030204" pitchFamily="18" charset="0"/>
                            <a:ea typeface="Tahoma" panose="020B0604030504040204" pitchFamily="34" charset="0"/>
                            <a:cs typeface="Tahoma" panose="020B0604030504040204" pitchFamily="34" charset="0"/>
                          </a:rPr>
                          <m:t>𝑻𝑷</m:t>
                        </m:r>
                        <m:r>
                          <a:rPr lang="en-US" sz="2000" b="1" i="1">
                            <a:latin typeface="Cambria Math" panose="02040503050406030204" pitchFamily="18" charset="0"/>
                            <a:ea typeface="Tahoma" panose="020B0604030504040204" pitchFamily="34" charset="0"/>
                            <a:cs typeface="Tahoma" panose="020B0604030504040204" pitchFamily="34" charset="0"/>
                          </a:rPr>
                          <m:t>+</m:t>
                        </m:r>
                        <m:r>
                          <a:rPr lang="en-US" sz="2000" b="1" i="1">
                            <a:latin typeface="Cambria Math" panose="02040503050406030204" pitchFamily="18" charset="0"/>
                            <a:ea typeface="Tahoma" panose="020B0604030504040204" pitchFamily="34" charset="0"/>
                            <a:cs typeface="Tahoma" panose="020B0604030504040204" pitchFamily="34" charset="0"/>
                          </a:rPr>
                          <m:t>𝑭𝑷</m:t>
                        </m:r>
                      </m:den>
                    </m:f>
                  </m:oMath>
                </a14:m>
                <a:endParaRPr lang="en-US" sz="2000" smtClean="0"/>
              </a:p>
              <a:p>
                <a:pPr>
                  <a:lnSpc>
                    <a:spcPct val="150000"/>
                  </a:lnSpc>
                </a:pPr>
                <a:r>
                  <a:rPr lang="fr-FR" sz="2000" b="1" dirty="0">
                    <a:latin typeface="Tahoma" panose="020B0604030504040204" pitchFamily="34" charset="0"/>
                    <a:ea typeface="Tahoma" panose="020B0604030504040204" pitchFamily="34" charset="0"/>
                    <a:cs typeface="Tahoma" panose="020B0604030504040204" pitchFamily="34" charset="0"/>
                  </a:rPr>
                  <a:t>Rappel =</a:t>
                </a:r>
                <a14:m>
                  <m:oMath xmlns:m="http://schemas.openxmlformats.org/officeDocument/2006/math">
                    <m:f>
                      <m:fPr>
                        <m:ctrlPr>
                          <a:rPr lang="fr-FR" sz="2000" b="1" i="1">
                            <a:latin typeface="Cambria Math" panose="02040503050406030204" pitchFamily="18" charset="0"/>
                            <a:ea typeface="Tahoma" panose="020B0604030504040204" pitchFamily="34" charset="0"/>
                            <a:cs typeface="Tahoma" panose="020B0604030504040204" pitchFamily="34" charset="0"/>
                          </a:rPr>
                        </m:ctrlPr>
                      </m:fPr>
                      <m:num>
                        <m:r>
                          <a:rPr lang="en-US" sz="2000" b="1" i="1">
                            <a:latin typeface="Cambria Math" panose="02040503050406030204" pitchFamily="18" charset="0"/>
                            <a:ea typeface="Tahoma" panose="020B0604030504040204" pitchFamily="34" charset="0"/>
                            <a:cs typeface="Tahoma" panose="020B0604030504040204" pitchFamily="34" charset="0"/>
                          </a:rPr>
                          <m:t>𝑻𝑷</m:t>
                        </m:r>
                      </m:num>
                      <m:den>
                        <m:r>
                          <a:rPr lang="en-US" sz="2000" b="1" i="1">
                            <a:latin typeface="Cambria Math" panose="02040503050406030204" pitchFamily="18" charset="0"/>
                            <a:ea typeface="Tahoma" panose="020B0604030504040204" pitchFamily="34" charset="0"/>
                            <a:cs typeface="Tahoma" panose="020B0604030504040204" pitchFamily="34" charset="0"/>
                          </a:rPr>
                          <m:t>𝑻𝑷</m:t>
                        </m:r>
                        <m:r>
                          <a:rPr lang="en-US" sz="2000" b="1" i="1">
                            <a:latin typeface="Cambria Math" panose="02040503050406030204" pitchFamily="18" charset="0"/>
                            <a:ea typeface="Tahoma" panose="020B0604030504040204" pitchFamily="34" charset="0"/>
                            <a:cs typeface="Tahoma" panose="020B0604030504040204" pitchFamily="34" charset="0"/>
                          </a:rPr>
                          <m:t>+</m:t>
                        </m:r>
                        <m:r>
                          <a:rPr lang="en-US" sz="2000" b="1" i="1">
                            <a:latin typeface="Cambria Math" panose="02040503050406030204" pitchFamily="18" charset="0"/>
                            <a:ea typeface="Tahoma" panose="020B0604030504040204" pitchFamily="34" charset="0"/>
                            <a:cs typeface="Tahoma" panose="020B0604030504040204" pitchFamily="34" charset="0"/>
                          </a:rPr>
                          <m:t>𝑭𝑵</m:t>
                        </m:r>
                      </m:den>
                    </m:f>
                  </m:oMath>
                </a14:m>
                <a:endParaRPr lang="en-US" sz="2000" smtClean="0"/>
              </a:p>
              <a:p>
                <a:pPr>
                  <a:lnSpc>
                    <a:spcPct val="150000"/>
                  </a:lnSpc>
                </a:pPr>
                <a:r>
                  <a:rPr lang="fr-FR" sz="2000" b="1" smtClean="0">
                    <a:latin typeface="Tahoma" panose="020B0604030504040204" pitchFamily="34" charset="0"/>
                    <a:ea typeface="Tahoma" panose="020B0604030504040204" pitchFamily="34" charset="0"/>
                    <a:cs typeface="Tahoma" panose="020B0604030504040204" pitchFamily="34" charset="0"/>
                  </a:rPr>
                  <a:t>Spécificité</a:t>
                </a:r>
                <a:r>
                  <a:rPr lang="fr-FR" sz="2000" b="1" dirty="0">
                    <a:latin typeface="Tahoma" panose="020B0604030504040204" pitchFamily="34" charset="0"/>
                    <a:ea typeface="Tahoma" panose="020B0604030504040204" pitchFamily="34" charset="0"/>
                    <a:cs typeface="Tahoma" panose="020B0604030504040204" pitchFamily="34" charset="0"/>
                  </a:rPr>
                  <a:t>=</a:t>
                </a:r>
                <a14:m>
                  <m:oMath xmlns:m="http://schemas.openxmlformats.org/officeDocument/2006/math">
                    <m:f>
                      <m:fPr>
                        <m:ctrlPr>
                          <a:rPr lang="fr-FR" sz="2000" b="1" i="1">
                            <a:latin typeface="Cambria Math" panose="02040503050406030204" pitchFamily="18" charset="0"/>
                            <a:ea typeface="Tahoma" panose="020B0604030504040204" pitchFamily="34" charset="0"/>
                            <a:cs typeface="Tahoma" panose="020B0604030504040204" pitchFamily="34" charset="0"/>
                          </a:rPr>
                        </m:ctrlPr>
                      </m:fPr>
                      <m:num>
                        <m:r>
                          <a:rPr lang="en-US" sz="2000" b="1" i="1">
                            <a:latin typeface="Cambria Math" panose="02040503050406030204" pitchFamily="18" charset="0"/>
                            <a:ea typeface="Tahoma" panose="020B0604030504040204" pitchFamily="34" charset="0"/>
                            <a:cs typeface="Tahoma" panose="020B0604030504040204" pitchFamily="34" charset="0"/>
                          </a:rPr>
                          <m:t>𝑻𝑵</m:t>
                        </m:r>
                      </m:num>
                      <m:den>
                        <m:r>
                          <a:rPr lang="en-US" sz="2000" b="1" i="1">
                            <a:latin typeface="Cambria Math" panose="02040503050406030204" pitchFamily="18" charset="0"/>
                            <a:ea typeface="Tahoma" panose="020B0604030504040204" pitchFamily="34" charset="0"/>
                            <a:cs typeface="Tahoma" panose="020B0604030504040204" pitchFamily="34" charset="0"/>
                          </a:rPr>
                          <m:t>𝑭𝑷</m:t>
                        </m:r>
                        <m:r>
                          <a:rPr lang="en-US" sz="2000" b="1" i="1">
                            <a:latin typeface="Cambria Math" panose="02040503050406030204" pitchFamily="18" charset="0"/>
                            <a:ea typeface="Tahoma" panose="020B0604030504040204" pitchFamily="34" charset="0"/>
                            <a:cs typeface="Tahoma" panose="020B0604030504040204" pitchFamily="34" charset="0"/>
                          </a:rPr>
                          <m:t>+</m:t>
                        </m:r>
                        <m:r>
                          <a:rPr lang="en-US" sz="2000" b="1" i="1">
                            <a:latin typeface="Cambria Math" panose="02040503050406030204" pitchFamily="18" charset="0"/>
                            <a:ea typeface="Tahoma" panose="020B0604030504040204" pitchFamily="34" charset="0"/>
                            <a:cs typeface="Tahoma" panose="020B0604030504040204" pitchFamily="34" charset="0"/>
                          </a:rPr>
                          <m:t>𝑻𝑵</m:t>
                        </m:r>
                      </m:den>
                    </m:f>
                  </m:oMath>
                </a14:m>
                <a:endParaRPr lang="en-US" sz="2000" smtClean="0"/>
              </a:p>
              <a:p>
                <a:pPr>
                  <a:lnSpc>
                    <a:spcPct val="150000"/>
                  </a:lnSpc>
                </a:pPr>
                <a:r>
                  <a:rPr lang="fr-FR" sz="2000" b="1" smtClean="0">
                    <a:latin typeface="Tahoma" panose="020B0604030504040204" pitchFamily="34" charset="0"/>
                    <a:ea typeface="Tahoma" panose="020B0604030504040204" pitchFamily="34" charset="0"/>
                    <a:cs typeface="Tahoma" panose="020B0604030504040204" pitchFamily="34" charset="0"/>
                  </a:rPr>
                  <a:t>F1−score=2</a:t>
                </a:r>
                <a:r>
                  <a:rPr lang="fr-FR" sz="2000" b="1" dirty="0">
                    <a:latin typeface="Tahoma" panose="020B0604030504040204" pitchFamily="34" charset="0"/>
                    <a:ea typeface="Tahoma" panose="020B0604030504040204" pitchFamily="34" charset="0"/>
                    <a:cs typeface="Tahoma" panose="020B0604030504040204" pitchFamily="34" charset="0"/>
                  </a:rPr>
                  <a:t>×</a:t>
                </a:r>
                <a14:m>
                  <m:oMath xmlns:m="http://schemas.openxmlformats.org/officeDocument/2006/math">
                    <m:f>
                      <m:fPr>
                        <m:ctrlPr>
                          <a:rPr lang="fr-FR" sz="2000" b="1" i="1">
                            <a:latin typeface="Cambria Math" panose="02040503050406030204" pitchFamily="18" charset="0"/>
                            <a:ea typeface="Tahoma" panose="020B0604030504040204" pitchFamily="34" charset="0"/>
                            <a:cs typeface="Tahoma" panose="020B0604030504040204" pitchFamily="34" charset="0"/>
                          </a:rPr>
                        </m:ctrlPr>
                      </m:fPr>
                      <m:num>
                        <m:r>
                          <a:rPr lang="fr-FR" sz="2000" b="1" i="1">
                            <a:latin typeface="Cambria Math" panose="02040503050406030204" pitchFamily="18" charset="0"/>
                            <a:ea typeface="Tahoma" panose="020B0604030504040204" pitchFamily="34" charset="0"/>
                            <a:cs typeface="Tahoma" panose="020B0604030504040204" pitchFamily="34" charset="0"/>
                          </a:rPr>
                          <m:t>𝐏𝐫</m:t>
                        </m:r>
                        <m:r>
                          <a:rPr lang="fr-FR" sz="2000" b="1">
                            <a:latin typeface="Cambria Math" panose="02040503050406030204" pitchFamily="18" charset="0"/>
                            <a:ea typeface="Tahoma" panose="020B0604030504040204" pitchFamily="34" charset="0"/>
                            <a:cs typeface="Tahoma" panose="020B0604030504040204" pitchFamily="34" charset="0"/>
                          </a:rPr>
                          <m:t>é</m:t>
                        </m:r>
                        <m:r>
                          <a:rPr lang="fr-FR" sz="2000" b="1" i="1">
                            <a:latin typeface="Cambria Math" panose="02040503050406030204" pitchFamily="18" charset="0"/>
                            <a:ea typeface="Tahoma" panose="020B0604030504040204" pitchFamily="34" charset="0"/>
                            <a:cs typeface="Tahoma" panose="020B0604030504040204" pitchFamily="34" charset="0"/>
                          </a:rPr>
                          <m:t>𝐜𝐢𝐬𝐢𝐨𝐧</m:t>
                        </m:r>
                        <m:r>
                          <a:rPr lang="fr-FR" sz="2000" b="1">
                            <a:latin typeface="Cambria Math" panose="02040503050406030204" pitchFamily="18" charset="0"/>
                            <a:ea typeface="Tahoma" panose="020B0604030504040204" pitchFamily="34" charset="0"/>
                            <a:cs typeface="Tahoma" panose="020B0604030504040204" pitchFamily="34" charset="0"/>
                          </a:rPr>
                          <m:t>×</m:t>
                        </m:r>
                        <m:r>
                          <a:rPr lang="fr-FR" sz="2000" b="1" i="1">
                            <a:latin typeface="Cambria Math" panose="02040503050406030204" pitchFamily="18" charset="0"/>
                            <a:ea typeface="Tahoma" panose="020B0604030504040204" pitchFamily="34" charset="0"/>
                            <a:cs typeface="Tahoma" panose="020B0604030504040204" pitchFamily="34" charset="0"/>
                          </a:rPr>
                          <m:t>𝐑𝐚𝐩𝐩𝐞𝐥</m:t>
                        </m:r>
                      </m:num>
                      <m:den>
                        <m:r>
                          <a:rPr lang="fr-FR" sz="2000" b="1" i="1">
                            <a:latin typeface="Cambria Math" panose="02040503050406030204" pitchFamily="18" charset="0"/>
                            <a:ea typeface="Tahoma" panose="020B0604030504040204" pitchFamily="34" charset="0"/>
                            <a:cs typeface="Tahoma" panose="020B0604030504040204" pitchFamily="34" charset="0"/>
                          </a:rPr>
                          <m:t>𝐏𝐫</m:t>
                        </m:r>
                        <m:r>
                          <a:rPr lang="fr-FR" sz="2000" b="1">
                            <a:latin typeface="Cambria Math" panose="02040503050406030204" pitchFamily="18" charset="0"/>
                            <a:ea typeface="Tahoma" panose="020B0604030504040204" pitchFamily="34" charset="0"/>
                            <a:cs typeface="Tahoma" panose="020B0604030504040204" pitchFamily="34" charset="0"/>
                          </a:rPr>
                          <m:t>é</m:t>
                        </m:r>
                        <m:r>
                          <a:rPr lang="fr-FR" sz="2000" b="1" i="1">
                            <a:latin typeface="Cambria Math" panose="02040503050406030204" pitchFamily="18" charset="0"/>
                            <a:ea typeface="Tahoma" panose="020B0604030504040204" pitchFamily="34" charset="0"/>
                            <a:cs typeface="Tahoma" panose="020B0604030504040204" pitchFamily="34" charset="0"/>
                          </a:rPr>
                          <m:t>𝐜𝐢𝐬𝐢𝐨𝐧</m:t>
                        </m:r>
                        <m:r>
                          <a:rPr lang="fr-FR" sz="2000" b="1">
                            <a:latin typeface="Cambria Math" panose="02040503050406030204" pitchFamily="18" charset="0"/>
                            <a:ea typeface="Tahoma" panose="020B0604030504040204" pitchFamily="34" charset="0"/>
                            <a:cs typeface="Tahoma" panose="020B0604030504040204" pitchFamily="34" charset="0"/>
                          </a:rPr>
                          <m:t>+</m:t>
                        </m:r>
                        <m:r>
                          <a:rPr lang="fr-FR" sz="2000" b="1" i="1">
                            <a:latin typeface="Cambria Math" panose="02040503050406030204" pitchFamily="18" charset="0"/>
                            <a:ea typeface="Tahoma" panose="020B0604030504040204" pitchFamily="34" charset="0"/>
                            <a:cs typeface="Tahoma" panose="020B0604030504040204" pitchFamily="34" charset="0"/>
                          </a:rPr>
                          <m:t>𝐑𝐚𝐩𝐩𝐞𝐥</m:t>
                        </m:r>
                      </m:den>
                    </m:f>
                    <m:r>
                      <a:rPr lang="en-US" sz="2000" b="1" i="1">
                        <a:latin typeface="Cambria Math" panose="02040503050406030204" pitchFamily="18" charset="0"/>
                        <a:ea typeface="Tahoma" panose="020B0604030504040204" pitchFamily="34" charset="0"/>
                        <a:cs typeface="Tahoma" panose="020B0604030504040204" pitchFamily="34" charset="0"/>
                      </a:rPr>
                      <m:t>= </m:t>
                    </m:r>
                  </m:oMath>
                </a14:m>
                <a:r>
                  <a:rPr lang="fr-FR" sz="2000" b="1" dirty="0">
                    <a:latin typeface="Tahoma" panose="020B0604030504040204" pitchFamily="34" charset="0"/>
                    <a:ea typeface="Tahoma" panose="020B0604030504040204" pitchFamily="34" charset="0"/>
                    <a:cs typeface="Tahoma" panose="020B0604030504040204" pitchFamily="34" charset="0"/>
                  </a:rPr>
                  <a:t>2×</a:t>
                </a:r>
                <a14:m>
                  <m:oMath xmlns:m="http://schemas.openxmlformats.org/officeDocument/2006/math">
                    <m:f>
                      <m:fPr>
                        <m:ctrlPr>
                          <a:rPr lang="fr-FR" sz="2000" b="1" i="1">
                            <a:latin typeface="Cambria Math" panose="02040503050406030204" pitchFamily="18" charset="0"/>
                            <a:ea typeface="Tahoma" panose="020B0604030504040204" pitchFamily="34" charset="0"/>
                            <a:cs typeface="Tahoma" panose="020B0604030504040204" pitchFamily="34" charset="0"/>
                          </a:rPr>
                        </m:ctrlPr>
                      </m:fPr>
                      <m:num>
                        <m:r>
                          <a:rPr lang="en-US" sz="2000" b="1" i="1">
                            <a:latin typeface="Cambria Math" panose="02040503050406030204" pitchFamily="18" charset="0"/>
                            <a:ea typeface="Tahoma" panose="020B0604030504040204" pitchFamily="34" charset="0"/>
                            <a:cs typeface="Tahoma" panose="020B0604030504040204" pitchFamily="34" charset="0"/>
                          </a:rPr>
                          <m:t>𝑻𝑷</m:t>
                        </m:r>
                      </m:num>
                      <m:den>
                        <m:r>
                          <a:rPr lang="en-US" sz="2000" b="1">
                            <a:latin typeface="Cambria Math" panose="02040503050406030204" pitchFamily="18" charset="0"/>
                            <a:ea typeface="Tahoma" panose="020B0604030504040204" pitchFamily="34" charset="0"/>
                            <a:cs typeface="Tahoma" panose="020B0604030504040204" pitchFamily="34" charset="0"/>
                          </a:rPr>
                          <m:t>𝟐𝐓𝐏</m:t>
                        </m:r>
                        <m:r>
                          <a:rPr lang="en-US" sz="2000" b="1">
                            <a:latin typeface="Cambria Math" panose="02040503050406030204" pitchFamily="18" charset="0"/>
                            <a:ea typeface="Tahoma" panose="020B0604030504040204" pitchFamily="34" charset="0"/>
                            <a:cs typeface="Tahoma" panose="020B0604030504040204" pitchFamily="34" charset="0"/>
                          </a:rPr>
                          <m:t>+</m:t>
                        </m:r>
                        <m:r>
                          <a:rPr lang="en-US" sz="2000" b="1">
                            <a:latin typeface="Cambria Math" panose="02040503050406030204" pitchFamily="18" charset="0"/>
                            <a:ea typeface="Tahoma" panose="020B0604030504040204" pitchFamily="34" charset="0"/>
                            <a:cs typeface="Tahoma" panose="020B0604030504040204" pitchFamily="34" charset="0"/>
                          </a:rPr>
                          <m:t>𝐅𝐏</m:t>
                        </m:r>
                        <m:r>
                          <a:rPr lang="en-US" sz="2000" b="1">
                            <a:latin typeface="Cambria Math" panose="02040503050406030204" pitchFamily="18" charset="0"/>
                            <a:ea typeface="Tahoma" panose="020B0604030504040204" pitchFamily="34" charset="0"/>
                            <a:cs typeface="Tahoma" panose="020B0604030504040204" pitchFamily="34" charset="0"/>
                          </a:rPr>
                          <m:t>+</m:t>
                        </m:r>
                        <m:r>
                          <a:rPr lang="en-US" sz="2000" b="1">
                            <a:latin typeface="Cambria Math" panose="02040503050406030204" pitchFamily="18" charset="0"/>
                            <a:ea typeface="Tahoma" panose="020B0604030504040204" pitchFamily="34" charset="0"/>
                            <a:cs typeface="Tahoma" panose="020B0604030504040204" pitchFamily="34" charset="0"/>
                          </a:rPr>
                          <m:t>𝐅𝐍</m:t>
                        </m:r>
                      </m:den>
                    </m:f>
                  </m:oMath>
                </a14:m>
                <a:endParaRPr lang="en-US" sz="2000"/>
              </a:p>
            </p:txBody>
          </p:sp>
        </mc:Choice>
        <mc:Fallback xmlns="">
          <p:sp>
            <p:nvSpPr>
              <p:cNvPr id="5" name="Rectangle 4"/>
              <p:cNvSpPr>
                <a:spLocks noRot="1" noChangeAspect="1" noMove="1" noResize="1" noEditPoints="1" noAdjustHandles="1" noChangeArrowheads="1" noChangeShapeType="1" noTextEdit="1"/>
              </p:cNvSpPr>
              <p:nvPr/>
            </p:nvSpPr>
            <p:spPr>
              <a:xfrm>
                <a:off x="4774594" y="1225689"/>
                <a:ext cx="7212357" cy="5588774"/>
              </a:xfrm>
              <a:prstGeom prst="rect">
                <a:avLst/>
              </a:prstGeom>
              <a:blipFill rotWithShape="0">
                <a:blip r:embed="rId3"/>
                <a:stretch>
                  <a:fillRect l="-845"/>
                </a:stretch>
              </a:blipFill>
            </p:spPr>
            <p:txBody>
              <a:bodyPr/>
              <a:lstStyle/>
              <a:p>
                <a:r>
                  <a:rPr lang="en-US">
                    <a:noFill/>
                  </a:rPr>
                  <a:t> </a:t>
                </a:r>
              </a:p>
            </p:txBody>
          </p:sp>
        </mc:Fallback>
      </mc:AlternateContent>
      <p:grpSp>
        <p:nvGrpSpPr>
          <p:cNvPr id="21" name="Group 20"/>
          <p:cNvGrpSpPr/>
          <p:nvPr/>
        </p:nvGrpSpPr>
        <p:grpSpPr>
          <a:xfrm>
            <a:off x="1853513" y="1152907"/>
            <a:ext cx="2134051" cy="1197109"/>
            <a:chOff x="0" y="0"/>
            <a:chExt cx="2134051" cy="1197109"/>
          </a:xfrm>
        </p:grpSpPr>
        <p:sp>
          <p:nvSpPr>
            <p:cNvPr id="22" name="Rounded Rectangle 21"/>
            <p:cNvSpPr/>
            <p:nvPr/>
          </p:nvSpPr>
          <p:spPr>
            <a:xfrm>
              <a:off x="0" y="0"/>
              <a:ext cx="2134051" cy="1197109"/>
            </a:xfrm>
            <a:prstGeom prst="roundRect">
              <a:avLst>
                <a:gd name="adj" fmla="val 10000"/>
              </a:avLst>
            </a:prstGeom>
            <a:solidFill>
              <a:srgbClr val="00B0F0"/>
            </a:solidFill>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23" name="Rounded Rectangle 4"/>
            <p:cNvSpPr/>
            <p:nvPr/>
          </p:nvSpPr>
          <p:spPr>
            <a:xfrm>
              <a:off x="35062" y="35062"/>
              <a:ext cx="2063927" cy="11269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smtClean="0">
                  <a:latin typeface="Tahoma" panose="020B0604030504040204" pitchFamily="34" charset="0"/>
                  <a:ea typeface="Tahoma" panose="020B0604030504040204" pitchFamily="34" charset="0"/>
                  <a:cs typeface="Tahoma" panose="020B0604030504040204" pitchFamily="34" charset="0"/>
                </a:rPr>
                <a:t>Application du modèle d’apprentissage</a:t>
              </a:r>
              <a:endParaRPr lang="en-US" sz="1700" b="1" kern="1200">
                <a:latin typeface="Tahoma" panose="020B0604030504040204" pitchFamily="34" charset="0"/>
                <a:ea typeface="Tahoma" panose="020B0604030504040204" pitchFamily="34" charset="0"/>
                <a:cs typeface="Tahoma" panose="020B0604030504040204" pitchFamily="34" charset="0"/>
              </a:endParaRPr>
            </a:p>
          </p:txBody>
        </p:sp>
      </p:grpSp>
      <p:grpSp>
        <p:nvGrpSpPr>
          <p:cNvPr id="24" name="Group 23"/>
          <p:cNvGrpSpPr/>
          <p:nvPr/>
        </p:nvGrpSpPr>
        <p:grpSpPr>
          <a:xfrm>
            <a:off x="2618251" y="2345021"/>
            <a:ext cx="538699" cy="615926"/>
            <a:chOff x="764738" y="1192114"/>
            <a:chExt cx="538699" cy="615926"/>
          </a:xfrm>
        </p:grpSpPr>
        <p:sp>
          <p:nvSpPr>
            <p:cNvPr id="25" name="Right Arrow 24"/>
            <p:cNvSpPr/>
            <p:nvPr/>
          </p:nvSpPr>
          <p:spPr>
            <a:xfrm rot="5400000">
              <a:off x="726125" y="1230727"/>
              <a:ext cx="615926" cy="538699"/>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sp>
        <p:sp>
          <p:nvSpPr>
            <p:cNvPr id="26" name="Right Arrow 6"/>
            <p:cNvSpPr/>
            <p:nvPr/>
          </p:nvSpPr>
          <p:spPr>
            <a:xfrm>
              <a:off x="872478" y="1192114"/>
              <a:ext cx="323219" cy="4543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grpSp>
        <p:nvGrpSpPr>
          <p:cNvPr id="27" name="Group 26"/>
          <p:cNvGrpSpPr/>
          <p:nvPr/>
        </p:nvGrpSpPr>
        <p:grpSpPr>
          <a:xfrm>
            <a:off x="1853513" y="2948571"/>
            <a:ext cx="2134051" cy="1197109"/>
            <a:chOff x="0" y="1795664"/>
            <a:chExt cx="2134051" cy="1197109"/>
          </a:xfrm>
        </p:grpSpPr>
        <p:sp>
          <p:nvSpPr>
            <p:cNvPr id="28" name="Rounded Rectangle 27"/>
            <p:cNvSpPr/>
            <p:nvPr/>
          </p:nvSpPr>
          <p:spPr>
            <a:xfrm>
              <a:off x="0" y="1795664"/>
              <a:ext cx="2134051" cy="1197109"/>
            </a:xfrm>
            <a:prstGeom prst="roundRect">
              <a:avLst>
                <a:gd name="adj" fmla="val 10000"/>
              </a:avLst>
            </a:prstGeom>
            <a:solidFill>
              <a:srgbClr val="FFFF00"/>
            </a:solidFill>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29" name="Rounded Rectangle 8"/>
            <p:cNvSpPr/>
            <p:nvPr/>
          </p:nvSpPr>
          <p:spPr>
            <a:xfrm>
              <a:off x="35062" y="1830726"/>
              <a:ext cx="2063927" cy="1126985"/>
            </a:xfrm>
            <a:prstGeom prst="rect">
              <a:avLst/>
            </a:prstGeom>
            <a:solidFill>
              <a:srgbClr val="FF0000"/>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err="1" smtClean="0">
                  <a:latin typeface="Tahoma" panose="020B0604030504040204" pitchFamily="34" charset="0"/>
                  <a:ea typeface="Tahoma" panose="020B0604030504040204" pitchFamily="34" charset="0"/>
                  <a:cs typeface="Tahoma" panose="020B0604030504040204" pitchFamily="34" charset="0"/>
                </a:rPr>
                <a:t>Analyse</a:t>
              </a:r>
              <a:r>
                <a:rPr lang="en-US" sz="1700" b="1" kern="1200" smtClean="0">
                  <a:latin typeface="Tahoma" panose="020B0604030504040204" pitchFamily="34" charset="0"/>
                  <a:ea typeface="Tahoma" panose="020B0604030504040204" pitchFamily="34" charset="0"/>
                  <a:cs typeface="Tahoma" panose="020B0604030504040204" pitchFamily="34" charset="0"/>
                </a:rPr>
                <a:t> des performances / validation du modèle</a:t>
              </a:r>
              <a:endParaRPr lang="en-US" sz="1700" b="1" kern="1200">
                <a:latin typeface="Tahoma" panose="020B0604030504040204" pitchFamily="34" charset="0"/>
                <a:ea typeface="Tahoma" panose="020B0604030504040204" pitchFamily="34" charset="0"/>
                <a:cs typeface="Tahoma" panose="020B0604030504040204" pitchFamily="34" charset="0"/>
              </a:endParaRPr>
            </a:p>
          </p:txBody>
        </p:sp>
      </p:grpSp>
      <p:grpSp>
        <p:nvGrpSpPr>
          <p:cNvPr id="30" name="Group 29"/>
          <p:cNvGrpSpPr/>
          <p:nvPr/>
        </p:nvGrpSpPr>
        <p:grpSpPr>
          <a:xfrm>
            <a:off x="2716815" y="4150594"/>
            <a:ext cx="538699" cy="609367"/>
            <a:chOff x="863302" y="2997687"/>
            <a:chExt cx="538699" cy="609367"/>
          </a:xfrm>
        </p:grpSpPr>
        <p:sp>
          <p:nvSpPr>
            <p:cNvPr id="31" name="Right Arrow 30"/>
            <p:cNvSpPr/>
            <p:nvPr/>
          </p:nvSpPr>
          <p:spPr>
            <a:xfrm rot="5400000">
              <a:off x="827968" y="3033021"/>
              <a:ext cx="609367" cy="538699"/>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sp>
        <p:sp>
          <p:nvSpPr>
            <p:cNvPr id="32" name="Right Arrow 10"/>
            <p:cNvSpPr/>
            <p:nvPr/>
          </p:nvSpPr>
          <p:spPr>
            <a:xfrm>
              <a:off x="971042" y="2997687"/>
              <a:ext cx="323219" cy="44775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grpSp>
        <p:nvGrpSpPr>
          <p:cNvPr id="33" name="Group 32"/>
          <p:cNvGrpSpPr/>
          <p:nvPr/>
        </p:nvGrpSpPr>
        <p:grpSpPr>
          <a:xfrm>
            <a:off x="1853513" y="4699703"/>
            <a:ext cx="2134051" cy="1197109"/>
            <a:chOff x="0" y="3546796"/>
            <a:chExt cx="2134051" cy="1197109"/>
          </a:xfrm>
        </p:grpSpPr>
        <p:sp>
          <p:nvSpPr>
            <p:cNvPr id="34" name="Rounded Rectangle 33"/>
            <p:cNvSpPr/>
            <p:nvPr/>
          </p:nvSpPr>
          <p:spPr>
            <a:xfrm>
              <a:off x="0" y="3546796"/>
              <a:ext cx="2134051" cy="1197109"/>
            </a:xfrm>
            <a:prstGeom prst="roundRect">
              <a:avLst>
                <a:gd name="adj" fmla="val 10000"/>
              </a:avLst>
            </a:prstGeom>
            <a:solidFill>
              <a:srgbClr val="00B0F0"/>
            </a:solidFill>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35" name="Rounded Rectangle 12"/>
            <p:cNvSpPr/>
            <p:nvPr/>
          </p:nvSpPr>
          <p:spPr>
            <a:xfrm>
              <a:off x="35062" y="3581858"/>
              <a:ext cx="2063927" cy="11269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smtClean="0">
                  <a:latin typeface="Tahoma" panose="020B0604030504040204" pitchFamily="34" charset="0"/>
                  <a:ea typeface="Tahoma" panose="020B0604030504040204" pitchFamily="34" charset="0"/>
                  <a:cs typeface="Tahoma" panose="020B0604030504040204" pitchFamily="34" charset="0"/>
                </a:rPr>
                <a:t>Résultat</a:t>
              </a:r>
              <a:endParaRPr lang="en-US" sz="1700" b="1" kern="1200">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11309444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9171" y="400272"/>
            <a:ext cx="10307781" cy="752635"/>
          </a:xfrm>
        </p:spPr>
        <p:txBody>
          <a:bodyPr>
            <a:noAutofit/>
          </a:bodyPr>
          <a:lstStyle/>
          <a:p>
            <a:pPr algn="ctr"/>
            <a:r>
              <a:rPr lang="en-US" sz="2400" b="1" smtClean="0">
                <a:latin typeface="Tahoma" panose="020B0604030504040204" pitchFamily="34" charset="0"/>
                <a:ea typeface="Tahoma" panose="020B0604030504040204" pitchFamily="34" charset="0"/>
                <a:cs typeface="Tahoma" panose="020B0604030504040204" pitchFamily="34" charset="0"/>
              </a:rPr>
              <a:t>Les travaux existants</a:t>
            </a: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21</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803348894"/>
              </p:ext>
            </p:extLst>
          </p:nvPr>
        </p:nvGraphicFramePr>
        <p:xfrm>
          <a:off x="646387" y="1665595"/>
          <a:ext cx="11114688" cy="3284776"/>
        </p:xfrm>
        <a:graphic>
          <a:graphicData uri="http://schemas.openxmlformats.org/drawingml/2006/table">
            <a:tbl>
              <a:tblPr firstRow="1" bandRow="1">
                <a:tableStyleId>{5C22544A-7EE6-4342-B048-85BDC9FD1C3A}</a:tableStyleId>
              </a:tblPr>
              <a:tblGrid>
                <a:gridCol w="1852448"/>
                <a:gridCol w="1852448"/>
                <a:gridCol w="1852448"/>
                <a:gridCol w="1852448"/>
                <a:gridCol w="1852448"/>
                <a:gridCol w="1852448"/>
              </a:tblGrid>
              <a:tr h="821194">
                <a:tc>
                  <a:txBody>
                    <a:bodyPr/>
                    <a:lstStyle/>
                    <a:p>
                      <a:r>
                        <a:rPr lang="en-US" smtClean="0">
                          <a:solidFill>
                            <a:schemeClr val="tx1"/>
                          </a:solidFill>
                        </a:rPr>
                        <a:t>Article</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mtClean="0">
                          <a:solidFill>
                            <a:schemeClr val="tx1"/>
                          </a:solidFill>
                        </a:rPr>
                        <a:t>Année de publication</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mtClean="0">
                          <a:solidFill>
                            <a:schemeClr val="tx1"/>
                          </a:solidFill>
                        </a:rPr>
                        <a:t>Modèle</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mtClean="0">
                          <a:solidFill>
                            <a:schemeClr val="tx1"/>
                          </a:solidFill>
                        </a:rPr>
                        <a:t>Précision</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mtClean="0">
                          <a:solidFill>
                            <a:schemeClr val="tx1"/>
                          </a:solidFill>
                        </a:rPr>
                        <a:t>Rappel</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mtClean="0">
                          <a:solidFill>
                            <a:schemeClr val="tx1"/>
                          </a:solidFill>
                        </a:rPr>
                        <a:t>Spécifité</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21194">
                <a:tc>
                  <a:txBody>
                    <a:bodyPr/>
                    <a:lstStyle/>
                    <a:p>
                      <a:r>
                        <a:rPr lang="en-US" smtClean="0">
                          <a:solidFill>
                            <a:schemeClr val="tx1"/>
                          </a:solidFill>
                        </a:rPr>
                        <a:t>Runnan He</a:t>
                      </a:r>
                      <a:r>
                        <a:rPr lang="en-US" baseline="0" smtClean="0">
                          <a:solidFill>
                            <a:schemeClr val="tx1"/>
                          </a:solidFill>
                        </a:rPr>
                        <a:t> et al.</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mtClean="0">
                          <a:solidFill>
                            <a:schemeClr val="tx1"/>
                          </a:solidFill>
                        </a:rPr>
                        <a:t>2018</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mtClean="0">
                          <a:solidFill>
                            <a:schemeClr val="tx1"/>
                          </a:solidFill>
                        </a:rPr>
                        <a:t>Détection CNN / 5 beats</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mtClean="0">
                          <a:solidFill>
                            <a:schemeClr val="tx1"/>
                          </a:solidFill>
                        </a:rPr>
                        <a:t>99.23%</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mtClean="0">
                          <a:solidFill>
                            <a:schemeClr val="tx1"/>
                          </a:solidFill>
                        </a:rPr>
                        <a:t>99.41%</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mtClean="0">
                          <a:solidFill>
                            <a:schemeClr val="tx1"/>
                          </a:solidFill>
                        </a:rPr>
                        <a:t>98.91%</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21194">
                <a:tc>
                  <a:txBody>
                    <a:bodyPr/>
                    <a:lstStyle/>
                    <a:p>
                      <a:r>
                        <a:rPr lang="en-US" smtClean="0">
                          <a:solidFill>
                            <a:schemeClr val="tx1"/>
                          </a:solidFill>
                        </a:rPr>
                        <a:t>Alarsan et al.</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mtClean="0">
                          <a:solidFill>
                            <a:schemeClr val="tx1"/>
                          </a:solidFill>
                        </a:rPr>
                        <a:t>2019</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mtClean="0">
                          <a:solidFill>
                            <a:schemeClr val="tx1"/>
                          </a:solidFill>
                        </a:rPr>
                        <a:t>Classification /SVM </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mtClean="0">
                          <a:solidFill>
                            <a:schemeClr val="tx1"/>
                          </a:solidFill>
                        </a:rPr>
                        <a:t>99.83%</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mtClean="0">
                          <a:solidFill>
                            <a:schemeClr val="tx1"/>
                          </a:solidFill>
                        </a:rPr>
                        <a:t>99.53%</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mtClean="0">
                          <a:solidFill>
                            <a:schemeClr val="tx1"/>
                          </a:solidFill>
                        </a:rPr>
                        <a:t>99.89%</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821194">
                <a:tc>
                  <a:txBody>
                    <a:bodyPr/>
                    <a:lstStyle/>
                    <a:p>
                      <a:r>
                        <a:rPr lang="en-US" smtClean="0">
                          <a:solidFill>
                            <a:schemeClr val="tx1"/>
                          </a:solidFill>
                        </a:rPr>
                        <a:t>Alcaraz et al.</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mtClean="0">
                          <a:solidFill>
                            <a:schemeClr val="tx1"/>
                          </a:solidFill>
                        </a:rPr>
                        <a:t>2012</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mtClean="0">
                          <a:solidFill>
                            <a:schemeClr val="tx1"/>
                          </a:solidFill>
                        </a:rPr>
                        <a:t>Prediction /10s</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mtClean="0">
                          <a:solidFill>
                            <a:schemeClr val="tx1"/>
                          </a:solidFill>
                        </a:rPr>
                        <a:t>93.6%</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mtClean="0">
                          <a:solidFill>
                            <a:schemeClr val="tx1"/>
                          </a:solidFill>
                        </a:rPr>
                        <a:t>95.38%</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mtClean="0">
                          <a:solidFill>
                            <a:schemeClr val="tx1"/>
                          </a:solidFill>
                        </a:rPr>
                        <a:t>91.76%</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7312097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886035"/>
          </a:xfrm>
        </p:spPr>
        <p:txBody>
          <a:bodyPr>
            <a:normAutofit fontScale="90000"/>
          </a:bodyPr>
          <a:lstStyle/>
          <a:p>
            <a:pPr algn="ctr"/>
            <a:r>
              <a:rPr lang="en-US" sz="3000" b="1" cap="none" err="1" smtClean="0">
                <a:latin typeface="Tahoma" panose="020B0604030504040204" pitchFamily="34" charset="0"/>
                <a:ea typeface="Tahoma" panose="020B0604030504040204" pitchFamily="34" charset="0"/>
                <a:cs typeface="Tahoma" panose="020B0604030504040204" pitchFamily="34" charset="0"/>
              </a:rPr>
              <a:t>Sommaire</a:t>
            </a:r>
            <a:r>
              <a:rPr lang="en-US" sz="3000" cap="none" smtClean="0">
                <a:latin typeface="Tahoma" panose="020B0604030504040204" pitchFamily="34" charset="0"/>
                <a:ea typeface="Tahoma" panose="020B0604030504040204" pitchFamily="34" charset="0"/>
                <a:cs typeface="Tahoma" panose="020B0604030504040204" pitchFamily="34" charset="0"/>
              </a:rPr>
              <a:t/>
            </a:r>
            <a:br>
              <a:rPr lang="en-US" sz="3000" cap="none" smtClean="0">
                <a:latin typeface="Tahoma" panose="020B0604030504040204" pitchFamily="34" charset="0"/>
                <a:ea typeface="Tahoma" panose="020B0604030504040204" pitchFamily="34" charset="0"/>
                <a:cs typeface="Tahoma" panose="020B0604030504040204" pitchFamily="34" charset="0"/>
              </a:rPr>
            </a:br>
            <a:endParaRPr lang="en-US" sz="300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620982" y="1510145"/>
            <a:ext cx="10296298" cy="4817609"/>
          </a:xfrm>
        </p:spPr>
        <p:txBody>
          <a:bodyPr anchor="t" anchorCtr="0">
            <a:normAutofit fontScale="70000" lnSpcReduction="20000"/>
          </a:bodyPr>
          <a:lstStyle/>
          <a:p>
            <a:pPr marL="457200" indent="-457200">
              <a:lnSpc>
                <a:spcPct val="150000"/>
              </a:lnSpc>
              <a:buFont typeface="Wingdings" panose="05000000000000000000" pitchFamily="2" charset="2"/>
              <a:buChar char="§"/>
            </a:pPr>
            <a:r>
              <a:rPr lang="fr-FR" sz="2200">
                <a:solidFill>
                  <a:schemeClr val="tx1"/>
                </a:solidFill>
                <a:latin typeface="Tahoma" panose="020B0604030504040204" pitchFamily="34" charset="0"/>
                <a:ea typeface="Tahoma" panose="020B0604030504040204" pitchFamily="34" charset="0"/>
                <a:cs typeface="Tahoma" panose="020B0604030504040204" pitchFamily="34" charset="0"/>
              </a:rPr>
              <a:t>Introduction.</a:t>
            </a:r>
          </a:p>
          <a:p>
            <a:pPr marL="914400" lvl="1" indent="-457200">
              <a:lnSpc>
                <a:spcPct val="150000"/>
              </a:lnSpc>
              <a:buFont typeface="Wingdings" panose="05000000000000000000" pitchFamily="2" charset="2"/>
              <a:buChar char="§"/>
            </a:pPr>
            <a:r>
              <a:rPr lang="fr-FR" sz="1800" b="0">
                <a:solidFill>
                  <a:schemeClr val="tx1"/>
                </a:solidFill>
                <a:latin typeface="Tahoma" panose="020B0604030504040204" pitchFamily="34" charset="0"/>
                <a:ea typeface="Tahoma" panose="020B0604030504040204" pitchFamily="34" charset="0"/>
                <a:cs typeface="Tahoma" panose="020B0604030504040204" pitchFamily="34" charset="0"/>
              </a:rPr>
              <a:t>Introduction générale.</a:t>
            </a:r>
          </a:p>
          <a:p>
            <a:pPr marL="914400" lvl="1" indent="-457200">
              <a:lnSpc>
                <a:spcPct val="150000"/>
              </a:lnSpc>
              <a:buFont typeface="Wingdings" panose="05000000000000000000" pitchFamily="2" charset="2"/>
              <a:buChar char="§"/>
            </a:pPr>
            <a:r>
              <a:rPr lang="fr-FR" sz="1800" b="0">
                <a:solidFill>
                  <a:schemeClr val="tx1"/>
                </a:solidFill>
                <a:latin typeface="Tahoma" panose="020B0604030504040204" pitchFamily="34" charset="0"/>
                <a:ea typeface="Tahoma" panose="020B0604030504040204" pitchFamily="34" charset="0"/>
                <a:cs typeface="Tahoma" panose="020B0604030504040204" pitchFamily="34" charset="0"/>
              </a:rPr>
              <a:t>Problématique/Objectifs</a:t>
            </a:r>
            <a:r>
              <a:rPr lang="fr-FR" sz="1800">
                <a:solidFill>
                  <a:srgbClr val="00B0F0"/>
                </a:solidFill>
                <a:latin typeface="Tahoma" panose="020B0604030504040204" pitchFamily="34" charset="0"/>
                <a:ea typeface="Tahoma" panose="020B0604030504040204" pitchFamily="34" charset="0"/>
                <a:cs typeface="Tahoma" panose="020B0604030504040204" pitchFamily="34" charset="0"/>
              </a:rPr>
              <a:t>.</a:t>
            </a:r>
          </a:p>
          <a:p>
            <a:pPr marL="457200" indent="-457200">
              <a:lnSpc>
                <a:spcPct val="150000"/>
              </a:lnSpc>
              <a:buFont typeface="Wingdings" panose="05000000000000000000" pitchFamily="2" charset="2"/>
              <a:buChar char="§"/>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Bibliographie :</a:t>
            </a:r>
          </a:p>
          <a:p>
            <a:pPr marL="914400" lvl="1" indent="-457200">
              <a:lnSpc>
                <a:spcPct val="150000"/>
              </a:lnSpc>
              <a:buFont typeface="Wingdings" panose="05000000000000000000" pitchFamily="2" charset="2"/>
              <a:buChar char="Ø"/>
            </a:pPr>
            <a:r>
              <a:rPr lang="fr-FR" sz="2200" b="0" smtClean="0">
                <a:solidFill>
                  <a:schemeClr val="tx1"/>
                </a:solidFill>
                <a:latin typeface="Tahoma" panose="020B0604030504040204" pitchFamily="34" charset="0"/>
                <a:ea typeface="Tahoma" panose="020B0604030504040204" pitchFamily="34" charset="0"/>
                <a:cs typeface="Tahoma" panose="020B0604030504040204" pitchFamily="34" charset="0"/>
              </a:rPr>
              <a:t>Electrocardiogramme (ECG).</a:t>
            </a:r>
            <a:endParaRPr lang="fr-FR" sz="2200" b="0">
              <a:solidFill>
                <a:schemeClr val="tx1"/>
              </a:solidFill>
              <a:latin typeface="Tahoma" panose="020B0604030504040204" pitchFamily="34" charset="0"/>
              <a:ea typeface="Tahoma" panose="020B0604030504040204" pitchFamily="34" charset="0"/>
              <a:cs typeface="Tahoma" panose="020B0604030504040204" pitchFamily="34" charset="0"/>
            </a:endParaRPr>
          </a:p>
          <a:p>
            <a:pPr marL="914400" lvl="1" indent="-457200">
              <a:lnSpc>
                <a:spcPct val="150000"/>
              </a:lnSpc>
              <a:buFont typeface="Wingdings" panose="05000000000000000000" pitchFamily="2" charset="2"/>
              <a:buChar char="Ø"/>
            </a:pPr>
            <a:r>
              <a:rPr lang="fr-FR" sz="2200" b="0" smtClean="0">
                <a:solidFill>
                  <a:schemeClr val="tx1"/>
                </a:solidFill>
                <a:latin typeface="Tahoma" panose="020B0604030504040204" pitchFamily="34" charset="0"/>
                <a:ea typeface="Tahoma" panose="020B0604030504040204" pitchFamily="34" charset="0"/>
                <a:cs typeface="Tahoma" panose="020B0604030504040204" pitchFamily="34" charset="0"/>
              </a:rPr>
              <a:t>Fibrillation atriale (FA).</a:t>
            </a:r>
          </a:p>
          <a:p>
            <a:pPr marL="914400" lvl="1" indent="-457200">
              <a:lnSpc>
                <a:spcPct val="150000"/>
              </a:lnSpc>
              <a:buFont typeface="Wingdings" panose="05000000000000000000" pitchFamily="2" charset="2"/>
              <a:buChar char="Ø"/>
            </a:pPr>
            <a:r>
              <a:rPr lang="fr-FR" sz="2200" b="0" smtClean="0">
                <a:solidFill>
                  <a:schemeClr val="tx1"/>
                </a:solidFill>
                <a:latin typeface="Tahoma" panose="020B0604030504040204" pitchFamily="34" charset="0"/>
                <a:ea typeface="Tahoma" panose="020B0604030504040204" pitchFamily="34" charset="0"/>
                <a:cs typeface="Tahoma" panose="020B0604030504040204" pitchFamily="34" charset="0"/>
              </a:rPr>
              <a:t>Modèles de classification/détection/prévision </a:t>
            </a:r>
            <a:r>
              <a:rPr lang="fr-FR" sz="2200" b="0">
                <a:solidFill>
                  <a:schemeClr val="tx1"/>
                </a:solidFill>
                <a:latin typeface="Tahoma" panose="020B0604030504040204" pitchFamily="34" charset="0"/>
                <a:ea typeface="Tahoma" panose="020B0604030504040204" pitchFamily="34" charset="0"/>
                <a:cs typeface="Tahoma" panose="020B0604030504040204" pitchFamily="34" charset="0"/>
              </a:rPr>
              <a:t>de la </a:t>
            </a:r>
            <a:r>
              <a:rPr lang="fr-FR" sz="2200" b="0" smtClean="0">
                <a:solidFill>
                  <a:schemeClr val="tx1"/>
                </a:solidFill>
                <a:latin typeface="Tahoma" panose="020B0604030504040204" pitchFamily="34" charset="0"/>
                <a:ea typeface="Tahoma" panose="020B0604030504040204" pitchFamily="34" charset="0"/>
                <a:cs typeface="Tahoma" panose="020B0604030504040204" pitchFamily="34" charset="0"/>
              </a:rPr>
              <a:t>FA.</a:t>
            </a:r>
          </a:p>
          <a:p>
            <a:pPr marL="1371600" lvl="2" indent="-457200">
              <a:lnSpc>
                <a:spcPct val="150000"/>
              </a:lnSpc>
              <a:buFont typeface="Wingdings" panose="05000000000000000000" pitchFamily="2" charset="2"/>
              <a:buChar char="Ø"/>
            </a:pPr>
            <a:r>
              <a:rPr lang="fr-FR" b="0" smtClean="0">
                <a:solidFill>
                  <a:schemeClr val="tx1"/>
                </a:solidFill>
                <a:latin typeface="Tahoma" panose="020B0604030504040204" pitchFamily="34" charset="0"/>
                <a:ea typeface="Tahoma" panose="020B0604030504040204" pitchFamily="34" charset="0"/>
                <a:cs typeface="Tahoma" panose="020B0604030504040204" pitchFamily="34" charset="0"/>
              </a:rPr>
              <a:t>Prétraitement/Extraction des caractéristiques/Apprentissage supervisé</a:t>
            </a:r>
            <a:r>
              <a:rPr lang="fr-FR" smtClean="0">
                <a:solidFill>
                  <a:srgbClr val="00B0F0"/>
                </a:solidFill>
                <a:latin typeface="Tahoma" panose="020B0604030504040204" pitchFamily="34" charset="0"/>
                <a:ea typeface="Tahoma" panose="020B0604030504040204" pitchFamily="34" charset="0"/>
                <a:cs typeface="Tahoma" panose="020B0604030504040204" pitchFamily="34" charset="0"/>
              </a:rPr>
              <a:t>.</a:t>
            </a:r>
          </a:p>
          <a:p>
            <a:pPr marL="457200" indent="-457200">
              <a:lnSpc>
                <a:spcPct val="150000"/>
              </a:lnSpc>
              <a:buFont typeface="Wingdings" panose="05000000000000000000" pitchFamily="2" charset="2"/>
              <a:buChar char="§"/>
            </a:pPr>
            <a:r>
              <a:rPr lang="fr-FR" sz="2200" b="1" smtClean="0">
                <a:solidFill>
                  <a:srgbClr val="00B0F0"/>
                </a:solidFill>
                <a:latin typeface="Tahoma" panose="020B0604030504040204" pitchFamily="34" charset="0"/>
                <a:ea typeface="Tahoma" panose="020B0604030504040204" pitchFamily="34" charset="0"/>
                <a:cs typeface="Tahoma" panose="020B0604030504040204" pitchFamily="34" charset="0"/>
              </a:rPr>
              <a:t>Rédaction d’un article.</a:t>
            </a:r>
          </a:p>
          <a:p>
            <a:pPr marL="457200" indent="-457200">
              <a:lnSpc>
                <a:spcPct val="150000"/>
              </a:lnSpc>
              <a:buFont typeface="Wingdings" panose="05000000000000000000" pitchFamily="2" charset="2"/>
              <a:buChar char="§"/>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Travaux en cours.</a:t>
            </a:r>
          </a:p>
          <a:p>
            <a:pPr marL="457200" indent="-457200">
              <a:lnSpc>
                <a:spcPct val="150000"/>
              </a:lnSpc>
              <a:buFont typeface="Wingdings" panose="05000000000000000000" pitchFamily="2" charset="2"/>
              <a:buChar char="§"/>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Conclusion et perspective.</a:t>
            </a:r>
            <a:endParaRPr lang="en-US" sz="2200" b="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22</a:t>
            </a:fld>
            <a:endParaRPr lang="en-US"/>
          </a:p>
        </p:txBody>
      </p:sp>
    </p:spTree>
    <p:extLst>
      <p:ext uri="{BB962C8B-B14F-4D97-AF65-F5344CB8AC3E}">
        <p14:creationId xmlns:p14="http://schemas.microsoft.com/office/powerpoint/2010/main" val="38377479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9883629" cy="692072"/>
          </a:xfrm>
        </p:spPr>
        <p:txBody>
          <a:bodyPr>
            <a:normAutofit fontScale="90000"/>
          </a:bodyPr>
          <a:lstStyle/>
          <a:p>
            <a:pPr algn="ctr"/>
            <a:r>
              <a:rPr lang="fr-FR" sz="3000" b="1" smtClean="0">
                <a:latin typeface="Tahoma" panose="020B0604030504040204" pitchFamily="34" charset="0"/>
                <a:ea typeface="Tahoma" panose="020B0604030504040204" pitchFamily="34" charset="0"/>
                <a:cs typeface="Tahoma" panose="020B0604030504040204" pitchFamily="34" charset="0"/>
              </a:rPr>
              <a:t>Rédaction d’un article</a:t>
            </a:r>
            <a:r>
              <a:rPr lang="en-US" sz="3000" dirty="0">
                <a:latin typeface="Tahoma" panose="020B0604030504040204" pitchFamily="34" charset="0"/>
                <a:ea typeface="Tahoma" panose="020B0604030504040204" pitchFamily="34" charset="0"/>
                <a:cs typeface="Tahoma" panose="020B0604030504040204" pitchFamily="34" charset="0"/>
              </a:rPr>
              <a:t/>
            </a:r>
            <a:br>
              <a:rPr lang="en-US" sz="3000" dirty="0">
                <a:latin typeface="Tahoma" panose="020B0604030504040204" pitchFamily="34" charset="0"/>
                <a:ea typeface="Tahoma" panose="020B0604030504040204" pitchFamily="34" charset="0"/>
                <a:cs typeface="Tahoma" panose="020B0604030504040204" pitchFamily="34" charset="0"/>
              </a:rPr>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110342" y="1316182"/>
            <a:ext cx="10600707" cy="5133604"/>
          </a:xfrm>
        </p:spPr>
        <p:txBody>
          <a:bodyPr anchor="t" anchorCtr="0">
            <a:normAutofit fontScale="77500" lnSpcReduction="20000"/>
          </a:bodyPr>
          <a:lstStyle/>
          <a:p>
            <a:pPr marL="342900" indent="-342900">
              <a:lnSpc>
                <a:spcPct val="200000"/>
              </a:lnSpc>
              <a:buFont typeface="+mj-lt"/>
              <a:buAutoNum type="arabicPeriod"/>
            </a:pPr>
            <a:r>
              <a:rPr lang="fr-FR" sz="2600" smtClean="0">
                <a:latin typeface="Tahoma" panose="020B0604030504040204" pitchFamily="34" charset="0"/>
                <a:ea typeface="Tahoma" panose="020B0604030504040204" pitchFamily="34" charset="0"/>
                <a:cs typeface="Tahoma" panose="020B0604030504040204" pitchFamily="34" charset="0"/>
              </a:rPr>
              <a:t>Partant de la review de Matias et al. en 2021, faire un review semblable sur la prévision, la classification et la détction de la FA utilisant les ondelettes.</a:t>
            </a:r>
          </a:p>
          <a:p>
            <a:pPr marL="342900" indent="-342900">
              <a:lnSpc>
                <a:spcPct val="200000"/>
              </a:lnSpc>
              <a:buFont typeface="+mj-lt"/>
              <a:buAutoNum type="arabicPeriod"/>
            </a:pPr>
            <a:r>
              <a:rPr lang="fr-FR" sz="2600" smtClean="0">
                <a:latin typeface="Tahoma" panose="020B0604030504040204" pitchFamily="34" charset="0"/>
                <a:ea typeface="Tahoma" panose="020B0604030504040204" pitchFamily="34" charset="0"/>
                <a:cs typeface="Tahoma" panose="020B0604030504040204" pitchFamily="34" charset="0"/>
              </a:rPr>
              <a:t>Contributions de l’article :</a:t>
            </a:r>
          </a:p>
          <a:p>
            <a:pPr marL="914400" lvl="1" indent="-457200">
              <a:lnSpc>
                <a:spcPct val="200000"/>
              </a:lnSpc>
              <a:buFont typeface="Arial" panose="020B0604020202020204" pitchFamily="34" charset="0"/>
              <a:buChar char="•"/>
            </a:pPr>
            <a:r>
              <a:rPr lang="fr-FR" sz="2200" smtClean="0">
                <a:latin typeface="Tahoma" panose="020B0604030504040204" pitchFamily="34" charset="0"/>
                <a:ea typeface="Tahoma" panose="020B0604030504040204" pitchFamily="34" charset="0"/>
                <a:cs typeface="Tahoma" panose="020B0604030504040204" pitchFamily="34" charset="0"/>
              </a:rPr>
              <a:t>Etude bibliographique sur la prévision, la classification et la détection de la FA utilisant l’approche WT (10 dernières années).</a:t>
            </a:r>
          </a:p>
          <a:p>
            <a:pPr marL="914400" lvl="1" indent="-457200">
              <a:lnSpc>
                <a:spcPct val="200000"/>
              </a:lnSpc>
              <a:buFont typeface="Arial" panose="020B0604020202020204" pitchFamily="34" charset="0"/>
              <a:buChar char="•"/>
            </a:pPr>
            <a:r>
              <a:rPr lang="fr-FR" sz="2200" smtClean="0">
                <a:latin typeface="Tahoma" panose="020B0604030504040204" pitchFamily="34" charset="0"/>
                <a:ea typeface="Tahoma" panose="020B0604030504040204" pitchFamily="34" charset="0"/>
                <a:cs typeface="Tahoma" panose="020B0604030504040204" pitchFamily="34" charset="0"/>
              </a:rPr>
              <a:t>Comparaison entre WT Vs FFT.</a:t>
            </a:r>
          </a:p>
          <a:p>
            <a:pPr lvl="1" algn="ctr">
              <a:lnSpc>
                <a:spcPct val="200000"/>
              </a:lnSpc>
            </a:pPr>
            <a:r>
              <a:rPr lang="fr-FR" sz="2600" u="sng" smtClean="0">
                <a:latin typeface="Tahoma" panose="020B0604030504040204" pitchFamily="34" charset="0"/>
                <a:ea typeface="Tahoma" panose="020B0604030504040204" pitchFamily="34" charset="0"/>
                <a:cs typeface="Tahoma" panose="020B0604030504040204" pitchFamily="34" charset="0"/>
              </a:rPr>
              <a:t>Cet article sera soumis à une revue internationale.</a:t>
            </a:r>
          </a:p>
          <a:p>
            <a:pPr>
              <a:lnSpc>
                <a:spcPct val="200000"/>
              </a:lnSpc>
            </a:pPr>
            <a:r>
              <a:rPr lang="fr-FR" sz="1400" b="1" smtClean="0"/>
              <a:t/>
            </a:r>
            <a:br>
              <a:rPr lang="fr-FR" sz="1400" b="1" smtClean="0"/>
            </a:br>
            <a:endParaRPr lang="fr-FR" sz="1400" b="1" dirty="0" smtClean="0"/>
          </a:p>
        </p:txBody>
      </p:sp>
      <p:sp>
        <p:nvSpPr>
          <p:cNvPr id="2" name="Slide Number Placeholder 1"/>
          <p:cNvSpPr>
            <a:spLocks noGrp="1"/>
          </p:cNvSpPr>
          <p:nvPr>
            <p:ph type="sldNum" sz="quarter" idx="12"/>
          </p:nvPr>
        </p:nvSpPr>
        <p:spPr/>
        <p:txBody>
          <a:bodyPr/>
          <a:lstStyle/>
          <a:p>
            <a:fld id="{3D9FABE2-1C77-4E2F-9FBC-42E74009D933}" type="slidenum">
              <a:rPr lang="en-US" smtClean="0"/>
              <a:t>23</a:t>
            </a:fld>
            <a:endParaRPr lang="en-US" dirty="0"/>
          </a:p>
        </p:txBody>
      </p:sp>
    </p:spTree>
    <p:extLst>
      <p:ext uri="{BB962C8B-B14F-4D97-AF65-F5344CB8AC3E}">
        <p14:creationId xmlns:p14="http://schemas.microsoft.com/office/powerpoint/2010/main" val="17679152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886035"/>
          </a:xfrm>
        </p:spPr>
        <p:txBody>
          <a:bodyPr>
            <a:normAutofit fontScale="90000"/>
          </a:bodyPr>
          <a:lstStyle/>
          <a:p>
            <a:pPr algn="ctr"/>
            <a:r>
              <a:rPr lang="en-US" sz="3000" b="1" cap="none" err="1" smtClean="0">
                <a:latin typeface="Tahoma" panose="020B0604030504040204" pitchFamily="34" charset="0"/>
                <a:ea typeface="Tahoma" panose="020B0604030504040204" pitchFamily="34" charset="0"/>
                <a:cs typeface="Tahoma" panose="020B0604030504040204" pitchFamily="34" charset="0"/>
              </a:rPr>
              <a:t>Sommaire</a:t>
            </a:r>
            <a:r>
              <a:rPr lang="en-US" sz="3000" cap="none" smtClean="0">
                <a:latin typeface="Tahoma" panose="020B0604030504040204" pitchFamily="34" charset="0"/>
                <a:ea typeface="Tahoma" panose="020B0604030504040204" pitchFamily="34" charset="0"/>
                <a:cs typeface="Tahoma" panose="020B0604030504040204" pitchFamily="34" charset="0"/>
              </a:rPr>
              <a:t/>
            </a:r>
            <a:br>
              <a:rPr lang="en-US" sz="3000" cap="none" smtClean="0">
                <a:latin typeface="Tahoma" panose="020B0604030504040204" pitchFamily="34" charset="0"/>
                <a:ea typeface="Tahoma" panose="020B0604030504040204" pitchFamily="34" charset="0"/>
                <a:cs typeface="Tahoma" panose="020B0604030504040204" pitchFamily="34" charset="0"/>
              </a:rPr>
            </a:br>
            <a:endParaRPr lang="en-US" sz="300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620982" y="1510145"/>
            <a:ext cx="10296298" cy="4817609"/>
          </a:xfrm>
        </p:spPr>
        <p:txBody>
          <a:bodyPr anchor="t" anchorCtr="0">
            <a:normAutofit fontScale="70000" lnSpcReduction="20000"/>
          </a:bodyPr>
          <a:lstStyle/>
          <a:p>
            <a:pPr marL="457200" indent="-457200">
              <a:lnSpc>
                <a:spcPct val="150000"/>
              </a:lnSpc>
              <a:buFont typeface="Wingdings" panose="05000000000000000000" pitchFamily="2" charset="2"/>
              <a:buChar char="§"/>
            </a:pPr>
            <a:r>
              <a:rPr lang="fr-FR" sz="2200">
                <a:solidFill>
                  <a:schemeClr val="tx1"/>
                </a:solidFill>
                <a:latin typeface="Tahoma" panose="020B0604030504040204" pitchFamily="34" charset="0"/>
                <a:ea typeface="Tahoma" panose="020B0604030504040204" pitchFamily="34" charset="0"/>
                <a:cs typeface="Tahoma" panose="020B0604030504040204" pitchFamily="34" charset="0"/>
              </a:rPr>
              <a:t>Introduction.</a:t>
            </a:r>
          </a:p>
          <a:p>
            <a:pPr marL="914400" lvl="1" indent="-457200">
              <a:lnSpc>
                <a:spcPct val="150000"/>
              </a:lnSpc>
              <a:buFont typeface="Wingdings" panose="05000000000000000000" pitchFamily="2" charset="2"/>
              <a:buChar char="§"/>
            </a:pPr>
            <a:r>
              <a:rPr lang="fr-FR" sz="1800" b="0">
                <a:solidFill>
                  <a:schemeClr val="tx1"/>
                </a:solidFill>
                <a:latin typeface="Tahoma" panose="020B0604030504040204" pitchFamily="34" charset="0"/>
                <a:ea typeface="Tahoma" panose="020B0604030504040204" pitchFamily="34" charset="0"/>
                <a:cs typeface="Tahoma" panose="020B0604030504040204" pitchFamily="34" charset="0"/>
              </a:rPr>
              <a:t>Introduction générale.</a:t>
            </a:r>
          </a:p>
          <a:p>
            <a:pPr marL="914400" lvl="1" indent="-457200">
              <a:lnSpc>
                <a:spcPct val="150000"/>
              </a:lnSpc>
              <a:buFont typeface="Wingdings" panose="05000000000000000000" pitchFamily="2" charset="2"/>
              <a:buChar char="§"/>
            </a:pPr>
            <a:r>
              <a:rPr lang="fr-FR" sz="1800" b="0">
                <a:solidFill>
                  <a:schemeClr val="tx1"/>
                </a:solidFill>
                <a:latin typeface="Tahoma" panose="020B0604030504040204" pitchFamily="34" charset="0"/>
                <a:ea typeface="Tahoma" panose="020B0604030504040204" pitchFamily="34" charset="0"/>
                <a:cs typeface="Tahoma" panose="020B0604030504040204" pitchFamily="34" charset="0"/>
              </a:rPr>
              <a:t>Problématique/Objectifs</a:t>
            </a:r>
            <a:r>
              <a:rPr lang="fr-FR" sz="1800">
                <a:solidFill>
                  <a:srgbClr val="00B0F0"/>
                </a:solidFill>
                <a:latin typeface="Tahoma" panose="020B0604030504040204" pitchFamily="34" charset="0"/>
                <a:ea typeface="Tahoma" panose="020B0604030504040204" pitchFamily="34" charset="0"/>
                <a:cs typeface="Tahoma" panose="020B0604030504040204" pitchFamily="34" charset="0"/>
              </a:rPr>
              <a:t>.</a:t>
            </a:r>
          </a:p>
          <a:p>
            <a:pPr marL="457200" indent="-457200">
              <a:lnSpc>
                <a:spcPct val="150000"/>
              </a:lnSpc>
              <a:buFont typeface="Wingdings" panose="05000000000000000000" pitchFamily="2" charset="2"/>
              <a:buChar char="§"/>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Bibliographie :</a:t>
            </a:r>
          </a:p>
          <a:p>
            <a:pPr marL="914400" lvl="1" indent="-457200">
              <a:lnSpc>
                <a:spcPct val="150000"/>
              </a:lnSpc>
              <a:buFont typeface="Wingdings" panose="05000000000000000000" pitchFamily="2" charset="2"/>
              <a:buChar char="Ø"/>
            </a:pPr>
            <a:r>
              <a:rPr lang="fr-FR" sz="2200" b="0" smtClean="0">
                <a:solidFill>
                  <a:schemeClr val="tx1"/>
                </a:solidFill>
                <a:latin typeface="Tahoma" panose="020B0604030504040204" pitchFamily="34" charset="0"/>
                <a:ea typeface="Tahoma" panose="020B0604030504040204" pitchFamily="34" charset="0"/>
                <a:cs typeface="Tahoma" panose="020B0604030504040204" pitchFamily="34" charset="0"/>
              </a:rPr>
              <a:t>Electrocardiogramme (ECG).</a:t>
            </a:r>
            <a:endParaRPr lang="fr-FR" sz="2200" b="0">
              <a:solidFill>
                <a:schemeClr val="tx1"/>
              </a:solidFill>
              <a:latin typeface="Tahoma" panose="020B0604030504040204" pitchFamily="34" charset="0"/>
              <a:ea typeface="Tahoma" panose="020B0604030504040204" pitchFamily="34" charset="0"/>
              <a:cs typeface="Tahoma" panose="020B0604030504040204" pitchFamily="34" charset="0"/>
            </a:endParaRPr>
          </a:p>
          <a:p>
            <a:pPr marL="914400" lvl="1" indent="-457200">
              <a:lnSpc>
                <a:spcPct val="150000"/>
              </a:lnSpc>
              <a:buFont typeface="Wingdings" panose="05000000000000000000" pitchFamily="2" charset="2"/>
              <a:buChar char="Ø"/>
            </a:pPr>
            <a:r>
              <a:rPr lang="fr-FR" sz="2200" b="0" smtClean="0">
                <a:solidFill>
                  <a:schemeClr val="tx1"/>
                </a:solidFill>
                <a:latin typeface="Tahoma" panose="020B0604030504040204" pitchFamily="34" charset="0"/>
                <a:ea typeface="Tahoma" panose="020B0604030504040204" pitchFamily="34" charset="0"/>
                <a:cs typeface="Tahoma" panose="020B0604030504040204" pitchFamily="34" charset="0"/>
              </a:rPr>
              <a:t>Fibrillation atriale (FA).</a:t>
            </a:r>
          </a:p>
          <a:p>
            <a:pPr marL="914400" lvl="1" indent="-457200">
              <a:lnSpc>
                <a:spcPct val="150000"/>
              </a:lnSpc>
              <a:buFont typeface="Wingdings" panose="05000000000000000000" pitchFamily="2" charset="2"/>
              <a:buChar char="Ø"/>
            </a:pPr>
            <a:r>
              <a:rPr lang="fr-FR" sz="2200" b="0" smtClean="0">
                <a:solidFill>
                  <a:schemeClr val="tx1"/>
                </a:solidFill>
                <a:latin typeface="Tahoma" panose="020B0604030504040204" pitchFamily="34" charset="0"/>
                <a:ea typeface="Tahoma" panose="020B0604030504040204" pitchFamily="34" charset="0"/>
                <a:cs typeface="Tahoma" panose="020B0604030504040204" pitchFamily="34" charset="0"/>
              </a:rPr>
              <a:t>Modèles de classification/détection/prévision </a:t>
            </a:r>
            <a:r>
              <a:rPr lang="fr-FR" sz="2200" b="0">
                <a:solidFill>
                  <a:schemeClr val="tx1"/>
                </a:solidFill>
                <a:latin typeface="Tahoma" panose="020B0604030504040204" pitchFamily="34" charset="0"/>
                <a:ea typeface="Tahoma" panose="020B0604030504040204" pitchFamily="34" charset="0"/>
                <a:cs typeface="Tahoma" panose="020B0604030504040204" pitchFamily="34" charset="0"/>
              </a:rPr>
              <a:t>de la </a:t>
            </a:r>
            <a:r>
              <a:rPr lang="fr-FR" sz="2200" b="0" smtClean="0">
                <a:solidFill>
                  <a:schemeClr val="tx1"/>
                </a:solidFill>
                <a:latin typeface="Tahoma" panose="020B0604030504040204" pitchFamily="34" charset="0"/>
                <a:ea typeface="Tahoma" panose="020B0604030504040204" pitchFamily="34" charset="0"/>
                <a:cs typeface="Tahoma" panose="020B0604030504040204" pitchFamily="34" charset="0"/>
              </a:rPr>
              <a:t>FA.</a:t>
            </a:r>
          </a:p>
          <a:p>
            <a:pPr marL="1371600" lvl="2" indent="-457200">
              <a:lnSpc>
                <a:spcPct val="150000"/>
              </a:lnSpc>
              <a:buFont typeface="Wingdings" panose="05000000000000000000" pitchFamily="2" charset="2"/>
              <a:buChar char="Ø"/>
            </a:pPr>
            <a:r>
              <a:rPr lang="fr-FR" b="0" smtClean="0">
                <a:solidFill>
                  <a:schemeClr val="tx1"/>
                </a:solidFill>
                <a:latin typeface="Tahoma" panose="020B0604030504040204" pitchFamily="34" charset="0"/>
                <a:ea typeface="Tahoma" panose="020B0604030504040204" pitchFamily="34" charset="0"/>
                <a:cs typeface="Tahoma" panose="020B0604030504040204" pitchFamily="34" charset="0"/>
              </a:rPr>
              <a:t>Prétraitement/Extraction des caractéristiques/Apprentissage supervisé</a:t>
            </a:r>
            <a:r>
              <a:rPr lang="fr-FR" smtClean="0">
                <a:solidFill>
                  <a:srgbClr val="00B0F0"/>
                </a:solidFill>
                <a:latin typeface="Tahoma" panose="020B0604030504040204" pitchFamily="34" charset="0"/>
                <a:ea typeface="Tahoma" panose="020B0604030504040204" pitchFamily="34" charset="0"/>
                <a:cs typeface="Tahoma" panose="020B0604030504040204" pitchFamily="34" charset="0"/>
              </a:rPr>
              <a:t>.</a:t>
            </a:r>
          </a:p>
          <a:p>
            <a:pPr marL="457200" indent="-457200">
              <a:lnSpc>
                <a:spcPct val="150000"/>
              </a:lnSpc>
              <a:buFont typeface="Wingdings" panose="05000000000000000000" pitchFamily="2" charset="2"/>
              <a:buChar char="§"/>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Rédaction d’un article.</a:t>
            </a:r>
          </a:p>
          <a:p>
            <a:pPr marL="457200" indent="-457200">
              <a:lnSpc>
                <a:spcPct val="150000"/>
              </a:lnSpc>
              <a:buFont typeface="Wingdings" panose="05000000000000000000" pitchFamily="2" charset="2"/>
              <a:buChar char="§"/>
            </a:pPr>
            <a:r>
              <a:rPr lang="fr-FR" sz="2200" b="1" smtClean="0">
                <a:solidFill>
                  <a:srgbClr val="00B0F0"/>
                </a:solidFill>
                <a:latin typeface="Tahoma" panose="020B0604030504040204" pitchFamily="34" charset="0"/>
                <a:ea typeface="Tahoma" panose="020B0604030504040204" pitchFamily="34" charset="0"/>
                <a:cs typeface="Tahoma" panose="020B0604030504040204" pitchFamily="34" charset="0"/>
              </a:rPr>
              <a:t>Travaux en cours.</a:t>
            </a:r>
          </a:p>
          <a:p>
            <a:pPr marL="457200" indent="-457200">
              <a:lnSpc>
                <a:spcPct val="150000"/>
              </a:lnSpc>
              <a:buFont typeface="Wingdings" panose="05000000000000000000" pitchFamily="2" charset="2"/>
              <a:buChar char="§"/>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Conclusion et perspective.</a:t>
            </a:r>
            <a:endParaRPr lang="en-US" sz="2200" b="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24</a:t>
            </a:fld>
            <a:endParaRPr lang="en-US"/>
          </a:p>
        </p:txBody>
      </p:sp>
    </p:spTree>
    <p:extLst>
      <p:ext uri="{BB962C8B-B14F-4D97-AF65-F5344CB8AC3E}">
        <p14:creationId xmlns:p14="http://schemas.microsoft.com/office/powerpoint/2010/main" val="24191365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9883629" cy="692072"/>
          </a:xfrm>
        </p:spPr>
        <p:txBody>
          <a:bodyPr>
            <a:normAutofit fontScale="90000"/>
          </a:bodyPr>
          <a:lstStyle/>
          <a:p>
            <a:pPr algn="ctr"/>
            <a:r>
              <a:rPr lang="fr-FR" sz="3000" b="1" smtClean="0">
                <a:latin typeface="Tahoma" panose="020B0604030504040204" pitchFamily="34" charset="0"/>
                <a:ea typeface="Tahoma" panose="020B0604030504040204" pitchFamily="34" charset="0"/>
                <a:cs typeface="Tahoma" panose="020B0604030504040204" pitchFamily="34" charset="0"/>
              </a:rPr>
              <a:t>Travaux en cours</a:t>
            </a:r>
            <a:r>
              <a:rPr lang="en-US" sz="3000" dirty="0">
                <a:latin typeface="Tahoma" panose="020B0604030504040204" pitchFamily="34" charset="0"/>
                <a:ea typeface="Tahoma" panose="020B0604030504040204" pitchFamily="34" charset="0"/>
                <a:cs typeface="Tahoma" panose="020B0604030504040204" pitchFamily="34" charset="0"/>
              </a:rPr>
              <a:t/>
            </a:r>
            <a:br>
              <a:rPr lang="en-US" sz="3000" dirty="0">
                <a:latin typeface="Tahoma" panose="020B0604030504040204" pitchFamily="34" charset="0"/>
                <a:ea typeface="Tahoma" panose="020B0604030504040204" pitchFamily="34" charset="0"/>
                <a:cs typeface="Tahoma" panose="020B0604030504040204" pitchFamily="34" charset="0"/>
              </a:rPr>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110343" y="1681162"/>
            <a:ext cx="10629900" cy="4768624"/>
          </a:xfrm>
        </p:spPr>
        <p:txBody>
          <a:bodyPr anchor="t" anchorCtr="0">
            <a:normAutofit/>
          </a:bodyPr>
          <a:lstStyle/>
          <a:p>
            <a:pPr>
              <a:lnSpc>
                <a:spcPct val="200000"/>
              </a:lnSpc>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Sous Python 3.7 </a:t>
            </a:r>
            <a:r>
              <a:rPr lang="fr-FR"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457200" indent="-457200">
              <a:lnSpc>
                <a:spcPct val="200000"/>
              </a:lnSpc>
              <a:buFont typeface="+mj-lt"/>
              <a:buAutoNum type="arabicPeriod"/>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Importer les fichiers de la base de données MIT-BIH « PAF ».</a:t>
            </a:r>
          </a:p>
          <a:p>
            <a:pPr marL="457200" indent="-457200">
              <a:lnSpc>
                <a:spcPct val="200000"/>
              </a:lnSpc>
              <a:buFont typeface="+mj-lt"/>
              <a:buAutoNum type="arabicPeriod"/>
            </a:pPr>
            <a:r>
              <a:rPr lang="fr-FR" sz="2200">
                <a:solidFill>
                  <a:schemeClr val="tx1"/>
                </a:solidFill>
                <a:latin typeface="Tahoma" panose="020B0604030504040204" pitchFamily="34" charset="0"/>
                <a:ea typeface="Tahoma" panose="020B0604030504040204" pitchFamily="34" charset="0"/>
                <a:cs typeface="Tahoma" panose="020B0604030504040204" pitchFamily="34" charset="0"/>
              </a:rPr>
              <a:t>Appliquer </a:t>
            </a: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l’approche EMD sur ses données.</a:t>
            </a:r>
          </a:p>
          <a:p>
            <a:pPr marL="457200" indent="-457200">
              <a:lnSpc>
                <a:spcPct val="200000"/>
              </a:lnSpc>
              <a:buFont typeface="+mj-lt"/>
              <a:buAutoNum type="arabicPeriod"/>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Extraire les IMFs.</a:t>
            </a:r>
          </a:p>
          <a:p>
            <a:pPr marL="457200" indent="-457200">
              <a:lnSpc>
                <a:spcPct val="200000"/>
              </a:lnSpc>
              <a:buFont typeface="+mj-lt"/>
              <a:buAutoNum type="arabicPeriod"/>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Extrairre les caractéristiques qui se trouvent dans chaque IMF</a:t>
            </a:r>
            <a:r>
              <a:rPr lang="fr-FR" sz="2200" b="1" smtClean="0">
                <a:solidFill>
                  <a:schemeClr val="tx1"/>
                </a:solidFill>
              </a:rPr>
              <a:t>.</a:t>
            </a:r>
            <a:endParaRPr lang="fr-FR" sz="2200" b="1">
              <a:solidFill>
                <a:schemeClr val="tx1"/>
              </a:solidFill>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25</a:t>
            </a:fld>
            <a:endParaRPr lang="en-US" dirty="0"/>
          </a:p>
        </p:txBody>
      </p:sp>
    </p:spTree>
    <p:extLst>
      <p:ext uri="{BB962C8B-B14F-4D97-AF65-F5344CB8AC3E}">
        <p14:creationId xmlns:p14="http://schemas.microsoft.com/office/powerpoint/2010/main" val="37034831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886035"/>
          </a:xfrm>
        </p:spPr>
        <p:txBody>
          <a:bodyPr>
            <a:normAutofit fontScale="90000"/>
          </a:bodyPr>
          <a:lstStyle/>
          <a:p>
            <a:r>
              <a:rPr lang="fr-FR" sz="3000" b="1">
                <a:latin typeface="Tahoma" panose="020B0604030504040204" pitchFamily="34" charset="0"/>
                <a:ea typeface="Tahoma" panose="020B0604030504040204" pitchFamily="34" charset="0"/>
                <a:cs typeface="Tahoma" panose="020B0604030504040204" pitchFamily="34" charset="0"/>
              </a:rPr>
              <a:t>Travaux en cours : </a:t>
            </a:r>
            <a:r>
              <a:rPr lang="en-US" sz="3000" smtClean="0">
                <a:latin typeface="Tahoma" panose="020B0604030504040204" pitchFamily="34" charset="0"/>
                <a:ea typeface="Tahoma" panose="020B0604030504040204" pitchFamily="34" charset="0"/>
                <a:cs typeface="Tahoma" panose="020B0604030504040204" pitchFamily="34" charset="0"/>
              </a:rPr>
              <a:t> </a:t>
            </a:r>
            <a:r>
              <a:rPr lang="en-US" sz="3000" b="1" smtClean="0">
                <a:latin typeface="Tahoma" panose="020B0604030504040204" pitchFamily="34" charset="0"/>
                <a:ea typeface="Tahoma" panose="020B0604030504040204" pitchFamily="34" charset="0"/>
                <a:cs typeface="Tahoma" panose="020B0604030504040204" pitchFamily="34" charset="0"/>
              </a:rPr>
              <a:t>Importer </a:t>
            </a:r>
            <a:r>
              <a:rPr lang="en-US" sz="3000" b="1" dirty="0" smtClean="0">
                <a:latin typeface="Tahoma" panose="020B0604030504040204" pitchFamily="34" charset="0"/>
                <a:ea typeface="Tahoma" panose="020B0604030504040204" pitchFamily="34" charset="0"/>
                <a:cs typeface="Tahoma" panose="020B0604030504040204" pitchFamily="34" charset="0"/>
              </a:rPr>
              <a:t>les </a:t>
            </a:r>
            <a:r>
              <a:rPr lang="en-US" sz="3000" b="1" err="1" smtClean="0">
                <a:latin typeface="Tahoma" panose="020B0604030504040204" pitchFamily="34" charset="0"/>
                <a:ea typeface="Tahoma" panose="020B0604030504040204" pitchFamily="34" charset="0"/>
                <a:cs typeface="Tahoma" panose="020B0604030504040204" pitchFamily="34" charset="0"/>
              </a:rPr>
              <a:t>données</a:t>
            </a:r>
            <a:r>
              <a:rPr lang="en-US" sz="3000" b="1" smtClean="0">
                <a:latin typeface="Tahoma" panose="020B0604030504040204" pitchFamily="34" charset="0"/>
                <a:ea typeface="Tahoma" panose="020B0604030504040204" pitchFamily="34" charset="0"/>
                <a:cs typeface="Tahoma" panose="020B0604030504040204" pitchFamily="34" charset="0"/>
              </a:rPr>
              <a:t> </a:t>
            </a:r>
            <a:r>
              <a:rPr lang="en-US" sz="3000" cap="none" dirty="0" smtClean="0">
                <a:latin typeface="Tahoma" panose="020B0604030504040204" pitchFamily="34" charset="0"/>
                <a:ea typeface="Tahoma" panose="020B0604030504040204" pitchFamily="34" charset="0"/>
                <a:cs typeface="Tahoma" panose="020B0604030504040204" pitchFamily="34" charset="0"/>
              </a:rPr>
              <a:t/>
            </a:r>
            <a:br>
              <a:rPr lang="en-US" sz="3000" cap="none" dirty="0" smtClean="0">
                <a:latin typeface="Tahoma" panose="020B0604030504040204" pitchFamily="34" charset="0"/>
                <a:ea typeface="Tahoma" panose="020B0604030504040204" pitchFamily="34" charset="0"/>
                <a:cs typeface="Tahoma" panose="020B0604030504040204" pitchFamily="34" charset="0"/>
              </a:rPr>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26</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0841059"/>
              </p:ext>
            </p:extLst>
          </p:nvPr>
        </p:nvGraphicFramePr>
        <p:xfrm>
          <a:off x="1879341" y="1456267"/>
          <a:ext cx="5281158" cy="4003676"/>
        </p:xfrm>
        <a:graphic>
          <a:graphicData uri="http://schemas.openxmlformats.org/drawingml/2006/table">
            <a:tbl>
              <a:tblPr firstRow="1" bandRow="1">
                <a:tableStyleId>{5C22544A-7EE6-4342-B048-85BDC9FD1C3A}</a:tableStyleId>
              </a:tblPr>
              <a:tblGrid>
                <a:gridCol w="1760386">
                  <a:extLst>
                    <a:ext uri="{9D8B030D-6E8A-4147-A177-3AD203B41FA5}">
                      <a16:colId xmlns="" xmlns:a16="http://schemas.microsoft.com/office/drawing/2014/main" val="20000"/>
                    </a:ext>
                  </a:extLst>
                </a:gridCol>
                <a:gridCol w="1214906">
                  <a:extLst>
                    <a:ext uri="{9D8B030D-6E8A-4147-A177-3AD203B41FA5}">
                      <a16:colId xmlns="" xmlns:a16="http://schemas.microsoft.com/office/drawing/2014/main" val="20001"/>
                    </a:ext>
                  </a:extLst>
                </a:gridCol>
                <a:gridCol w="2305866">
                  <a:extLst>
                    <a:ext uri="{9D8B030D-6E8A-4147-A177-3AD203B41FA5}">
                      <a16:colId xmlns="" xmlns:a16="http://schemas.microsoft.com/office/drawing/2014/main" val="20002"/>
                    </a:ext>
                  </a:extLst>
                </a:gridCol>
              </a:tblGrid>
              <a:tr h="543472">
                <a:tc>
                  <a:txBody>
                    <a:bodyPr/>
                    <a:lstStyle/>
                    <a:p>
                      <a:r>
                        <a:rPr lang="en-US" dirty="0" smtClean="0">
                          <a:solidFill>
                            <a:schemeClr val="tx1"/>
                          </a:solidFill>
                        </a:rPr>
                        <a:t>Signal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smtClean="0">
                          <a:solidFill>
                            <a:schemeClr val="tx1"/>
                          </a:solidFill>
                        </a:rPr>
                        <a:t>Couleur</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solidFill>
                            <a:schemeClr val="tx1"/>
                          </a:solidFill>
                        </a:rPr>
                        <a:t>Signification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632822">
                <a:tc>
                  <a:txBody>
                    <a:bodyPr/>
                    <a:lstStyle/>
                    <a:p>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n01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Vert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Signal normal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632822">
                <a:tc>
                  <a:txBody>
                    <a:bodyPr/>
                    <a:lstStyle/>
                    <a:p>
                      <a:r>
                        <a:rPr lang="en-US" smtClean="0">
                          <a:solidFill>
                            <a:schemeClr val="tx1"/>
                          </a:solidFill>
                        </a:rPr>
                        <a:t>P01 (30 min)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rouge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smtClean="0">
                          <a:solidFill>
                            <a:schemeClr val="tx1"/>
                          </a:solidFill>
                          <a:latin typeface="Tahoma" panose="020B0604030504040204" pitchFamily="34" charset="0"/>
                          <a:ea typeface="Tahoma" panose="020B0604030504040204" pitchFamily="34" charset="0"/>
                          <a:cs typeface="Tahoma" panose="020B0604030504040204" pitchFamily="34" charset="0"/>
                        </a:rPr>
                        <a:t>Période très éloignée de la FA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776277">
                <a:tc>
                  <a:txBody>
                    <a:bodyPr/>
                    <a:lstStyle/>
                    <a:p>
                      <a:r>
                        <a:rPr lang="fr-FR" sz="1800" smtClean="0">
                          <a:solidFill>
                            <a:schemeClr val="tx1"/>
                          </a:solidFill>
                          <a:latin typeface="Tahoma" panose="020B0604030504040204" pitchFamily="34" charset="0"/>
                          <a:ea typeface="Tahoma" panose="020B0604030504040204" pitchFamily="34" charset="0"/>
                          <a:cs typeface="Tahoma" panose="020B0604030504040204" pitchFamily="34" charset="0"/>
                        </a:rPr>
                        <a:t>P01c (5</a:t>
                      </a:r>
                      <a:r>
                        <a:rPr lang="fr-FR" sz="1800" baseline="0" smtClean="0">
                          <a:solidFill>
                            <a:schemeClr val="tx1"/>
                          </a:solidFill>
                          <a:latin typeface="Tahoma" panose="020B0604030504040204" pitchFamily="34" charset="0"/>
                          <a:ea typeface="Tahoma" panose="020B0604030504040204" pitchFamily="34" charset="0"/>
                          <a:cs typeface="Tahoma" panose="020B0604030504040204" pitchFamily="34" charset="0"/>
                        </a:rPr>
                        <a:t> min)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Bleu</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800" smtClean="0">
                          <a:solidFill>
                            <a:schemeClr val="tx1"/>
                          </a:solidFill>
                          <a:latin typeface="Tahoma" panose="020B0604030504040204" pitchFamily="34" charset="0"/>
                          <a:ea typeface="Tahoma" panose="020B0604030504040204" pitchFamily="34" charset="0"/>
                          <a:cs typeface="Tahoma" panose="020B0604030504040204" pitchFamily="34" charset="0"/>
                        </a:rPr>
                        <a:t>signal de 5 min sans FA; continuité de p01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632822">
                <a:tc>
                  <a:txBody>
                    <a:bodyPr/>
                    <a:lstStyle/>
                    <a:p>
                      <a:r>
                        <a:rPr lang="fr-FR" sz="1800" smtClean="0">
                          <a:solidFill>
                            <a:schemeClr val="tx1"/>
                          </a:solidFill>
                          <a:latin typeface="Tahoma" panose="020B0604030504040204" pitchFamily="34" charset="0"/>
                          <a:ea typeface="Tahoma" panose="020B0604030504040204" pitchFamily="34" charset="0"/>
                          <a:cs typeface="Tahoma" panose="020B0604030504040204" pitchFamily="34" charset="0"/>
                        </a:rPr>
                        <a:t>P02 </a:t>
                      </a:r>
                      <a:r>
                        <a:rPr lang="en-US" smtClean="0">
                          <a:solidFill>
                            <a:schemeClr val="tx1"/>
                          </a:solidFill>
                        </a:rPr>
                        <a:t>(30 min)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Violet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800" smtClean="0">
                          <a:solidFill>
                            <a:schemeClr val="tx1"/>
                          </a:solidFill>
                          <a:latin typeface="Tahoma" panose="020B0604030504040204" pitchFamily="34" charset="0"/>
                          <a:ea typeface="Tahoma" panose="020B0604030504040204" pitchFamily="34" charset="0"/>
                          <a:cs typeface="Tahoma" panose="020B0604030504040204" pitchFamily="34" charset="0"/>
                        </a:rPr>
                        <a:t>signal précèdant</a:t>
                      </a:r>
                      <a:r>
                        <a:rPr lang="fr-FR" sz="1800" baseline="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fr-FR" sz="1800" smtClean="0">
                          <a:solidFill>
                            <a:schemeClr val="tx1"/>
                          </a:solidFill>
                          <a:latin typeface="Tahoma" panose="020B0604030504040204" pitchFamily="34" charset="0"/>
                          <a:ea typeface="Tahoma" panose="020B0604030504040204" pitchFamily="34" charset="0"/>
                          <a:cs typeface="Tahoma" panose="020B0604030504040204" pitchFamily="34" charset="0"/>
                        </a:rPr>
                        <a:t>la</a:t>
                      </a:r>
                      <a:r>
                        <a:rPr lang="fr-FR" sz="1800" baseline="0" smtClean="0">
                          <a:solidFill>
                            <a:schemeClr val="tx1"/>
                          </a:solidFill>
                          <a:latin typeface="Tahoma" panose="020B0604030504040204" pitchFamily="34" charset="0"/>
                          <a:ea typeface="Tahoma" panose="020B0604030504040204" pitchFamily="34" charset="0"/>
                          <a:cs typeface="Tahoma" panose="020B0604030504040204" pitchFamily="34" charset="0"/>
                        </a:rPr>
                        <a:t> FA dans p02c</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328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800" smtClean="0">
                          <a:solidFill>
                            <a:schemeClr val="tx1"/>
                          </a:solidFill>
                          <a:latin typeface="Tahoma" panose="020B0604030504040204" pitchFamily="34" charset="0"/>
                          <a:ea typeface="Tahoma" panose="020B0604030504040204" pitchFamily="34" charset="0"/>
                          <a:cs typeface="Tahoma" panose="020B0604030504040204" pitchFamily="34" charset="0"/>
                        </a:rPr>
                        <a:t>P02c (5</a:t>
                      </a:r>
                      <a:r>
                        <a:rPr lang="fr-FR" sz="1800" baseline="0" smtClean="0">
                          <a:solidFill>
                            <a:schemeClr val="tx1"/>
                          </a:solidFill>
                          <a:latin typeface="Tahoma" panose="020B0604030504040204" pitchFamily="34" charset="0"/>
                          <a:ea typeface="Tahoma" panose="020B0604030504040204" pitchFamily="34" charset="0"/>
                          <a:cs typeface="Tahoma" panose="020B0604030504040204" pitchFamily="34" charset="0"/>
                        </a:rPr>
                        <a:t> min)</a:t>
                      </a:r>
                      <a:endParaRPr lang="en-US"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Olive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Signal avec AF </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pic>
        <p:nvPicPr>
          <p:cNvPr id="6" name="Picture 5"/>
          <p:cNvPicPr>
            <a:picLocks noChangeAspect="1"/>
          </p:cNvPicPr>
          <p:nvPr/>
        </p:nvPicPr>
        <p:blipFill>
          <a:blip r:embed="rId3"/>
          <a:stretch>
            <a:fillRect/>
          </a:stretch>
        </p:blipFill>
        <p:spPr>
          <a:xfrm>
            <a:off x="7315200" y="1067127"/>
            <a:ext cx="4876800" cy="5192609"/>
          </a:xfrm>
          <a:prstGeom prst="rect">
            <a:avLst/>
          </a:prstGeom>
        </p:spPr>
      </p:pic>
      <p:graphicFrame>
        <p:nvGraphicFramePr>
          <p:cNvPr id="5" name="Diagram 4"/>
          <p:cNvGraphicFramePr/>
          <p:nvPr>
            <p:extLst>
              <p:ext uri="{D42A27DB-BD31-4B8C-83A1-F6EECF244321}">
                <p14:modId xmlns:p14="http://schemas.microsoft.com/office/powerpoint/2010/main" val="994688631"/>
              </p:ext>
            </p:extLst>
          </p:nvPr>
        </p:nvGraphicFramePr>
        <p:xfrm>
          <a:off x="227191" y="1439333"/>
          <a:ext cx="1574800" cy="44311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972388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
        <p:nvSpPr>
          <p:cNvPr id="7" name="Slide Number Placeholder 6"/>
          <p:cNvSpPr>
            <a:spLocks noGrp="1"/>
          </p:cNvSpPr>
          <p:nvPr>
            <p:ph type="sldNum" sz="quarter" idx="12"/>
          </p:nvPr>
        </p:nvSpPr>
        <p:spPr/>
        <p:txBody>
          <a:bodyPr/>
          <a:lstStyle/>
          <a:p>
            <a:fld id="{3D9FABE2-1C77-4E2F-9FBC-42E74009D933}" type="slidenum">
              <a:rPr lang="en-US" smtClean="0"/>
              <a:t>27</a:t>
            </a:fld>
            <a:endParaRPr lang="en-US"/>
          </a:p>
        </p:txBody>
      </p:sp>
      <p:pic>
        <p:nvPicPr>
          <p:cNvPr id="8" name="Picture 7"/>
          <p:cNvPicPr>
            <a:picLocks noChangeAspect="1"/>
          </p:cNvPicPr>
          <p:nvPr/>
        </p:nvPicPr>
        <p:blipFill>
          <a:blip r:embed="rId2"/>
          <a:stretch>
            <a:fillRect/>
          </a:stretch>
        </p:blipFill>
        <p:spPr>
          <a:xfrm>
            <a:off x="157655" y="0"/>
            <a:ext cx="12034345" cy="6857999"/>
          </a:xfrm>
          <a:prstGeom prst="rect">
            <a:avLst/>
          </a:prstGeom>
        </p:spPr>
      </p:pic>
    </p:spTree>
    <p:extLst>
      <p:ext uri="{BB962C8B-B14F-4D97-AF65-F5344CB8AC3E}">
        <p14:creationId xmlns:p14="http://schemas.microsoft.com/office/powerpoint/2010/main" val="29652694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1787" y="624110"/>
            <a:ext cx="10788563" cy="886035"/>
          </a:xfrm>
        </p:spPr>
        <p:txBody>
          <a:bodyPr>
            <a:normAutofit fontScale="90000"/>
          </a:bodyPr>
          <a:lstStyle/>
          <a:p>
            <a:pPr algn="ctr"/>
            <a:r>
              <a:rPr lang="fr-FR" sz="3000" b="1">
                <a:latin typeface="Tahoma" panose="020B0604030504040204" pitchFamily="34" charset="0"/>
                <a:ea typeface="Tahoma" panose="020B0604030504040204" pitchFamily="34" charset="0"/>
                <a:cs typeface="Tahoma" panose="020B0604030504040204" pitchFamily="34" charset="0"/>
              </a:rPr>
              <a:t>Travaux en cours </a:t>
            </a:r>
            <a:r>
              <a:rPr lang="fr-FR" sz="3000" b="1" smtClean="0">
                <a:latin typeface="Tahoma" panose="020B0604030504040204" pitchFamily="34" charset="0"/>
                <a:ea typeface="Tahoma" panose="020B0604030504040204" pitchFamily="34" charset="0"/>
                <a:cs typeface="Tahoma" panose="020B0604030504040204" pitchFamily="34" charset="0"/>
              </a:rPr>
              <a:t>: </a:t>
            </a:r>
            <a:r>
              <a:rPr lang="en-US" sz="3000" b="1" smtClean="0">
                <a:latin typeface="Tahoma" panose="020B0604030504040204" pitchFamily="34" charset="0"/>
                <a:ea typeface="Tahoma" panose="020B0604030504040204" pitchFamily="34" charset="0"/>
                <a:cs typeface="Tahoma" panose="020B0604030504040204" pitchFamily="34" charset="0"/>
              </a:rPr>
              <a:t>Application de l’EMD et extraction des IMFs</a:t>
            </a:r>
            <a:r>
              <a:rPr lang="en-US" sz="3000" cap="none" dirty="0" smtClean="0">
                <a:latin typeface="Tahoma" panose="020B0604030504040204" pitchFamily="34" charset="0"/>
                <a:ea typeface="Tahoma" panose="020B0604030504040204" pitchFamily="34" charset="0"/>
                <a:cs typeface="Tahoma" panose="020B0604030504040204" pitchFamily="34" charset="0"/>
              </a:rPr>
              <a:t/>
            </a:r>
            <a:br>
              <a:rPr lang="en-US" sz="3000" cap="none" dirty="0" smtClean="0">
                <a:latin typeface="Tahoma" panose="020B0604030504040204" pitchFamily="34" charset="0"/>
                <a:ea typeface="Tahoma" panose="020B0604030504040204" pitchFamily="34" charset="0"/>
                <a:cs typeface="Tahoma" panose="020B0604030504040204" pitchFamily="34" charset="0"/>
              </a:rPr>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28</a:t>
            </a:fld>
            <a:endParaRPr lang="en-US"/>
          </a:p>
        </p:txBody>
      </p:sp>
      <p:pic>
        <p:nvPicPr>
          <p:cNvPr id="3" name="Picture 2"/>
          <p:cNvPicPr>
            <a:picLocks noChangeAspect="1"/>
          </p:cNvPicPr>
          <p:nvPr/>
        </p:nvPicPr>
        <p:blipFill>
          <a:blip r:embed="rId3"/>
          <a:stretch>
            <a:fillRect/>
          </a:stretch>
        </p:blipFill>
        <p:spPr>
          <a:xfrm>
            <a:off x="2285999" y="1510144"/>
            <a:ext cx="8474529" cy="4498769"/>
          </a:xfrm>
          <a:prstGeom prst="rect">
            <a:avLst/>
          </a:prstGeom>
        </p:spPr>
      </p:pic>
      <p:graphicFrame>
        <p:nvGraphicFramePr>
          <p:cNvPr id="5" name="Diagram 4"/>
          <p:cNvGraphicFramePr/>
          <p:nvPr>
            <p:extLst>
              <p:ext uri="{D42A27DB-BD31-4B8C-83A1-F6EECF244321}">
                <p14:modId xmlns:p14="http://schemas.microsoft.com/office/powerpoint/2010/main" val="310132016"/>
              </p:ext>
            </p:extLst>
          </p:nvPr>
        </p:nvGraphicFramePr>
        <p:xfrm>
          <a:off x="727643" y="1794933"/>
          <a:ext cx="1574800" cy="44311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793569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6718" y="212720"/>
            <a:ext cx="11365282" cy="777350"/>
          </a:xfrm>
        </p:spPr>
        <p:txBody>
          <a:bodyPr>
            <a:normAutofit fontScale="90000"/>
          </a:bodyPr>
          <a:lstStyle/>
          <a:p>
            <a:pPr algn="ctr"/>
            <a:r>
              <a:rPr lang="fr-FR" sz="3000" b="1">
                <a:latin typeface="Tahoma" panose="020B0604030504040204" pitchFamily="34" charset="0"/>
                <a:ea typeface="Tahoma" panose="020B0604030504040204" pitchFamily="34" charset="0"/>
                <a:cs typeface="Tahoma" panose="020B0604030504040204" pitchFamily="34" charset="0"/>
              </a:rPr>
              <a:t>Travaux en cours : </a:t>
            </a:r>
            <a:r>
              <a:rPr lang="en-US" sz="3000" b="1" smtClean="0">
                <a:latin typeface="Tahoma" panose="020B0604030504040204" pitchFamily="34" charset="0"/>
                <a:ea typeface="Tahoma" panose="020B0604030504040204" pitchFamily="34" charset="0"/>
                <a:cs typeface="Tahoma" panose="020B0604030504040204" pitchFamily="34" charset="0"/>
              </a:rPr>
              <a:t>Informations </a:t>
            </a:r>
            <a:r>
              <a:rPr lang="en-US" sz="3000" b="1" dirty="0" err="1" smtClean="0">
                <a:latin typeface="Tahoma" panose="020B0604030504040204" pitchFamily="34" charset="0"/>
                <a:ea typeface="Tahoma" panose="020B0604030504040204" pitchFamily="34" charset="0"/>
                <a:cs typeface="Tahoma" panose="020B0604030504040204" pitchFamily="34" charset="0"/>
              </a:rPr>
              <a:t>dans</a:t>
            </a:r>
            <a:r>
              <a:rPr lang="en-US" sz="3000" b="1" dirty="0" smtClean="0">
                <a:latin typeface="Tahoma" panose="020B0604030504040204" pitchFamily="34" charset="0"/>
                <a:ea typeface="Tahoma" panose="020B0604030504040204" pitchFamily="34" charset="0"/>
                <a:cs typeface="Tahoma" panose="020B0604030504040204" pitchFamily="34" charset="0"/>
              </a:rPr>
              <a:t> </a:t>
            </a:r>
            <a:r>
              <a:rPr lang="en-US" sz="3000" b="1" smtClean="0">
                <a:latin typeface="Tahoma" panose="020B0604030504040204" pitchFamily="34" charset="0"/>
                <a:ea typeface="Tahoma" panose="020B0604030504040204" pitchFamily="34" charset="0"/>
                <a:cs typeface="Tahoma" panose="020B0604030504040204" pitchFamily="34" charset="0"/>
              </a:rPr>
              <a:t>les IMFs</a:t>
            </a:r>
            <a:r>
              <a:rPr lang="en-US" sz="3000" cap="none" dirty="0" smtClean="0">
                <a:latin typeface="Tahoma" panose="020B0604030504040204" pitchFamily="34" charset="0"/>
                <a:ea typeface="Tahoma" panose="020B0604030504040204" pitchFamily="34" charset="0"/>
                <a:cs typeface="Tahoma" panose="020B0604030504040204" pitchFamily="34" charset="0"/>
              </a:rPr>
              <a:t/>
            </a:r>
            <a:br>
              <a:rPr lang="en-US" sz="3000" cap="none" dirty="0" smtClean="0">
                <a:latin typeface="Tahoma" panose="020B0604030504040204" pitchFamily="34" charset="0"/>
                <a:ea typeface="Tahoma" panose="020B0604030504040204" pitchFamily="34" charset="0"/>
                <a:cs typeface="Tahoma" panose="020B0604030504040204" pitchFamily="34" charset="0"/>
              </a:rPr>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29</a:t>
            </a:fld>
            <a:endParaRPr lang="en-US"/>
          </a:p>
        </p:txBody>
      </p:sp>
      <p:sp>
        <p:nvSpPr>
          <p:cNvPr id="5" name="Rectangle 2"/>
          <p:cNvSpPr>
            <a:spLocks noChangeArrowheads="1"/>
          </p:cNvSpPr>
          <p:nvPr/>
        </p:nvSpPr>
        <p:spPr bwMode="auto">
          <a:xfrm>
            <a:off x="531812" y="12736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6"/>
          <p:cNvSpPr>
            <a:spLocks noChangeArrowheads="1"/>
          </p:cNvSpPr>
          <p:nvPr/>
        </p:nvSpPr>
        <p:spPr bwMode="auto">
          <a:xfrm>
            <a:off x="4141787" y="12736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8"/>
          <p:cNvSpPr>
            <a:spLocks noChangeArrowheads="1"/>
          </p:cNvSpPr>
          <p:nvPr/>
        </p:nvSpPr>
        <p:spPr bwMode="auto">
          <a:xfrm>
            <a:off x="7751762" y="12837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7" name="Group 6"/>
          <p:cNvGrpSpPr/>
          <p:nvPr/>
        </p:nvGrpSpPr>
        <p:grpSpPr>
          <a:xfrm>
            <a:off x="2146905" y="1219646"/>
            <a:ext cx="9901691" cy="2530928"/>
            <a:chOff x="531812" y="1273629"/>
            <a:chExt cx="10839450" cy="5025797"/>
          </a:xfrm>
        </p:grpSpPr>
        <p:graphicFrame>
          <p:nvGraphicFramePr>
            <p:cNvPr id="6" name="Object 5"/>
            <p:cNvGraphicFramePr>
              <a:graphicFrameLocks noChangeAspect="1"/>
            </p:cNvGraphicFramePr>
            <p:nvPr>
              <p:extLst>
                <p:ext uri="{D42A27DB-BD31-4B8C-83A1-F6EECF244321}">
                  <p14:modId xmlns:p14="http://schemas.microsoft.com/office/powerpoint/2010/main" val="2800261843"/>
                </p:ext>
              </p:extLst>
            </p:nvPr>
          </p:nvGraphicFramePr>
          <p:xfrm>
            <a:off x="531812" y="1273629"/>
            <a:ext cx="3609975" cy="2352675"/>
          </p:xfrm>
          <a:graphic>
            <a:graphicData uri="http://schemas.openxmlformats.org/presentationml/2006/ole">
              <mc:AlternateContent xmlns:mc="http://schemas.openxmlformats.org/markup-compatibility/2006">
                <mc:Choice xmlns:v="urn:schemas-microsoft-com:vml" Requires="v">
                  <p:oleObj spid="_x0000_s1155" name="Bitmap Image" r:id="rId4" imgW="3610479" imgH="2352381" progId="Paint.Picture">
                    <p:embed/>
                  </p:oleObj>
                </mc:Choice>
                <mc:Fallback>
                  <p:oleObj name="Bitmap Image" r:id="rId4" imgW="3610479" imgH="2352381"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812" y="1273629"/>
                          <a:ext cx="3609975" cy="2352675"/>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637598914"/>
                </p:ext>
              </p:extLst>
            </p:nvPr>
          </p:nvGraphicFramePr>
          <p:xfrm>
            <a:off x="4141787" y="1273629"/>
            <a:ext cx="3714750" cy="2155371"/>
          </p:xfrm>
          <a:graphic>
            <a:graphicData uri="http://schemas.openxmlformats.org/presentationml/2006/ole">
              <mc:AlternateContent xmlns:mc="http://schemas.openxmlformats.org/markup-compatibility/2006">
                <mc:Choice xmlns:v="urn:schemas-microsoft-com:vml" Requires="v">
                  <p:oleObj spid="_x0000_s1156" name="Bitmap Image" r:id="rId6" imgW="3715269" imgH="2362530" progId="Paint.Picture">
                    <p:embed/>
                  </p:oleObj>
                </mc:Choice>
                <mc:Fallback>
                  <p:oleObj name="Bitmap Image" r:id="rId6" imgW="3715269" imgH="236253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1787" y="1273629"/>
                          <a:ext cx="3714750" cy="2155371"/>
                        </a:xfrm>
                        <a:prstGeom prst="rect">
                          <a:avLst/>
                        </a:prstGeom>
                        <a:noFill/>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072579381"/>
                </p:ext>
              </p:extLst>
            </p:nvPr>
          </p:nvGraphicFramePr>
          <p:xfrm>
            <a:off x="7751762" y="1283710"/>
            <a:ext cx="3600450" cy="2371725"/>
          </p:xfrm>
          <a:graphic>
            <a:graphicData uri="http://schemas.openxmlformats.org/presentationml/2006/ole">
              <mc:AlternateContent xmlns:mc="http://schemas.openxmlformats.org/markup-compatibility/2006">
                <mc:Choice xmlns:v="urn:schemas-microsoft-com:vml" Requires="v">
                  <p:oleObj spid="_x0000_s1157" name="Bitmap Image" r:id="rId8" imgW="3600000" imgH="2371429" progId="Paint.Picture">
                    <p:embed/>
                  </p:oleObj>
                </mc:Choice>
                <mc:Fallback>
                  <p:oleObj name="Bitmap Image" r:id="rId8" imgW="3600000" imgH="2371429"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51762" y="1283710"/>
                          <a:ext cx="3600450" cy="2371725"/>
                        </a:xfrm>
                        <a:prstGeom prst="rect">
                          <a:avLst/>
                        </a:prstGeom>
                        <a:noFill/>
                        <a:extLst/>
                      </p:spPr>
                    </p:pic>
                  </p:oleObj>
                </mc:Fallback>
              </mc:AlternateContent>
            </a:graphicData>
          </a:graphic>
        </p:graphicFrame>
        <p:pic>
          <p:nvPicPr>
            <p:cNvPr id="13" name="Picture 12"/>
            <p:cNvPicPr>
              <a:picLocks noChangeAspect="1"/>
            </p:cNvPicPr>
            <p:nvPr/>
          </p:nvPicPr>
          <p:blipFill>
            <a:blip r:embed="rId10"/>
            <a:stretch>
              <a:fillRect/>
            </a:stretch>
          </p:blipFill>
          <p:spPr>
            <a:xfrm>
              <a:off x="531812" y="3889601"/>
              <a:ext cx="3686175" cy="2409825"/>
            </a:xfrm>
            <a:prstGeom prst="rect">
              <a:avLst/>
            </a:prstGeom>
          </p:spPr>
        </p:pic>
        <p:pic>
          <p:nvPicPr>
            <p:cNvPr id="14" name="Picture 13"/>
            <p:cNvPicPr>
              <a:picLocks noChangeAspect="1"/>
            </p:cNvPicPr>
            <p:nvPr/>
          </p:nvPicPr>
          <p:blipFill>
            <a:blip r:embed="rId11"/>
            <a:stretch>
              <a:fillRect/>
            </a:stretch>
          </p:blipFill>
          <p:spPr>
            <a:xfrm>
              <a:off x="4141787" y="3889601"/>
              <a:ext cx="3600450" cy="2400300"/>
            </a:xfrm>
            <a:prstGeom prst="rect">
              <a:avLst/>
            </a:prstGeom>
          </p:spPr>
        </p:pic>
        <p:pic>
          <p:nvPicPr>
            <p:cNvPr id="15" name="Picture 14"/>
            <p:cNvPicPr>
              <a:picLocks noChangeAspect="1"/>
            </p:cNvPicPr>
            <p:nvPr/>
          </p:nvPicPr>
          <p:blipFill>
            <a:blip r:embed="rId12"/>
            <a:stretch>
              <a:fillRect/>
            </a:stretch>
          </p:blipFill>
          <p:spPr>
            <a:xfrm>
              <a:off x="7751762" y="3889601"/>
              <a:ext cx="3619500" cy="2333625"/>
            </a:xfrm>
            <a:prstGeom prst="rect">
              <a:avLst/>
            </a:prstGeom>
          </p:spPr>
        </p:pic>
      </p:grpSp>
      <p:grpSp>
        <p:nvGrpSpPr>
          <p:cNvPr id="16" name="Group 15"/>
          <p:cNvGrpSpPr/>
          <p:nvPr/>
        </p:nvGrpSpPr>
        <p:grpSpPr>
          <a:xfrm>
            <a:off x="1973866" y="3712201"/>
            <a:ext cx="10074730" cy="3004457"/>
            <a:chOff x="835970" y="1273629"/>
            <a:chExt cx="11356030" cy="4974090"/>
          </a:xfrm>
        </p:grpSpPr>
        <p:pic>
          <p:nvPicPr>
            <p:cNvPr id="17" name="Picture 16"/>
            <p:cNvPicPr>
              <a:picLocks noChangeAspect="1"/>
            </p:cNvPicPr>
            <p:nvPr/>
          </p:nvPicPr>
          <p:blipFill>
            <a:blip r:embed="rId13"/>
            <a:stretch>
              <a:fillRect/>
            </a:stretch>
          </p:blipFill>
          <p:spPr>
            <a:xfrm>
              <a:off x="921695" y="1273629"/>
              <a:ext cx="3552825" cy="2371725"/>
            </a:xfrm>
            <a:prstGeom prst="rect">
              <a:avLst/>
            </a:prstGeom>
          </p:spPr>
        </p:pic>
        <p:pic>
          <p:nvPicPr>
            <p:cNvPr id="18" name="Picture 17"/>
            <p:cNvPicPr>
              <a:picLocks noChangeAspect="1"/>
            </p:cNvPicPr>
            <p:nvPr/>
          </p:nvPicPr>
          <p:blipFill>
            <a:blip r:embed="rId14"/>
            <a:stretch>
              <a:fillRect/>
            </a:stretch>
          </p:blipFill>
          <p:spPr>
            <a:xfrm>
              <a:off x="4783923" y="1297441"/>
              <a:ext cx="3600450" cy="2324100"/>
            </a:xfrm>
            <a:prstGeom prst="rect">
              <a:avLst/>
            </a:prstGeom>
          </p:spPr>
        </p:pic>
        <p:pic>
          <p:nvPicPr>
            <p:cNvPr id="19" name="Picture 18"/>
            <p:cNvPicPr>
              <a:picLocks noChangeAspect="1"/>
            </p:cNvPicPr>
            <p:nvPr/>
          </p:nvPicPr>
          <p:blipFill>
            <a:blip r:embed="rId15"/>
            <a:stretch>
              <a:fillRect/>
            </a:stretch>
          </p:blipFill>
          <p:spPr>
            <a:xfrm>
              <a:off x="8423274" y="1344388"/>
              <a:ext cx="3629025" cy="2352675"/>
            </a:xfrm>
            <a:prstGeom prst="rect">
              <a:avLst/>
            </a:prstGeom>
          </p:spPr>
        </p:pic>
        <p:pic>
          <p:nvPicPr>
            <p:cNvPr id="20" name="Picture 19"/>
            <p:cNvPicPr>
              <a:picLocks noChangeAspect="1"/>
            </p:cNvPicPr>
            <p:nvPr/>
          </p:nvPicPr>
          <p:blipFill>
            <a:blip r:embed="rId16"/>
            <a:stretch>
              <a:fillRect/>
            </a:stretch>
          </p:blipFill>
          <p:spPr>
            <a:xfrm>
              <a:off x="835970" y="3885519"/>
              <a:ext cx="3638550" cy="2352675"/>
            </a:xfrm>
            <a:prstGeom prst="rect">
              <a:avLst/>
            </a:prstGeom>
          </p:spPr>
        </p:pic>
        <p:pic>
          <p:nvPicPr>
            <p:cNvPr id="21" name="Picture 20"/>
            <p:cNvPicPr>
              <a:picLocks noChangeAspect="1"/>
            </p:cNvPicPr>
            <p:nvPr/>
          </p:nvPicPr>
          <p:blipFill>
            <a:blip r:embed="rId17"/>
            <a:stretch>
              <a:fillRect/>
            </a:stretch>
          </p:blipFill>
          <p:spPr>
            <a:xfrm>
              <a:off x="4755348" y="3885519"/>
              <a:ext cx="3629025" cy="2362200"/>
            </a:xfrm>
            <a:prstGeom prst="rect">
              <a:avLst/>
            </a:prstGeom>
          </p:spPr>
        </p:pic>
        <p:pic>
          <p:nvPicPr>
            <p:cNvPr id="22" name="Picture 21"/>
            <p:cNvPicPr>
              <a:picLocks noChangeAspect="1"/>
            </p:cNvPicPr>
            <p:nvPr/>
          </p:nvPicPr>
          <p:blipFill>
            <a:blip r:embed="rId18"/>
            <a:stretch>
              <a:fillRect/>
            </a:stretch>
          </p:blipFill>
          <p:spPr>
            <a:xfrm>
              <a:off x="8582025" y="3914094"/>
              <a:ext cx="3609975" cy="2333625"/>
            </a:xfrm>
            <a:prstGeom prst="rect">
              <a:avLst/>
            </a:prstGeom>
          </p:spPr>
        </p:pic>
      </p:grpSp>
      <p:graphicFrame>
        <p:nvGraphicFramePr>
          <p:cNvPr id="26" name="Diagram 25"/>
          <p:cNvGraphicFramePr/>
          <p:nvPr>
            <p:extLst>
              <p:ext uri="{D42A27DB-BD31-4B8C-83A1-F6EECF244321}">
                <p14:modId xmlns:p14="http://schemas.microsoft.com/office/powerpoint/2010/main" val="4249648582"/>
              </p:ext>
            </p:extLst>
          </p:nvPr>
        </p:nvGraphicFramePr>
        <p:xfrm>
          <a:off x="299768" y="1436466"/>
          <a:ext cx="1574800" cy="4431127"/>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Tree>
    <p:extLst>
      <p:ext uri="{BB962C8B-B14F-4D97-AF65-F5344CB8AC3E}">
        <p14:creationId xmlns:p14="http://schemas.microsoft.com/office/powerpoint/2010/main" val="1939010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23983" y="329899"/>
            <a:ext cx="8911687" cy="823008"/>
          </a:xfrm>
        </p:spPr>
        <p:txBody>
          <a:bodyPr>
            <a:noAutofit/>
          </a:bodyPr>
          <a:lstStyle/>
          <a:p>
            <a:pPr algn="ctr"/>
            <a:r>
              <a:rPr lang="en-US" sz="3000" b="1" cap="none" smtClean="0">
                <a:latin typeface="Tahoma" panose="020B0604030504040204" pitchFamily="34" charset="0"/>
                <a:ea typeface="Tahoma" panose="020B0604030504040204" pitchFamily="34" charset="0"/>
                <a:cs typeface="Tahoma" panose="020B0604030504040204" pitchFamily="34" charset="0"/>
              </a:rPr>
              <a:t>Introduction générale</a:t>
            </a:r>
            <a:endParaRPr lang="en-US" sz="300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683489" y="1398625"/>
            <a:ext cx="11206478" cy="5402620"/>
          </a:xfrm>
        </p:spPr>
        <p:txBody>
          <a:bodyPr anchor="t" anchorCtr="0">
            <a:noAutofit/>
          </a:bodyPr>
          <a:lstStyle/>
          <a:p>
            <a:pPr marL="342900" indent="-342900" algn="just">
              <a:lnSpc>
                <a:spcPct val="150000"/>
              </a:lnSpc>
              <a:buFont typeface="Arial" panose="020B0604020202020204" pitchFamily="34" charset="0"/>
              <a:buChar char="•"/>
            </a:pPr>
            <a:r>
              <a:rPr lang="en-US" sz="2000" smtClean="0">
                <a:latin typeface="Tahoma" panose="020B0604030504040204" pitchFamily="34" charset="0"/>
                <a:ea typeface="Tahoma" panose="020B0604030504040204" pitchFamily="34" charset="0"/>
                <a:cs typeface="Tahoma" panose="020B0604030504040204" pitchFamily="34" charset="0"/>
              </a:rPr>
              <a:t>L’OMS prévoit une forte </a:t>
            </a:r>
            <a:r>
              <a:rPr lang="en-US" sz="2000">
                <a:latin typeface="Tahoma" panose="020B0604030504040204" pitchFamily="34" charset="0"/>
                <a:ea typeface="Tahoma" panose="020B0604030504040204" pitchFamily="34" charset="0"/>
                <a:cs typeface="Tahoma" panose="020B0604030504040204" pitchFamily="34" charset="0"/>
              </a:rPr>
              <a:t>augmentation </a:t>
            </a:r>
            <a:r>
              <a:rPr lang="en-US" sz="2000" smtClean="0">
                <a:latin typeface="Tahoma" panose="020B0604030504040204" pitchFamily="34" charset="0"/>
                <a:ea typeface="Tahoma" panose="020B0604030504040204" pitchFamily="34" charset="0"/>
                <a:cs typeface="Tahoma" panose="020B0604030504040204" pitchFamily="34" charset="0"/>
              </a:rPr>
              <a:t>(à 23.6 millions en 2030) du taux de mortalité d</a:t>
            </a:r>
            <a:r>
              <a:rPr lang="fr-FR" sz="2000">
                <a:latin typeface="Tahoma" panose="020B0604030504040204" pitchFamily="34" charset="0"/>
                <a:ea typeface="Tahoma" panose="020B0604030504040204" pitchFamily="34" charset="0"/>
                <a:cs typeface="Tahoma" panose="020B0604030504040204" pitchFamily="34" charset="0"/>
              </a:rPr>
              <a:t>û</a:t>
            </a:r>
            <a:r>
              <a:rPr lang="en-US" sz="2000" smtClean="0">
                <a:latin typeface="Tahoma" panose="020B0604030504040204" pitchFamily="34" charset="0"/>
                <a:ea typeface="Tahoma" panose="020B0604030504040204" pitchFamily="34" charset="0"/>
                <a:cs typeface="Tahoma" panose="020B0604030504040204" pitchFamily="34" charset="0"/>
              </a:rPr>
              <a:t> aux </a:t>
            </a:r>
            <a:r>
              <a:rPr lang="en-US" sz="2000">
                <a:latin typeface="Tahoma" panose="020B0604030504040204" pitchFamily="34" charset="0"/>
                <a:ea typeface="Tahoma" panose="020B0604030504040204" pitchFamily="34" charset="0"/>
                <a:cs typeface="Tahoma" panose="020B0604030504040204" pitchFamily="34" charset="0"/>
              </a:rPr>
              <a:t>maladies </a:t>
            </a:r>
            <a:r>
              <a:rPr lang="en-US" sz="2000" smtClean="0">
                <a:latin typeface="Tahoma" panose="020B0604030504040204" pitchFamily="34" charset="0"/>
                <a:ea typeface="Tahoma" panose="020B0604030504040204" pitchFamily="34" charset="0"/>
                <a:cs typeface="Tahoma" panose="020B0604030504040204" pitchFamily="34" charset="0"/>
              </a:rPr>
              <a:t>cardiovasculaires.</a:t>
            </a:r>
          </a:p>
          <a:p>
            <a:pPr marL="342900" indent="-342900" algn="just">
              <a:lnSpc>
                <a:spcPct val="150000"/>
              </a:lnSpc>
              <a:buFont typeface="Arial" panose="020B0604020202020204" pitchFamily="34" charset="0"/>
              <a:buChar char="•"/>
            </a:pPr>
            <a:r>
              <a:rPr lang="fr-FR" sz="2000" smtClean="0">
                <a:latin typeface="Tahoma" panose="020B0604030504040204" pitchFamily="34" charset="0"/>
                <a:ea typeface="Tahoma" panose="020B0604030504040204" pitchFamily="34" charset="0"/>
                <a:cs typeface="Tahoma" panose="020B0604030504040204" pitchFamily="34" charset="0"/>
              </a:rPr>
              <a:t>Les </a:t>
            </a:r>
            <a:r>
              <a:rPr lang="en-US" sz="2000">
                <a:latin typeface="Tahoma" panose="020B0604030504040204" pitchFamily="34" charset="0"/>
                <a:ea typeface="Tahoma" panose="020B0604030504040204" pitchFamily="34" charset="0"/>
                <a:cs typeface="Tahoma" panose="020B0604030504040204" pitchFamily="34" charset="0"/>
              </a:rPr>
              <a:t>maladies cardiovasculaires </a:t>
            </a:r>
            <a:r>
              <a:rPr lang="fr-FR" sz="2000" smtClean="0">
                <a:latin typeface="Tahoma" panose="020B0604030504040204" pitchFamily="34" charset="0"/>
                <a:ea typeface="Tahoma" panose="020B0604030504040204" pitchFamily="34" charset="0"/>
                <a:cs typeface="Tahoma" panose="020B0604030504040204" pitchFamily="34" charset="0"/>
              </a:rPr>
              <a:t>: dûs à des dysfonctionnements de la conductivité électrique du myocarde.</a:t>
            </a:r>
          </a:p>
          <a:p>
            <a:pPr algn="just">
              <a:lnSpc>
                <a:spcPct val="150000"/>
              </a:lnSpc>
            </a:pPr>
            <a:endParaRPr lang="en-US" sz="2000">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endParaRPr lang="en-US" sz="2000" smtClean="0">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endParaRPr lang="en-US" sz="2000" smtClean="0">
              <a:latin typeface="Tahoma" panose="020B0604030504040204" pitchFamily="34" charset="0"/>
              <a:ea typeface="Tahoma" panose="020B0604030504040204" pitchFamily="34" charset="0"/>
              <a:cs typeface="Tahoma" panose="020B0604030504040204" pitchFamily="34" charset="0"/>
            </a:endParaRPr>
          </a:p>
          <a:p>
            <a:pPr>
              <a:lnSpc>
                <a:spcPct val="200000"/>
              </a:lnSpc>
              <a:buClr>
                <a:schemeClr val="tx1"/>
              </a:buClr>
            </a:pPr>
            <a:endParaRPr lang="fr-FR" sz="2000" smtClean="0">
              <a:latin typeface="Tahoma" panose="020B0604030504040204" pitchFamily="34" charset="0"/>
              <a:ea typeface="Tahoma" panose="020B0604030504040204" pitchFamily="34" charset="0"/>
              <a:cs typeface="Tahoma" panose="020B0604030504040204" pitchFamily="34" charset="0"/>
            </a:endParaRPr>
          </a:p>
          <a:p>
            <a:pPr>
              <a:lnSpc>
                <a:spcPct val="200000"/>
              </a:lnSpc>
            </a:pPr>
            <a:r>
              <a:rPr lang="fr-FR" sz="2000" smtClean="0">
                <a:latin typeface="Tahoma" panose="020B0604030504040204" pitchFamily="34" charset="0"/>
                <a:ea typeface="Tahoma" panose="020B0604030504040204" pitchFamily="34" charset="0"/>
                <a:cs typeface="Tahoma" panose="020B0604030504040204" pitchFamily="34" charset="0"/>
              </a:rPr>
              <a:t> </a:t>
            </a:r>
          </a:p>
          <a:p>
            <a:pPr>
              <a:lnSpc>
                <a:spcPct val="200000"/>
              </a:lnSpc>
            </a:pPr>
            <a:r>
              <a:rPr lang="en-US" sz="2200" cap="none" smtClean="0">
                <a:latin typeface="Tahoma" panose="020B0604030504040204" pitchFamily="34" charset="0"/>
                <a:ea typeface="Tahoma" panose="020B0604030504040204" pitchFamily="34" charset="0"/>
                <a:cs typeface="Tahoma" panose="020B0604030504040204" pitchFamily="34" charset="0"/>
              </a:rPr>
              <a:t/>
            </a:r>
            <a:br>
              <a:rPr lang="en-US" sz="2200" cap="none" smtClean="0">
                <a:latin typeface="Tahoma" panose="020B0604030504040204" pitchFamily="34" charset="0"/>
                <a:ea typeface="Tahoma" panose="020B0604030504040204" pitchFamily="34" charset="0"/>
                <a:cs typeface="Tahoma" panose="020B0604030504040204" pitchFamily="34" charset="0"/>
              </a:rPr>
            </a:br>
            <a:r>
              <a:rPr lang="fr-FR" sz="2200" b="0">
                <a:latin typeface="Tahoma" panose="020B0604030504040204" pitchFamily="34" charset="0"/>
                <a:ea typeface="Tahoma" panose="020B0604030504040204" pitchFamily="34" charset="0"/>
                <a:cs typeface="Tahoma" panose="020B0604030504040204" pitchFamily="34" charset="0"/>
              </a:rPr>
              <a:t/>
            </a:r>
            <a:br>
              <a:rPr lang="fr-FR" sz="2200" b="0">
                <a:latin typeface="Tahoma" panose="020B0604030504040204" pitchFamily="34" charset="0"/>
                <a:ea typeface="Tahoma" panose="020B0604030504040204" pitchFamily="34" charset="0"/>
                <a:cs typeface="Tahoma" panose="020B0604030504040204" pitchFamily="34" charset="0"/>
              </a:rPr>
            </a:br>
            <a:endParaRPr lang="en-US" sz="2200" b="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3</a:t>
            </a:fld>
            <a:endParaRPr lang="en-US"/>
          </a:p>
        </p:txBody>
      </p:sp>
      <p:pic>
        <p:nvPicPr>
          <p:cNvPr id="6"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9078687" y="3362607"/>
            <a:ext cx="3067004" cy="3438638"/>
          </a:xfrm>
        </p:spPr>
      </p:pic>
      <p:graphicFrame>
        <p:nvGraphicFramePr>
          <p:cNvPr id="7" name="Table 6"/>
          <p:cNvGraphicFramePr>
            <a:graphicFrameLocks noGrp="1"/>
          </p:cNvGraphicFramePr>
          <p:nvPr>
            <p:extLst>
              <p:ext uri="{D42A27DB-BD31-4B8C-83A1-F6EECF244321}">
                <p14:modId xmlns:p14="http://schemas.microsoft.com/office/powerpoint/2010/main" val="2984400416"/>
              </p:ext>
            </p:extLst>
          </p:nvPr>
        </p:nvGraphicFramePr>
        <p:xfrm>
          <a:off x="683489" y="4120738"/>
          <a:ext cx="8980716" cy="2291080"/>
        </p:xfrm>
        <a:graphic>
          <a:graphicData uri="http://schemas.openxmlformats.org/drawingml/2006/table">
            <a:tbl>
              <a:tblPr firstRow="1" bandRow="1">
                <a:tableStyleId>{5C22544A-7EE6-4342-B048-85BDC9FD1C3A}</a:tableStyleId>
              </a:tblPr>
              <a:tblGrid>
                <a:gridCol w="2993572"/>
                <a:gridCol w="2993572"/>
                <a:gridCol w="2993572"/>
              </a:tblGrid>
              <a:tr h="370840">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err="1" smtClean="0">
                          <a:solidFill>
                            <a:schemeClr val="tx1"/>
                          </a:solidFill>
                          <a:latin typeface="Times New Roman" panose="02020603050405020304" pitchFamily="18" charset="0"/>
                          <a:cs typeface="Times New Roman" panose="02020603050405020304" pitchFamily="18" charset="0"/>
                        </a:rPr>
                        <a:t>Ralentissement</a:t>
                      </a:r>
                      <a:r>
                        <a:rPr lang="en-US" sz="1800" smtClean="0">
                          <a:solidFill>
                            <a:schemeClr val="tx1"/>
                          </a:solidFill>
                          <a:latin typeface="Times New Roman" panose="02020603050405020304" pitchFamily="18" charset="0"/>
                          <a:cs typeface="Times New Roman" panose="02020603050405020304" pitchFamily="18" charset="0"/>
                        </a:rPr>
                        <a:t> du rythme</a:t>
                      </a:r>
                      <a:endParaRPr lang="en-US" sz="18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err="1" smtClean="0">
                          <a:solidFill>
                            <a:schemeClr val="tx1"/>
                          </a:solidFill>
                          <a:latin typeface="Times New Roman" panose="02020603050405020304" pitchFamily="18" charset="0"/>
                          <a:cs typeface="Times New Roman" panose="02020603050405020304" pitchFamily="18" charset="0"/>
                        </a:rPr>
                        <a:t>Accélération</a:t>
                      </a:r>
                      <a:r>
                        <a:rPr lang="en-US" sz="1800" smtClean="0">
                          <a:solidFill>
                            <a:schemeClr val="tx1"/>
                          </a:solidFill>
                          <a:latin typeface="Times New Roman" panose="02020603050405020304" pitchFamily="18" charset="0"/>
                          <a:cs typeface="Times New Roman" panose="02020603050405020304" pitchFamily="18" charset="0"/>
                        </a:rPr>
                        <a:t> du rythme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nSpc>
                          <a:spcPct val="150000"/>
                        </a:lnSpc>
                      </a:pPr>
                      <a:r>
                        <a:rPr lang="en-US" sz="1600" b="1" smtClean="0">
                          <a:solidFill>
                            <a:schemeClr val="tx1"/>
                          </a:solidFill>
                          <a:latin typeface="Times New Roman" panose="02020603050405020304" pitchFamily="18" charset="0"/>
                          <a:cs typeface="Times New Roman" panose="02020603050405020304" pitchFamily="18" charset="0"/>
                        </a:rPr>
                        <a:t>Au </a:t>
                      </a:r>
                      <a:r>
                        <a:rPr lang="en-US" sz="1600" b="1" err="1" smtClean="0">
                          <a:solidFill>
                            <a:schemeClr val="tx1"/>
                          </a:solidFill>
                          <a:latin typeface="Times New Roman" panose="02020603050405020304" pitchFamily="18" charset="0"/>
                          <a:cs typeface="Times New Roman" panose="02020603050405020304" pitchFamily="18" charset="0"/>
                        </a:rPr>
                        <a:t>niveau</a:t>
                      </a:r>
                      <a:r>
                        <a:rPr lang="en-US" sz="1600" b="1" smtClean="0">
                          <a:solidFill>
                            <a:schemeClr val="tx1"/>
                          </a:solidFill>
                          <a:latin typeface="Times New Roman" panose="02020603050405020304" pitchFamily="18" charset="0"/>
                          <a:cs typeface="Times New Roman" panose="02020603050405020304" pitchFamily="18" charset="0"/>
                        </a:rPr>
                        <a:t> des</a:t>
                      </a:r>
                      <a:r>
                        <a:rPr lang="en-US" sz="1600" b="1" baseline="0" smtClean="0">
                          <a:solidFill>
                            <a:schemeClr val="tx1"/>
                          </a:solidFill>
                          <a:latin typeface="Times New Roman" panose="02020603050405020304" pitchFamily="18" charset="0"/>
                          <a:cs typeface="Times New Roman" panose="02020603050405020304" pitchFamily="18" charset="0"/>
                        </a:rPr>
                        <a:t> oreillettes </a:t>
                      </a:r>
                      <a:endParaRPr 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err="1" smtClean="0">
                          <a:solidFill>
                            <a:schemeClr val="tx1"/>
                          </a:solidFill>
                          <a:latin typeface="Times New Roman" panose="02020603050405020304" pitchFamily="18" charset="0"/>
                          <a:cs typeface="Times New Roman" panose="02020603050405020304" pitchFamily="18" charset="0"/>
                        </a:rPr>
                        <a:t>Dysfonction</a:t>
                      </a:r>
                      <a:r>
                        <a:rPr lang="en-US" sz="1800" b="0" smtClean="0">
                          <a:solidFill>
                            <a:schemeClr val="tx1"/>
                          </a:solidFill>
                          <a:latin typeface="Times New Roman" panose="02020603050405020304" pitchFamily="18" charset="0"/>
                          <a:cs typeface="Times New Roman" panose="02020603050405020304" pitchFamily="18" charset="0"/>
                        </a:rPr>
                        <a:t> </a:t>
                      </a:r>
                      <a:r>
                        <a:rPr lang="en-US" sz="1800" b="0" err="1" smtClean="0">
                          <a:solidFill>
                            <a:schemeClr val="tx1"/>
                          </a:solidFill>
                          <a:latin typeface="Times New Roman" panose="02020603050405020304" pitchFamily="18" charset="0"/>
                          <a:cs typeface="Times New Roman" panose="02020603050405020304" pitchFamily="18" charset="0"/>
                        </a:rPr>
                        <a:t>sinusale</a:t>
                      </a:r>
                      <a:endParaRPr lang="en-US" sz="18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smtClean="0">
                          <a:solidFill>
                            <a:schemeClr val="tx1"/>
                          </a:solidFill>
                          <a:latin typeface="Times New Roman" panose="02020603050405020304" pitchFamily="18" charset="0"/>
                          <a:cs typeface="Times New Roman" panose="02020603050405020304" pitchFamily="18" charset="0"/>
                        </a:rPr>
                        <a:t>-Fibrillation /Flutter atriale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nSpc>
                          <a:spcPct val="150000"/>
                        </a:lnSpc>
                      </a:pPr>
                      <a:r>
                        <a:rPr lang="en-US" sz="1600" b="1" smtClean="0">
                          <a:solidFill>
                            <a:schemeClr val="tx1"/>
                          </a:solidFill>
                          <a:latin typeface="Times New Roman" panose="02020603050405020304" pitchFamily="18" charset="0"/>
                          <a:cs typeface="Times New Roman" panose="02020603050405020304" pitchFamily="18" charset="0"/>
                        </a:rPr>
                        <a:t>Au </a:t>
                      </a:r>
                      <a:r>
                        <a:rPr lang="en-US" sz="1600" b="1" err="1" smtClean="0">
                          <a:solidFill>
                            <a:schemeClr val="tx1"/>
                          </a:solidFill>
                          <a:latin typeface="Times New Roman" panose="02020603050405020304" pitchFamily="18" charset="0"/>
                          <a:cs typeface="Times New Roman" panose="02020603050405020304" pitchFamily="18" charset="0"/>
                        </a:rPr>
                        <a:t>niveau</a:t>
                      </a:r>
                      <a:r>
                        <a:rPr lang="en-US" sz="1600" b="1" smtClean="0">
                          <a:solidFill>
                            <a:schemeClr val="tx1"/>
                          </a:solidFill>
                          <a:latin typeface="Times New Roman" panose="02020603050405020304" pitchFamily="18" charset="0"/>
                          <a:cs typeface="Times New Roman" panose="02020603050405020304" pitchFamily="18" charset="0"/>
                        </a:rPr>
                        <a:t> de la </a:t>
                      </a:r>
                      <a:r>
                        <a:rPr lang="en-US" sz="1600" b="1" err="1" smtClean="0">
                          <a:solidFill>
                            <a:schemeClr val="tx1"/>
                          </a:solidFill>
                          <a:latin typeface="Times New Roman" panose="02020603050405020304" pitchFamily="18" charset="0"/>
                          <a:cs typeface="Times New Roman" panose="02020603050405020304" pitchFamily="18" charset="0"/>
                        </a:rPr>
                        <a:t>jonction</a:t>
                      </a:r>
                      <a:r>
                        <a:rPr lang="en-US" sz="1600" b="1" smtClean="0">
                          <a:solidFill>
                            <a:schemeClr val="tx1"/>
                          </a:solidFill>
                          <a:latin typeface="Times New Roman" panose="02020603050405020304" pitchFamily="18" charset="0"/>
                          <a:cs typeface="Times New Roman" panose="02020603050405020304" pitchFamily="18" charset="0"/>
                        </a:rPr>
                        <a:t> entre les </a:t>
                      </a:r>
                      <a:r>
                        <a:rPr lang="en-US" sz="1600" b="1" err="1" smtClean="0">
                          <a:solidFill>
                            <a:schemeClr val="tx1"/>
                          </a:solidFill>
                          <a:latin typeface="Times New Roman" panose="02020603050405020304" pitchFamily="18" charset="0"/>
                          <a:cs typeface="Times New Roman" panose="02020603050405020304" pitchFamily="18" charset="0"/>
                        </a:rPr>
                        <a:t>oreillettes</a:t>
                      </a:r>
                      <a:r>
                        <a:rPr lang="en-US" sz="1600" b="1" smtClean="0">
                          <a:solidFill>
                            <a:schemeClr val="tx1"/>
                          </a:solidFill>
                          <a:latin typeface="Times New Roman" panose="02020603050405020304" pitchFamily="18" charset="0"/>
                          <a:cs typeface="Times New Roman" panose="02020603050405020304" pitchFamily="18" charset="0"/>
                        </a:rPr>
                        <a:t> et les </a:t>
                      </a:r>
                      <a:r>
                        <a:rPr lang="en-US" sz="1600" b="1" err="1" smtClean="0">
                          <a:solidFill>
                            <a:schemeClr val="tx1"/>
                          </a:solidFill>
                          <a:latin typeface="Times New Roman" panose="02020603050405020304" pitchFamily="18" charset="0"/>
                          <a:cs typeface="Times New Roman" panose="02020603050405020304" pitchFamily="18" charset="0"/>
                        </a:rPr>
                        <a:t>ventricules</a:t>
                      </a:r>
                      <a:endParaRPr 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smtClean="0">
                          <a:solidFill>
                            <a:schemeClr val="tx1"/>
                          </a:solidFill>
                          <a:latin typeface="Times New Roman" panose="02020603050405020304" pitchFamily="18" charset="0"/>
                          <a:cs typeface="Times New Roman" panose="02020603050405020304" pitchFamily="18" charset="0"/>
                        </a:rPr>
                        <a:t>Bloc</a:t>
                      </a:r>
                      <a:r>
                        <a:rPr lang="en-US" sz="1800" b="0" baseline="0" smtClean="0">
                          <a:solidFill>
                            <a:schemeClr val="tx1"/>
                          </a:solidFill>
                          <a:latin typeface="Times New Roman" panose="02020603050405020304" pitchFamily="18" charset="0"/>
                          <a:cs typeface="Times New Roman" panose="02020603050405020304" pitchFamily="18" charset="0"/>
                        </a:rPr>
                        <a:t> </a:t>
                      </a:r>
                      <a:r>
                        <a:rPr lang="en-US" sz="1800" b="0" err="1" smtClean="0">
                          <a:solidFill>
                            <a:schemeClr val="tx1"/>
                          </a:solidFill>
                          <a:latin typeface="Times New Roman" panose="02020603050405020304" pitchFamily="18" charset="0"/>
                          <a:cs typeface="Times New Roman" panose="02020603050405020304" pitchFamily="18" charset="0"/>
                        </a:rPr>
                        <a:t>atrioventriculaire</a:t>
                      </a:r>
                      <a:endParaRPr lang="en-US" sz="18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err="1" smtClean="0">
                          <a:solidFill>
                            <a:schemeClr val="tx1"/>
                          </a:solidFill>
                          <a:latin typeface="Times New Roman" panose="02020603050405020304" pitchFamily="18" charset="0"/>
                          <a:cs typeface="Times New Roman" panose="02020603050405020304" pitchFamily="18" charset="0"/>
                        </a:rPr>
                        <a:t>Tachycardie</a:t>
                      </a:r>
                      <a:r>
                        <a:rPr lang="en-US" sz="1800" b="0" smtClean="0">
                          <a:solidFill>
                            <a:schemeClr val="tx1"/>
                          </a:solidFill>
                          <a:latin typeface="Times New Roman" panose="02020603050405020304" pitchFamily="18" charset="0"/>
                          <a:cs typeface="Times New Roman" panose="02020603050405020304" pitchFamily="18" charset="0"/>
                        </a:rPr>
                        <a:t>  </a:t>
                      </a:r>
                      <a:r>
                        <a:rPr lang="en-US" sz="1800" b="0" err="1" smtClean="0">
                          <a:solidFill>
                            <a:schemeClr val="tx1"/>
                          </a:solidFill>
                          <a:latin typeface="Times New Roman" panose="02020603050405020304" pitchFamily="18" charset="0"/>
                          <a:cs typeface="Times New Roman" panose="02020603050405020304" pitchFamily="18" charset="0"/>
                        </a:rPr>
                        <a:t>jonctionnelle</a:t>
                      </a:r>
                      <a:endParaRPr lang="en-US" sz="18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nSpc>
                          <a:spcPct val="150000"/>
                        </a:lnSpc>
                      </a:pPr>
                      <a:r>
                        <a:rPr lang="en-US" sz="1600" b="1" smtClean="0">
                          <a:solidFill>
                            <a:schemeClr val="tx1"/>
                          </a:solidFill>
                          <a:latin typeface="Times New Roman" panose="02020603050405020304" pitchFamily="18" charset="0"/>
                          <a:cs typeface="Times New Roman" panose="02020603050405020304" pitchFamily="18" charset="0"/>
                        </a:rPr>
                        <a:t>Au </a:t>
                      </a:r>
                      <a:r>
                        <a:rPr lang="en-US" sz="1600" b="1" err="1" smtClean="0">
                          <a:solidFill>
                            <a:schemeClr val="tx1"/>
                          </a:solidFill>
                          <a:latin typeface="Times New Roman" panose="02020603050405020304" pitchFamily="18" charset="0"/>
                          <a:cs typeface="Times New Roman" panose="02020603050405020304" pitchFamily="18" charset="0"/>
                        </a:rPr>
                        <a:t>niveau</a:t>
                      </a:r>
                      <a:r>
                        <a:rPr lang="en-US" sz="1600" b="1" smtClean="0">
                          <a:solidFill>
                            <a:schemeClr val="tx1"/>
                          </a:solidFill>
                          <a:latin typeface="Times New Roman" panose="02020603050405020304" pitchFamily="18" charset="0"/>
                          <a:cs typeface="Times New Roman" panose="02020603050405020304" pitchFamily="18" charset="0"/>
                        </a:rPr>
                        <a:t> des </a:t>
                      </a:r>
                      <a:r>
                        <a:rPr lang="en-US" sz="1600" b="1" err="1" smtClean="0">
                          <a:solidFill>
                            <a:schemeClr val="tx1"/>
                          </a:solidFill>
                          <a:latin typeface="Times New Roman" panose="02020603050405020304" pitchFamily="18" charset="0"/>
                          <a:cs typeface="Times New Roman" panose="02020603050405020304" pitchFamily="18" charset="0"/>
                        </a:rPr>
                        <a:t>ventricules</a:t>
                      </a:r>
                      <a:endParaRPr 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err="1" smtClean="0">
                          <a:solidFill>
                            <a:schemeClr val="tx1"/>
                          </a:solidFill>
                          <a:latin typeface="Times New Roman" panose="02020603050405020304" pitchFamily="18" charset="0"/>
                          <a:cs typeface="Times New Roman" panose="02020603050405020304" pitchFamily="18" charset="0"/>
                        </a:rPr>
                        <a:t>Asystolie</a:t>
                      </a:r>
                      <a:endParaRPr lang="en-US" sz="18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smtClean="0">
                          <a:solidFill>
                            <a:schemeClr val="tx1"/>
                          </a:solidFill>
                          <a:latin typeface="Times New Roman" panose="02020603050405020304" pitchFamily="18" charset="0"/>
                          <a:cs typeface="Times New Roman" panose="02020603050405020304" pitchFamily="18" charset="0"/>
                        </a:rPr>
                        <a:t>-Tachycardie/Fibrillation  </a:t>
                      </a:r>
                      <a:r>
                        <a:rPr lang="en-US" sz="1800" b="0" err="1" smtClean="0">
                          <a:solidFill>
                            <a:schemeClr val="tx1"/>
                          </a:solidFill>
                          <a:latin typeface="Times New Roman" panose="02020603050405020304" pitchFamily="18" charset="0"/>
                          <a:cs typeface="Times New Roman" panose="02020603050405020304" pitchFamily="18" charset="0"/>
                        </a:rPr>
                        <a:t>ventriculaire</a:t>
                      </a:r>
                      <a:r>
                        <a:rPr lang="en-US" sz="1800" b="0" smtClean="0">
                          <a:solidFill>
                            <a:schemeClr val="tx1"/>
                          </a:solidFill>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414182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886035"/>
          </a:xfrm>
        </p:spPr>
        <p:txBody>
          <a:bodyPr>
            <a:normAutofit fontScale="90000"/>
          </a:bodyPr>
          <a:lstStyle/>
          <a:p>
            <a:pPr algn="ctr"/>
            <a:r>
              <a:rPr lang="en-US" sz="3000" b="1" cap="none" err="1" smtClean="0">
                <a:latin typeface="Tahoma" panose="020B0604030504040204" pitchFamily="34" charset="0"/>
                <a:ea typeface="Tahoma" panose="020B0604030504040204" pitchFamily="34" charset="0"/>
                <a:cs typeface="Tahoma" panose="020B0604030504040204" pitchFamily="34" charset="0"/>
              </a:rPr>
              <a:t>Sommaire</a:t>
            </a:r>
            <a:r>
              <a:rPr lang="en-US" sz="3000" cap="none" smtClean="0">
                <a:latin typeface="Tahoma" panose="020B0604030504040204" pitchFamily="34" charset="0"/>
                <a:ea typeface="Tahoma" panose="020B0604030504040204" pitchFamily="34" charset="0"/>
                <a:cs typeface="Tahoma" panose="020B0604030504040204" pitchFamily="34" charset="0"/>
              </a:rPr>
              <a:t/>
            </a:r>
            <a:br>
              <a:rPr lang="en-US" sz="3000" cap="none" smtClean="0">
                <a:latin typeface="Tahoma" panose="020B0604030504040204" pitchFamily="34" charset="0"/>
                <a:ea typeface="Tahoma" panose="020B0604030504040204" pitchFamily="34" charset="0"/>
                <a:cs typeface="Tahoma" panose="020B0604030504040204" pitchFamily="34" charset="0"/>
              </a:rPr>
            </a:br>
            <a:endParaRPr lang="en-US" sz="300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620982" y="1510145"/>
            <a:ext cx="10296298" cy="4817609"/>
          </a:xfrm>
        </p:spPr>
        <p:txBody>
          <a:bodyPr anchor="t" anchorCtr="0">
            <a:normAutofit fontScale="70000" lnSpcReduction="20000"/>
          </a:bodyPr>
          <a:lstStyle/>
          <a:p>
            <a:pPr marL="457200" indent="-457200">
              <a:lnSpc>
                <a:spcPct val="150000"/>
              </a:lnSpc>
              <a:buFont typeface="Wingdings" panose="05000000000000000000" pitchFamily="2" charset="2"/>
              <a:buChar char="§"/>
            </a:pPr>
            <a:r>
              <a:rPr lang="fr-FR" sz="2200">
                <a:solidFill>
                  <a:schemeClr val="tx1"/>
                </a:solidFill>
                <a:latin typeface="Tahoma" panose="020B0604030504040204" pitchFamily="34" charset="0"/>
                <a:ea typeface="Tahoma" panose="020B0604030504040204" pitchFamily="34" charset="0"/>
                <a:cs typeface="Tahoma" panose="020B0604030504040204" pitchFamily="34" charset="0"/>
              </a:rPr>
              <a:t>Introduction.</a:t>
            </a:r>
          </a:p>
          <a:p>
            <a:pPr marL="914400" lvl="1" indent="-457200">
              <a:lnSpc>
                <a:spcPct val="150000"/>
              </a:lnSpc>
              <a:buFont typeface="Wingdings" panose="05000000000000000000" pitchFamily="2" charset="2"/>
              <a:buChar char="§"/>
            </a:pPr>
            <a:r>
              <a:rPr lang="fr-FR" sz="1800" b="0">
                <a:solidFill>
                  <a:schemeClr val="tx1"/>
                </a:solidFill>
                <a:latin typeface="Tahoma" panose="020B0604030504040204" pitchFamily="34" charset="0"/>
                <a:ea typeface="Tahoma" panose="020B0604030504040204" pitchFamily="34" charset="0"/>
                <a:cs typeface="Tahoma" panose="020B0604030504040204" pitchFamily="34" charset="0"/>
              </a:rPr>
              <a:t>Introduction générale.</a:t>
            </a:r>
          </a:p>
          <a:p>
            <a:pPr marL="914400" lvl="1" indent="-457200">
              <a:lnSpc>
                <a:spcPct val="150000"/>
              </a:lnSpc>
              <a:buFont typeface="Wingdings" panose="05000000000000000000" pitchFamily="2" charset="2"/>
              <a:buChar char="§"/>
            </a:pPr>
            <a:r>
              <a:rPr lang="fr-FR" sz="1800" b="0">
                <a:solidFill>
                  <a:schemeClr val="tx1"/>
                </a:solidFill>
                <a:latin typeface="Tahoma" panose="020B0604030504040204" pitchFamily="34" charset="0"/>
                <a:ea typeface="Tahoma" panose="020B0604030504040204" pitchFamily="34" charset="0"/>
                <a:cs typeface="Tahoma" panose="020B0604030504040204" pitchFamily="34" charset="0"/>
              </a:rPr>
              <a:t>Problématique/Objectifs</a:t>
            </a:r>
            <a:r>
              <a:rPr lang="fr-FR" sz="1800">
                <a:solidFill>
                  <a:srgbClr val="00B0F0"/>
                </a:solidFill>
                <a:latin typeface="Tahoma" panose="020B0604030504040204" pitchFamily="34" charset="0"/>
                <a:ea typeface="Tahoma" panose="020B0604030504040204" pitchFamily="34" charset="0"/>
                <a:cs typeface="Tahoma" panose="020B0604030504040204" pitchFamily="34" charset="0"/>
              </a:rPr>
              <a:t>.</a:t>
            </a:r>
          </a:p>
          <a:p>
            <a:pPr marL="457200" indent="-457200">
              <a:lnSpc>
                <a:spcPct val="150000"/>
              </a:lnSpc>
              <a:buFont typeface="Wingdings" panose="05000000000000000000" pitchFamily="2" charset="2"/>
              <a:buChar char="§"/>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Bibliographie :</a:t>
            </a:r>
          </a:p>
          <a:p>
            <a:pPr marL="914400" lvl="1" indent="-457200">
              <a:lnSpc>
                <a:spcPct val="150000"/>
              </a:lnSpc>
              <a:buFont typeface="Wingdings" panose="05000000000000000000" pitchFamily="2" charset="2"/>
              <a:buChar char="Ø"/>
            </a:pPr>
            <a:r>
              <a:rPr lang="fr-FR" sz="2200" b="0" smtClean="0">
                <a:solidFill>
                  <a:schemeClr val="tx1"/>
                </a:solidFill>
                <a:latin typeface="Tahoma" panose="020B0604030504040204" pitchFamily="34" charset="0"/>
                <a:ea typeface="Tahoma" panose="020B0604030504040204" pitchFamily="34" charset="0"/>
                <a:cs typeface="Tahoma" panose="020B0604030504040204" pitchFamily="34" charset="0"/>
              </a:rPr>
              <a:t>Electrocardiogramme (ECG).</a:t>
            </a:r>
            <a:endParaRPr lang="fr-FR" sz="2200" b="0">
              <a:solidFill>
                <a:schemeClr val="tx1"/>
              </a:solidFill>
              <a:latin typeface="Tahoma" panose="020B0604030504040204" pitchFamily="34" charset="0"/>
              <a:ea typeface="Tahoma" panose="020B0604030504040204" pitchFamily="34" charset="0"/>
              <a:cs typeface="Tahoma" panose="020B0604030504040204" pitchFamily="34" charset="0"/>
            </a:endParaRPr>
          </a:p>
          <a:p>
            <a:pPr marL="914400" lvl="1" indent="-457200">
              <a:lnSpc>
                <a:spcPct val="150000"/>
              </a:lnSpc>
              <a:buFont typeface="Wingdings" panose="05000000000000000000" pitchFamily="2" charset="2"/>
              <a:buChar char="Ø"/>
            </a:pPr>
            <a:r>
              <a:rPr lang="fr-FR" sz="2200" b="0" smtClean="0">
                <a:solidFill>
                  <a:schemeClr val="tx1"/>
                </a:solidFill>
                <a:latin typeface="Tahoma" panose="020B0604030504040204" pitchFamily="34" charset="0"/>
                <a:ea typeface="Tahoma" panose="020B0604030504040204" pitchFamily="34" charset="0"/>
                <a:cs typeface="Tahoma" panose="020B0604030504040204" pitchFamily="34" charset="0"/>
              </a:rPr>
              <a:t>Fibrillation atriale (FA).</a:t>
            </a:r>
          </a:p>
          <a:p>
            <a:pPr marL="914400" lvl="1" indent="-457200">
              <a:lnSpc>
                <a:spcPct val="150000"/>
              </a:lnSpc>
              <a:buFont typeface="Wingdings" panose="05000000000000000000" pitchFamily="2" charset="2"/>
              <a:buChar char="Ø"/>
            </a:pPr>
            <a:r>
              <a:rPr lang="fr-FR" sz="2200" b="0" smtClean="0">
                <a:solidFill>
                  <a:schemeClr val="tx1"/>
                </a:solidFill>
                <a:latin typeface="Tahoma" panose="020B0604030504040204" pitchFamily="34" charset="0"/>
                <a:ea typeface="Tahoma" panose="020B0604030504040204" pitchFamily="34" charset="0"/>
                <a:cs typeface="Tahoma" panose="020B0604030504040204" pitchFamily="34" charset="0"/>
              </a:rPr>
              <a:t>Modèles de classification/détection/prévision </a:t>
            </a:r>
            <a:r>
              <a:rPr lang="fr-FR" sz="2200" b="0">
                <a:solidFill>
                  <a:schemeClr val="tx1"/>
                </a:solidFill>
                <a:latin typeface="Tahoma" panose="020B0604030504040204" pitchFamily="34" charset="0"/>
                <a:ea typeface="Tahoma" panose="020B0604030504040204" pitchFamily="34" charset="0"/>
                <a:cs typeface="Tahoma" panose="020B0604030504040204" pitchFamily="34" charset="0"/>
              </a:rPr>
              <a:t>de la </a:t>
            </a:r>
            <a:r>
              <a:rPr lang="fr-FR" sz="2200" b="0" smtClean="0">
                <a:solidFill>
                  <a:schemeClr val="tx1"/>
                </a:solidFill>
                <a:latin typeface="Tahoma" panose="020B0604030504040204" pitchFamily="34" charset="0"/>
                <a:ea typeface="Tahoma" panose="020B0604030504040204" pitchFamily="34" charset="0"/>
                <a:cs typeface="Tahoma" panose="020B0604030504040204" pitchFamily="34" charset="0"/>
              </a:rPr>
              <a:t>FA.</a:t>
            </a:r>
          </a:p>
          <a:p>
            <a:pPr marL="1371600" lvl="2" indent="-457200">
              <a:lnSpc>
                <a:spcPct val="150000"/>
              </a:lnSpc>
              <a:buFont typeface="Wingdings" panose="05000000000000000000" pitchFamily="2" charset="2"/>
              <a:buChar char="Ø"/>
            </a:pPr>
            <a:r>
              <a:rPr lang="fr-FR" b="0" smtClean="0">
                <a:solidFill>
                  <a:schemeClr val="tx1"/>
                </a:solidFill>
                <a:latin typeface="Tahoma" panose="020B0604030504040204" pitchFamily="34" charset="0"/>
                <a:ea typeface="Tahoma" panose="020B0604030504040204" pitchFamily="34" charset="0"/>
                <a:cs typeface="Tahoma" panose="020B0604030504040204" pitchFamily="34" charset="0"/>
              </a:rPr>
              <a:t>Prétraitement/Extraction des caractéristiques/Apprentissage supervisé</a:t>
            </a:r>
            <a:r>
              <a:rPr lang="fr-FR" smtClean="0">
                <a:solidFill>
                  <a:srgbClr val="00B0F0"/>
                </a:solidFill>
                <a:latin typeface="Tahoma" panose="020B0604030504040204" pitchFamily="34" charset="0"/>
                <a:ea typeface="Tahoma" panose="020B0604030504040204" pitchFamily="34" charset="0"/>
                <a:cs typeface="Tahoma" panose="020B0604030504040204" pitchFamily="34" charset="0"/>
              </a:rPr>
              <a:t>.</a:t>
            </a:r>
          </a:p>
          <a:p>
            <a:pPr marL="457200" indent="-457200">
              <a:lnSpc>
                <a:spcPct val="150000"/>
              </a:lnSpc>
              <a:buFont typeface="Wingdings" panose="05000000000000000000" pitchFamily="2" charset="2"/>
              <a:buChar char="§"/>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Rédaction d’un article.</a:t>
            </a:r>
          </a:p>
          <a:p>
            <a:pPr marL="457200" indent="-457200">
              <a:lnSpc>
                <a:spcPct val="150000"/>
              </a:lnSpc>
              <a:buFont typeface="Wingdings" panose="05000000000000000000" pitchFamily="2" charset="2"/>
              <a:buChar char="§"/>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Travaux en cours.</a:t>
            </a:r>
          </a:p>
          <a:p>
            <a:pPr marL="457200" indent="-457200">
              <a:lnSpc>
                <a:spcPct val="150000"/>
              </a:lnSpc>
              <a:buFont typeface="Wingdings" panose="05000000000000000000" pitchFamily="2" charset="2"/>
              <a:buChar char="§"/>
            </a:pPr>
            <a:r>
              <a:rPr lang="fr-FR" sz="2200" b="1" smtClean="0">
                <a:solidFill>
                  <a:srgbClr val="00B0F0"/>
                </a:solidFill>
                <a:latin typeface="Tahoma" panose="020B0604030504040204" pitchFamily="34" charset="0"/>
                <a:ea typeface="Tahoma" panose="020B0604030504040204" pitchFamily="34" charset="0"/>
                <a:cs typeface="Tahoma" panose="020B0604030504040204" pitchFamily="34" charset="0"/>
              </a:rPr>
              <a:t>Conclusions et perspective.</a:t>
            </a:r>
            <a:endParaRPr lang="en-US" sz="2200" b="1">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30</a:t>
            </a:fld>
            <a:endParaRPr lang="en-US"/>
          </a:p>
        </p:txBody>
      </p:sp>
    </p:spTree>
    <p:extLst>
      <p:ext uri="{BB962C8B-B14F-4D97-AF65-F5344CB8AC3E}">
        <p14:creationId xmlns:p14="http://schemas.microsoft.com/office/powerpoint/2010/main" val="16310465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9883629" cy="692072"/>
          </a:xfrm>
        </p:spPr>
        <p:txBody>
          <a:bodyPr>
            <a:normAutofit fontScale="90000"/>
          </a:bodyPr>
          <a:lstStyle/>
          <a:p>
            <a:pPr algn="ctr"/>
            <a:r>
              <a:rPr lang="fr-FR" sz="3000" b="1" cap="none" smtClean="0">
                <a:latin typeface="Tahoma" panose="020B0604030504040204" pitchFamily="34" charset="0"/>
                <a:ea typeface="Tahoma" panose="020B0604030504040204" pitchFamily="34" charset="0"/>
                <a:cs typeface="Tahoma" panose="020B0604030504040204" pitchFamily="34" charset="0"/>
              </a:rPr>
              <a:t>Conclusions</a:t>
            </a:r>
            <a:r>
              <a:rPr lang="en-US" sz="3000" dirty="0">
                <a:latin typeface="Tahoma" panose="020B0604030504040204" pitchFamily="34" charset="0"/>
                <a:ea typeface="Tahoma" panose="020B0604030504040204" pitchFamily="34" charset="0"/>
                <a:cs typeface="Tahoma" panose="020B0604030504040204" pitchFamily="34" charset="0"/>
              </a:rPr>
              <a:t/>
            </a:r>
            <a:br>
              <a:rPr lang="en-US" sz="3000" dirty="0">
                <a:latin typeface="Tahoma" panose="020B0604030504040204" pitchFamily="34" charset="0"/>
                <a:ea typeface="Tahoma" panose="020B0604030504040204" pitchFamily="34" charset="0"/>
                <a:cs typeface="Tahoma" panose="020B0604030504040204" pitchFamily="34" charset="0"/>
              </a:rPr>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303264" y="1615848"/>
            <a:ext cx="10519064" cy="4768624"/>
          </a:xfrm>
        </p:spPr>
        <p:txBody>
          <a:bodyPr anchor="t" anchorCtr="0">
            <a:normAutofit fontScale="92500" lnSpcReduction="20000"/>
          </a:bodyPr>
          <a:lstStyle/>
          <a:p>
            <a:pPr marL="65088" indent="-65088" algn="just">
              <a:lnSpc>
                <a:spcPct val="200000"/>
              </a:lnSpc>
              <a:buFont typeface="+mj-lt"/>
              <a:buAutoNum type="arabicPeriod"/>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 A partir de la recherche bibliographique sur la fibrillation atriale et les techniques trouvées en intelligence artificielle rédiger un article qui est un survey sur la prévision, la détection et la classification de la FA en utilisant les ondelettes pour la phase de l’extraction des caractéristiques.</a:t>
            </a:r>
          </a:p>
          <a:p>
            <a:pPr marL="65088" indent="-65088" algn="just">
              <a:lnSpc>
                <a:spcPct val="200000"/>
              </a:lnSpc>
              <a:buFont typeface="+mj-lt"/>
              <a:buAutoNum type="arabicPeriod"/>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 Sous python 3.7 et sous anaconda importer les signaux de la base PAF de mit-bih puis appliquer l’EMD pour la phase de prétraitement, et enfin, appliquer la CWT pour extraire les caractéristiques des IMFs qui seront ensuite comme une entrée pour le modèle à réseau des neurones.</a:t>
            </a:r>
          </a:p>
          <a:p>
            <a:pPr algn="just">
              <a:lnSpc>
                <a:spcPct val="200000"/>
              </a:lnSpc>
            </a:pPr>
            <a:endParaRPr lang="fr-FR" sz="1400" b="1" dirty="0" smtClean="0"/>
          </a:p>
        </p:txBody>
      </p:sp>
      <p:sp>
        <p:nvSpPr>
          <p:cNvPr id="2" name="Slide Number Placeholder 1"/>
          <p:cNvSpPr>
            <a:spLocks noGrp="1"/>
          </p:cNvSpPr>
          <p:nvPr>
            <p:ph type="sldNum" sz="quarter" idx="12"/>
          </p:nvPr>
        </p:nvSpPr>
        <p:spPr/>
        <p:txBody>
          <a:bodyPr/>
          <a:lstStyle/>
          <a:p>
            <a:fld id="{3D9FABE2-1C77-4E2F-9FBC-42E74009D933}" type="slidenum">
              <a:rPr lang="en-US" smtClean="0"/>
              <a:t>31</a:t>
            </a:fld>
            <a:endParaRPr lang="en-US" dirty="0"/>
          </a:p>
        </p:txBody>
      </p:sp>
    </p:spTree>
    <p:extLst>
      <p:ext uri="{BB962C8B-B14F-4D97-AF65-F5344CB8AC3E}">
        <p14:creationId xmlns:p14="http://schemas.microsoft.com/office/powerpoint/2010/main" val="20816604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9883629" cy="692072"/>
          </a:xfrm>
        </p:spPr>
        <p:txBody>
          <a:bodyPr>
            <a:normAutofit fontScale="90000"/>
          </a:bodyPr>
          <a:lstStyle/>
          <a:p>
            <a:pPr algn="ctr"/>
            <a:r>
              <a:rPr lang="fr-FR" sz="3000" b="1" cap="none" dirty="0" smtClean="0">
                <a:latin typeface="Tahoma" panose="020B0604030504040204" pitchFamily="34" charset="0"/>
                <a:ea typeface="Tahoma" panose="020B0604030504040204" pitchFamily="34" charset="0"/>
                <a:cs typeface="Tahoma" panose="020B0604030504040204" pitchFamily="34" charset="0"/>
              </a:rPr>
              <a:t>Perspectives</a:t>
            </a:r>
            <a:r>
              <a:rPr lang="en-US" sz="3000" dirty="0">
                <a:latin typeface="Tahoma" panose="020B0604030504040204" pitchFamily="34" charset="0"/>
                <a:ea typeface="Tahoma" panose="020B0604030504040204" pitchFamily="34" charset="0"/>
                <a:cs typeface="Tahoma" panose="020B0604030504040204" pitchFamily="34" charset="0"/>
              </a:rPr>
              <a:t/>
            </a:r>
            <a:br>
              <a:rPr lang="en-US" sz="3000" dirty="0">
                <a:latin typeface="Tahoma" panose="020B0604030504040204" pitchFamily="34" charset="0"/>
                <a:ea typeface="Tahoma" panose="020B0604030504040204" pitchFamily="34" charset="0"/>
                <a:cs typeface="Tahoma" panose="020B0604030504040204" pitchFamily="34" charset="0"/>
              </a:rPr>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303264" y="1615848"/>
            <a:ext cx="10519064" cy="4768624"/>
          </a:xfrm>
        </p:spPr>
        <p:txBody>
          <a:bodyPr anchor="t" anchorCtr="0">
            <a:normAutofit lnSpcReduction="10000"/>
          </a:bodyPr>
          <a:lstStyle/>
          <a:p>
            <a:pPr marL="65088" indent="-65088">
              <a:lnSpc>
                <a:spcPct val="200000"/>
              </a:lnSpc>
              <a:buFont typeface="+mj-lt"/>
              <a:buAutoNum type="arabicPeriod"/>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 Construire </a:t>
            </a:r>
            <a:r>
              <a:rPr lang="fr-FR" sz="2200" dirty="0">
                <a:solidFill>
                  <a:schemeClr val="tx1"/>
                </a:solidFill>
                <a:latin typeface="Tahoma" panose="020B0604030504040204" pitchFamily="34" charset="0"/>
                <a:ea typeface="Tahoma" panose="020B0604030504040204" pitchFamily="34" charset="0"/>
                <a:cs typeface="Tahoma" panose="020B0604030504040204" pitchFamily="34" charset="0"/>
              </a:rPr>
              <a:t>une base de données </a:t>
            </a:r>
            <a:r>
              <a:rPr lang="fr-FR"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labélisée.</a:t>
            </a:r>
          </a:p>
          <a:p>
            <a:pPr marL="342900" indent="-342900">
              <a:lnSpc>
                <a:spcPct val="200000"/>
              </a:lnSpc>
              <a:buFont typeface="+mj-lt"/>
              <a:buAutoNum type="arabicPeriod"/>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Réaliser un </a:t>
            </a:r>
            <a:r>
              <a:rPr lang="fr-FR" sz="2200">
                <a:solidFill>
                  <a:schemeClr val="tx1"/>
                </a:solidFill>
                <a:latin typeface="Tahoma" panose="020B0604030504040204" pitchFamily="34" charset="0"/>
                <a:ea typeface="Tahoma" panose="020B0604030504040204" pitchFamily="34" charset="0"/>
                <a:cs typeface="Tahoma" panose="020B0604030504040204" pitchFamily="34" charset="0"/>
              </a:rPr>
              <a:t>modèle </a:t>
            </a: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avec les IMFs pour déterminer celle qui porte le plus d’informations sur la FA.</a:t>
            </a:r>
            <a:endParaRPr lang="fr-FR"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00100" lvl="1" indent="-342900">
              <a:lnSpc>
                <a:spcPct val="200000"/>
              </a:lnSpc>
              <a:buFont typeface="+mj-lt"/>
              <a:buAutoNum type="alphaLcPeriod"/>
            </a:pPr>
            <a:r>
              <a:rPr lang="fr-FR" sz="1800">
                <a:solidFill>
                  <a:schemeClr val="tx1"/>
                </a:solidFill>
                <a:latin typeface="Tahoma" panose="020B0604030504040204" pitchFamily="34" charset="0"/>
                <a:ea typeface="Tahoma" panose="020B0604030504040204" pitchFamily="34" charset="0"/>
                <a:cs typeface="Tahoma" panose="020B0604030504040204" pitchFamily="34" charset="0"/>
              </a:rPr>
              <a:t>Construire un réseau de neurones profonds  CNN.</a:t>
            </a:r>
          </a:p>
          <a:p>
            <a:pPr marL="800100" lvl="1" indent="-342900">
              <a:lnSpc>
                <a:spcPct val="200000"/>
              </a:lnSpc>
              <a:buFont typeface="+mj-lt"/>
              <a:buAutoNum type="alphaLcPeriod"/>
            </a:pPr>
            <a:r>
              <a:rPr lang="fr-FR" sz="1800" smtClean="0">
                <a:solidFill>
                  <a:schemeClr val="tx1"/>
                </a:solidFill>
                <a:latin typeface="Tahoma" panose="020B0604030504040204" pitchFamily="34" charset="0"/>
                <a:ea typeface="Tahoma" panose="020B0604030504040204" pitchFamily="34" charset="0"/>
                <a:cs typeface="Tahoma" panose="020B0604030504040204" pitchFamily="34" charset="0"/>
              </a:rPr>
              <a:t>Injecter </a:t>
            </a:r>
            <a:r>
              <a:rPr lang="fr-FR" sz="1800" dirty="0">
                <a:solidFill>
                  <a:schemeClr val="tx1"/>
                </a:solidFill>
                <a:latin typeface="Tahoma" panose="020B0604030504040204" pitchFamily="34" charset="0"/>
                <a:ea typeface="Tahoma" panose="020B0604030504040204" pitchFamily="34" charset="0"/>
                <a:cs typeface="Tahoma" panose="020B0604030504040204" pitchFamily="34" charset="0"/>
              </a:rPr>
              <a:t>les images CWT dans une </a:t>
            </a:r>
            <a:r>
              <a:rPr lang="fr-FR"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CNN.</a:t>
            </a:r>
            <a:endParaRPr lang="fr-FR"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nSpc>
                <a:spcPct val="200000"/>
              </a:lnSpc>
              <a:buFont typeface="+mj-lt"/>
              <a:buAutoNum type="arabicPeriod"/>
            </a:pPr>
            <a:r>
              <a:rPr lang="en-US" sz="2200" smtClean="0">
                <a:solidFill>
                  <a:schemeClr val="tx1"/>
                </a:solidFill>
                <a:latin typeface="Tahoma" panose="020B0604030504040204" pitchFamily="34" charset="0"/>
                <a:ea typeface="Tahoma" panose="020B0604030504040204" pitchFamily="34" charset="0"/>
                <a:cs typeface="Tahoma" panose="020B0604030504040204" pitchFamily="34" charset="0"/>
              </a:rPr>
              <a:t>Réaliser un premier pipeline </a:t>
            </a:r>
            <a:r>
              <a:rPr lang="en-US" sz="2200">
                <a:solidFill>
                  <a:schemeClr val="tx1"/>
                </a:solidFill>
                <a:latin typeface="Tahoma" panose="020B0604030504040204" pitchFamily="34" charset="0"/>
                <a:ea typeface="Tahoma" panose="020B0604030504040204" pitchFamily="34" charset="0"/>
                <a:cs typeface="Tahoma" panose="020B0604030504040204" pitchFamily="34" charset="0"/>
              </a:rPr>
              <a:t>pour </a:t>
            </a:r>
            <a:r>
              <a:rPr lang="en-US" sz="2200" smtClean="0">
                <a:solidFill>
                  <a:schemeClr val="tx1"/>
                </a:solidFill>
                <a:latin typeface="Tahoma" panose="020B0604030504040204" pitchFamily="34" charset="0"/>
                <a:ea typeface="Tahoma" panose="020B0604030504040204" pitchFamily="34" charset="0"/>
                <a:cs typeface="Tahoma" panose="020B0604030504040204" pitchFamily="34" charset="0"/>
              </a:rPr>
              <a:t>la prévision de la FA.</a:t>
            </a:r>
            <a:r>
              <a:rPr lang="fr-FR" sz="1400" b="1" dirty="0">
                <a:solidFill>
                  <a:schemeClr val="tx1"/>
                </a:solidFill>
              </a:rPr>
              <a:t/>
            </a:r>
            <a:br>
              <a:rPr lang="fr-FR" sz="1400" b="1" dirty="0">
                <a:solidFill>
                  <a:schemeClr val="tx1"/>
                </a:solidFill>
              </a:rPr>
            </a:br>
            <a:endParaRPr lang="fr-FR" sz="1400" b="1" dirty="0" smtClean="0">
              <a:solidFill>
                <a:schemeClr val="tx1"/>
              </a:solidFill>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32</a:t>
            </a:fld>
            <a:endParaRPr lang="en-US" dirty="0"/>
          </a:p>
        </p:txBody>
      </p:sp>
    </p:spTree>
    <p:extLst>
      <p:ext uri="{BB962C8B-B14F-4D97-AF65-F5344CB8AC3E}">
        <p14:creationId xmlns:p14="http://schemas.microsoft.com/office/powerpoint/2010/main" val="3538390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886035"/>
          </a:xfrm>
        </p:spPr>
        <p:txBody>
          <a:bodyPr>
            <a:normAutofit fontScale="90000"/>
          </a:bodyPr>
          <a:lstStyle/>
          <a:p>
            <a:pPr algn="ctr"/>
            <a:r>
              <a:rPr lang="en-US" sz="3000" cap="none" dirty="0" smtClean="0">
                <a:latin typeface="Tahoma" panose="020B0604030504040204" pitchFamily="34" charset="0"/>
                <a:ea typeface="Tahoma" panose="020B0604030504040204" pitchFamily="34" charset="0"/>
                <a:cs typeface="Tahoma" panose="020B0604030504040204" pitchFamily="34" charset="0"/>
              </a:rPr>
              <a:t/>
            </a:r>
            <a:br>
              <a:rPr lang="en-US" sz="3000" cap="none" dirty="0" smtClean="0">
                <a:latin typeface="Tahoma" panose="020B0604030504040204" pitchFamily="34" charset="0"/>
                <a:ea typeface="Tahoma" panose="020B0604030504040204" pitchFamily="34" charset="0"/>
                <a:cs typeface="Tahoma" panose="020B0604030504040204" pitchFamily="34" charset="0"/>
              </a:rPr>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311578" y="1681162"/>
            <a:ext cx="9661222" cy="4393067"/>
          </a:xfrm>
        </p:spPr>
        <p:txBody>
          <a:bodyPr anchor="ctr" anchorCtr="0">
            <a:normAutofit/>
          </a:bodyPr>
          <a:lstStyle/>
          <a:p>
            <a:pPr algn="ctr">
              <a:lnSpc>
                <a:spcPct val="150000"/>
              </a:lnSpc>
            </a:pPr>
            <a:r>
              <a:rPr lang="fr-FR" sz="3600" b="1" dirty="0"/>
              <a:t>Merci pour votre attention</a:t>
            </a:r>
            <a:endParaRPr lang="fr-FR" sz="3600" dirty="0" smtClean="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33</a:t>
            </a:fld>
            <a:endParaRPr lang="en-US"/>
          </a:p>
        </p:txBody>
      </p:sp>
    </p:spTree>
    <p:extLst>
      <p:ext uri="{BB962C8B-B14F-4D97-AF65-F5344CB8AC3E}">
        <p14:creationId xmlns:p14="http://schemas.microsoft.com/office/powerpoint/2010/main" val="78665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23983" y="329899"/>
            <a:ext cx="8911687" cy="823008"/>
          </a:xfrm>
        </p:spPr>
        <p:txBody>
          <a:bodyPr>
            <a:noAutofit/>
          </a:bodyPr>
          <a:lstStyle/>
          <a:p>
            <a:pPr algn="ctr"/>
            <a:r>
              <a:rPr lang="en-US" sz="3000" b="1" cap="none" smtClean="0">
                <a:latin typeface="Tahoma" panose="020B0604030504040204" pitchFamily="34" charset="0"/>
                <a:ea typeface="Tahoma" panose="020B0604030504040204" pitchFamily="34" charset="0"/>
                <a:cs typeface="Tahoma" panose="020B0604030504040204" pitchFamily="34" charset="0"/>
              </a:rPr>
              <a:t>Problématique / Objectifs</a:t>
            </a:r>
            <a:endParaRPr lang="en-US" sz="300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5" name="Text Placeholder 4"/>
              <p:cNvSpPr>
                <a:spLocks noGrp="1"/>
              </p:cNvSpPr>
              <p:nvPr>
                <p:ph type="body" idx="1"/>
              </p:nvPr>
            </p:nvSpPr>
            <p:spPr>
              <a:xfrm>
                <a:off x="811351" y="1275766"/>
                <a:ext cx="11206478" cy="5402620"/>
              </a:xfrm>
            </p:spPr>
            <p:txBody>
              <a:bodyPr anchor="t" anchorCtr="0">
                <a:noAutofit/>
              </a:bodyPr>
              <a:lstStyle/>
              <a:p>
                <a:pPr marL="342900" indent="-342900" algn="just">
                  <a:lnSpc>
                    <a:spcPct val="150000"/>
                  </a:lnSpc>
                  <a:buFont typeface="Arial" panose="020B0604020202020204" pitchFamily="34" charset="0"/>
                  <a:buChar char="•"/>
                </a:pPr>
                <a:r>
                  <a:rPr lang="en-US" sz="2000" b="1" smtClean="0">
                    <a:solidFill>
                      <a:schemeClr val="tx1"/>
                    </a:solidFill>
                    <a:latin typeface="Tahoma" panose="020B0604030504040204" pitchFamily="34" charset="0"/>
                    <a:ea typeface="Tahoma" panose="020B0604030504040204" pitchFamily="34" charset="0"/>
                    <a:cs typeface="Tahoma" panose="020B0604030504040204" pitchFamily="34" charset="0"/>
                  </a:rPr>
                  <a:t>Problématique:</a:t>
                </a:r>
              </a:p>
              <a:p>
                <a:pPr marL="800100" lvl="1" indent="-342900" algn="just">
                  <a:lnSpc>
                    <a:spcPct val="150000"/>
                  </a:lnSpc>
                  <a:buFont typeface="Arial" panose="020B0604020202020204" pitchFamily="34" charset="0"/>
                  <a:buChar char="•"/>
                </a:pPr>
                <a:r>
                  <a:rPr lang="en-US" b="0">
                    <a:latin typeface="Tahoma" panose="020B0604030504040204" pitchFamily="34" charset="0"/>
                    <a:ea typeface="Tahoma" panose="020B0604030504040204" pitchFamily="34" charset="0"/>
                    <a:cs typeface="Tahoma" panose="020B0604030504040204" pitchFamily="34" charset="0"/>
                  </a:rPr>
                  <a:t>17 millions </a:t>
                </a:r>
                <a:r>
                  <a:rPr lang="en-US" b="0" smtClean="0">
                    <a:latin typeface="Tahoma" panose="020B0604030504040204" pitchFamily="34" charset="0"/>
                    <a:ea typeface="Tahoma" panose="020B0604030504040204" pitchFamily="34" charset="0"/>
                    <a:cs typeface="Tahoma" panose="020B0604030504040204" pitchFamily="34" charset="0"/>
                  </a:rPr>
                  <a:t>actuellement.</a:t>
                </a:r>
              </a:p>
              <a:p>
                <a:pPr marL="800100" lvl="1" indent="-342900" algn="just">
                  <a:lnSpc>
                    <a:spcPct val="150000"/>
                  </a:lnSpc>
                  <a:buFont typeface="Arial" panose="020B0604020202020204" pitchFamily="34" charset="0"/>
                  <a:buChar char="•"/>
                </a:pPr>
                <a:r>
                  <a:rPr lang="en-US" b="0" smtClean="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en-US" b="0">
                    <a:solidFill>
                      <a:schemeClr val="tx1"/>
                    </a:solidFill>
                    <a:latin typeface="Tahoma" panose="020B0604030504040204" pitchFamily="34" charset="0"/>
                    <a:ea typeface="Tahoma" panose="020B0604030504040204" pitchFamily="34" charset="0"/>
                    <a:cs typeface="Tahoma" panose="020B0604030504040204" pitchFamily="34" charset="0"/>
                  </a:rPr>
                  <a:t>détection </a:t>
                </a:r>
                <a:r>
                  <a:rPr lang="en-US" b="0" smtClean="0">
                    <a:solidFill>
                      <a:schemeClr val="tx1"/>
                    </a:solidFill>
                    <a:latin typeface="Tahoma" panose="020B0604030504040204" pitchFamily="34" charset="0"/>
                    <a:ea typeface="Tahoma" panose="020B0604030504040204" pitchFamily="34" charset="0"/>
                    <a:cs typeface="Tahoma" panose="020B0604030504040204" pitchFamily="34" charset="0"/>
                  </a:rPr>
                  <a:t>précoce très compliquée </a:t>
                </a:r>
                <a:r>
                  <a:rPr lang="en-US" b="0">
                    <a:solidFill>
                      <a:schemeClr val="tx1"/>
                    </a:solidFill>
                    <a:latin typeface="Tahoma" panose="020B0604030504040204" pitchFamily="34" charset="0"/>
                    <a:ea typeface="Tahoma" panose="020B0604030504040204" pitchFamily="34" charset="0"/>
                    <a:cs typeface="Tahoma" panose="020B0604030504040204" pitchFamily="34" charset="0"/>
                  </a:rPr>
                  <a:t>de la FA.</a:t>
                </a:r>
              </a:p>
              <a:p>
                <a:pPr marL="342900" indent="-342900" algn="just">
                  <a:lnSpc>
                    <a:spcPct val="150000"/>
                  </a:lnSpc>
                  <a:buFont typeface="Arial" panose="020B0604020202020204" pitchFamily="34" charset="0"/>
                  <a:buChar char="•"/>
                </a:pPr>
                <a:r>
                  <a:rPr lang="en-US" sz="2000" b="1" smtClean="0">
                    <a:solidFill>
                      <a:schemeClr val="tx1"/>
                    </a:solidFill>
                    <a:latin typeface="Tahoma" panose="020B0604030504040204" pitchFamily="34" charset="0"/>
                    <a:ea typeface="Tahoma" panose="020B0604030504040204" pitchFamily="34" charset="0"/>
                    <a:cs typeface="Tahoma" panose="020B0604030504040204" pitchFamily="34" charset="0"/>
                  </a:rPr>
                  <a:t>Objectifs:</a:t>
                </a:r>
              </a:p>
              <a:p>
                <a:pPr marL="800100" lvl="1" indent="-342900" algn="just">
                  <a:lnSpc>
                    <a:spcPct val="150000"/>
                  </a:lnSpc>
                  <a:buFont typeface="Arial" panose="020B0604020202020204" pitchFamily="34" charset="0"/>
                  <a:buChar char="•"/>
                </a:pPr>
                <a:r>
                  <a:rPr lang="fr-FR" b="0" smtClean="0">
                    <a:latin typeface="Tahoma" panose="020B0604030504040204" pitchFamily="34" charset="0"/>
                    <a:ea typeface="Tahoma" panose="020B0604030504040204" pitchFamily="34" charset="0"/>
                    <a:cs typeface="Tahoma" panose="020B0604030504040204" pitchFamily="34" charset="0"/>
                  </a:rPr>
                  <a:t>réaliser </a:t>
                </a:r>
                <a:r>
                  <a:rPr lang="fr-FR" b="0">
                    <a:latin typeface="Tahoma" panose="020B0604030504040204" pitchFamily="34" charset="0"/>
                    <a:ea typeface="Tahoma" panose="020B0604030504040204" pitchFamily="34" charset="0"/>
                    <a:cs typeface="Tahoma" panose="020B0604030504040204" pitchFamily="34" charset="0"/>
                  </a:rPr>
                  <a:t>un </a:t>
                </a:r>
                <a:r>
                  <a:rPr lang="fr-FR" b="0" smtClean="0">
                    <a:latin typeface="Tahoma" panose="020B0604030504040204" pitchFamily="34" charset="0"/>
                    <a:ea typeface="Tahoma" panose="020B0604030504040204" pitchFamily="34" charset="0"/>
                    <a:cs typeface="Tahoma" panose="020B0604030504040204" pitchFamily="34" charset="0"/>
                  </a:rPr>
                  <a:t>modèle </a:t>
                </a:r>
                <a:r>
                  <a:rPr lang="fr-FR" b="0">
                    <a:latin typeface="Tahoma" panose="020B0604030504040204" pitchFamily="34" charset="0"/>
                    <a:ea typeface="Tahoma" panose="020B0604030504040204" pitchFamily="34" charset="0"/>
                    <a:cs typeface="Tahoma" panose="020B0604030504040204" pitchFamily="34" charset="0"/>
                  </a:rPr>
                  <a:t>de prévision efficace </a:t>
                </a:r>
                <a:r>
                  <a:rPr lang="fr-FR" b="0" smtClean="0">
                    <a:latin typeface="Tahoma" panose="020B0604030504040204" pitchFamily="34" charset="0"/>
                    <a:ea typeface="Tahoma" panose="020B0604030504040204" pitchFamily="34" charset="0"/>
                    <a:cs typeface="Tahoma" panose="020B0604030504040204" pitchFamily="34" charset="0"/>
                  </a:rPr>
                  <a:t>(sur </a:t>
                </a:r>
                <a:r>
                  <a:rPr lang="fr-FR" b="0">
                    <a:latin typeface="Tahoma" panose="020B0604030504040204" pitchFamily="34" charset="0"/>
                    <a:ea typeface="Tahoma" panose="020B0604030504040204" pitchFamily="34" charset="0"/>
                    <a:cs typeface="Tahoma" panose="020B0604030504040204" pitchFamily="34" charset="0"/>
                  </a:rPr>
                  <a:t>une période suffisante </a:t>
                </a:r>
                <a14:m>
                  <m:oMath xmlns:m="http://schemas.openxmlformats.org/officeDocument/2006/math">
                    <m:r>
                      <a:rPr lang="fr-FR" b="0" i="0">
                        <a:latin typeface="Cambria Math" panose="02040503050406030204" pitchFamily="18" charset="0"/>
                      </a:rPr>
                      <m:t>~</m:t>
                    </m:r>
                  </m:oMath>
                </a14:m>
                <a:r>
                  <a:rPr lang="fr-FR" b="0">
                    <a:latin typeface="Tahoma" panose="020B0604030504040204" pitchFamily="34" charset="0"/>
                    <a:ea typeface="Tahoma" panose="020B0604030504040204" pitchFamily="34" charset="0"/>
                    <a:cs typeface="Tahoma" panose="020B0604030504040204" pitchFamily="34" charset="0"/>
                  </a:rPr>
                  <a:t>1 ou 2 heures</a:t>
                </a:r>
                <a:r>
                  <a:rPr lang="fr-FR" b="0" smtClean="0">
                    <a:latin typeface="Tahoma" panose="020B0604030504040204" pitchFamily="34" charset="0"/>
                    <a:ea typeface="Tahoma" panose="020B0604030504040204" pitchFamily="34" charset="0"/>
                    <a:cs typeface="Tahoma" panose="020B0604030504040204" pitchFamily="34" charset="0"/>
                  </a:rPr>
                  <a:t>);</a:t>
                </a:r>
              </a:p>
              <a:p>
                <a:pPr marL="800100" lvl="1" indent="-342900" algn="just">
                  <a:lnSpc>
                    <a:spcPct val="150000"/>
                  </a:lnSpc>
                  <a:buFont typeface="Arial" panose="020B0604020202020204" pitchFamily="34" charset="0"/>
                  <a:buChar char="•"/>
                </a:pPr>
                <a:r>
                  <a:rPr lang="fr-FR" b="0" smtClean="0">
                    <a:latin typeface="Tahoma" panose="020B0604030504040204" pitchFamily="34" charset="0"/>
                    <a:ea typeface="Tahoma" panose="020B0604030504040204" pitchFamily="34" charset="0"/>
                    <a:cs typeface="Tahoma" panose="020B0604030504040204" pitchFamily="34" charset="0"/>
                  </a:rPr>
                  <a:t>développer </a:t>
                </a:r>
                <a:r>
                  <a:rPr lang="fr-FR" b="0">
                    <a:latin typeface="Tahoma" panose="020B0604030504040204" pitchFamily="34" charset="0"/>
                    <a:ea typeface="Tahoma" panose="020B0604030504040204" pitchFamily="34" charset="0"/>
                    <a:cs typeface="Tahoma" panose="020B0604030504040204" pitchFamily="34" charset="0"/>
                  </a:rPr>
                  <a:t>un système qui </a:t>
                </a:r>
                <a:r>
                  <a:rPr lang="fr-FR" b="0" smtClean="0">
                    <a:latin typeface="Tahoma" panose="020B0604030504040204" pitchFamily="34" charset="0"/>
                    <a:ea typeface="Tahoma" panose="020B0604030504040204" pitchFamily="34" charset="0"/>
                    <a:cs typeface="Tahoma" panose="020B0604030504040204" pitchFamily="34" charset="0"/>
                  </a:rPr>
                  <a:t>serait </a:t>
                </a:r>
                <a:r>
                  <a:rPr lang="fr-FR" b="0">
                    <a:latin typeface="Tahoma" panose="020B0604030504040204" pitchFamily="34" charset="0"/>
                    <a:ea typeface="Tahoma" panose="020B0604030504040204" pitchFamily="34" charset="0"/>
                    <a:cs typeface="Tahoma" panose="020B0604030504040204" pitchFamily="34" charset="0"/>
                  </a:rPr>
                  <a:t>ensuite installé sur une carte électronique pour analyser l'ECG en temps réel et avertir le patient/médecin en cas de problèmes </a:t>
                </a:r>
                <a:r>
                  <a:rPr lang="fr-FR" b="0" smtClean="0">
                    <a:latin typeface="Tahoma" panose="020B0604030504040204" pitchFamily="34" charset="0"/>
                    <a:ea typeface="Tahoma" panose="020B0604030504040204" pitchFamily="34" charset="0"/>
                    <a:cs typeface="Tahoma" panose="020B0604030504040204" pitchFamily="34" charset="0"/>
                  </a:rPr>
                  <a:t>cardiaques.</a:t>
                </a:r>
                <a:endParaRPr lang="en-US" b="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00100" lvl="1" indent="-342900" algn="just">
                  <a:lnSpc>
                    <a:spcPct val="150000"/>
                  </a:lnSpc>
                  <a:buFont typeface="Arial" panose="020B0604020202020204" pitchFamily="34" charset="0"/>
                  <a:buChar char="•"/>
                </a:pPr>
                <a:endParaRPr lang="en-US"/>
              </a:p>
              <a:p>
                <a:pPr marL="342900" indent="-342900">
                  <a:lnSpc>
                    <a:spcPct val="200000"/>
                  </a:lnSpc>
                  <a:buClr>
                    <a:schemeClr val="tx1"/>
                  </a:buClr>
                  <a:buFont typeface="Arial" panose="020B0604020202020204" pitchFamily="34" charset="0"/>
                  <a:buChar char="•"/>
                </a:pPr>
                <a:endParaRPr lang="fr-FR" sz="2000" smtClean="0">
                  <a:latin typeface="Tahoma" panose="020B0604030504040204" pitchFamily="34" charset="0"/>
                  <a:ea typeface="Tahoma" panose="020B0604030504040204" pitchFamily="34" charset="0"/>
                  <a:cs typeface="Tahoma" panose="020B0604030504040204" pitchFamily="34" charset="0"/>
                </a:endParaRPr>
              </a:p>
              <a:p>
                <a:pPr>
                  <a:lnSpc>
                    <a:spcPct val="200000"/>
                  </a:lnSpc>
                </a:pPr>
                <a:r>
                  <a:rPr lang="fr-FR" sz="2000" smtClean="0">
                    <a:latin typeface="Tahoma" panose="020B0604030504040204" pitchFamily="34" charset="0"/>
                    <a:ea typeface="Tahoma" panose="020B0604030504040204" pitchFamily="34" charset="0"/>
                    <a:cs typeface="Tahoma" panose="020B0604030504040204" pitchFamily="34" charset="0"/>
                  </a:rPr>
                  <a:t> </a:t>
                </a:r>
              </a:p>
              <a:p>
                <a:pPr>
                  <a:lnSpc>
                    <a:spcPct val="200000"/>
                  </a:lnSpc>
                </a:pPr>
                <a:r>
                  <a:rPr lang="en-US" sz="2200" cap="none" smtClean="0">
                    <a:latin typeface="Tahoma" panose="020B0604030504040204" pitchFamily="34" charset="0"/>
                    <a:ea typeface="Tahoma" panose="020B0604030504040204" pitchFamily="34" charset="0"/>
                    <a:cs typeface="Tahoma" panose="020B0604030504040204" pitchFamily="34" charset="0"/>
                  </a:rPr>
                  <a:t/>
                </a:r>
                <a:br>
                  <a:rPr lang="en-US" sz="2200" cap="none" smtClean="0">
                    <a:latin typeface="Tahoma" panose="020B0604030504040204" pitchFamily="34" charset="0"/>
                    <a:ea typeface="Tahoma" panose="020B0604030504040204" pitchFamily="34" charset="0"/>
                    <a:cs typeface="Tahoma" panose="020B0604030504040204" pitchFamily="34" charset="0"/>
                  </a:rPr>
                </a:br>
                <a:r>
                  <a:rPr lang="fr-FR" sz="2200" b="0">
                    <a:latin typeface="Tahoma" panose="020B0604030504040204" pitchFamily="34" charset="0"/>
                    <a:ea typeface="Tahoma" panose="020B0604030504040204" pitchFamily="34" charset="0"/>
                    <a:cs typeface="Tahoma" panose="020B0604030504040204" pitchFamily="34" charset="0"/>
                  </a:rPr>
                  <a:t/>
                </a:r>
                <a:br>
                  <a:rPr lang="fr-FR" sz="2200" b="0">
                    <a:latin typeface="Tahoma" panose="020B0604030504040204" pitchFamily="34" charset="0"/>
                    <a:ea typeface="Tahoma" panose="020B0604030504040204" pitchFamily="34" charset="0"/>
                    <a:cs typeface="Tahoma" panose="020B0604030504040204" pitchFamily="34" charset="0"/>
                  </a:rPr>
                </a:br>
                <a:endParaRPr lang="en-US" sz="2200" b="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5" name="Text Placeholder 4"/>
              <p:cNvSpPr>
                <a:spLocks noGrp="1" noRot="1" noChangeAspect="1" noMove="1" noResize="1" noEditPoints="1" noAdjustHandles="1" noChangeArrowheads="1" noChangeShapeType="1" noTextEdit="1"/>
              </p:cNvSpPr>
              <p:nvPr>
                <p:ph type="body" idx="1"/>
              </p:nvPr>
            </p:nvSpPr>
            <p:spPr>
              <a:xfrm>
                <a:off x="811351" y="1275766"/>
                <a:ext cx="11206478" cy="5402620"/>
              </a:xfrm>
              <a:blipFill rotWithShape="0">
                <a:blip r:embed="rId3"/>
                <a:stretch>
                  <a:fillRect l="-490" r="-598"/>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3D9FABE2-1C77-4E2F-9FBC-42E74009D933}" type="slidenum">
              <a:rPr lang="en-US" smtClean="0"/>
              <a:t>4</a:t>
            </a:fld>
            <a:endParaRPr lang="en-US"/>
          </a:p>
        </p:txBody>
      </p:sp>
    </p:spTree>
    <p:extLst>
      <p:ext uri="{BB962C8B-B14F-4D97-AF65-F5344CB8AC3E}">
        <p14:creationId xmlns:p14="http://schemas.microsoft.com/office/powerpoint/2010/main" val="704425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886035"/>
          </a:xfrm>
        </p:spPr>
        <p:txBody>
          <a:bodyPr>
            <a:normAutofit fontScale="90000"/>
          </a:bodyPr>
          <a:lstStyle/>
          <a:p>
            <a:pPr algn="ctr"/>
            <a:r>
              <a:rPr lang="en-US" sz="3000" b="1" cap="none" err="1" smtClean="0">
                <a:latin typeface="Tahoma" panose="020B0604030504040204" pitchFamily="34" charset="0"/>
                <a:ea typeface="Tahoma" panose="020B0604030504040204" pitchFamily="34" charset="0"/>
                <a:cs typeface="Tahoma" panose="020B0604030504040204" pitchFamily="34" charset="0"/>
              </a:rPr>
              <a:t>Sommaire</a:t>
            </a:r>
            <a:r>
              <a:rPr lang="en-US" sz="3000" cap="none" smtClean="0">
                <a:latin typeface="Tahoma" panose="020B0604030504040204" pitchFamily="34" charset="0"/>
                <a:ea typeface="Tahoma" panose="020B0604030504040204" pitchFamily="34" charset="0"/>
                <a:cs typeface="Tahoma" panose="020B0604030504040204" pitchFamily="34" charset="0"/>
              </a:rPr>
              <a:t/>
            </a:r>
            <a:br>
              <a:rPr lang="en-US" sz="3000" cap="none" smtClean="0">
                <a:latin typeface="Tahoma" panose="020B0604030504040204" pitchFamily="34" charset="0"/>
                <a:ea typeface="Tahoma" panose="020B0604030504040204" pitchFamily="34" charset="0"/>
                <a:cs typeface="Tahoma" panose="020B0604030504040204" pitchFamily="34" charset="0"/>
              </a:rPr>
            </a:br>
            <a:endParaRPr lang="en-US" sz="300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620982" y="1510145"/>
            <a:ext cx="10296298" cy="4817609"/>
          </a:xfrm>
        </p:spPr>
        <p:txBody>
          <a:bodyPr anchor="t" anchorCtr="0">
            <a:normAutofit fontScale="70000" lnSpcReduction="20000"/>
          </a:bodyPr>
          <a:lstStyle/>
          <a:p>
            <a:pPr marL="457200" indent="-457200">
              <a:lnSpc>
                <a:spcPct val="150000"/>
              </a:lnSpc>
              <a:buFont typeface="Wingdings" panose="05000000000000000000" pitchFamily="2" charset="2"/>
              <a:buChar char="§"/>
            </a:pPr>
            <a:r>
              <a:rPr lang="fr-FR" sz="2200">
                <a:solidFill>
                  <a:schemeClr val="tx1"/>
                </a:solidFill>
                <a:latin typeface="Tahoma" panose="020B0604030504040204" pitchFamily="34" charset="0"/>
                <a:ea typeface="Tahoma" panose="020B0604030504040204" pitchFamily="34" charset="0"/>
                <a:cs typeface="Tahoma" panose="020B0604030504040204" pitchFamily="34" charset="0"/>
              </a:rPr>
              <a:t>Introduction.</a:t>
            </a:r>
          </a:p>
          <a:p>
            <a:pPr marL="914400" lvl="1" indent="-457200">
              <a:lnSpc>
                <a:spcPct val="150000"/>
              </a:lnSpc>
              <a:buFont typeface="Wingdings" panose="05000000000000000000" pitchFamily="2" charset="2"/>
              <a:buChar char="§"/>
            </a:pPr>
            <a:r>
              <a:rPr lang="fr-FR" sz="1800" b="0">
                <a:solidFill>
                  <a:schemeClr val="tx1"/>
                </a:solidFill>
                <a:latin typeface="Tahoma" panose="020B0604030504040204" pitchFamily="34" charset="0"/>
                <a:ea typeface="Tahoma" panose="020B0604030504040204" pitchFamily="34" charset="0"/>
                <a:cs typeface="Tahoma" panose="020B0604030504040204" pitchFamily="34" charset="0"/>
              </a:rPr>
              <a:t>Introduction générale.</a:t>
            </a:r>
          </a:p>
          <a:p>
            <a:pPr marL="914400" lvl="1" indent="-457200">
              <a:lnSpc>
                <a:spcPct val="150000"/>
              </a:lnSpc>
              <a:buFont typeface="Wingdings" panose="05000000000000000000" pitchFamily="2" charset="2"/>
              <a:buChar char="§"/>
            </a:pPr>
            <a:r>
              <a:rPr lang="fr-FR" sz="1800" b="0">
                <a:solidFill>
                  <a:schemeClr val="tx1"/>
                </a:solidFill>
                <a:latin typeface="Tahoma" panose="020B0604030504040204" pitchFamily="34" charset="0"/>
                <a:ea typeface="Tahoma" panose="020B0604030504040204" pitchFamily="34" charset="0"/>
                <a:cs typeface="Tahoma" panose="020B0604030504040204" pitchFamily="34" charset="0"/>
              </a:rPr>
              <a:t>Problématique/Objectifs.</a:t>
            </a:r>
          </a:p>
          <a:p>
            <a:pPr marL="457200" indent="-457200">
              <a:lnSpc>
                <a:spcPct val="150000"/>
              </a:lnSpc>
              <a:buFont typeface="Wingdings" panose="05000000000000000000" pitchFamily="2" charset="2"/>
              <a:buChar char="§"/>
            </a:pPr>
            <a:r>
              <a:rPr lang="fr-FR" sz="2200" b="1" smtClean="0">
                <a:solidFill>
                  <a:srgbClr val="00B0F0"/>
                </a:solidFill>
                <a:latin typeface="Tahoma" panose="020B0604030504040204" pitchFamily="34" charset="0"/>
                <a:ea typeface="Tahoma" panose="020B0604030504040204" pitchFamily="34" charset="0"/>
                <a:cs typeface="Tahoma" panose="020B0604030504040204" pitchFamily="34" charset="0"/>
              </a:rPr>
              <a:t>Bibliographie :</a:t>
            </a:r>
          </a:p>
          <a:p>
            <a:pPr marL="914400" lvl="1" indent="-457200">
              <a:lnSpc>
                <a:spcPct val="150000"/>
              </a:lnSpc>
              <a:buFont typeface="Wingdings" panose="05000000000000000000" pitchFamily="2" charset="2"/>
              <a:buChar char="Ø"/>
            </a:pPr>
            <a:r>
              <a:rPr lang="fr-FR" sz="2200" smtClean="0">
                <a:solidFill>
                  <a:srgbClr val="00B0F0"/>
                </a:solidFill>
                <a:latin typeface="Tahoma" panose="020B0604030504040204" pitchFamily="34" charset="0"/>
                <a:ea typeface="Tahoma" panose="020B0604030504040204" pitchFamily="34" charset="0"/>
                <a:cs typeface="Tahoma" panose="020B0604030504040204" pitchFamily="34" charset="0"/>
              </a:rPr>
              <a:t>Electrocardiogramme (ECG).</a:t>
            </a:r>
            <a:endParaRPr lang="fr-FR" sz="2200">
              <a:solidFill>
                <a:srgbClr val="00B0F0"/>
              </a:solidFill>
              <a:latin typeface="Tahoma" panose="020B0604030504040204" pitchFamily="34" charset="0"/>
              <a:ea typeface="Tahoma" panose="020B0604030504040204" pitchFamily="34" charset="0"/>
              <a:cs typeface="Tahoma" panose="020B0604030504040204" pitchFamily="34" charset="0"/>
            </a:endParaRPr>
          </a:p>
          <a:p>
            <a:pPr marL="914400" lvl="1" indent="-457200">
              <a:lnSpc>
                <a:spcPct val="150000"/>
              </a:lnSpc>
              <a:buFont typeface="Wingdings" panose="05000000000000000000" pitchFamily="2" charset="2"/>
              <a:buChar char="Ø"/>
            </a:pPr>
            <a:r>
              <a:rPr lang="fr-FR" sz="2200" b="0" smtClean="0">
                <a:solidFill>
                  <a:schemeClr val="tx1"/>
                </a:solidFill>
                <a:latin typeface="Tahoma" panose="020B0604030504040204" pitchFamily="34" charset="0"/>
                <a:ea typeface="Tahoma" panose="020B0604030504040204" pitchFamily="34" charset="0"/>
                <a:cs typeface="Tahoma" panose="020B0604030504040204" pitchFamily="34" charset="0"/>
              </a:rPr>
              <a:t>Fibrillation atriale (FA).</a:t>
            </a:r>
          </a:p>
          <a:p>
            <a:pPr marL="914400" lvl="1" indent="-457200">
              <a:lnSpc>
                <a:spcPct val="150000"/>
              </a:lnSpc>
              <a:buFont typeface="Wingdings" panose="05000000000000000000" pitchFamily="2" charset="2"/>
              <a:buChar char="Ø"/>
            </a:pPr>
            <a:r>
              <a:rPr lang="fr-FR" sz="2200" b="0" smtClean="0">
                <a:solidFill>
                  <a:schemeClr val="tx1"/>
                </a:solidFill>
                <a:latin typeface="Tahoma" panose="020B0604030504040204" pitchFamily="34" charset="0"/>
                <a:ea typeface="Tahoma" panose="020B0604030504040204" pitchFamily="34" charset="0"/>
                <a:cs typeface="Tahoma" panose="020B0604030504040204" pitchFamily="34" charset="0"/>
              </a:rPr>
              <a:t>Modèles de classification/détection/prévision </a:t>
            </a:r>
            <a:r>
              <a:rPr lang="fr-FR" sz="2200" b="0">
                <a:solidFill>
                  <a:schemeClr val="tx1"/>
                </a:solidFill>
                <a:latin typeface="Tahoma" panose="020B0604030504040204" pitchFamily="34" charset="0"/>
                <a:ea typeface="Tahoma" panose="020B0604030504040204" pitchFamily="34" charset="0"/>
                <a:cs typeface="Tahoma" panose="020B0604030504040204" pitchFamily="34" charset="0"/>
              </a:rPr>
              <a:t>de la </a:t>
            </a:r>
            <a:r>
              <a:rPr lang="fr-FR" sz="2200" b="0" smtClean="0">
                <a:solidFill>
                  <a:schemeClr val="tx1"/>
                </a:solidFill>
                <a:latin typeface="Tahoma" panose="020B0604030504040204" pitchFamily="34" charset="0"/>
                <a:ea typeface="Tahoma" panose="020B0604030504040204" pitchFamily="34" charset="0"/>
                <a:cs typeface="Tahoma" panose="020B0604030504040204" pitchFamily="34" charset="0"/>
              </a:rPr>
              <a:t>FA.</a:t>
            </a:r>
          </a:p>
          <a:p>
            <a:pPr marL="1371600" lvl="2" indent="-457200">
              <a:lnSpc>
                <a:spcPct val="150000"/>
              </a:lnSpc>
              <a:buFont typeface="Wingdings" panose="05000000000000000000" pitchFamily="2" charset="2"/>
              <a:buChar char="Ø"/>
            </a:pPr>
            <a:r>
              <a:rPr lang="fr-FR" b="0" smtClean="0">
                <a:solidFill>
                  <a:schemeClr val="tx1"/>
                </a:solidFill>
                <a:latin typeface="Tahoma" panose="020B0604030504040204" pitchFamily="34" charset="0"/>
                <a:ea typeface="Tahoma" panose="020B0604030504040204" pitchFamily="34" charset="0"/>
                <a:cs typeface="Tahoma" panose="020B0604030504040204" pitchFamily="34" charset="0"/>
              </a:rPr>
              <a:t>Prétraitement/Extraction des caractéristiques/Apprentissage supervisé.</a:t>
            </a:r>
          </a:p>
          <a:p>
            <a:pPr marL="457200" indent="-457200">
              <a:lnSpc>
                <a:spcPct val="150000"/>
              </a:lnSpc>
              <a:buFont typeface="Wingdings" panose="05000000000000000000" pitchFamily="2" charset="2"/>
              <a:buChar char="§"/>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Rédaction d’un article.</a:t>
            </a:r>
          </a:p>
          <a:p>
            <a:pPr marL="457200" indent="-457200">
              <a:lnSpc>
                <a:spcPct val="150000"/>
              </a:lnSpc>
              <a:buFont typeface="Wingdings" panose="05000000000000000000" pitchFamily="2" charset="2"/>
              <a:buChar char="§"/>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Travaux en cours.</a:t>
            </a:r>
          </a:p>
          <a:p>
            <a:pPr marL="457200" indent="-457200">
              <a:lnSpc>
                <a:spcPct val="150000"/>
              </a:lnSpc>
              <a:buFont typeface="Wingdings" panose="05000000000000000000" pitchFamily="2" charset="2"/>
              <a:buChar char="§"/>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Conclusion et perspective.</a:t>
            </a:r>
            <a:endParaRPr lang="en-US" sz="2200" b="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5</a:t>
            </a:fld>
            <a:endParaRPr lang="en-US"/>
          </a:p>
        </p:txBody>
      </p:sp>
    </p:spTree>
    <p:extLst>
      <p:ext uri="{BB962C8B-B14F-4D97-AF65-F5344CB8AC3E}">
        <p14:creationId xmlns:p14="http://schemas.microsoft.com/office/powerpoint/2010/main" val="1050509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23983" y="329899"/>
            <a:ext cx="8911687" cy="823008"/>
          </a:xfrm>
        </p:spPr>
        <p:txBody>
          <a:bodyPr>
            <a:noAutofit/>
          </a:bodyPr>
          <a:lstStyle/>
          <a:p>
            <a:pPr algn="ctr"/>
            <a:r>
              <a:rPr lang="en-US" sz="3000" b="1" smtClean="0">
                <a:latin typeface="Tahoma" panose="020B0604030504040204" pitchFamily="34" charset="0"/>
                <a:ea typeface="Tahoma" panose="020B0604030504040204" pitchFamily="34" charset="0"/>
                <a:cs typeface="Tahoma" panose="020B0604030504040204" pitchFamily="34" charset="0"/>
              </a:rPr>
              <a:t>L’électrocardiogramme ECG</a:t>
            </a:r>
            <a:endParaRPr lang="en-US" sz="300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531812" y="1341081"/>
            <a:ext cx="7359121" cy="5255662"/>
          </a:xfrm>
        </p:spPr>
        <p:txBody>
          <a:bodyPr anchor="t" anchorCtr="0">
            <a:noAutofit/>
          </a:bodyPr>
          <a:lstStyle/>
          <a:p>
            <a:pPr marL="342900" indent="-342900" algn="just">
              <a:lnSpc>
                <a:spcPct val="150000"/>
              </a:lnSpc>
              <a:buFont typeface="Arial" panose="020B0604020202020204" pitchFamily="34" charset="0"/>
              <a:buChar char="•"/>
            </a:pPr>
            <a:r>
              <a:rPr lang="en-US" sz="2200" b="1">
                <a:latin typeface="Tahoma" panose="020B0604030504040204" pitchFamily="34" charset="0"/>
                <a:ea typeface="Tahoma" panose="020B0604030504040204" pitchFamily="34" charset="0"/>
                <a:cs typeface="Tahoma" panose="020B0604030504040204" pitchFamily="34" charset="0"/>
              </a:rPr>
              <a:t>L’ECG</a:t>
            </a:r>
            <a:r>
              <a:rPr lang="en-US" sz="2200">
                <a:latin typeface="Tahoma" panose="020B0604030504040204" pitchFamily="34" charset="0"/>
                <a:ea typeface="Tahoma" panose="020B0604030504040204" pitchFamily="34" charset="0"/>
                <a:cs typeface="Tahoma" panose="020B0604030504040204" pitchFamily="34" charset="0"/>
              </a:rPr>
              <a:t> </a:t>
            </a:r>
            <a:r>
              <a:rPr lang="en-US" sz="2200" smtClean="0">
                <a:latin typeface="Tahoma" panose="020B0604030504040204" pitchFamily="34" charset="0"/>
                <a:ea typeface="Tahoma" panose="020B0604030504040204" pitchFamily="34" charset="0"/>
                <a:cs typeface="Tahoma" panose="020B0604030504040204" pitchFamily="34" charset="0"/>
              </a:rPr>
              <a:t>:</a:t>
            </a:r>
          </a:p>
          <a:p>
            <a:pPr marL="800100" lvl="1" indent="-342900" algn="just">
              <a:lnSpc>
                <a:spcPct val="150000"/>
              </a:lnSpc>
              <a:buFont typeface="Arial" panose="020B0604020202020204" pitchFamily="34" charset="0"/>
              <a:buChar char="•"/>
            </a:pPr>
            <a:r>
              <a:rPr lang="en-US" sz="1800" b="0" smtClean="0">
                <a:latin typeface="Tahoma" panose="020B0604030504040204" pitchFamily="34" charset="0"/>
                <a:ea typeface="Tahoma" panose="020B0604030504040204" pitchFamily="34" charset="0"/>
                <a:cs typeface="Tahoma" panose="020B0604030504040204" pitchFamily="34" charset="0"/>
              </a:rPr>
              <a:t>signal électrique</a:t>
            </a:r>
          </a:p>
          <a:p>
            <a:pPr marL="1257300" lvl="2" indent="-342900" algn="just">
              <a:lnSpc>
                <a:spcPct val="150000"/>
              </a:lnSpc>
              <a:buFont typeface="Arial" panose="020B0604020202020204" pitchFamily="34" charset="0"/>
              <a:buChar char="•"/>
            </a:pPr>
            <a:r>
              <a:rPr lang="en-US" sz="1600" b="0">
                <a:latin typeface="Tahoma" panose="020B0604030504040204" pitchFamily="34" charset="0"/>
                <a:ea typeface="Tahoma" panose="020B0604030504040204" pitchFamily="34" charset="0"/>
                <a:cs typeface="Tahoma" panose="020B0604030504040204" pitchFamily="34" charset="0"/>
              </a:rPr>
              <a:t>traduit l’activité cardiaque</a:t>
            </a:r>
          </a:p>
          <a:p>
            <a:pPr marL="1257300" lvl="2" indent="-342900" algn="just">
              <a:lnSpc>
                <a:spcPct val="150000"/>
              </a:lnSpc>
              <a:buFont typeface="Arial" panose="020B0604020202020204" pitchFamily="34" charset="0"/>
              <a:buChar char="•"/>
            </a:pPr>
            <a:r>
              <a:rPr lang="en-US" sz="1600" b="0" smtClean="0">
                <a:latin typeface="Tahoma" panose="020B0604030504040204" pitchFamily="34" charset="0"/>
                <a:ea typeface="Tahoma" panose="020B0604030504040204" pitchFamily="34" charset="0"/>
                <a:cs typeface="Tahoma" panose="020B0604030504040204" pitchFamily="34" charset="0"/>
              </a:rPr>
              <a:t>courant </a:t>
            </a:r>
            <a:r>
              <a:rPr lang="en-US" sz="1600" b="0" err="1">
                <a:latin typeface="Tahoma" panose="020B0604030504040204" pitchFamily="34" charset="0"/>
                <a:ea typeface="Tahoma" panose="020B0604030504040204" pitchFamily="34" charset="0"/>
                <a:cs typeface="Tahoma" panose="020B0604030504040204" pitchFamily="34" charset="0"/>
              </a:rPr>
              <a:t>très</a:t>
            </a:r>
            <a:r>
              <a:rPr lang="en-US" sz="1600" b="0">
                <a:latin typeface="Tahoma" panose="020B0604030504040204" pitchFamily="34" charset="0"/>
                <a:ea typeface="Tahoma" panose="020B0604030504040204" pitchFamily="34" charset="0"/>
                <a:cs typeface="Tahoma" panose="020B0604030504040204" pitchFamily="34" charset="0"/>
              </a:rPr>
              <a:t> </a:t>
            </a:r>
            <a:r>
              <a:rPr lang="en-US" sz="1600" b="0" smtClean="0">
                <a:latin typeface="Tahoma" panose="020B0604030504040204" pitchFamily="34" charset="0"/>
                <a:ea typeface="Tahoma" panose="020B0604030504040204" pitchFamily="34" charset="0"/>
                <a:cs typeface="Tahoma" panose="020B0604030504040204" pitchFamily="34" charset="0"/>
              </a:rPr>
              <a:t>faible</a:t>
            </a:r>
          </a:p>
          <a:p>
            <a:pPr marL="800100" lvl="1" indent="-342900" algn="just">
              <a:lnSpc>
                <a:spcPct val="150000"/>
              </a:lnSpc>
              <a:buFont typeface="Arial" panose="020B0604020202020204" pitchFamily="34" charset="0"/>
              <a:buChar char="•"/>
            </a:pPr>
            <a:r>
              <a:rPr lang="en-US" sz="1800" b="0" smtClean="0">
                <a:latin typeface="Tahoma" panose="020B0604030504040204" pitchFamily="34" charset="0"/>
                <a:ea typeface="Tahoma" panose="020B0604030504040204" pitchFamily="34" charset="0"/>
                <a:cs typeface="Tahoma" panose="020B0604030504040204" pitchFamily="34" charset="0"/>
              </a:rPr>
              <a:t>utile pour </a:t>
            </a:r>
            <a:r>
              <a:rPr lang="en-US" sz="1800" b="0" err="1">
                <a:latin typeface="Tahoma" panose="020B0604030504040204" pitchFamily="34" charset="0"/>
                <a:ea typeface="Tahoma" panose="020B0604030504040204" pitchFamily="34" charset="0"/>
                <a:cs typeface="Tahoma" panose="020B0604030504040204" pitchFamily="34" charset="0"/>
              </a:rPr>
              <a:t>établir</a:t>
            </a:r>
            <a:r>
              <a:rPr lang="en-US" sz="1800" b="0">
                <a:latin typeface="Tahoma" panose="020B0604030504040204" pitchFamily="34" charset="0"/>
                <a:ea typeface="Tahoma" panose="020B0604030504040204" pitchFamily="34" charset="0"/>
                <a:cs typeface="Tahoma" panose="020B0604030504040204" pitchFamily="34" charset="0"/>
              </a:rPr>
              <a:t> un </a:t>
            </a:r>
            <a:r>
              <a:rPr lang="en-US" sz="1800" b="0" smtClean="0">
                <a:latin typeface="Tahoma" panose="020B0604030504040204" pitchFamily="34" charset="0"/>
                <a:ea typeface="Tahoma" panose="020B0604030504040204" pitchFamily="34" charset="0"/>
                <a:cs typeface="Tahoma" panose="020B0604030504040204" pitchFamily="34" charset="0"/>
              </a:rPr>
              <a:t>diagnostic</a:t>
            </a:r>
          </a:p>
          <a:p>
            <a:pPr marL="1257300" lvl="2" indent="-342900" algn="just">
              <a:lnSpc>
                <a:spcPct val="150000"/>
              </a:lnSpc>
              <a:buFont typeface="Arial" panose="020B0604020202020204" pitchFamily="34" charset="0"/>
              <a:buChar char="•"/>
            </a:pPr>
            <a:r>
              <a:rPr lang="en-US" sz="1600" b="0" smtClean="0">
                <a:latin typeface="Tahoma" panose="020B0604030504040204" pitchFamily="34" charset="0"/>
                <a:ea typeface="Tahoma" panose="020B0604030504040204" pitchFamily="34" charset="0"/>
                <a:cs typeface="Tahoma" panose="020B0604030504040204" pitchFamily="34" charset="0"/>
              </a:rPr>
              <a:t>élaborer un </a:t>
            </a:r>
            <a:r>
              <a:rPr lang="en-US" sz="1600" b="0" err="1">
                <a:latin typeface="Tahoma" panose="020B0604030504040204" pitchFamily="34" charset="0"/>
                <a:ea typeface="Tahoma" panose="020B0604030504040204" pitchFamily="34" charset="0"/>
                <a:cs typeface="Tahoma" panose="020B0604030504040204" pitchFamily="34" charset="0"/>
              </a:rPr>
              <a:t>traitement</a:t>
            </a:r>
            <a:r>
              <a:rPr lang="en-US" sz="1600" b="0">
                <a:latin typeface="Tahoma" panose="020B0604030504040204" pitchFamily="34" charset="0"/>
                <a:ea typeface="Tahoma" panose="020B0604030504040204" pitchFamily="34" charset="0"/>
                <a:cs typeface="Tahoma" panose="020B0604030504040204" pitchFamily="34" charset="0"/>
              </a:rPr>
              <a:t>. </a:t>
            </a:r>
            <a:endParaRPr lang="en-US" sz="1600" b="0" smtClean="0">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Font typeface="Arial" panose="020B0604020202020204" pitchFamily="34" charset="0"/>
              <a:buChar char="•"/>
            </a:pPr>
            <a:r>
              <a:rPr lang="en-US" sz="2200" b="1" smtClean="0">
                <a:latin typeface="Tahoma" panose="020B0604030504040204" pitchFamily="34" charset="0"/>
                <a:ea typeface="Tahoma" panose="020B0604030504040204" pitchFamily="34" charset="0"/>
                <a:cs typeface="Tahoma" panose="020B0604030504040204" pitchFamily="34" charset="0"/>
              </a:rPr>
              <a:t>Acquisition:</a:t>
            </a:r>
          </a:p>
          <a:p>
            <a:pPr marL="800100" lvl="1" indent="-342900" algn="just">
              <a:lnSpc>
                <a:spcPct val="150000"/>
              </a:lnSpc>
              <a:buFont typeface="Arial" panose="020B0604020202020204" pitchFamily="34" charset="0"/>
              <a:buChar char="•"/>
            </a:pPr>
            <a:r>
              <a:rPr lang="en-US" sz="1800" b="0" u="sng" smtClean="0">
                <a:latin typeface="Tahoma" panose="020B0604030504040204" pitchFamily="34" charset="0"/>
                <a:ea typeface="Tahoma" panose="020B0604030504040204" pitchFamily="34" charset="0"/>
                <a:cs typeface="Tahoma" panose="020B0604030504040204" pitchFamily="34" charset="0"/>
              </a:rPr>
              <a:t>Electrocardiographie:</a:t>
            </a:r>
            <a:r>
              <a:rPr lang="en-US" sz="1800" b="0" smtClean="0">
                <a:latin typeface="Tahoma" panose="020B0604030504040204" pitchFamily="34" charset="0"/>
                <a:ea typeface="Tahoma" panose="020B0604030504040204" pitchFamily="34" charset="0"/>
                <a:cs typeface="Tahoma" panose="020B0604030504040204" pitchFamily="34" charset="0"/>
              </a:rPr>
              <a:t> </a:t>
            </a:r>
            <a:r>
              <a:rPr lang="en-US" sz="1800" b="0">
                <a:latin typeface="Tahoma" panose="020B0604030504040204" pitchFamily="34" charset="0"/>
                <a:ea typeface="Tahoma" panose="020B0604030504040204" pitchFamily="34" charset="0"/>
                <a:cs typeface="Tahoma" panose="020B0604030504040204" pitchFamily="34" charset="0"/>
              </a:rPr>
              <a:t>à 12 </a:t>
            </a:r>
            <a:r>
              <a:rPr lang="en-US" sz="1800" b="0" smtClean="0">
                <a:latin typeface="Tahoma" panose="020B0604030504040204" pitchFamily="34" charset="0"/>
                <a:ea typeface="Tahoma" panose="020B0604030504040204" pitchFamily="34" charset="0"/>
                <a:cs typeface="Tahoma" panose="020B0604030504040204" pitchFamily="34" charset="0"/>
              </a:rPr>
              <a:t>dérivations.</a:t>
            </a:r>
            <a:endParaRPr lang="en-US" sz="1800">
              <a:latin typeface="Tahoma" panose="020B0604030504040204" pitchFamily="34" charset="0"/>
              <a:ea typeface="Tahoma" panose="020B0604030504040204" pitchFamily="34" charset="0"/>
              <a:cs typeface="Tahoma" panose="020B0604030504040204" pitchFamily="34" charset="0"/>
            </a:endParaRPr>
          </a:p>
          <a:p>
            <a:pPr marL="800100" lvl="1" indent="-342900" algn="just">
              <a:lnSpc>
                <a:spcPct val="150000"/>
              </a:lnSpc>
              <a:buFont typeface="Arial" panose="020B0604020202020204" pitchFamily="34" charset="0"/>
              <a:buChar char="•"/>
            </a:pPr>
            <a:r>
              <a:rPr lang="en-US" sz="1800" b="0" u="sng" smtClean="0">
                <a:latin typeface="Tahoma" panose="020B0604030504040204" pitchFamily="34" charset="0"/>
                <a:ea typeface="Tahoma" panose="020B0604030504040204" pitchFamily="34" charset="0"/>
                <a:cs typeface="Tahoma" panose="020B0604030504040204" pitchFamily="34" charset="0"/>
              </a:rPr>
              <a:t>L’appareil Holter</a:t>
            </a:r>
            <a:r>
              <a:rPr lang="en-US" sz="1800" b="0" smtClean="0">
                <a:latin typeface="Tahoma" panose="020B0604030504040204" pitchFamily="34" charset="0"/>
                <a:ea typeface="Tahoma" panose="020B0604030504040204" pitchFamily="34" charset="0"/>
                <a:cs typeface="Tahoma" panose="020B0604030504040204" pitchFamily="34" charset="0"/>
              </a:rPr>
              <a:t>: détecter </a:t>
            </a:r>
            <a:r>
              <a:rPr lang="en-US" sz="1800" b="0">
                <a:latin typeface="Tahoma" panose="020B0604030504040204" pitchFamily="34" charset="0"/>
                <a:ea typeface="Tahoma" panose="020B0604030504040204" pitchFamily="34" charset="0"/>
                <a:cs typeface="Tahoma" panose="020B0604030504040204" pitchFamily="34" charset="0"/>
              </a:rPr>
              <a:t>des pathologies qui </a:t>
            </a:r>
            <a:r>
              <a:rPr lang="en-US" sz="1800" b="0" err="1">
                <a:latin typeface="Tahoma" panose="020B0604030504040204" pitchFamily="34" charset="0"/>
                <a:ea typeface="Tahoma" panose="020B0604030504040204" pitchFamily="34" charset="0"/>
                <a:cs typeface="Tahoma" panose="020B0604030504040204" pitchFamily="34" charset="0"/>
              </a:rPr>
              <a:t>n’apparaissent</a:t>
            </a:r>
            <a:r>
              <a:rPr lang="en-US" sz="1800" b="0">
                <a:latin typeface="Tahoma" panose="020B0604030504040204" pitchFamily="34" charset="0"/>
                <a:ea typeface="Tahoma" panose="020B0604030504040204" pitchFamily="34" charset="0"/>
                <a:cs typeface="Tahoma" panose="020B0604030504040204" pitchFamily="34" charset="0"/>
              </a:rPr>
              <a:t> pas </a:t>
            </a:r>
            <a:r>
              <a:rPr lang="en-US" sz="1800" b="0" err="1">
                <a:latin typeface="Tahoma" panose="020B0604030504040204" pitchFamily="34" charset="0"/>
                <a:ea typeface="Tahoma" panose="020B0604030504040204" pitchFamily="34" charset="0"/>
                <a:cs typeface="Tahoma" panose="020B0604030504040204" pitchFamily="34" charset="0"/>
              </a:rPr>
              <a:t>dans</a:t>
            </a:r>
            <a:r>
              <a:rPr lang="en-US" sz="1800" b="0">
                <a:latin typeface="Tahoma" panose="020B0604030504040204" pitchFamily="34" charset="0"/>
                <a:ea typeface="Tahoma" panose="020B0604030504040204" pitchFamily="34" charset="0"/>
                <a:cs typeface="Tahoma" panose="020B0604030504040204" pitchFamily="34" charset="0"/>
              </a:rPr>
              <a:t> </a:t>
            </a:r>
            <a:r>
              <a:rPr lang="en-US" sz="1800" b="0" smtClean="0">
                <a:latin typeface="Tahoma" panose="020B0604030504040204" pitchFamily="34" charset="0"/>
                <a:ea typeface="Tahoma" panose="020B0604030504040204" pitchFamily="34" charset="0"/>
                <a:cs typeface="Tahoma" panose="020B0604030504040204" pitchFamily="34" charset="0"/>
              </a:rPr>
              <a:t>l’ECG </a:t>
            </a:r>
            <a:r>
              <a:rPr lang="en-US" sz="1800" b="0">
                <a:latin typeface="Tahoma" panose="020B0604030504040204" pitchFamily="34" charset="0"/>
                <a:ea typeface="Tahoma" panose="020B0604030504040204" pitchFamily="34" charset="0"/>
                <a:cs typeface="Tahoma" panose="020B0604030504040204" pitchFamily="34" charset="0"/>
              </a:rPr>
              <a:t>standard sur </a:t>
            </a:r>
            <a:r>
              <a:rPr lang="en-US" sz="1800" b="0" err="1">
                <a:latin typeface="Tahoma" panose="020B0604030504040204" pitchFamily="34" charset="0"/>
                <a:ea typeface="Tahoma" panose="020B0604030504040204" pitchFamily="34" charset="0"/>
                <a:cs typeface="Tahoma" panose="020B0604030504040204" pitchFamily="34" charset="0"/>
              </a:rPr>
              <a:t>une</a:t>
            </a:r>
            <a:r>
              <a:rPr lang="en-US" sz="1800" b="0">
                <a:latin typeface="Tahoma" panose="020B0604030504040204" pitchFamily="34" charset="0"/>
                <a:ea typeface="Tahoma" panose="020B0604030504040204" pitchFamily="34" charset="0"/>
                <a:cs typeface="Tahoma" panose="020B0604030504040204" pitchFamily="34" charset="0"/>
              </a:rPr>
              <a:t> longue </a:t>
            </a:r>
            <a:r>
              <a:rPr lang="en-US" sz="1800" b="0" err="1">
                <a:latin typeface="Tahoma" panose="020B0604030504040204" pitchFamily="34" charset="0"/>
                <a:ea typeface="Tahoma" panose="020B0604030504040204" pitchFamily="34" charset="0"/>
                <a:cs typeface="Tahoma" panose="020B0604030504040204" pitchFamily="34" charset="0"/>
              </a:rPr>
              <a:t>durée</a:t>
            </a:r>
            <a:r>
              <a:rPr lang="en-US" sz="1800" b="0">
                <a:latin typeface="Tahoma" panose="020B0604030504040204" pitchFamily="34" charset="0"/>
                <a:ea typeface="Tahoma" panose="020B0604030504040204" pitchFamily="34" charset="0"/>
                <a:cs typeface="Tahoma" panose="020B0604030504040204" pitchFamily="34" charset="0"/>
              </a:rPr>
              <a:t>.</a:t>
            </a:r>
          </a:p>
          <a:p>
            <a:pPr algn="just">
              <a:lnSpc>
                <a:spcPct val="150000"/>
              </a:lnSpc>
            </a:pPr>
            <a:endParaRPr lang="en-US" sz="2000">
              <a:latin typeface="Times New Roman" panose="02020603050405020304" pitchFamily="18" charset="0"/>
              <a:cs typeface="Times New Roman" panose="02020603050405020304" pitchFamily="18" charset="0"/>
            </a:endParaRPr>
          </a:p>
          <a:p>
            <a:pPr algn="just">
              <a:lnSpc>
                <a:spcPct val="150000"/>
              </a:lnSpc>
            </a:pPr>
            <a:endParaRPr lang="en-US" sz="2000" smtClean="0">
              <a:latin typeface="Times New Roman" panose="02020603050405020304" pitchFamily="18" charset="0"/>
              <a:cs typeface="Times New Roman" panose="02020603050405020304" pitchFamily="18" charset="0"/>
            </a:endParaRPr>
          </a:p>
          <a:p>
            <a:pPr marL="342900" indent="-342900">
              <a:lnSpc>
                <a:spcPct val="200000"/>
              </a:lnSpc>
              <a:buClr>
                <a:schemeClr val="tx1"/>
              </a:buClr>
              <a:buFont typeface="Arial" panose="020B0604020202020204" pitchFamily="34" charset="0"/>
              <a:buChar char="•"/>
            </a:pPr>
            <a:endParaRPr lang="en-US" sz="2000" b="1"/>
          </a:p>
          <a:p>
            <a:pPr marL="342900" indent="-342900">
              <a:lnSpc>
                <a:spcPct val="200000"/>
              </a:lnSpc>
              <a:buClr>
                <a:schemeClr val="tx1"/>
              </a:buClr>
              <a:buFont typeface="Arial" panose="020B0604020202020204" pitchFamily="34" charset="0"/>
              <a:buChar char="•"/>
            </a:pPr>
            <a:endParaRPr lang="fr-FR" sz="2000" smtClean="0">
              <a:latin typeface="Tahoma" panose="020B0604030504040204" pitchFamily="34" charset="0"/>
              <a:ea typeface="Tahoma" panose="020B0604030504040204" pitchFamily="34" charset="0"/>
              <a:cs typeface="Tahoma" panose="020B0604030504040204" pitchFamily="34" charset="0"/>
            </a:endParaRPr>
          </a:p>
          <a:p>
            <a:pPr>
              <a:lnSpc>
                <a:spcPct val="200000"/>
              </a:lnSpc>
            </a:pPr>
            <a:r>
              <a:rPr lang="fr-FR" sz="2000">
                <a:latin typeface="Tahoma" panose="020B0604030504040204" pitchFamily="34" charset="0"/>
                <a:ea typeface="Tahoma" panose="020B0604030504040204" pitchFamily="34" charset="0"/>
                <a:cs typeface="Tahoma" panose="020B0604030504040204" pitchFamily="34" charset="0"/>
              </a:rPr>
              <a:t> </a:t>
            </a:r>
            <a:endParaRPr lang="fr-FR" sz="2000" smtClean="0">
              <a:latin typeface="Tahoma" panose="020B0604030504040204" pitchFamily="34" charset="0"/>
              <a:ea typeface="Tahoma" panose="020B0604030504040204" pitchFamily="34" charset="0"/>
              <a:cs typeface="Tahoma" panose="020B0604030504040204" pitchFamily="34" charset="0"/>
            </a:endParaRPr>
          </a:p>
          <a:p>
            <a:pPr algn="ctr">
              <a:lnSpc>
                <a:spcPct val="200000"/>
              </a:lnSpc>
            </a:pPr>
            <a:r>
              <a:rPr lang="fr-FR" sz="2200" b="1">
                <a:latin typeface="Tahoma" panose="020B0604030504040204" pitchFamily="34" charset="0"/>
                <a:ea typeface="Tahoma" panose="020B0604030504040204" pitchFamily="34" charset="0"/>
                <a:cs typeface="Tahoma" panose="020B0604030504040204" pitchFamily="34" charset="0"/>
              </a:rPr>
              <a:t/>
            </a:r>
            <a:br>
              <a:rPr lang="fr-FR" sz="2200" b="1">
                <a:latin typeface="Tahoma" panose="020B0604030504040204" pitchFamily="34" charset="0"/>
                <a:ea typeface="Tahoma" panose="020B0604030504040204" pitchFamily="34" charset="0"/>
                <a:cs typeface="Tahoma" panose="020B0604030504040204" pitchFamily="34" charset="0"/>
              </a:rPr>
            </a:br>
            <a:endParaRPr lang="en-US" sz="2200" b="1">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6</a:t>
            </a:fld>
            <a:endParaRPr lang="en-US"/>
          </a:p>
        </p:txBody>
      </p:sp>
      <p:pic>
        <p:nvPicPr>
          <p:cNvPr id="2050" name="Picture 2" descr="Cardiovascular Lab: Electrocardiogram: Basic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506686" y="1152906"/>
            <a:ext cx="3940948" cy="4055907"/>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idx="1"/>
          </p:nvPr>
        </p:nvSpPr>
        <p:spPr>
          <a:xfrm>
            <a:off x="8447634" y="959395"/>
            <a:ext cx="3719135" cy="6029234"/>
          </a:xfrm>
        </p:spPr>
        <p:txBody>
          <a:bodyPr anchor="t" anchorCtr="0">
            <a:noAutofit/>
          </a:bodyPr>
          <a:lstStyle/>
          <a:p>
            <a:pPr marL="342900" indent="-342900">
              <a:lnSpc>
                <a:spcPct val="150000"/>
              </a:lnSpc>
              <a:buFont typeface="Arial" panose="020B0604020202020204" pitchFamily="34" charset="0"/>
              <a:buChar char="•"/>
            </a:pPr>
            <a:r>
              <a:rPr lang="en-US" sz="1700" b="1" err="1">
                <a:solidFill>
                  <a:schemeClr val="tx1"/>
                </a:solidFill>
                <a:latin typeface="Tahoma" panose="020B0604030504040204" pitchFamily="34" charset="0"/>
                <a:ea typeface="Tahoma" panose="020B0604030504040204" pitchFamily="34" charset="0"/>
                <a:cs typeface="Tahoma" panose="020B0604030504040204" pitchFamily="34" charset="0"/>
              </a:rPr>
              <a:t>L’onde</a:t>
            </a:r>
            <a:r>
              <a:rPr lang="en-US" sz="1700" b="1">
                <a:solidFill>
                  <a:schemeClr val="tx1"/>
                </a:solidFill>
                <a:latin typeface="Tahoma" panose="020B0604030504040204" pitchFamily="34" charset="0"/>
                <a:ea typeface="Tahoma" panose="020B0604030504040204" pitchFamily="34" charset="0"/>
                <a:cs typeface="Tahoma" panose="020B0604030504040204" pitchFamily="34" charset="0"/>
              </a:rPr>
              <a:t> P</a:t>
            </a:r>
            <a:r>
              <a:rPr lang="en-US" sz="170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700" smtClean="0">
                <a:solidFill>
                  <a:schemeClr val="tx1"/>
                </a:solidFill>
                <a:latin typeface="Tahoma" panose="020B0604030504040204" pitchFamily="34" charset="0"/>
                <a:ea typeface="Tahoma" panose="020B0604030504040204" pitchFamily="34" charset="0"/>
                <a:cs typeface="Tahoma" panose="020B0604030504040204" pitchFamily="34" charset="0"/>
              </a:rPr>
              <a:t>: dépolarisation des </a:t>
            </a:r>
            <a:r>
              <a:rPr lang="en-US" sz="1700" err="1" smtClean="0">
                <a:solidFill>
                  <a:schemeClr val="tx1"/>
                </a:solidFill>
                <a:latin typeface="Tahoma" panose="020B0604030504040204" pitchFamily="34" charset="0"/>
                <a:ea typeface="Tahoma" panose="020B0604030504040204" pitchFamily="34" charset="0"/>
                <a:cs typeface="Tahoma" panose="020B0604030504040204" pitchFamily="34" charset="0"/>
              </a:rPr>
              <a:t>oreillettes</a:t>
            </a:r>
            <a:r>
              <a:rPr lang="en-US" sz="170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17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Font typeface="Arial" panose="020B0604020202020204" pitchFamily="34" charset="0"/>
              <a:buChar char="•"/>
            </a:pPr>
            <a:r>
              <a:rPr lang="en-US" sz="1700" b="1" err="1">
                <a:solidFill>
                  <a:schemeClr val="tx1"/>
                </a:solidFill>
                <a:latin typeface="Tahoma" panose="020B0604030504040204" pitchFamily="34" charset="0"/>
                <a:ea typeface="Tahoma" panose="020B0604030504040204" pitchFamily="34" charset="0"/>
                <a:cs typeface="Tahoma" panose="020B0604030504040204" pitchFamily="34" charset="0"/>
              </a:rPr>
              <a:t>L’intervalle</a:t>
            </a:r>
            <a:r>
              <a:rPr lang="en-US" sz="1700" b="1">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700" b="1" smtClean="0">
                <a:solidFill>
                  <a:schemeClr val="tx1"/>
                </a:solidFill>
                <a:latin typeface="Tahoma" panose="020B0604030504040204" pitchFamily="34" charset="0"/>
                <a:ea typeface="Tahoma" panose="020B0604030504040204" pitchFamily="34" charset="0"/>
                <a:cs typeface="Tahoma" panose="020B0604030504040204" pitchFamily="34" charset="0"/>
              </a:rPr>
              <a:t>PR</a:t>
            </a:r>
            <a:r>
              <a:rPr lang="en-US" sz="1700" smtClean="0">
                <a:solidFill>
                  <a:schemeClr val="tx1"/>
                </a:solidFill>
                <a:latin typeface="Tahoma" panose="020B0604030504040204" pitchFamily="34" charset="0"/>
                <a:ea typeface="Tahoma" panose="020B0604030504040204" pitchFamily="34" charset="0"/>
                <a:cs typeface="Tahoma" panose="020B0604030504040204" pitchFamily="34" charset="0"/>
              </a:rPr>
              <a:t>: conduction </a:t>
            </a:r>
            <a:r>
              <a:rPr lang="en-US" sz="1700" err="1">
                <a:solidFill>
                  <a:schemeClr val="tx1"/>
                </a:solidFill>
                <a:latin typeface="Tahoma" panose="020B0604030504040204" pitchFamily="34" charset="0"/>
                <a:ea typeface="Tahoma" panose="020B0604030504040204" pitchFamily="34" charset="0"/>
                <a:cs typeface="Tahoma" panose="020B0604030504040204" pitchFamily="34" charset="0"/>
              </a:rPr>
              <a:t>auriculo</a:t>
            </a:r>
            <a:r>
              <a:rPr lang="en-US" sz="170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700" err="1">
                <a:solidFill>
                  <a:schemeClr val="tx1"/>
                </a:solidFill>
                <a:latin typeface="Tahoma" panose="020B0604030504040204" pitchFamily="34" charset="0"/>
                <a:ea typeface="Tahoma" panose="020B0604030504040204" pitchFamily="34" charset="0"/>
                <a:cs typeface="Tahoma" panose="020B0604030504040204" pitchFamily="34" charset="0"/>
              </a:rPr>
              <a:t>ventriculaire</a:t>
            </a:r>
            <a:r>
              <a:rPr lang="en-US" sz="17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lnSpc>
                <a:spcPct val="150000"/>
              </a:lnSpc>
              <a:buFont typeface="Arial" panose="020B0604020202020204" pitchFamily="34" charset="0"/>
              <a:buChar char="•"/>
            </a:pPr>
            <a:r>
              <a:rPr lang="en-US" sz="1700" b="1">
                <a:solidFill>
                  <a:schemeClr val="tx1"/>
                </a:solidFill>
                <a:latin typeface="Tahoma" panose="020B0604030504040204" pitchFamily="34" charset="0"/>
                <a:ea typeface="Tahoma" panose="020B0604030504040204" pitchFamily="34" charset="0"/>
                <a:cs typeface="Tahoma" panose="020B0604030504040204" pitchFamily="34" charset="0"/>
              </a:rPr>
              <a:t>QRS</a:t>
            </a:r>
            <a:r>
              <a:rPr lang="en-US" sz="1700" smtClean="0">
                <a:solidFill>
                  <a:schemeClr val="tx1"/>
                </a:solidFill>
                <a:latin typeface="Tahoma" panose="020B0604030504040204" pitchFamily="34" charset="0"/>
                <a:ea typeface="Tahoma" panose="020B0604030504040204" pitchFamily="34" charset="0"/>
                <a:cs typeface="Tahoma" panose="020B0604030504040204" pitchFamily="34" charset="0"/>
              </a:rPr>
              <a:t> : la </a:t>
            </a:r>
            <a:r>
              <a:rPr lang="en-US" sz="1700" err="1">
                <a:solidFill>
                  <a:schemeClr val="tx1"/>
                </a:solidFill>
                <a:latin typeface="Tahoma" panose="020B0604030504040204" pitchFamily="34" charset="0"/>
                <a:ea typeface="Tahoma" panose="020B0604030504040204" pitchFamily="34" charset="0"/>
                <a:cs typeface="Tahoma" panose="020B0604030504040204" pitchFamily="34" charset="0"/>
              </a:rPr>
              <a:t>dépolarisation</a:t>
            </a:r>
            <a:r>
              <a:rPr lang="en-US" sz="170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700" err="1" smtClean="0">
                <a:solidFill>
                  <a:schemeClr val="tx1"/>
                </a:solidFill>
                <a:latin typeface="Tahoma" panose="020B0604030504040204" pitchFamily="34" charset="0"/>
                <a:ea typeface="Tahoma" panose="020B0604030504040204" pitchFamily="34" charset="0"/>
                <a:cs typeface="Tahoma" panose="020B0604030504040204" pitchFamily="34" charset="0"/>
              </a:rPr>
              <a:t>ventriculaire</a:t>
            </a:r>
            <a:r>
              <a:rPr lang="en-US" sz="170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17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Font typeface="Arial" panose="020B0604020202020204" pitchFamily="34" charset="0"/>
              <a:buChar char="•"/>
            </a:pPr>
            <a:r>
              <a:rPr lang="en-US" sz="1700" b="1" err="1">
                <a:solidFill>
                  <a:schemeClr val="tx1"/>
                </a:solidFill>
                <a:latin typeface="Tahoma" panose="020B0604030504040204" pitchFamily="34" charset="0"/>
                <a:ea typeface="Tahoma" panose="020B0604030504040204" pitchFamily="34" charset="0"/>
                <a:cs typeface="Tahoma" panose="020B0604030504040204" pitchFamily="34" charset="0"/>
              </a:rPr>
              <a:t>L’intervalle</a:t>
            </a:r>
            <a:r>
              <a:rPr lang="en-US" sz="1700" b="1">
                <a:solidFill>
                  <a:schemeClr val="tx1"/>
                </a:solidFill>
                <a:latin typeface="Tahoma" panose="020B0604030504040204" pitchFamily="34" charset="0"/>
                <a:ea typeface="Tahoma" panose="020B0604030504040204" pitchFamily="34" charset="0"/>
                <a:cs typeface="Tahoma" panose="020B0604030504040204" pitchFamily="34" charset="0"/>
              </a:rPr>
              <a:t> ST </a:t>
            </a:r>
            <a:r>
              <a:rPr lang="en-US" sz="1700" smtClean="0">
                <a:solidFill>
                  <a:schemeClr val="tx1"/>
                </a:solidFill>
                <a:latin typeface="Tahoma" panose="020B0604030504040204" pitchFamily="34" charset="0"/>
                <a:ea typeface="Tahoma" panose="020B0604030504040204" pitchFamily="34" charset="0"/>
                <a:cs typeface="Tahoma" panose="020B0604030504040204" pitchFamily="34" charset="0"/>
              </a:rPr>
              <a:t>: la </a:t>
            </a:r>
            <a:r>
              <a:rPr lang="en-US" sz="1700">
                <a:solidFill>
                  <a:schemeClr val="tx1"/>
                </a:solidFill>
                <a:latin typeface="Tahoma" panose="020B0604030504040204" pitchFamily="34" charset="0"/>
                <a:ea typeface="Tahoma" panose="020B0604030504040204" pitchFamily="34" charset="0"/>
                <a:cs typeface="Tahoma" panose="020B0604030504040204" pitchFamily="34" charset="0"/>
              </a:rPr>
              <a:t>repolarisation </a:t>
            </a:r>
            <a:r>
              <a:rPr lang="en-US" sz="1700" smtClean="0">
                <a:solidFill>
                  <a:schemeClr val="tx1"/>
                </a:solidFill>
                <a:latin typeface="Tahoma" panose="020B0604030504040204" pitchFamily="34" charset="0"/>
                <a:ea typeface="Tahoma" panose="020B0604030504040204" pitchFamily="34" charset="0"/>
                <a:cs typeface="Tahoma" panose="020B0604030504040204" pitchFamily="34" charset="0"/>
              </a:rPr>
              <a:t>ventriculaire.</a:t>
            </a:r>
          </a:p>
          <a:p>
            <a:pPr marL="342900" indent="-342900">
              <a:lnSpc>
                <a:spcPct val="150000"/>
              </a:lnSpc>
              <a:buFont typeface="Arial" panose="020B0604020202020204" pitchFamily="34" charset="0"/>
              <a:buChar char="•"/>
            </a:pPr>
            <a:r>
              <a:rPr lang="en-US" sz="170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700" b="1">
                <a:solidFill>
                  <a:schemeClr val="tx1"/>
                </a:solidFill>
                <a:latin typeface="Tahoma" panose="020B0604030504040204" pitchFamily="34" charset="0"/>
                <a:ea typeface="Tahoma" panose="020B0604030504040204" pitchFamily="34" charset="0"/>
                <a:cs typeface="Tahoma" panose="020B0604030504040204" pitchFamily="34" charset="0"/>
              </a:rPr>
              <a:t>L’onde S</a:t>
            </a:r>
            <a:r>
              <a:rPr lang="en-US" sz="170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700" smtClean="0">
                <a:solidFill>
                  <a:schemeClr val="tx1"/>
                </a:solidFill>
                <a:latin typeface="Tahoma" panose="020B0604030504040204" pitchFamily="34" charset="0"/>
                <a:ea typeface="Tahoma" panose="020B0604030504040204" pitchFamily="34" charset="0"/>
                <a:cs typeface="Tahoma" panose="020B0604030504040204" pitchFamily="34" charset="0"/>
              </a:rPr>
              <a:t>: la </a:t>
            </a:r>
            <a:r>
              <a:rPr lang="en-US" sz="1700" err="1">
                <a:solidFill>
                  <a:schemeClr val="tx1"/>
                </a:solidFill>
                <a:latin typeface="Tahoma" panose="020B0604030504040204" pitchFamily="34" charset="0"/>
                <a:ea typeface="Tahoma" panose="020B0604030504040204" pitchFamily="34" charset="0"/>
                <a:cs typeface="Tahoma" panose="020B0604030504040204" pitchFamily="34" charset="0"/>
              </a:rPr>
              <a:t>durée</a:t>
            </a:r>
            <a:r>
              <a:rPr lang="en-US" sz="1700">
                <a:solidFill>
                  <a:schemeClr val="tx1"/>
                </a:solidFill>
                <a:latin typeface="Tahoma" panose="020B0604030504040204" pitchFamily="34" charset="0"/>
                <a:ea typeface="Tahoma" panose="020B0604030504040204" pitchFamily="34" charset="0"/>
                <a:cs typeface="Tahoma" panose="020B0604030504040204" pitchFamily="34" charset="0"/>
              </a:rPr>
              <a:t> de </a:t>
            </a:r>
            <a:r>
              <a:rPr lang="en-US" sz="1700" err="1" smtClean="0">
                <a:solidFill>
                  <a:schemeClr val="tx1"/>
                </a:solidFill>
                <a:latin typeface="Tahoma" panose="020B0604030504040204" pitchFamily="34" charset="0"/>
                <a:ea typeface="Tahoma" panose="020B0604030504040204" pitchFamily="34" charset="0"/>
                <a:cs typeface="Tahoma" panose="020B0604030504040204" pitchFamily="34" charset="0"/>
              </a:rPr>
              <a:t>dépolarisation</a:t>
            </a:r>
            <a:r>
              <a:rPr lang="en-US" sz="170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700" err="1">
                <a:solidFill>
                  <a:schemeClr val="tx1"/>
                </a:solidFill>
                <a:latin typeface="Tahoma" panose="020B0604030504040204" pitchFamily="34" charset="0"/>
                <a:ea typeface="Tahoma" panose="020B0604030504040204" pitchFamily="34" charset="0"/>
                <a:cs typeface="Tahoma" panose="020B0604030504040204" pitchFamily="34" charset="0"/>
              </a:rPr>
              <a:t>ventriculaire</a:t>
            </a:r>
            <a:r>
              <a:rPr lang="en-US" sz="170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lnSpc>
                <a:spcPct val="150000"/>
              </a:lnSpc>
              <a:buFont typeface="Arial" panose="020B0604020202020204" pitchFamily="34" charset="0"/>
              <a:buChar char="•"/>
            </a:pPr>
            <a:r>
              <a:rPr lang="en-US" sz="1700" b="1" err="1">
                <a:solidFill>
                  <a:schemeClr val="tx1"/>
                </a:solidFill>
                <a:latin typeface="Tahoma" panose="020B0604030504040204" pitchFamily="34" charset="0"/>
                <a:ea typeface="Tahoma" panose="020B0604030504040204" pitchFamily="34" charset="0"/>
                <a:cs typeface="Tahoma" panose="020B0604030504040204" pitchFamily="34" charset="0"/>
              </a:rPr>
              <a:t>L’onde</a:t>
            </a:r>
            <a:r>
              <a:rPr lang="en-US" sz="1700" b="1">
                <a:solidFill>
                  <a:schemeClr val="tx1"/>
                </a:solidFill>
                <a:latin typeface="Tahoma" panose="020B0604030504040204" pitchFamily="34" charset="0"/>
                <a:ea typeface="Tahoma" panose="020B0604030504040204" pitchFamily="34" charset="0"/>
                <a:cs typeface="Tahoma" panose="020B0604030504040204" pitchFamily="34" charset="0"/>
              </a:rPr>
              <a:t> T </a:t>
            </a:r>
            <a:r>
              <a:rPr lang="en-US" sz="1700" b="1"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700" smtClean="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en-US" sz="1700" err="1">
                <a:solidFill>
                  <a:schemeClr val="tx1"/>
                </a:solidFill>
                <a:latin typeface="Tahoma" panose="020B0604030504040204" pitchFamily="34" charset="0"/>
                <a:ea typeface="Tahoma" panose="020B0604030504040204" pitchFamily="34" charset="0"/>
                <a:cs typeface="Tahoma" panose="020B0604030504040204" pitchFamily="34" charset="0"/>
              </a:rPr>
              <a:t>déviation</a:t>
            </a:r>
            <a:r>
              <a:rPr lang="en-US" sz="1700">
                <a:solidFill>
                  <a:schemeClr val="tx1"/>
                </a:solidFill>
                <a:latin typeface="Tahoma" panose="020B0604030504040204" pitchFamily="34" charset="0"/>
                <a:ea typeface="Tahoma" panose="020B0604030504040204" pitchFamily="34" charset="0"/>
                <a:cs typeface="Tahoma" panose="020B0604030504040204" pitchFamily="34" charset="0"/>
              </a:rPr>
              <a:t> positive après </a:t>
            </a:r>
            <a:r>
              <a:rPr lang="en-US" sz="1700" err="1">
                <a:solidFill>
                  <a:schemeClr val="tx1"/>
                </a:solidFill>
                <a:latin typeface="Tahoma" panose="020B0604030504040204" pitchFamily="34" charset="0"/>
                <a:ea typeface="Tahoma" panose="020B0604030504040204" pitchFamily="34" charset="0"/>
                <a:cs typeface="Tahoma" panose="020B0604030504040204" pitchFamily="34" charset="0"/>
              </a:rPr>
              <a:t>chaque</a:t>
            </a:r>
            <a:r>
              <a:rPr lang="en-US" sz="1700">
                <a:solidFill>
                  <a:schemeClr val="tx1"/>
                </a:solidFill>
                <a:latin typeface="Tahoma" panose="020B0604030504040204" pitchFamily="34" charset="0"/>
                <a:ea typeface="Tahoma" panose="020B0604030504040204" pitchFamily="34" charset="0"/>
                <a:cs typeface="Tahoma" panose="020B0604030504040204" pitchFamily="34" charset="0"/>
              </a:rPr>
              <a:t> QRS et </a:t>
            </a:r>
            <a:r>
              <a:rPr lang="en-US" sz="1700" err="1">
                <a:solidFill>
                  <a:schemeClr val="tx1"/>
                </a:solidFill>
                <a:latin typeface="Tahoma" panose="020B0604030504040204" pitchFamily="34" charset="0"/>
                <a:ea typeface="Tahoma" panose="020B0604030504040204" pitchFamily="34" charset="0"/>
                <a:cs typeface="Tahoma" panose="020B0604030504040204" pitchFamily="34" charset="0"/>
              </a:rPr>
              <a:t>c’est</a:t>
            </a:r>
            <a:r>
              <a:rPr lang="en-US" sz="1700">
                <a:solidFill>
                  <a:schemeClr val="tx1"/>
                </a:solidFill>
                <a:latin typeface="Tahoma" panose="020B0604030504040204" pitchFamily="34" charset="0"/>
                <a:ea typeface="Tahoma" panose="020B0604030504040204" pitchFamily="34" charset="0"/>
                <a:cs typeface="Tahoma" panose="020B0604030504040204" pitchFamily="34" charset="0"/>
              </a:rPr>
              <a:t> la </a:t>
            </a:r>
            <a:r>
              <a:rPr lang="en-US" sz="1700" err="1" smtClean="0">
                <a:solidFill>
                  <a:schemeClr val="tx1"/>
                </a:solidFill>
                <a:latin typeface="Tahoma" panose="020B0604030504040204" pitchFamily="34" charset="0"/>
                <a:ea typeface="Tahoma" panose="020B0604030504040204" pitchFamily="34" charset="0"/>
                <a:cs typeface="Tahoma" panose="020B0604030504040204" pitchFamily="34" charset="0"/>
              </a:rPr>
              <a:t>repolarisation</a:t>
            </a:r>
            <a:r>
              <a:rPr lang="en-US" sz="170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700" err="1">
                <a:solidFill>
                  <a:schemeClr val="tx1"/>
                </a:solidFill>
                <a:latin typeface="Tahoma" panose="020B0604030504040204" pitchFamily="34" charset="0"/>
                <a:ea typeface="Tahoma" panose="020B0604030504040204" pitchFamily="34" charset="0"/>
                <a:cs typeface="Tahoma" panose="020B0604030504040204" pitchFamily="34" charset="0"/>
              </a:rPr>
              <a:t>ventriculaire</a:t>
            </a:r>
            <a:r>
              <a:rPr lang="en-US" sz="170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pPr>
            <a:endParaRPr lang="en-US" sz="1700">
              <a:latin typeface="Times New Roman" panose="02020603050405020304" pitchFamily="18" charset="0"/>
              <a:cs typeface="Times New Roman" panose="02020603050405020304" pitchFamily="18" charset="0"/>
            </a:endParaRPr>
          </a:p>
          <a:p>
            <a:pPr algn="just">
              <a:lnSpc>
                <a:spcPct val="150000"/>
              </a:lnSpc>
            </a:pPr>
            <a:endParaRPr lang="en-US" sz="1700" smtClean="0">
              <a:latin typeface="Times New Roman" panose="02020603050405020304" pitchFamily="18" charset="0"/>
              <a:cs typeface="Times New Roman" panose="02020603050405020304" pitchFamily="18" charset="0"/>
            </a:endParaRPr>
          </a:p>
          <a:p>
            <a:pPr marL="342900" indent="-342900">
              <a:lnSpc>
                <a:spcPct val="200000"/>
              </a:lnSpc>
              <a:buClr>
                <a:schemeClr val="tx1"/>
              </a:buClr>
              <a:buFont typeface="Arial" panose="020B0604020202020204" pitchFamily="34" charset="0"/>
              <a:buChar char="•"/>
            </a:pPr>
            <a:endParaRPr lang="en-US" sz="1700" b="1"/>
          </a:p>
          <a:p>
            <a:pPr marL="342900" indent="-342900">
              <a:lnSpc>
                <a:spcPct val="200000"/>
              </a:lnSpc>
              <a:buClr>
                <a:schemeClr val="tx1"/>
              </a:buClr>
              <a:buFont typeface="Arial" panose="020B0604020202020204" pitchFamily="34" charset="0"/>
              <a:buChar char="•"/>
            </a:pPr>
            <a:endParaRPr lang="fr-FR" sz="1700" smtClean="0">
              <a:latin typeface="Tahoma" panose="020B0604030504040204" pitchFamily="34" charset="0"/>
              <a:ea typeface="Tahoma" panose="020B0604030504040204" pitchFamily="34" charset="0"/>
              <a:cs typeface="Tahoma" panose="020B0604030504040204" pitchFamily="34" charset="0"/>
            </a:endParaRPr>
          </a:p>
          <a:p>
            <a:pPr>
              <a:lnSpc>
                <a:spcPct val="200000"/>
              </a:lnSpc>
            </a:pPr>
            <a:r>
              <a:rPr lang="fr-FR" sz="1700">
                <a:latin typeface="Tahoma" panose="020B0604030504040204" pitchFamily="34" charset="0"/>
                <a:ea typeface="Tahoma" panose="020B0604030504040204" pitchFamily="34" charset="0"/>
                <a:cs typeface="Tahoma" panose="020B0604030504040204" pitchFamily="34" charset="0"/>
              </a:rPr>
              <a:t> </a:t>
            </a:r>
            <a:endParaRPr lang="fr-FR" sz="1700" smtClean="0">
              <a:latin typeface="Tahoma" panose="020B0604030504040204" pitchFamily="34" charset="0"/>
              <a:ea typeface="Tahoma" panose="020B0604030504040204" pitchFamily="34" charset="0"/>
              <a:cs typeface="Tahoma" panose="020B0604030504040204" pitchFamily="34" charset="0"/>
            </a:endParaRPr>
          </a:p>
          <a:p>
            <a:pPr algn="ctr">
              <a:lnSpc>
                <a:spcPct val="200000"/>
              </a:lnSpc>
            </a:pPr>
            <a:r>
              <a:rPr lang="fr-FR" sz="1700" b="1">
                <a:latin typeface="Tahoma" panose="020B0604030504040204" pitchFamily="34" charset="0"/>
                <a:ea typeface="Tahoma" panose="020B0604030504040204" pitchFamily="34" charset="0"/>
                <a:cs typeface="Tahoma" panose="020B0604030504040204" pitchFamily="34" charset="0"/>
              </a:rPr>
              <a:t/>
            </a:r>
            <a:br>
              <a:rPr lang="fr-FR" sz="1700" b="1">
                <a:latin typeface="Tahoma" panose="020B0604030504040204" pitchFamily="34" charset="0"/>
                <a:ea typeface="Tahoma" panose="020B0604030504040204" pitchFamily="34" charset="0"/>
                <a:cs typeface="Tahoma" panose="020B0604030504040204" pitchFamily="34" charset="0"/>
              </a:rPr>
            </a:br>
            <a:endParaRPr lang="en-US" sz="1700" b="1">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59724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886035"/>
          </a:xfrm>
        </p:spPr>
        <p:txBody>
          <a:bodyPr>
            <a:normAutofit fontScale="90000"/>
          </a:bodyPr>
          <a:lstStyle/>
          <a:p>
            <a:pPr algn="ctr"/>
            <a:r>
              <a:rPr lang="en-US" sz="3000" b="1" cap="none" err="1" smtClean="0">
                <a:latin typeface="Tahoma" panose="020B0604030504040204" pitchFamily="34" charset="0"/>
                <a:ea typeface="Tahoma" panose="020B0604030504040204" pitchFamily="34" charset="0"/>
                <a:cs typeface="Tahoma" panose="020B0604030504040204" pitchFamily="34" charset="0"/>
              </a:rPr>
              <a:t>Sommaire</a:t>
            </a:r>
            <a:r>
              <a:rPr lang="en-US" sz="3000" cap="none" smtClean="0">
                <a:latin typeface="Tahoma" panose="020B0604030504040204" pitchFamily="34" charset="0"/>
                <a:ea typeface="Tahoma" panose="020B0604030504040204" pitchFamily="34" charset="0"/>
                <a:cs typeface="Tahoma" panose="020B0604030504040204" pitchFamily="34" charset="0"/>
              </a:rPr>
              <a:t/>
            </a:r>
            <a:br>
              <a:rPr lang="en-US" sz="3000" cap="none" smtClean="0">
                <a:latin typeface="Tahoma" panose="020B0604030504040204" pitchFamily="34" charset="0"/>
                <a:ea typeface="Tahoma" panose="020B0604030504040204" pitchFamily="34" charset="0"/>
                <a:cs typeface="Tahoma" panose="020B0604030504040204" pitchFamily="34" charset="0"/>
              </a:rPr>
            </a:br>
            <a:endParaRPr lang="en-US" sz="300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620982" y="1510145"/>
            <a:ext cx="10296298" cy="4817609"/>
          </a:xfrm>
        </p:spPr>
        <p:txBody>
          <a:bodyPr anchor="t" anchorCtr="0">
            <a:normAutofit fontScale="70000" lnSpcReduction="20000"/>
          </a:bodyPr>
          <a:lstStyle/>
          <a:p>
            <a:pPr marL="457200" indent="-457200">
              <a:lnSpc>
                <a:spcPct val="150000"/>
              </a:lnSpc>
              <a:buFont typeface="Wingdings" panose="05000000000000000000" pitchFamily="2" charset="2"/>
              <a:buChar char="§"/>
            </a:pPr>
            <a:r>
              <a:rPr lang="fr-FR" sz="2200">
                <a:solidFill>
                  <a:schemeClr val="tx1"/>
                </a:solidFill>
                <a:latin typeface="Tahoma" panose="020B0604030504040204" pitchFamily="34" charset="0"/>
                <a:ea typeface="Tahoma" panose="020B0604030504040204" pitchFamily="34" charset="0"/>
                <a:cs typeface="Tahoma" panose="020B0604030504040204" pitchFamily="34" charset="0"/>
              </a:rPr>
              <a:t>Introduction.</a:t>
            </a:r>
          </a:p>
          <a:p>
            <a:pPr marL="914400" lvl="1" indent="-457200">
              <a:lnSpc>
                <a:spcPct val="150000"/>
              </a:lnSpc>
              <a:buFont typeface="Wingdings" panose="05000000000000000000" pitchFamily="2" charset="2"/>
              <a:buChar char="§"/>
            </a:pPr>
            <a:r>
              <a:rPr lang="fr-FR" sz="1800" b="0">
                <a:solidFill>
                  <a:schemeClr val="tx1"/>
                </a:solidFill>
                <a:latin typeface="Tahoma" panose="020B0604030504040204" pitchFamily="34" charset="0"/>
                <a:ea typeface="Tahoma" panose="020B0604030504040204" pitchFamily="34" charset="0"/>
                <a:cs typeface="Tahoma" panose="020B0604030504040204" pitchFamily="34" charset="0"/>
              </a:rPr>
              <a:t>Introduction générale.</a:t>
            </a:r>
          </a:p>
          <a:p>
            <a:pPr marL="914400" lvl="1" indent="-457200">
              <a:lnSpc>
                <a:spcPct val="150000"/>
              </a:lnSpc>
              <a:buFont typeface="Wingdings" panose="05000000000000000000" pitchFamily="2" charset="2"/>
              <a:buChar char="§"/>
            </a:pPr>
            <a:r>
              <a:rPr lang="fr-FR" sz="1800" b="0">
                <a:solidFill>
                  <a:schemeClr val="tx1"/>
                </a:solidFill>
                <a:latin typeface="Tahoma" panose="020B0604030504040204" pitchFamily="34" charset="0"/>
                <a:ea typeface="Tahoma" panose="020B0604030504040204" pitchFamily="34" charset="0"/>
                <a:cs typeface="Tahoma" panose="020B0604030504040204" pitchFamily="34" charset="0"/>
              </a:rPr>
              <a:t>Problématique/Objectifs</a:t>
            </a:r>
            <a:r>
              <a:rPr lang="fr-FR" sz="1800">
                <a:solidFill>
                  <a:srgbClr val="00B0F0"/>
                </a:solidFill>
                <a:latin typeface="Tahoma" panose="020B0604030504040204" pitchFamily="34" charset="0"/>
                <a:ea typeface="Tahoma" panose="020B0604030504040204" pitchFamily="34" charset="0"/>
                <a:cs typeface="Tahoma" panose="020B0604030504040204" pitchFamily="34" charset="0"/>
              </a:rPr>
              <a:t>.</a:t>
            </a:r>
          </a:p>
          <a:p>
            <a:pPr marL="457200" indent="-457200">
              <a:lnSpc>
                <a:spcPct val="150000"/>
              </a:lnSpc>
              <a:buFont typeface="Wingdings" panose="05000000000000000000" pitchFamily="2" charset="2"/>
              <a:buChar char="§"/>
            </a:pPr>
            <a:r>
              <a:rPr lang="fr-FR" sz="2200" b="1" smtClean="0">
                <a:solidFill>
                  <a:srgbClr val="00B0F0"/>
                </a:solidFill>
                <a:latin typeface="Tahoma" panose="020B0604030504040204" pitchFamily="34" charset="0"/>
                <a:ea typeface="Tahoma" panose="020B0604030504040204" pitchFamily="34" charset="0"/>
                <a:cs typeface="Tahoma" panose="020B0604030504040204" pitchFamily="34" charset="0"/>
              </a:rPr>
              <a:t>Bibliographie :</a:t>
            </a:r>
          </a:p>
          <a:p>
            <a:pPr marL="914400" lvl="1" indent="-457200">
              <a:lnSpc>
                <a:spcPct val="150000"/>
              </a:lnSpc>
              <a:buFont typeface="Wingdings" panose="05000000000000000000" pitchFamily="2" charset="2"/>
              <a:buChar char="Ø"/>
            </a:pPr>
            <a:r>
              <a:rPr lang="fr-FR" sz="2200" b="0" smtClean="0">
                <a:solidFill>
                  <a:schemeClr val="tx1"/>
                </a:solidFill>
                <a:latin typeface="Tahoma" panose="020B0604030504040204" pitchFamily="34" charset="0"/>
                <a:ea typeface="Tahoma" panose="020B0604030504040204" pitchFamily="34" charset="0"/>
                <a:cs typeface="Tahoma" panose="020B0604030504040204" pitchFamily="34" charset="0"/>
              </a:rPr>
              <a:t>Electrocardiogramme (ECG).</a:t>
            </a:r>
            <a:endParaRPr lang="fr-FR" sz="2200" b="0">
              <a:solidFill>
                <a:schemeClr val="tx1"/>
              </a:solidFill>
              <a:latin typeface="Tahoma" panose="020B0604030504040204" pitchFamily="34" charset="0"/>
              <a:ea typeface="Tahoma" panose="020B0604030504040204" pitchFamily="34" charset="0"/>
              <a:cs typeface="Tahoma" panose="020B0604030504040204" pitchFamily="34" charset="0"/>
            </a:endParaRPr>
          </a:p>
          <a:p>
            <a:pPr marL="914400" lvl="1" indent="-457200">
              <a:lnSpc>
                <a:spcPct val="150000"/>
              </a:lnSpc>
              <a:buFont typeface="Wingdings" panose="05000000000000000000" pitchFamily="2" charset="2"/>
              <a:buChar char="Ø"/>
            </a:pPr>
            <a:r>
              <a:rPr lang="fr-FR" sz="2200" smtClean="0">
                <a:solidFill>
                  <a:srgbClr val="00B0F0"/>
                </a:solidFill>
                <a:latin typeface="Tahoma" panose="020B0604030504040204" pitchFamily="34" charset="0"/>
                <a:ea typeface="Tahoma" panose="020B0604030504040204" pitchFamily="34" charset="0"/>
                <a:cs typeface="Tahoma" panose="020B0604030504040204" pitchFamily="34" charset="0"/>
              </a:rPr>
              <a:t>Fibrillation atriale (FA).</a:t>
            </a:r>
          </a:p>
          <a:p>
            <a:pPr marL="914400" lvl="1" indent="-457200">
              <a:lnSpc>
                <a:spcPct val="150000"/>
              </a:lnSpc>
              <a:buFont typeface="Wingdings" panose="05000000000000000000" pitchFamily="2" charset="2"/>
              <a:buChar char="Ø"/>
            </a:pPr>
            <a:r>
              <a:rPr lang="fr-FR" sz="2200" b="0" smtClean="0">
                <a:solidFill>
                  <a:schemeClr val="tx1"/>
                </a:solidFill>
                <a:latin typeface="Tahoma" panose="020B0604030504040204" pitchFamily="34" charset="0"/>
                <a:ea typeface="Tahoma" panose="020B0604030504040204" pitchFamily="34" charset="0"/>
                <a:cs typeface="Tahoma" panose="020B0604030504040204" pitchFamily="34" charset="0"/>
              </a:rPr>
              <a:t>Modèles de classification/détection/prévision </a:t>
            </a:r>
            <a:r>
              <a:rPr lang="fr-FR" sz="2200" b="0">
                <a:solidFill>
                  <a:schemeClr val="tx1"/>
                </a:solidFill>
                <a:latin typeface="Tahoma" panose="020B0604030504040204" pitchFamily="34" charset="0"/>
                <a:ea typeface="Tahoma" panose="020B0604030504040204" pitchFamily="34" charset="0"/>
                <a:cs typeface="Tahoma" panose="020B0604030504040204" pitchFamily="34" charset="0"/>
              </a:rPr>
              <a:t>de la </a:t>
            </a:r>
            <a:r>
              <a:rPr lang="fr-FR" sz="2200" b="0" smtClean="0">
                <a:solidFill>
                  <a:schemeClr val="tx1"/>
                </a:solidFill>
                <a:latin typeface="Tahoma" panose="020B0604030504040204" pitchFamily="34" charset="0"/>
                <a:ea typeface="Tahoma" panose="020B0604030504040204" pitchFamily="34" charset="0"/>
                <a:cs typeface="Tahoma" panose="020B0604030504040204" pitchFamily="34" charset="0"/>
              </a:rPr>
              <a:t>FA.</a:t>
            </a:r>
          </a:p>
          <a:p>
            <a:pPr marL="1371600" lvl="2" indent="-457200">
              <a:lnSpc>
                <a:spcPct val="150000"/>
              </a:lnSpc>
              <a:buFont typeface="Wingdings" panose="05000000000000000000" pitchFamily="2" charset="2"/>
              <a:buChar char="Ø"/>
            </a:pPr>
            <a:r>
              <a:rPr lang="fr-FR" b="0" smtClean="0">
                <a:solidFill>
                  <a:schemeClr val="tx1"/>
                </a:solidFill>
                <a:latin typeface="Tahoma" panose="020B0604030504040204" pitchFamily="34" charset="0"/>
                <a:ea typeface="Tahoma" panose="020B0604030504040204" pitchFamily="34" charset="0"/>
                <a:cs typeface="Tahoma" panose="020B0604030504040204" pitchFamily="34" charset="0"/>
              </a:rPr>
              <a:t>Prétraitement/Extraction des caractéristiques/Apprentissage supervisé.</a:t>
            </a:r>
          </a:p>
          <a:p>
            <a:pPr marL="457200" indent="-457200">
              <a:lnSpc>
                <a:spcPct val="150000"/>
              </a:lnSpc>
              <a:buFont typeface="Wingdings" panose="05000000000000000000" pitchFamily="2" charset="2"/>
              <a:buChar char="§"/>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Rédaction d’un article.</a:t>
            </a:r>
          </a:p>
          <a:p>
            <a:pPr marL="457200" indent="-457200">
              <a:lnSpc>
                <a:spcPct val="150000"/>
              </a:lnSpc>
              <a:buFont typeface="Wingdings" panose="05000000000000000000" pitchFamily="2" charset="2"/>
              <a:buChar char="§"/>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Travaux en cours.</a:t>
            </a:r>
          </a:p>
          <a:p>
            <a:pPr marL="457200" indent="-457200">
              <a:lnSpc>
                <a:spcPct val="150000"/>
              </a:lnSpc>
              <a:buFont typeface="Wingdings" panose="05000000000000000000" pitchFamily="2" charset="2"/>
              <a:buChar char="§"/>
            </a:pPr>
            <a:r>
              <a:rPr lang="fr-FR" sz="2200" smtClean="0">
                <a:solidFill>
                  <a:schemeClr val="tx1"/>
                </a:solidFill>
                <a:latin typeface="Tahoma" panose="020B0604030504040204" pitchFamily="34" charset="0"/>
                <a:ea typeface="Tahoma" panose="020B0604030504040204" pitchFamily="34" charset="0"/>
                <a:cs typeface="Tahoma" panose="020B0604030504040204" pitchFamily="34" charset="0"/>
              </a:rPr>
              <a:t>Conclusion et perspective.</a:t>
            </a:r>
            <a:endParaRPr lang="en-US" sz="2200" b="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7</a:t>
            </a:fld>
            <a:endParaRPr lang="en-US"/>
          </a:p>
        </p:txBody>
      </p:sp>
    </p:spTree>
    <p:extLst>
      <p:ext uri="{BB962C8B-B14F-4D97-AF65-F5344CB8AC3E}">
        <p14:creationId xmlns:p14="http://schemas.microsoft.com/office/powerpoint/2010/main" val="955849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23983" y="329899"/>
            <a:ext cx="8911687" cy="945867"/>
          </a:xfrm>
        </p:spPr>
        <p:txBody>
          <a:bodyPr>
            <a:noAutofit/>
          </a:bodyPr>
          <a:lstStyle/>
          <a:p>
            <a:pPr algn="ctr"/>
            <a:r>
              <a:rPr lang="en-US" sz="3000" b="1" smtClean="0">
                <a:latin typeface="Tahoma" panose="020B0604030504040204" pitchFamily="34" charset="0"/>
                <a:ea typeface="Tahoma" panose="020B0604030504040204" pitchFamily="34" charset="0"/>
                <a:cs typeface="Tahoma" panose="020B0604030504040204" pitchFamily="34" charset="0"/>
              </a:rPr>
              <a:t>Fibrillation </a:t>
            </a:r>
            <a:r>
              <a:rPr lang="en-US" sz="3000" b="1" err="1">
                <a:latin typeface="Tahoma" panose="020B0604030504040204" pitchFamily="34" charset="0"/>
                <a:ea typeface="Tahoma" panose="020B0604030504040204" pitchFamily="34" charset="0"/>
                <a:cs typeface="Tahoma" panose="020B0604030504040204" pitchFamily="34" charset="0"/>
              </a:rPr>
              <a:t>A</a:t>
            </a:r>
            <a:r>
              <a:rPr lang="en-US" sz="3000" b="1" cap="none" err="1" smtClean="0">
                <a:latin typeface="Tahoma" panose="020B0604030504040204" pitchFamily="34" charset="0"/>
                <a:ea typeface="Tahoma" panose="020B0604030504040204" pitchFamily="34" charset="0"/>
                <a:cs typeface="Tahoma" panose="020B0604030504040204" pitchFamily="34" charset="0"/>
              </a:rPr>
              <a:t>triale</a:t>
            </a:r>
            <a:r>
              <a:rPr lang="en-US" sz="3000" b="1" cap="none" smtClean="0">
                <a:latin typeface="Tahoma" panose="020B0604030504040204" pitchFamily="34" charset="0"/>
                <a:ea typeface="Tahoma" panose="020B0604030504040204" pitchFamily="34" charset="0"/>
                <a:cs typeface="Tahoma" panose="020B0604030504040204" pitchFamily="34" charset="0"/>
              </a:rPr>
              <a:t> (FA) </a:t>
            </a:r>
            <a:endParaRPr lang="en-US" sz="300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811351" y="1275766"/>
            <a:ext cx="11380649" cy="5582234"/>
          </a:xfrm>
        </p:spPr>
        <p:txBody>
          <a:bodyPr anchor="t" anchorCtr="0">
            <a:noAutofit/>
          </a:bodyPr>
          <a:lstStyle/>
          <a:p>
            <a:pPr>
              <a:lnSpc>
                <a:spcPct val="150000"/>
              </a:lnSpc>
              <a:buClr>
                <a:schemeClr val="tx1"/>
              </a:buClr>
            </a:pPr>
            <a:r>
              <a:rPr lang="fr-FR" sz="2000" smtClean="0">
                <a:latin typeface="Tahoma" panose="020B0604030504040204" pitchFamily="34" charset="0"/>
                <a:ea typeface="Tahoma" panose="020B0604030504040204" pitchFamily="34" charset="0"/>
                <a:cs typeface="Tahoma" panose="020B0604030504040204" pitchFamily="34" charset="0"/>
              </a:rPr>
              <a:t>La FA :</a:t>
            </a:r>
          </a:p>
          <a:p>
            <a:pPr marL="342900" indent="-342900">
              <a:lnSpc>
                <a:spcPct val="150000"/>
              </a:lnSpc>
              <a:buClr>
                <a:schemeClr val="tx1"/>
              </a:buClr>
              <a:buFont typeface="Arial" panose="020B0604020202020204" pitchFamily="34" charset="0"/>
              <a:buChar char="•"/>
            </a:pPr>
            <a:r>
              <a:rPr lang="fr-FR" sz="2000" smtClean="0">
                <a:latin typeface="Tahoma" panose="020B0604030504040204" pitchFamily="34" charset="0"/>
                <a:ea typeface="Tahoma" panose="020B0604030504040204" pitchFamily="34" charset="0"/>
                <a:cs typeface="Tahoma" panose="020B0604030504040204" pitchFamily="34" charset="0"/>
              </a:rPr>
              <a:t>La maladie cardiaque la </a:t>
            </a:r>
            <a:r>
              <a:rPr lang="fr-FR" sz="2000">
                <a:latin typeface="Tahoma" panose="020B0604030504040204" pitchFamily="34" charset="0"/>
                <a:ea typeface="Tahoma" panose="020B0604030504040204" pitchFamily="34" charset="0"/>
                <a:cs typeface="Tahoma" panose="020B0604030504040204" pitchFamily="34" charset="0"/>
              </a:rPr>
              <a:t>plus </a:t>
            </a:r>
            <a:r>
              <a:rPr lang="fr-FR" sz="2000" smtClean="0">
                <a:latin typeface="Tahoma" panose="020B0604030504040204" pitchFamily="34" charset="0"/>
                <a:ea typeface="Tahoma" panose="020B0604030504040204" pitchFamily="34" charset="0"/>
                <a:cs typeface="Tahoma" panose="020B0604030504040204" pitchFamily="34" charset="0"/>
              </a:rPr>
              <a:t>fréquente.</a:t>
            </a:r>
          </a:p>
          <a:p>
            <a:pPr marL="342900" indent="-342900">
              <a:lnSpc>
                <a:spcPct val="150000"/>
              </a:lnSpc>
              <a:buClr>
                <a:schemeClr val="tx1"/>
              </a:buClr>
              <a:buFont typeface="Arial" panose="020B0604020202020204" pitchFamily="34" charset="0"/>
              <a:buChar char="•"/>
            </a:pPr>
            <a:r>
              <a:rPr lang="fr-FR" sz="2000" smtClean="0">
                <a:latin typeface="Tahoma" panose="020B0604030504040204" pitchFamily="34" charset="0"/>
                <a:ea typeface="Tahoma" panose="020B0604030504040204" pitchFamily="34" charset="0"/>
                <a:cs typeface="Tahoma" panose="020B0604030504040204" pitchFamily="34" charset="0"/>
              </a:rPr>
              <a:t>Contraction rapide des </a:t>
            </a:r>
            <a:r>
              <a:rPr lang="fr-FR" sz="2000">
                <a:latin typeface="Tahoma" panose="020B0604030504040204" pitchFamily="34" charset="0"/>
                <a:ea typeface="Tahoma" panose="020B0604030504040204" pitchFamily="34" charset="0"/>
                <a:cs typeface="Tahoma" panose="020B0604030504040204" pitchFamily="34" charset="0"/>
              </a:rPr>
              <a:t>oreillettes et </a:t>
            </a:r>
            <a:r>
              <a:rPr lang="fr-FR" sz="2000" smtClean="0">
                <a:latin typeface="Tahoma" panose="020B0604030504040204" pitchFamily="34" charset="0"/>
                <a:ea typeface="Tahoma" panose="020B0604030504040204" pitchFamily="34" charset="0"/>
                <a:cs typeface="Tahoma" panose="020B0604030504040204" pitchFamily="34" charset="0"/>
              </a:rPr>
              <a:t>des ventricules</a:t>
            </a:r>
          </a:p>
          <a:p>
            <a:pPr marL="800100" lvl="1" indent="-342900">
              <a:lnSpc>
                <a:spcPct val="150000"/>
              </a:lnSpc>
              <a:buClr>
                <a:schemeClr val="tx1"/>
              </a:buClr>
              <a:buFont typeface="Arial" panose="020B0604020202020204" pitchFamily="34" charset="0"/>
              <a:buChar char="•"/>
            </a:pPr>
            <a:r>
              <a:rPr lang="fr-FR" smtClean="0">
                <a:solidFill>
                  <a:schemeClr val="tx1"/>
                </a:solidFill>
                <a:latin typeface="Tahoma" panose="020B0604030504040204" pitchFamily="34" charset="0"/>
                <a:ea typeface="Tahoma" panose="020B0604030504040204" pitchFamily="34" charset="0"/>
                <a:cs typeface="Tahoma" panose="020B0604030504040204" pitchFamily="34" charset="0"/>
                <a:hlinkClick r:id="rId3"/>
              </a:rPr>
              <a:t>insuffisance cardiaque</a:t>
            </a:r>
            <a:endParaRPr lang="fr-FR"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800100" lvl="1" indent="-342900">
              <a:lnSpc>
                <a:spcPct val="150000"/>
              </a:lnSpc>
              <a:buClr>
                <a:schemeClr val="tx1"/>
              </a:buClr>
              <a:buFont typeface="Arial" panose="020B0604020202020204" pitchFamily="34" charset="0"/>
              <a:buChar char="•"/>
            </a:pPr>
            <a:r>
              <a:rPr lang="fr-FR" u="sng" smtClean="0">
                <a:solidFill>
                  <a:srgbClr val="FF0000"/>
                </a:solidFill>
                <a:latin typeface="Tahoma" panose="020B0604030504040204" pitchFamily="34" charset="0"/>
                <a:ea typeface="Tahoma" panose="020B0604030504040204" pitchFamily="34" charset="0"/>
                <a:cs typeface="Tahoma" panose="020B0604030504040204" pitchFamily="34" charset="0"/>
              </a:rPr>
              <a:t>formation des </a:t>
            </a:r>
            <a:r>
              <a:rPr lang="fr-FR" u="sng">
                <a:solidFill>
                  <a:srgbClr val="FF0000"/>
                </a:solidFill>
                <a:latin typeface="Tahoma" panose="020B0604030504040204" pitchFamily="34" charset="0"/>
                <a:ea typeface="Tahoma" panose="020B0604030504040204" pitchFamily="34" charset="0"/>
                <a:cs typeface="Tahoma" panose="020B0604030504040204" pitchFamily="34" charset="0"/>
              </a:rPr>
              <a:t>caillots de </a:t>
            </a:r>
            <a:r>
              <a:rPr lang="fr-FR" u="sng" smtClean="0">
                <a:solidFill>
                  <a:srgbClr val="FF0000"/>
                </a:solidFill>
                <a:latin typeface="Tahoma" panose="020B0604030504040204" pitchFamily="34" charset="0"/>
                <a:ea typeface="Tahoma" panose="020B0604030504040204" pitchFamily="34" charset="0"/>
                <a:cs typeface="Tahoma" panose="020B0604030504040204" pitchFamily="34" charset="0"/>
              </a:rPr>
              <a:t>sang</a:t>
            </a:r>
          </a:p>
          <a:p>
            <a:pPr>
              <a:lnSpc>
                <a:spcPct val="200000"/>
              </a:lnSpc>
            </a:pPr>
            <a:r>
              <a:rPr lang="fr-FR" sz="2000">
                <a:latin typeface="Tahoma" panose="020B0604030504040204" pitchFamily="34" charset="0"/>
                <a:ea typeface="Tahoma" panose="020B0604030504040204" pitchFamily="34" charset="0"/>
                <a:cs typeface="Tahoma" panose="020B0604030504040204" pitchFamily="34" charset="0"/>
              </a:rPr>
              <a:t> </a:t>
            </a:r>
            <a:endParaRPr lang="en-US" sz="2200" b="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8</a:t>
            </a:fld>
            <a:endParaRPr lang="en-US"/>
          </a:p>
        </p:txBody>
      </p:sp>
      <p:pic>
        <p:nvPicPr>
          <p:cNvPr id="7" name="Picture 6"/>
          <p:cNvPicPr>
            <a:picLocks noChangeAspect="1"/>
          </p:cNvPicPr>
          <p:nvPr/>
        </p:nvPicPr>
        <p:blipFill>
          <a:blip r:embed="rId4"/>
          <a:stretch>
            <a:fillRect/>
          </a:stretch>
        </p:blipFill>
        <p:spPr>
          <a:xfrm>
            <a:off x="7396844" y="930729"/>
            <a:ext cx="4637314" cy="31514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ight Brace 2"/>
          <p:cNvSpPr/>
          <p:nvPr/>
        </p:nvSpPr>
        <p:spPr>
          <a:xfrm>
            <a:off x="5551714" y="3030050"/>
            <a:ext cx="501369" cy="1052094"/>
          </a:xfrm>
          <a:prstGeom prst="rightBrace">
            <a:avLst>
              <a:gd name="adj1" fmla="val 8333"/>
              <a:gd name="adj2" fmla="val 5473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053084" y="3272171"/>
            <a:ext cx="1343760" cy="646331"/>
          </a:xfrm>
          <a:prstGeom prst="rect">
            <a:avLst/>
          </a:prstGeom>
          <a:noFill/>
        </p:spPr>
        <p:txBody>
          <a:bodyPr wrap="square" rtlCol="0">
            <a:spAutoFit/>
          </a:bodyPr>
          <a:lstStyle/>
          <a:p>
            <a:r>
              <a:rPr lang="fr-FR" b="1" u="sng" smtClean="0">
                <a:latin typeface="Tahoma" panose="020B0604030504040204" pitchFamily="34" charset="0"/>
                <a:ea typeface="Tahoma" panose="020B0604030504040204" pitchFamily="34" charset="0"/>
                <a:cs typeface="Tahoma" panose="020B0604030504040204" pitchFamily="34" charset="0"/>
                <a:hlinkClick r:id="rId5"/>
              </a:rPr>
              <a:t>Attaque</a:t>
            </a:r>
          </a:p>
          <a:p>
            <a:r>
              <a:rPr lang="fr-FR" b="1" u="sng" smtClean="0">
                <a:latin typeface="Tahoma" panose="020B0604030504040204" pitchFamily="34" charset="0"/>
                <a:ea typeface="Tahoma" panose="020B0604030504040204" pitchFamily="34" charset="0"/>
                <a:cs typeface="Tahoma" panose="020B0604030504040204" pitchFamily="34" charset="0"/>
                <a:hlinkClick r:id="rId5"/>
              </a:rPr>
              <a:t> </a:t>
            </a:r>
            <a:r>
              <a:rPr lang="fr-FR" b="1" u="sng">
                <a:latin typeface="Tahoma" panose="020B0604030504040204" pitchFamily="34" charset="0"/>
                <a:ea typeface="Tahoma" panose="020B0604030504040204" pitchFamily="34" charset="0"/>
                <a:cs typeface="Tahoma" panose="020B0604030504040204" pitchFamily="34" charset="0"/>
                <a:hlinkClick r:id="rId5"/>
              </a:rPr>
              <a:t>cérébrale</a:t>
            </a:r>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2087335451"/>
              </p:ext>
            </p:extLst>
          </p:nvPr>
        </p:nvGraphicFramePr>
        <p:xfrm>
          <a:off x="811351" y="4220073"/>
          <a:ext cx="11222806" cy="2377440"/>
        </p:xfrm>
        <a:graphic>
          <a:graphicData uri="http://schemas.openxmlformats.org/drawingml/2006/table">
            <a:tbl>
              <a:tblPr firstRow="1" bandRow="1">
                <a:tableStyleId>{5C22544A-7EE6-4342-B048-85BDC9FD1C3A}</a:tableStyleId>
              </a:tblPr>
              <a:tblGrid>
                <a:gridCol w="2719252"/>
                <a:gridCol w="2472909"/>
                <a:gridCol w="3058034"/>
                <a:gridCol w="2972611"/>
              </a:tblGrid>
              <a:tr h="319238">
                <a:tc>
                  <a:txBody>
                    <a:bodyPr/>
                    <a:lstStyle/>
                    <a:p>
                      <a:r>
                        <a:rPr lang="en-US" smtClean="0">
                          <a:solidFill>
                            <a:schemeClr val="tx1"/>
                          </a:solidFill>
                        </a:rPr>
                        <a:t>Les </a:t>
                      </a:r>
                      <a:r>
                        <a:rPr lang="en-US" err="1" smtClean="0">
                          <a:solidFill>
                            <a:schemeClr val="tx1"/>
                          </a:solidFill>
                        </a:rPr>
                        <a:t>risques</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cap="none" smtClean="0">
                          <a:solidFill>
                            <a:schemeClr val="tx1"/>
                          </a:solidFill>
                          <a:latin typeface="Tahoma" panose="020B0604030504040204" pitchFamily="34" charset="0"/>
                          <a:ea typeface="Tahoma" panose="020B0604030504040204" pitchFamily="34" charset="0"/>
                          <a:cs typeface="Tahoma" panose="020B0604030504040204" pitchFamily="34" charset="0"/>
                        </a:rPr>
                        <a:t>Le diagnostic </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800" b="1" smtClean="0">
                          <a:solidFill>
                            <a:schemeClr val="tx1"/>
                          </a:solidFill>
                          <a:latin typeface="Tahoma" panose="020B0604030504040204" pitchFamily="34" charset="0"/>
                          <a:ea typeface="Tahoma" panose="020B0604030504040204" pitchFamily="34" charset="0"/>
                          <a:cs typeface="Tahoma" panose="020B0604030504040204" pitchFamily="34" charset="0"/>
                        </a:rPr>
                        <a:t>Les symptômes </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800" b="1" smtClean="0">
                          <a:solidFill>
                            <a:schemeClr val="tx1"/>
                          </a:solidFill>
                          <a:latin typeface="Tahoma" panose="020B0604030504040204" pitchFamily="34" charset="0"/>
                          <a:ea typeface="Tahoma" panose="020B0604030504040204" pitchFamily="34" charset="0"/>
                          <a:cs typeface="Tahoma" panose="020B0604030504040204" pitchFamily="34" charset="0"/>
                        </a:rPr>
                        <a:t>Le traitement </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05918">
                <a:tc>
                  <a:txBody>
                    <a:bodyPr/>
                    <a:lstStyle/>
                    <a:p>
                      <a:pPr marL="285750" indent="-285750" algn="l">
                        <a:lnSpc>
                          <a:spcPct val="150000"/>
                        </a:lnSpc>
                        <a:buFont typeface="Arial" panose="020B0604020202020204" pitchFamily="34" charset="0"/>
                        <a:buChar char="•"/>
                      </a:pPr>
                      <a:r>
                        <a:rPr lang="en-US" sz="1400" b="0" smtClean="0">
                          <a:solidFill>
                            <a:schemeClr val="tx1"/>
                          </a:solidFill>
                          <a:latin typeface="Tahoma" panose="020B0604030504040204" pitchFamily="34" charset="0"/>
                          <a:ea typeface="Tahoma" panose="020B0604030504040204" pitchFamily="34" charset="0"/>
                          <a:cs typeface="Tahoma" panose="020B0604030504040204" pitchFamily="34" charset="0"/>
                        </a:rPr>
                        <a:t>Les </a:t>
                      </a:r>
                      <a:r>
                        <a:rPr lang="en-US" sz="1400" b="0" err="1" smtClean="0">
                          <a:solidFill>
                            <a:schemeClr val="tx1"/>
                          </a:solidFill>
                          <a:latin typeface="Tahoma" panose="020B0604030504040204" pitchFamily="34" charset="0"/>
                          <a:ea typeface="Tahoma" panose="020B0604030504040204" pitchFamily="34" charset="0"/>
                          <a:cs typeface="Tahoma" panose="020B0604030504040204" pitchFamily="34" charset="0"/>
                        </a:rPr>
                        <a:t>risques</a:t>
                      </a:r>
                      <a:r>
                        <a:rPr lang="en-US" sz="1400" b="0" baseline="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400" b="0" err="1" smtClean="0">
                          <a:solidFill>
                            <a:schemeClr val="tx1"/>
                          </a:solidFill>
                          <a:latin typeface="Tahoma" panose="020B0604030504040204" pitchFamily="34" charset="0"/>
                          <a:ea typeface="Tahoma" panose="020B0604030504040204" pitchFamily="34" charset="0"/>
                          <a:cs typeface="Tahoma" panose="020B0604030504040204" pitchFamily="34" charset="0"/>
                        </a:rPr>
                        <a:t>génétiques</a:t>
                      </a:r>
                      <a:r>
                        <a:rPr lang="en-US" sz="1400" b="0" smtClean="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285750" indent="-285750" algn="l">
                        <a:lnSpc>
                          <a:spcPct val="150000"/>
                        </a:lnSpc>
                        <a:buFont typeface="Arial" panose="020B0604020202020204" pitchFamily="34" charset="0"/>
                        <a:buChar char="•"/>
                      </a:pPr>
                      <a:r>
                        <a:rPr lang="en-US" sz="1400" b="0" smtClean="0">
                          <a:solidFill>
                            <a:schemeClr val="tx1"/>
                          </a:solidFill>
                          <a:latin typeface="Tahoma" panose="020B0604030504040204" pitchFamily="34" charset="0"/>
                          <a:ea typeface="Tahoma" panose="020B0604030504040204" pitchFamily="34" charset="0"/>
                          <a:cs typeface="Tahoma" panose="020B0604030504040204" pitchFamily="34" charset="0"/>
                        </a:rPr>
                        <a:t>Les </a:t>
                      </a:r>
                      <a:r>
                        <a:rPr lang="en-US" sz="1400" b="0" err="1" smtClean="0">
                          <a:solidFill>
                            <a:schemeClr val="tx1"/>
                          </a:solidFill>
                          <a:latin typeface="Tahoma" panose="020B0604030504040204" pitchFamily="34" charset="0"/>
                          <a:ea typeface="Tahoma" panose="020B0604030504040204" pitchFamily="34" charset="0"/>
                          <a:cs typeface="Tahoma" panose="020B0604030504040204" pitchFamily="34" charset="0"/>
                        </a:rPr>
                        <a:t>risques</a:t>
                      </a:r>
                      <a:r>
                        <a:rPr lang="en-US" sz="1400" b="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400" b="0" err="1" smtClean="0">
                          <a:solidFill>
                            <a:schemeClr val="tx1"/>
                          </a:solidFill>
                          <a:latin typeface="Tahoma" panose="020B0604030504040204" pitchFamily="34" charset="0"/>
                          <a:ea typeface="Tahoma" panose="020B0604030504040204" pitchFamily="34" charset="0"/>
                          <a:cs typeface="Tahoma" panose="020B0604030504040204" pitchFamily="34" charset="0"/>
                        </a:rPr>
                        <a:t>selon</a:t>
                      </a:r>
                      <a:r>
                        <a:rPr lang="en-US" sz="1400" b="0" smtClean="0">
                          <a:solidFill>
                            <a:schemeClr val="tx1"/>
                          </a:solidFill>
                          <a:latin typeface="Tahoma" panose="020B0604030504040204" pitchFamily="34" charset="0"/>
                          <a:ea typeface="Tahoma" panose="020B0604030504040204" pitchFamily="34" charset="0"/>
                          <a:cs typeface="Tahoma" panose="020B0604030504040204" pitchFamily="34" charset="0"/>
                        </a:rPr>
                        <a:t> le mode de vie </a:t>
                      </a:r>
                    </a:p>
                    <a:p>
                      <a:pPr marL="285750" indent="-285750" algn="l">
                        <a:lnSpc>
                          <a:spcPct val="150000"/>
                        </a:lnSpc>
                        <a:buFont typeface="Arial" panose="020B0604020202020204" pitchFamily="34" charset="0"/>
                        <a:buChar char="•"/>
                      </a:pPr>
                      <a:r>
                        <a:rPr lang="en-US" sz="1400" b="0" smtClean="0">
                          <a:solidFill>
                            <a:schemeClr val="tx1"/>
                          </a:solidFill>
                          <a:latin typeface="Tahoma" panose="020B0604030504040204" pitchFamily="34" charset="0"/>
                          <a:ea typeface="Tahoma" panose="020B0604030504040204" pitchFamily="34" charset="0"/>
                          <a:cs typeface="Tahoma" panose="020B0604030504040204" pitchFamily="34" charset="0"/>
                        </a:rPr>
                        <a:t>Les </a:t>
                      </a:r>
                      <a:r>
                        <a:rPr lang="en-US" sz="1400" b="0" err="1" smtClean="0">
                          <a:solidFill>
                            <a:schemeClr val="tx1"/>
                          </a:solidFill>
                          <a:latin typeface="Tahoma" panose="020B0604030504040204" pitchFamily="34" charset="0"/>
                          <a:ea typeface="Tahoma" panose="020B0604030504040204" pitchFamily="34" charset="0"/>
                          <a:cs typeface="Tahoma" panose="020B0604030504040204" pitchFamily="34" charset="0"/>
                        </a:rPr>
                        <a:t>risques</a:t>
                      </a:r>
                      <a:r>
                        <a:rPr lang="en-US" sz="1400" b="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400" b="0" err="1" smtClean="0">
                          <a:solidFill>
                            <a:schemeClr val="tx1"/>
                          </a:solidFill>
                          <a:latin typeface="Tahoma" panose="020B0604030504040204" pitchFamily="34" charset="0"/>
                          <a:ea typeface="Tahoma" panose="020B0604030504040204" pitchFamily="34" charset="0"/>
                          <a:cs typeface="Tahoma" panose="020B0604030504040204" pitchFamily="34" charset="0"/>
                        </a:rPr>
                        <a:t>médicales</a:t>
                      </a:r>
                      <a:r>
                        <a:rPr lang="en-US" sz="1400" b="0" smtClean="0">
                          <a:solidFill>
                            <a:schemeClr val="tx1"/>
                          </a:solidFill>
                          <a:latin typeface="Tahoma" panose="020B0604030504040204" pitchFamily="34" charset="0"/>
                          <a:ea typeface="Tahoma" panose="020B0604030504040204" pitchFamily="34" charset="0"/>
                          <a:cs typeface="Tahoma" panose="020B060403050404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b="0" smtClean="0">
                          <a:solidFill>
                            <a:schemeClr val="tx1"/>
                          </a:solidFill>
                          <a:latin typeface="Tahoma" panose="020B0604030504040204" pitchFamily="34" charset="0"/>
                          <a:ea typeface="Tahoma" panose="020B0604030504040204" pitchFamily="34" charset="0"/>
                          <a:cs typeface="Tahoma" panose="020B0604030504040204" pitchFamily="34" charset="0"/>
                        </a:rPr>
                        <a:t>ECG </a:t>
                      </a:r>
                    </a:p>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b="0" err="1" smtClean="0">
                          <a:solidFill>
                            <a:schemeClr val="tx1"/>
                          </a:solidFill>
                          <a:latin typeface="Tahoma" panose="020B0604030504040204" pitchFamily="34" charset="0"/>
                          <a:ea typeface="Tahoma" panose="020B0604030504040204" pitchFamily="34" charset="0"/>
                          <a:cs typeface="Tahoma" panose="020B0604030504040204" pitchFamily="34" charset="0"/>
                        </a:rPr>
                        <a:t>Holter</a:t>
                      </a:r>
                      <a:endParaRPr lang="en-US" sz="1100" b="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b="0" err="1" smtClean="0">
                          <a:solidFill>
                            <a:schemeClr val="tx1"/>
                          </a:solidFill>
                          <a:latin typeface="Tahoma" panose="020B0604030504040204" pitchFamily="34" charset="0"/>
                          <a:ea typeface="Tahoma" panose="020B0604030504040204" pitchFamily="34" charset="0"/>
                          <a:cs typeface="Tahoma" panose="020B0604030504040204" pitchFamily="34" charset="0"/>
                        </a:rPr>
                        <a:t>Epreuve</a:t>
                      </a:r>
                      <a:r>
                        <a:rPr lang="en-US" sz="1400" b="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400" b="0" err="1" smtClean="0">
                          <a:solidFill>
                            <a:schemeClr val="tx1"/>
                          </a:solidFill>
                          <a:latin typeface="Tahoma" panose="020B0604030504040204" pitchFamily="34" charset="0"/>
                          <a:ea typeface="Tahoma" panose="020B0604030504040204" pitchFamily="34" charset="0"/>
                          <a:cs typeface="Tahoma" panose="020B0604030504040204" pitchFamily="34" charset="0"/>
                        </a:rPr>
                        <a:t>d’effort</a:t>
                      </a:r>
                      <a:endParaRPr lang="en-US" sz="1400" b="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b="0" smtClean="0">
                          <a:solidFill>
                            <a:schemeClr val="tx1"/>
                          </a:solidFill>
                          <a:latin typeface="Tahoma" panose="020B0604030504040204" pitchFamily="34" charset="0"/>
                          <a:ea typeface="Tahoma" panose="020B0604030504040204" pitchFamily="34" charset="0"/>
                          <a:cs typeface="Tahoma" panose="020B0604030504040204" pitchFamily="34" charset="0"/>
                        </a:rPr>
                        <a:t>Cardio-memo</a:t>
                      </a:r>
                    </a:p>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b="0" smtClean="0">
                          <a:solidFill>
                            <a:schemeClr val="tx1"/>
                          </a:solidFill>
                          <a:latin typeface="Tahoma" panose="020B0604030504040204" pitchFamily="34" charset="0"/>
                          <a:ea typeface="Tahoma" panose="020B0604030504040204" pitchFamily="34" charset="0"/>
                          <a:cs typeface="Tahoma" panose="020B0604030504040204" pitchFamily="34" charset="0"/>
                        </a:rPr>
                        <a:t>Echocardiogramme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b="0" smtClean="0">
                          <a:solidFill>
                            <a:schemeClr val="tx1"/>
                          </a:solidFill>
                          <a:latin typeface="Tahoma" panose="020B0604030504040204" pitchFamily="34" charset="0"/>
                          <a:ea typeface="Tahoma" panose="020B0604030504040204" pitchFamily="34" charset="0"/>
                          <a:cs typeface="Tahoma" panose="020B0604030504040204" pitchFamily="34" charset="0"/>
                        </a:rPr>
                        <a:t>Les palpitations.</a:t>
                      </a:r>
                      <a:endParaRPr lang="en-US" sz="1600" b="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b="0" smtClean="0">
                          <a:solidFill>
                            <a:schemeClr val="tx1"/>
                          </a:solidFill>
                          <a:latin typeface="Tahoma" panose="020B0604030504040204" pitchFamily="34" charset="0"/>
                          <a:ea typeface="Tahoma" panose="020B0604030504040204" pitchFamily="34" charset="0"/>
                          <a:cs typeface="Tahoma" panose="020B0604030504040204" pitchFamily="34" charset="0"/>
                        </a:rPr>
                        <a:t>La dyspnée.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b="0" smtClean="0">
                          <a:solidFill>
                            <a:schemeClr val="tx1"/>
                          </a:solidFill>
                          <a:latin typeface="Tahoma" panose="020B0604030504040204" pitchFamily="34" charset="0"/>
                          <a:ea typeface="Tahoma" panose="020B0604030504040204" pitchFamily="34" charset="0"/>
                          <a:cs typeface="Tahoma" panose="020B0604030504040204" pitchFamily="34" charset="0"/>
                        </a:rPr>
                        <a:t>Les douleurs thoraciques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b="0" smtClean="0">
                          <a:solidFill>
                            <a:schemeClr val="tx1"/>
                          </a:solidFill>
                          <a:latin typeface="Tahoma" panose="020B0604030504040204" pitchFamily="34" charset="0"/>
                          <a:ea typeface="Tahoma" panose="020B0604030504040204" pitchFamily="34" charset="0"/>
                          <a:cs typeface="Tahoma" panose="020B0604030504040204" pitchFamily="34" charset="0"/>
                        </a:rPr>
                        <a:t>La fatigue.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b="0" smtClean="0">
                          <a:solidFill>
                            <a:schemeClr val="tx1"/>
                          </a:solidFill>
                          <a:latin typeface="Tahoma" panose="020B0604030504040204" pitchFamily="34" charset="0"/>
                          <a:ea typeface="Tahoma" panose="020B0604030504040204" pitchFamily="34" charset="0"/>
                          <a:cs typeface="Tahoma" panose="020B0604030504040204" pitchFamily="34" charset="0"/>
                        </a:rPr>
                        <a:t>L'asthénie.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b="0" smtClean="0">
                          <a:solidFill>
                            <a:schemeClr val="tx1"/>
                          </a:solidFill>
                          <a:latin typeface="Tahoma" panose="020B0604030504040204" pitchFamily="34" charset="0"/>
                          <a:ea typeface="Tahoma" panose="020B0604030504040204" pitchFamily="34" charset="0"/>
                          <a:cs typeface="Tahoma" panose="020B0604030504040204" pitchFamily="34" charset="0"/>
                        </a:rPr>
                        <a:t>L’</a:t>
                      </a:r>
                      <a:r>
                        <a:rPr lang="fr-FR" sz="1600" b="0" err="1" smtClean="0">
                          <a:solidFill>
                            <a:schemeClr val="tx1"/>
                          </a:solidFill>
                          <a:latin typeface="Tahoma" panose="020B0604030504040204" pitchFamily="34" charset="0"/>
                          <a:ea typeface="Tahoma" panose="020B0604030504040204" pitchFamily="34" charset="0"/>
                          <a:cs typeface="Tahoma" panose="020B0604030504040204" pitchFamily="34" charset="0"/>
                        </a:rPr>
                        <a:t>essouffllement</a:t>
                      </a:r>
                      <a:r>
                        <a:rPr lang="fr-FR" sz="1600" b="0" smtClean="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b="0" smtClean="0">
                          <a:solidFill>
                            <a:schemeClr val="tx1"/>
                          </a:solidFill>
                          <a:latin typeface="Tahoma" panose="020B0604030504040204" pitchFamily="34" charset="0"/>
                          <a:ea typeface="Tahoma" panose="020B0604030504040204" pitchFamily="34" charset="0"/>
                          <a:cs typeface="Tahoma" panose="020B0604030504040204" pitchFamily="34" charset="0"/>
                        </a:rPr>
                        <a:t>Les étourdissements.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nSpc>
                          <a:spcPct val="150000"/>
                        </a:lnSpc>
                        <a:buFont typeface="Arial" panose="020B0604020202020204" pitchFamily="34" charset="0"/>
                        <a:buChar char="•"/>
                      </a:pPr>
                      <a:r>
                        <a:rPr lang="fr-FR" sz="1400" b="0" smtClean="0">
                          <a:latin typeface="Tahoma" panose="020B0604030504040204" pitchFamily="34" charset="0"/>
                          <a:ea typeface="Tahoma" panose="020B0604030504040204" pitchFamily="34" charset="0"/>
                          <a:cs typeface="Tahoma" panose="020B0604030504040204" pitchFamily="34" charset="0"/>
                        </a:rPr>
                        <a:t>Anticoagulation.</a:t>
                      </a:r>
                    </a:p>
                    <a:p>
                      <a:pPr marL="285750" indent="-285750">
                        <a:lnSpc>
                          <a:spcPct val="150000"/>
                        </a:lnSpc>
                        <a:buFont typeface="Arial" panose="020B0604020202020204" pitchFamily="34" charset="0"/>
                        <a:buChar char="•"/>
                      </a:pPr>
                      <a:r>
                        <a:rPr lang="fr-FR" sz="1400" b="0" smtClean="0">
                          <a:latin typeface="Tahoma" panose="020B0604030504040204" pitchFamily="34" charset="0"/>
                          <a:ea typeface="Tahoma" panose="020B0604030504040204" pitchFamily="34" charset="0"/>
                          <a:cs typeface="Tahoma" panose="020B0604030504040204" pitchFamily="34" charset="0"/>
                        </a:rPr>
                        <a:t>Contrôle de la fréquence</a:t>
                      </a:r>
                      <a:r>
                        <a:rPr lang="fr-FR" sz="1400" b="0" baseline="0" smtClean="0">
                          <a:latin typeface="Tahoma" panose="020B0604030504040204" pitchFamily="34" charset="0"/>
                          <a:ea typeface="Tahoma" panose="020B0604030504040204" pitchFamily="34" charset="0"/>
                          <a:cs typeface="Tahoma" panose="020B0604030504040204" pitchFamily="34" charset="0"/>
                        </a:rPr>
                        <a:t> </a:t>
                      </a:r>
                      <a:r>
                        <a:rPr lang="fr-FR" sz="1400" b="0" smtClean="0">
                          <a:latin typeface="Tahoma" panose="020B0604030504040204" pitchFamily="34" charset="0"/>
                          <a:ea typeface="Tahoma" panose="020B0604030504040204" pitchFamily="34" charset="0"/>
                          <a:cs typeface="Tahoma" panose="020B0604030504040204" pitchFamily="34" charset="0"/>
                        </a:rPr>
                        <a:t>par des médicaments </a:t>
                      </a:r>
                    </a:p>
                    <a:p>
                      <a:pPr marL="0" indent="0">
                        <a:lnSpc>
                          <a:spcPct val="150000"/>
                        </a:lnSpc>
                        <a:buFont typeface="Arial" panose="020B0604020202020204" pitchFamily="34" charset="0"/>
                        <a:buChar char="•"/>
                      </a:pPr>
                      <a:r>
                        <a:rPr lang="fr-FR" sz="1400" b="0" smtClean="0">
                          <a:latin typeface="Tahoma" panose="020B0604030504040204" pitchFamily="34" charset="0"/>
                          <a:ea typeface="Tahoma" panose="020B0604030504040204" pitchFamily="34" charset="0"/>
                          <a:cs typeface="Tahoma" panose="020B0604030504040204" pitchFamily="34" charset="0"/>
                        </a:rPr>
                        <a:t>   Contrôle du</a:t>
                      </a:r>
                      <a:r>
                        <a:rPr lang="fr-FR" sz="1400" b="0" baseline="0" smtClean="0">
                          <a:latin typeface="Tahoma" panose="020B0604030504040204" pitchFamily="34" charset="0"/>
                          <a:ea typeface="Tahoma" panose="020B0604030504040204" pitchFamily="34" charset="0"/>
                          <a:cs typeface="Tahoma" panose="020B0604030504040204" pitchFamily="34" charset="0"/>
                        </a:rPr>
                        <a:t> rythme </a:t>
                      </a:r>
                      <a:r>
                        <a:rPr lang="fr-FR" sz="1400" b="0" smtClean="0">
                          <a:latin typeface="Tahoma" panose="020B0604030504040204" pitchFamily="34" charset="0"/>
                          <a:ea typeface="Tahoma" panose="020B0604030504040204" pitchFamily="34" charset="0"/>
                          <a:cs typeface="Tahoma" panose="020B0604030504040204" pitchFamily="34" charset="0"/>
                        </a:rPr>
                        <a:t>soit par </a:t>
                      </a:r>
                      <a:r>
                        <a:rPr lang="fr-FR" sz="1400" b="0" smtClean="0">
                          <a:solidFill>
                            <a:srgbClr val="FF0000"/>
                          </a:solidFill>
                          <a:latin typeface="Tahoma" panose="020B0604030504040204" pitchFamily="34" charset="0"/>
                          <a:ea typeface="Tahoma" panose="020B0604030504040204" pitchFamily="34" charset="0"/>
                          <a:cs typeface="Tahoma" panose="020B0604030504040204" pitchFamily="34" charset="0"/>
                        </a:rPr>
                        <a:t>cardioversion</a:t>
                      </a:r>
                      <a:r>
                        <a:rPr lang="fr-FR" sz="1400" b="0" smtClean="0">
                          <a:latin typeface="Tahoma" panose="020B0604030504040204" pitchFamily="34" charset="0"/>
                          <a:ea typeface="Tahoma" panose="020B0604030504040204" pitchFamily="34" charset="0"/>
                          <a:cs typeface="Tahoma" panose="020B0604030504040204" pitchFamily="34" charset="0"/>
                        </a:rPr>
                        <a:t> électrique soit </a:t>
                      </a:r>
                      <a:r>
                        <a:rPr lang="fr-FR" sz="1400" b="0" smtClean="0">
                          <a:solidFill>
                            <a:srgbClr val="FF0000"/>
                          </a:solidFill>
                          <a:latin typeface="Tahoma" panose="020B0604030504040204" pitchFamily="34" charset="0"/>
                          <a:ea typeface="Tahoma" panose="020B0604030504040204" pitchFamily="34" charset="0"/>
                          <a:cs typeface="Tahoma" panose="020B0604030504040204" pitchFamily="34" charset="0"/>
                        </a:rPr>
                        <a:t>par ablation. </a:t>
                      </a:r>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984051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23983" y="329899"/>
            <a:ext cx="8911687" cy="945867"/>
          </a:xfrm>
        </p:spPr>
        <p:txBody>
          <a:bodyPr>
            <a:noAutofit/>
          </a:bodyPr>
          <a:lstStyle/>
          <a:p>
            <a:pPr algn="ctr"/>
            <a:r>
              <a:rPr lang="en-US" sz="3000" b="1" smtClean="0">
                <a:latin typeface="Tahoma" panose="020B0604030504040204" pitchFamily="34" charset="0"/>
                <a:ea typeface="Tahoma" panose="020B0604030504040204" pitchFamily="34" charset="0"/>
                <a:cs typeface="Tahoma" panose="020B0604030504040204" pitchFamily="34" charset="0"/>
              </a:rPr>
              <a:t>Fibrillation </a:t>
            </a:r>
            <a:r>
              <a:rPr lang="en-US" sz="3000" b="1" err="1">
                <a:latin typeface="Tahoma" panose="020B0604030504040204" pitchFamily="34" charset="0"/>
                <a:ea typeface="Tahoma" panose="020B0604030504040204" pitchFamily="34" charset="0"/>
                <a:cs typeface="Tahoma" panose="020B0604030504040204" pitchFamily="34" charset="0"/>
              </a:rPr>
              <a:t>A</a:t>
            </a:r>
            <a:r>
              <a:rPr lang="en-US" sz="3000" b="1" cap="none" err="1" smtClean="0">
                <a:latin typeface="Tahoma" panose="020B0604030504040204" pitchFamily="34" charset="0"/>
                <a:ea typeface="Tahoma" panose="020B0604030504040204" pitchFamily="34" charset="0"/>
                <a:cs typeface="Tahoma" panose="020B0604030504040204" pitchFamily="34" charset="0"/>
              </a:rPr>
              <a:t>triale</a:t>
            </a:r>
            <a:r>
              <a:rPr lang="en-US" sz="3000" b="1" cap="none" smtClean="0">
                <a:latin typeface="Tahoma" panose="020B0604030504040204" pitchFamily="34" charset="0"/>
                <a:ea typeface="Tahoma" panose="020B0604030504040204" pitchFamily="34" charset="0"/>
                <a:cs typeface="Tahoma" panose="020B0604030504040204" pitchFamily="34" charset="0"/>
              </a:rPr>
              <a:t> (FA) – onde P </a:t>
            </a:r>
            <a:endParaRPr lang="en-US" sz="300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811351" y="1275766"/>
            <a:ext cx="11380649" cy="5582234"/>
          </a:xfrm>
        </p:spPr>
        <p:txBody>
          <a:bodyPr anchor="t" anchorCtr="0">
            <a:noAutofit/>
          </a:bodyPr>
          <a:lstStyle/>
          <a:p>
            <a:pPr>
              <a:lnSpc>
                <a:spcPct val="150000"/>
              </a:lnSpc>
              <a:buClr>
                <a:schemeClr val="tx1"/>
              </a:buClr>
            </a:pPr>
            <a:r>
              <a:rPr lang="fr-FR" sz="2000" b="1" smtClean="0">
                <a:solidFill>
                  <a:srgbClr val="C00000"/>
                </a:solidFill>
                <a:latin typeface="Tahoma" panose="020B0604030504040204" pitchFamily="34" charset="0"/>
                <a:ea typeface="Tahoma" panose="020B0604030504040204" pitchFamily="34" charset="0"/>
                <a:cs typeface="Tahoma" panose="020B0604030504040204" pitchFamily="34" charset="0"/>
              </a:rPr>
              <a:t>Types de FA:</a:t>
            </a:r>
          </a:p>
          <a:p>
            <a:pPr>
              <a:lnSpc>
                <a:spcPct val="150000"/>
              </a:lnSpc>
              <a:buClr>
                <a:schemeClr val="tx1"/>
              </a:buClr>
            </a:pPr>
            <a:endParaRPr lang="fr-FR" sz="2000" b="1">
              <a:solidFill>
                <a:srgbClr val="C00000"/>
              </a:solidFill>
              <a:latin typeface="Tahoma" panose="020B0604030504040204" pitchFamily="34" charset="0"/>
              <a:ea typeface="Tahoma" panose="020B0604030504040204" pitchFamily="34" charset="0"/>
              <a:cs typeface="Tahoma" panose="020B0604030504040204" pitchFamily="34" charset="0"/>
            </a:endParaRPr>
          </a:p>
          <a:p>
            <a:pPr>
              <a:lnSpc>
                <a:spcPct val="150000"/>
              </a:lnSpc>
              <a:buClr>
                <a:schemeClr val="tx1"/>
              </a:buClr>
            </a:pPr>
            <a:endParaRPr lang="fr-FR" sz="2000" b="1" smtClean="0">
              <a:solidFill>
                <a:srgbClr val="C00000"/>
              </a:solidFill>
              <a:latin typeface="Tahoma" panose="020B0604030504040204" pitchFamily="34" charset="0"/>
              <a:ea typeface="Tahoma" panose="020B0604030504040204" pitchFamily="34" charset="0"/>
              <a:cs typeface="Tahoma" panose="020B0604030504040204" pitchFamily="34" charset="0"/>
            </a:endParaRPr>
          </a:p>
          <a:p>
            <a:pPr>
              <a:lnSpc>
                <a:spcPct val="150000"/>
              </a:lnSpc>
              <a:buClr>
                <a:schemeClr val="tx1"/>
              </a:buClr>
            </a:pPr>
            <a:r>
              <a:rPr lang="fr-FR" sz="2000" b="1" smtClean="0">
                <a:solidFill>
                  <a:srgbClr val="C00000"/>
                </a:solidFill>
                <a:latin typeface="Tahoma" panose="020B0604030504040204" pitchFamily="34" charset="0"/>
                <a:ea typeface="Tahoma" panose="020B0604030504040204" pitchFamily="34" charset="0"/>
                <a:cs typeface="Tahoma" panose="020B0604030504040204" pitchFamily="34" charset="0"/>
              </a:rPr>
              <a:t>Importance de l’onde P </a:t>
            </a:r>
            <a:r>
              <a:rPr lang="fr-FR" sz="2000" smtClean="0">
                <a:latin typeface="Tahoma" panose="020B0604030504040204" pitchFamily="34" charset="0"/>
                <a:ea typeface="Tahoma" panose="020B0604030504040204" pitchFamily="34" charset="0"/>
                <a:cs typeface="Tahoma" panose="020B0604030504040204" pitchFamily="34" charset="0"/>
              </a:rPr>
              <a:t>:</a:t>
            </a:r>
          </a:p>
          <a:p>
            <a:pPr marL="342900" indent="-342900">
              <a:lnSpc>
                <a:spcPct val="150000"/>
              </a:lnSpc>
              <a:buClr>
                <a:schemeClr val="tx1"/>
              </a:buClr>
              <a:buFont typeface="Arial" panose="020B0604020202020204" pitchFamily="34" charset="0"/>
              <a:buChar char="•"/>
            </a:pPr>
            <a:r>
              <a:rPr lang="fr-FR" sz="2000" smtClean="0">
                <a:latin typeface="Tahoma" panose="020B0604030504040204" pitchFamily="34" charset="0"/>
                <a:ea typeface="Tahoma" panose="020B0604030504040204" pitchFamily="34" charset="0"/>
                <a:cs typeface="Tahoma" panose="020B0604030504040204" pitchFamily="34" charset="0"/>
              </a:rPr>
              <a:t>représente </a:t>
            </a:r>
            <a:r>
              <a:rPr lang="fr-FR" sz="2000">
                <a:latin typeface="Tahoma" panose="020B0604030504040204" pitchFamily="34" charset="0"/>
                <a:ea typeface="Tahoma" panose="020B0604030504040204" pitchFamily="34" charset="0"/>
                <a:cs typeface="Tahoma" panose="020B0604030504040204" pitchFamily="34" charset="0"/>
              </a:rPr>
              <a:t>l’activité électrique </a:t>
            </a:r>
            <a:r>
              <a:rPr lang="fr-FR" sz="2000" smtClean="0">
                <a:latin typeface="Tahoma" panose="020B0604030504040204" pitchFamily="34" charset="0"/>
                <a:ea typeface="Tahoma" panose="020B0604030504040204" pitchFamily="34" charset="0"/>
                <a:cs typeface="Tahoma" panose="020B0604030504040204" pitchFamily="34" charset="0"/>
              </a:rPr>
              <a:t>des oreillettes.</a:t>
            </a:r>
          </a:p>
          <a:p>
            <a:pPr marL="342900" indent="-342900">
              <a:lnSpc>
                <a:spcPct val="150000"/>
              </a:lnSpc>
              <a:buClr>
                <a:schemeClr val="tx1"/>
              </a:buClr>
              <a:buFont typeface="Arial" panose="020B0604020202020204" pitchFamily="34" charset="0"/>
              <a:buChar char="•"/>
            </a:pPr>
            <a:r>
              <a:rPr lang="fr-FR" sz="2000" smtClean="0">
                <a:latin typeface="Tahoma" panose="020B0604030504040204" pitchFamily="34" charset="0"/>
                <a:ea typeface="Tahoma" panose="020B0604030504040204" pitchFamily="34" charset="0"/>
                <a:cs typeface="Tahoma" panose="020B0604030504040204" pitchFamily="34" charset="0"/>
              </a:rPr>
              <a:t> </a:t>
            </a:r>
            <a:r>
              <a:rPr lang="fr-FR" sz="2000" b="1" smtClean="0">
                <a:solidFill>
                  <a:srgbClr val="C00000"/>
                </a:solidFill>
                <a:latin typeface="Tahoma" panose="020B0604030504040204" pitchFamily="34" charset="0"/>
                <a:ea typeface="Tahoma" panose="020B0604030504040204" pitchFamily="34" charset="0"/>
                <a:cs typeface="Tahoma" panose="020B0604030504040204" pitchFamily="34" charset="0"/>
              </a:rPr>
              <a:t>Sa variation permet la détection de la FA.</a:t>
            </a:r>
          </a:p>
          <a:p>
            <a:pPr>
              <a:lnSpc>
                <a:spcPct val="150000"/>
              </a:lnSpc>
              <a:buClr>
                <a:schemeClr val="tx1"/>
              </a:buClr>
            </a:pPr>
            <a:endParaRPr lang="fr-FR" sz="2000" b="1" smtClean="0">
              <a:solidFill>
                <a:srgbClr val="C00000"/>
              </a:solidFill>
              <a:latin typeface="Tahoma" panose="020B0604030504040204" pitchFamily="34" charset="0"/>
              <a:ea typeface="Tahoma" panose="020B0604030504040204" pitchFamily="34" charset="0"/>
              <a:cs typeface="Tahoma" panose="020B0604030504040204" pitchFamily="34" charset="0"/>
            </a:endParaRPr>
          </a:p>
          <a:p>
            <a:pPr>
              <a:lnSpc>
                <a:spcPct val="150000"/>
              </a:lnSpc>
              <a:buClr>
                <a:schemeClr val="tx1"/>
              </a:buClr>
            </a:pPr>
            <a:r>
              <a:rPr lang="fr-FR" sz="2000" smtClean="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endParaRPr lang="fr-FR" sz="2000" smtClean="0">
              <a:latin typeface="Tahoma" panose="020B0604030504040204" pitchFamily="34" charset="0"/>
              <a:ea typeface="Tahoma" panose="020B0604030504040204" pitchFamily="34" charset="0"/>
              <a:cs typeface="Tahoma" panose="020B0604030504040204" pitchFamily="34" charset="0"/>
            </a:endParaRPr>
          </a:p>
          <a:p>
            <a:pPr>
              <a:lnSpc>
                <a:spcPct val="200000"/>
              </a:lnSpc>
            </a:pPr>
            <a:r>
              <a:rPr lang="fr-FR" sz="2000">
                <a:latin typeface="Tahoma" panose="020B0604030504040204" pitchFamily="34" charset="0"/>
                <a:ea typeface="Tahoma" panose="020B0604030504040204" pitchFamily="34" charset="0"/>
                <a:cs typeface="Tahoma" panose="020B0604030504040204" pitchFamily="34" charset="0"/>
              </a:rPr>
              <a:t> </a:t>
            </a:r>
            <a:endParaRPr lang="fr-FR" sz="2000" smtClean="0">
              <a:latin typeface="Tahoma" panose="020B0604030504040204" pitchFamily="34" charset="0"/>
              <a:ea typeface="Tahoma" panose="020B0604030504040204" pitchFamily="34" charset="0"/>
              <a:cs typeface="Tahoma" panose="020B0604030504040204" pitchFamily="34" charset="0"/>
            </a:endParaRPr>
          </a:p>
          <a:p>
            <a:pPr>
              <a:lnSpc>
                <a:spcPct val="200000"/>
              </a:lnSpc>
            </a:pPr>
            <a:r>
              <a:rPr lang="en-US" sz="2200" cap="none" smtClean="0">
                <a:latin typeface="Tahoma" panose="020B0604030504040204" pitchFamily="34" charset="0"/>
                <a:ea typeface="Tahoma" panose="020B0604030504040204" pitchFamily="34" charset="0"/>
                <a:cs typeface="Tahoma" panose="020B0604030504040204" pitchFamily="34" charset="0"/>
              </a:rPr>
              <a:t/>
            </a:r>
            <a:br>
              <a:rPr lang="en-US" sz="2200" cap="none" smtClean="0">
                <a:latin typeface="Tahoma" panose="020B0604030504040204" pitchFamily="34" charset="0"/>
                <a:ea typeface="Tahoma" panose="020B0604030504040204" pitchFamily="34" charset="0"/>
                <a:cs typeface="Tahoma" panose="020B0604030504040204" pitchFamily="34" charset="0"/>
              </a:rPr>
            </a:br>
            <a:r>
              <a:rPr lang="fr-FR" sz="2200" b="0" smtClean="0">
                <a:latin typeface="Tahoma" panose="020B0604030504040204" pitchFamily="34" charset="0"/>
                <a:ea typeface="Tahoma" panose="020B0604030504040204" pitchFamily="34" charset="0"/>
                <a:cs typeface="Tahoma" panose="020B0604030504040204" pitchFamily="34" charset="0"/>
              </a:rPr>
              <a:t/>
            </a:r>
            <a:br>
              <a:rPr lang="fr-FR" sz="2200" b="0" smtClean="0">
                <a:latin typeface="Tahoma" panose="020B0604030504040204" pitchFamily="34" charset="0"/>
                <a:ea typeface="Tahoma" panose="020B0604030504040204" pitchFamily="34" charset="0"/>
                <a:cs typeface="Tahoma" panose="020B0604030504040204" pitchFamily="34" charset="0"/>
              </a:rPr>
            </a:br>
            <a:endParaRPr lang="en-US" sz="2200" b="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9</a:t>
            </a:fld>
            <a:endParaRPr lang="en-US"/>
          </a:p>
        </p:txBody>
      </p:sp>
      <p:grpSp>
        <p:nvGrpSpPr>
          <p:cNvPr id="8" name="Group 7"/>
          <p:cNvGrpSpPr/>
          <p:nvPr/>
        </p:nvGrpSpPr>
        <p:grpSpPr>
          <a:xfrm>
            <a:off x="8670471" y="1152907"/>
            <a:ext cx="3043364" cy="2947382"/>
            <a:chOff x="7230836" y="1905506"/>
            <a:chExt cx="4648200" cy="2947382"/>
          </a:xfrm>
        </p:grpSpPr>
        <p:pic>
          <p:nvPicPr>
            <p:cNvPr id="9" name="Picture 8"/>
            <p:cNvPicPr>
              <a:picLocks noChangeAspect="1"/>
            </p:cNvPicPr>
            <p:nvPr/>
          </p:nvPicPr>
          <p:blipFill>
            <a:blip r:embed="rId3"/>
            <a:stretch>
              <a:fillRect/>
            </a:stretch>
          </p:blipFill>
          <p:spPr>
            <a:xfrm>
              <a:off x="7300452" y="3948013"/>
              <a:ext cx="4578584" cy="904875"/>
            </a:xfrm>
            <a:prstGeom prst="rect">
              <a:avLst/>
            </a:prstGeom>
          </p:spPr>
        </p:pic>
        <p:grpSp>
          <p:nvGrpSpPr>
            <p:cNvPr id="10" name="Group 9"/>
            <p:cNvGrpSpPr/>
            <p:nvPr/>
          </p:nvGrpSpPr>
          <p:grpSpPr>
            <a:xfrm>
              <a:off x="7230836" y="1905506"/>
              <a:ext cx="4648200" cy="1919794"/>
              <a:chOff x="7230836" y="1905506"/>
              <a:chExt cx="4648200" cy="1919794"/>
            </a:xfrm>
          </p:grpSpPr>
          <p:pic>
            <p:nvPicPr>
              <p:cNvPr id="11" name="Picture 10" descr="Fibrillation atriale paroxystique" title="Fibrillation atriale paroxystique"/>
              <p:cNvPicPr>
                <a:picLocks noChangeAspect="1"/>
              </p:cNvPicPr>
              <p:nvPr/>
            </p:nvPicPr>
            <p:blipFill>
              <a:blip r:embed="rId4"/>
              <a:stretch>
                <a:fillRect/>
              </a:stretch>
            </p:blipFill>
            <p:spPr>
              <a:xfrm>
                <a:off x="7230836" y="2949000"/>
                <a:ext cx="4648200" cy="876300"/>
              </a:xfrm>
              <a:prstGeom prst="rect">
                <a:avLst/>
              </a:prstGeom>
              <a:solidFill>
                <a:schemeClr val="accent1"/>
              </a:solidFill>
            </p:spPr>
          </p:pic>
          <p:pic>
            <p:nvPicPr>
              <p:cNvPr id="12" name="Picture 11"/>
              <p:cNvPicPr>
                <a:picLocks noChangeAspect="1"/>
              </p:cNvPicPr>
              <p:nvPr/>
            </p:nvPicPr>
            <p:blipFill>
              <a:blip r:embed="rId5"/>
              <a:stretch>
                <a:fillRect/>
              </a:stretch>
            </p:blipFill>
            <p:spPr>
              <a:xfrm>
                <a:off x="7300452" y="1905506"/>
                <a:ext cx="4578584" cy="819150"/>
              </a:xfrm>
              <a:prstGeom prst="rect">
                <a:avLst/>
              </a:prstGeom>
            </p:spPr>
          </p:pic>
        </p:grpSp>
      </p:grpSp>
      <p:pic>
        <p:nvPicPr>
          <p:cNvPr id="13" name="Picture 12"/>
          <p:cNvPicPr>
            <a:picLocks noChangeAspect="1"/>
          </p:cNvPicPr>
          <p:nvPr/>
        </p:nvPicPr>
        <p:blipFill>
          <a:blip r:embed="rId6"/>
          <a:stretch>
            <a:fillRect/>
          </a:stretch>
        </p:blipFill>
        <p:spPr>
          <a:xfrm>
            <a:off x="1311579" y="1821416"/>
            <a:ext cx="6624107" cy="1251285"/>
          </a:xfrm>
          <a:prstGeom prst="rect">
            <a:avLst/>
          </a:prstGeom>
        </p:spPr>
      </p:pic>
      <mc:AlternateContent xmlns:mc="http://schemas.openxmlformats.org/markup-compatibility/2006" xmlns:a14="http://schemas.microsoft.com/office/drawing/2010/main">
        <mc:Choice Requires="a14">
          <p:graphicFrame>
            <p:nvGraphicFramePr>
              <p:cNvPr id="16" name="Table 15"/>
              <p:cNvGraphicFramePr>
                <a:graphicFrameLocks noGrp="1"/>
              </p:cNvGraphicFramePr>
              <p:nvPr>
                <p:extLst>
                  <p:ext uri="{D42A27DB-BD31-4B8C-83A1-F6EECF244321}">
                    <p14:modId xmlns:p14="http://schemas.microsoft.com/office/powerpoint/2010/main" val="3347166975"/>
                  </p:ext>
                </p:extLst>
              </p:nvPr>
            </p:nvGraphicFramePr>
            <p:xfrm>
              <a:off x="921695" y="4790972"/>
              <a:ext cx="6179228" cy="2009684"/>
            </p:xfrm>
            <a:graphic>
              <a:graphicData uri="http://schemas.openxmlformats.org/drawingml/2006/table">
                <a:tbl>
                  <a:tblPr firstRow="1" bandRow="1">
                    <a:tableStyleId>{5C22544A-7EE6-4342-B048-85BDC9FD1C3A}</a:tableStyleId>
                  </a:tblPr>
                  <a:tblGrid>
                    <a:gridCol w="1544807"/>
                    <a:gridCol w="1544807"/>
                    <a:gridCol w="1544807"/>
                    <a:gridCol w="1544807"/>
                  </a:tblGrid>
                  <a:tr h="316598">
                    <a:tc gridSpan="4">
                      <a:txBody>
                        <a:bodyPr/>
                        <a:lstStyle/>
                        <a:p>
                          <a:pPr algn="ctr"/>
                          <a:r>
                            <a:rPr lang="en-US" smtClean="0">
                              <a:solidFill>
                                <a:schemeClr val="tx1"/>
                              </a:solidFill>
                            </a:rPr>
                            <a:t>Onde P en DII</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2873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smtClean="0">
                              <a:latin typeface="Tahoma" panose="020B0604030504040204" pitchFamily="34" charset="0"/>
                              <a:ea typeface="Tahoma" panose="020B0604030504040204" pitchFamily="34" charset="0"/>
                              <a:cs typeface="Tahoma" panose="020B0604030504040204" pitchFamily="34" charset="0"/>
                            </a:rPr>
                            <a:t>Durée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1" smtClean="0">
                              <a:latin typeface="Tahoma" panose="020B0604030504040204" pitchFamily="34" charset="0"/>
                              <a:ea typeface="Tahoma" panose="020B0604030504040204" pitchFamily="34" charset="0"/>
                              <a:cs typeface="Tahoma" panose="020B0604030504040204" pitchFamily="34" charset="0"/>
                            </a:rPr>
                            <a:t>Amplitude</a:t>
                          </a:r>
                          <a:endParaRPr lang="en-US" sz="1600" b="1">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smtClean="0">
                              <a:latin typeface="Tahoma" panose="020B0604030504040204" pitchFamily="34" charset="0"/>
                              <a:ea typeface="Tahoma" panose="020B0604030504040204" pitchFamily="34" charset="0"/>
                              <a:cs typeface="Tahoma" panose="020B0604030504040204" pitchFamily="34" charset="0"/>
                            </a:rPr>
                            <a:t>Fréquence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smtClean="0">
                              <a:latin typeface="Tahoma" panose="020B0604030504040204" pitchFamily="34" charset="0"/>
                              <a:ea typeface="Tahoma" panose="020B0604030504040204" pitchFamily="34" charset="0"/>
                              <a:cs typeface="Tahoma" panose="020B0604030504040204" pitchFamily="34" charset="0"/>
                            </a:rPr>
                            <a:t>Forme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9515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600" smtClean="0"/>
                            <a:t>normalement </a:t>
                          </a:r>
                          <a14:m>
                            <m:oMath xmlns:m="http://schemas.openxmlformats.org/officeDocument/2006/math">
                              <m:r>
                                <a:rPr lang="fr-FR" sz="1600" i="1">
                                  <a:latin typeface="Cambria Math" panose="02040503050406030204" pitchFamily="18" charset="0"/>
                                </a:rPr>
                                <m:t>≤</m:t>
                              </m:r>
                            </m:oMath>
                          </a14:m>
                          <a:r>
                            <a:rPr lang="fr-FR" sz="1600"/>
                            <a:t> </a:t>
                          </a:r>
                          <a:r>
                            <a:rPr lang="fr-FR" sz="1600" smtClean="0"/>
                            <a:t>120ms </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600" smtClean="0"/>
                            <a:t>normalement </a:t>
                          </a:r>
                          <a14:m>
                            <m:oMath xmlns:m="http://schemas.openxmlformats.org/officeDocument/2006/math">
                              <m:r>
                                <a:rPr lang="fr-FR" sz="1600" i="1">
                                  <a:latin typeface="Cambria Math" panose="02040503050406030204" pitchFamily="18" charset="0"/>
                                </a:rPr>
                                <m:t>≤</m:t>
                              </m:r>
                            </m:oMath>
                          </a14:m>
                          <a:r>
                            <a:rPr lang="fr-FR" sz="1600"/>
                            <a:t> 2.5 </a:t>
                          </a:r>
                          <a:r>
                            <a:rPr lang="fr-FR" sz="1600" smtClean="0"/>
                            <a:t>mm</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400" smtClean="0"/>
                            <a:t>normalement entre 0 et 25 Hz</a:t>
                          </a:r>
                          <a:endParaRPr lang="en-US" sz="1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smtClean="0"/>
                            <a:t>relativement symétrique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29524">
                    <a:tc gridSpan="4">
                      <a:txBody>
                        <a:bodyPr/>
                        <a:lstStyle/>
                        <a:p>
                          <a:r>
                            <a:rPr lang="en-US" sz="1600" smtClean="0"/>
                            <a:t>En cas d’une anomalie la</a:t>
                          </a:r>
                          <a:r>
                            <a:rPr lang="en-US" sz="1600" baseline="0" smtClean="0"/>
                            <a:t> durée &gt;120 ms et l’amplitude &lt;0.1mV</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Choice>
        <mc:Fallback xmlns="">
          <p:graphicFrame>
            <p:nvGraphicFramePr>
              <p:cNvPr id="16" name="Table 15"/>
              <p:cNvGraphicFramePr>
                <a:graphicFrameLocks noGrp="1"/>
              </p:cNvGraphicFramePr>
              <p:nvPr>
                <p:extLst>
                  <p:ext uri="{D42A27DB-BD31-4B8C-83A1-F6EECF244321}">
                    <p14:modId xmlns:p14="http://schemas.microsoft.com/office/powerpoint/2010/main" val="3347166975"/>
                  </p:ext>
                </p:extLst>
              </p:nvPr>
            </p:nvGraphicFramePr>
            <p:xfrm>
              <a:off x="921695" y="4790972"/>
              <a:ext cx="6179228" cy="2009684"/>
            </p:xfrm>
            <a:graphic>
              <a:graphicData uri="http://schemas.openxmlformats.org/drawingml/2006/table">
                <a:tbl>
                  <a:tblPr firstRow="1" bandRow="1">
                    <a:tableStyleId>{5C22544A-7EE6-4342-B048-85BDC9FD1C3A}</a:tableStyleId>
                  </a:tblPr>
                  <a:tblGrid>
                    <a:gridCol w="1544807"/>
                    <a:gridCol w="1544807"/>
                    <a:gridCol w="1544807"/>
                    <a:gridCol w="1544807"/>
                  </a:tblGrid>
                  <a:tr h="365760">
                    <a:tc gridSpan="4">
                      <a:txBody>
                        <a:bodyPr/>
                        <a:lstStyle/>
                        <a:p>
                          <a:pPr algn="ctr"/>
                          <a:r>
                            <a:rPr lang="en-US" smtClean="0">
                              <a:solidFill>
                                <a:schemeClr val="tx1"/>
                              </a:solidFill>
                            </a:rPr>
                            <a:t>Onde </a:t>
                          </a:r>
                          <a:r>
                            <a:rPr lang="en-US" smtClean="0">
                              <a:solidFill>
                                <a:schemeClr val="tx1"/>
                              </a:solidFill>
                            </a:rPr>
                            <a:t>P en DII</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3528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smtClean="0">
                              <a:latin typeface="Tahoma" panose="020B0604030504040204" pitchFamily="34" charset="0"/>
                              <a:ea typeface="Tahoma" panose="020B0604030504040204" pitchFamily="34" charset="0"/>
                              <a:cs typeface="Tahoma" panose="020B0604030504040204" pitchFamily="34" charset="0"/>
                            </a:rPr>
                            <a:t>Durée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1" smtClean="0">
                              <a:latin typeface="Tahoma" panose="020B0604030504040204" pitchFamily="34" charset="0"/>
                              <a:ea typeface="Tahoma" panose="020B0604030504040204" pitchFamily="34" charset="0"/>
                              <a:cs typeface="Tahoma" panose="020B0604030504040204" pitchFamily="34" charset="0"/>
                            </a:rPr>
                            <a:t>Amplitude</a:t>
                          </a:r>
                          <a:endParaRPr lang="en-US" sz="1600" b="1">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smtClean="0">
                              <a:latin typeface="Tahoma" panose="020B0604030504040204" pitchFamily="34" charset="0"/>
                              <a:ea typeface="Tahoma" panose="020B0604030504040204" pitchFamily="34" charset="0"/>
                              <a:cs typeface="Tahoma" panose="020B0604030504040204" pitchFamily="34" charset="0"/>
                            </a:rPr>
                            <a:t>Fréquence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smtClean="0">
                              <a:latin typeface="Tahoma" panose="020B0604030504040204" pitchFamily="34" charset="0"/>
                              <a:ea typeface="Tahoma" panose="020B0604030504040204" pitchFamily="34" charset="0"/>
                              <a:cs typeface="Tahoma" panose="020B0604030504040204" pitchFamily="34" charset="0"/>
                            </a:rPr>
                            <a:t>Forme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394" t="-125000" r="-300000" b="-12708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100791" t="-125000" r="-201186" b="-127083"/>
                          </a:stretch>
                        </a:blip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400" smtClean="0"/>
                            <a:t>normalement entre 0 et 25 Hz</a:t>
                          </a:r>
                          <a:endParaRPr lang="en-US" sz="14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smtClean="0"/>
                            <a:t>relativement symétrique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29524">
                    <a:tc gridSpan="4">
                      <a:txBody>
                        <a:bodyPr/>
                        <a:lstStyle/>
                        <a:p>
                          <a:r>
                            <a:rPr lang="en-US" sz="1600" smtClean="0"/>
                            <a:t>En cas d’une anomalie la</a:t>
                          </a:r>
                          <a:r>
                            <a:rPr lang="en-US" sz="1600" baseline="0" smtClean="0"/>
                            <a:t> durée &gt;120 ms et l’amplitude &lt;0.1mV</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Fallback>
      </mc:AlternateContent>
      <p:sp>
        <p:nvSpPr>
          <p:cNvPr id="18" name="Left Brace 17"/>
          <p:cNvSpPr/>
          <p:nvPr/>
        </p:nvSpPr>
        <p:spPr>
          <a:xfrm>
            <a:off x="7935686" y="1012371"/>
            <a:ext cx="500227" cy="32167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utoShape 2" descr="Onde P : Comment bien apprécier et interpréter cette ond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 name="Picture 19"/>
          <p:cNvPicPr>
            <a:picLocks noChangeAspect="1"/>
          </p:cNvPicPr>
          <p:nvPr/>
        </p:nvPicPr>
        <p:blipFill>
          <a:blip r:embed="rId8"/>
          <a:stretch>
            <a:fillRect/>
          </a:stretch>
        </p:blipFill>
        <p:spPr>
          <a:xfrm>
            <a:off x="7211267" y="4297301"/>
            <a:ext cx="2073729" cy="2363686"/>
          </a:xfrm>
          <a:prstGeom prst="rect">
            <a:avLst/>
          </a:prstGeom>
        </p:spPr>
      </p:pic>
      <p:pic>
        <p:nvPicPr>
          <p:cNvPr id="3" name="Picture 2"/>
          <p:cNvPicPr>
            <a:picLocks noChangeAspect="1"/>
          </p:cNvPicPr>
          <p:nvPr/>
        </p:nvPicPr>
        <p:blipFill>
          <a:blip r:embed="rId9"/>
          <a:stretch>
            <a:fillRect/>
          </a:stretch>
        </p:blipFill>
        <p:spPr>
          <a:xfrm>
            <a:off x="9395340" y="5479144"/>
            <a:ext cx="2114550" cy="1038225"/>
          </a:xfrm>
          <a:prstGeom prst="rect">
            <a:avLst/>
          </a:prstGeom>
        </p:spPr>
      </p:pic>
      <p:pic>
        <p:nvPicPr>
          <p:cNvPr id="6" name="Picture 5"/>
          <p:cNvPicPr>
            <a:picLocks noChangeAspect="1"/>
          </p:cNvPicPr>
          <p:nvPr/>
        </p:nvPicPr>
        <p:blipFill>
          <a:blip r:embed="rId10"/>
          <a:stretch>
            <a:fillRect/>
          </a:stretch>
        </p:blipFill>
        <p:spPr>
          <a:xfrm>
            <a:off x="9128640" y="4504338"/>
            <a:ext cx="2647950" cy="876300"/>
          </a:xfrm>
          <a:prstGeom prst="rect">
            <a:avLst/>
          </a:prstGeom>
        </p:spPr>
      </p:pic>
    </p:spTree>
    <p:extLst>
      <p:ext uri="{BB962C8B-B14F-4D97-AF65-F5344CB8AC3E}">
        <p14:creationId xmlns:p14="http://schemas.microsoft.com/office/powerpoint/2010/main" val="819224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39563</TotalTime>
  <Words>2747</Words>
  <Application>Microsoft Office PowerPoint</Application>
  <PresentationFormat>Widescreen</PresentationFormat>
  <Paragraphs>573</Paragraphs>
  <Slides>33</Slides>
  <Notes>32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Arial</vt:lpstr>
      <vt:lpstr>Calibri</vt:lpstr>
      <vt:lpstr>Cambria Math</vt:lpstr>
      <vt:lpstr>Century Gothic</vt:lpstr>
      <vt:lpstr>Tahoma</vt:lpstr>
      <vt:lpstr>Times New Roman</vt:lpstr>
      <vt:lpstr>Wingdings</vt:lpstr>
      <vt:lpstr>Wingdings 3</vt:lpstr>
      <vt:lpstr>Wisp</vt:lpstr>
      <vt:lpstr>Bitmap Image</vt:lpstr>
      <vt:lpstr>Présentation des avancements des travaux de thèse </vt:lpstr>
      <vt:lpstr>Sommaire </vt:lpstr>
      <vt:lpstr>Introduction générale</vt:lpstr>
      <vt:lpstr>Problématique / Objectifs</vt:lpstr>
      <vt:lpstr>Sommaire </vt:lpstr>
      <vt:lpstr>L’électrocardiogramme ECG</vt:lpstr>
      <vt:lpstr>Sommaire </vt:lpstr>
      <vt:lpstr>Fibrillation Atriale (FA) </vt:lpstr>
      <vt:lpstr>Fibrillation Atriale (FA) – onde P </vt:lpstr>
      <vt:lpstr>Sommaire </vt:lpstr>
      <vt:lpstr>Schéma bloc de la prévision, la détection et la classification de la FA</vt:lpstr>
      <vt:lpstr>Les bases de données </vt:lpstr>
      <vt:lpstr>Les bases de données</vt:lpstr>
      <vt:lpstr>Schéma bloc de la prévision, la détection et la classification de la FA</vt:lpstr>
      <vt:lpstr>Exctraction des caractéristiques</vt:lpstr>
      <vt:lpstr>Sélection des caractéristiques</vt:lpstr>
      <vt:lpstr>La division des données.</vt:lpstr>
      <vt:lpstr>Machine learning ou Deep learning </vt:lpstr>
      <vt:lpstr>Modèle.</vt:lpstr>
      <vt:lpstr>Analyse des performances</vt:lpstr>
      <vt:lpstr>Les travaux existants</vt:lpstr>
      <vt:lpstr>Sommaire </vt:lpstr>
      <vt:lpstr>Rédaction d’un article </vt:lpstr>
      <vt:lpstr>Sommaire </vt:lpstr>
      <vt:lpstr>Travaux en cours </vt:lpstr>
      <vt:lpstr>Travaux en cours :  Importer les données  </vt:lpstr>
      <vt:lpstr>PowerPoint Presentation</vt:lpstr>
      <vt:lpstr>Travaux en cours : Application de l’EMD et extraction des IMFs </vt:lpstr>
      <vt:lpstr>Travaux en cours : Informations dans les IMFs </vt:lpstr>
      <vt:lpstr>Sommaire </vt:lpstr>
      <vt:lpstr>Conclusions </vt:lpstr>
      <vt:lpstr>Perspectives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 de thèse de doctorat</dc:title>
  <dc:creator>hp</dc:creator>
  <cp:lastModifiedBy>Hassan</cp:lastModifiedBy>
  <cp:revision>477</cp:revision>
  <cp:lastPrinted>2021-01-28T22:26:42Z</cp:lastPrinted>
  <dcterms:created xsi:type="dcterms:W3CDTF">2020-12-17T07:18:29Z</dcterms:created>
  <dcterms:modified xsi:type="dcterms:W3CDTF">2021-06-01T18:24:28Z</dcterms:modified>
</cp:coreProperties>
</file>