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399" r:id="rId4"/>
    <p:sldId id="355" r:id="rId5"/>
    <p:sldId id="400" r:id="rId6"/>
    <p:sldId id="402" r:id="rId7"/>
    <p:sldId id="403" r:id="rId8"/>
    <p:sldId id="404" r:id="rId9"/>
    <p:sldId id="382" r:id="rId10"/>
  </p:sldIdLst>
  <p:sldSz cx="12192000" cy="6858000"/>
  <p:notesSz cx="6815138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1831A0-A4A6-4FBB-81C9-32A7DDE7528A}">
          <p14:sldIdLst>
            <p14:sldId id="256"/>
            <p14:sldId id="258"/>
            <p14:sldId id="399"/>
            <p14:sldId id="355"/>
            <p14:sldId id="400"/>
            <p14:sldId id="402"/>
            <p14:sldId id="403"/>
            <p14:sldId id="404"/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9" autoAdjust="0"/>
    <p:restoredTop sz="84919" autoAdjust="0"/>
  </p:normalViewPr>
  <p:slideViewPr>
    <p:cSldViewPr snapToGrid="0">
      <p:cViewPr varScale="1">
        <p:scale>
          <a:sx n="59" d="100"/>
          <a:sy n="59" d="100"/>
        </p:scale>
        <p:origin x="11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3226" cy="49901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60335" y="0"/>
            <a:ext cx="2953226" cy="49901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75BFA044-344B-4BEE-A5E2-DE09ED9552E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53226" cy="499012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60335" y="9446678"/>
            <a:ext cx="2953226" cy="499012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82245591-1170-4C78-92D0-6FB6D989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41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3226" cy="49901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0335" y="0"/>
            <a:ext cx="2953226" cy="49901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0B11660A-EBA5-4F69-AF63-D1AA1687212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43013"/>
            <a:ext cx="596423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514" y="4786362"/>
            <a:ext cx="5452110" cy="391611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53226" cy="499012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0335" y="9446678"/>
            <a:ext cx="2953226" cy="499012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D36679ED-17D7-46C9-843B-DD9B3ED61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333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30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76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33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13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27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06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07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69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04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38BD-329F-4747-ADC2-DA65508D8EE3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0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356E-60BE-4B53-A0A3-FBF3537F9367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8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C6D6-998F-4EBE-828C-B4E94C9F7627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9988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CA33-FFF5-4BD4-B888-A3A83733581D}" type="datetime1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08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7C9B-24BE-44DB-9C07-257D0D5F4316}" type="datetime1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9006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EE24-3D64-494F-AE05-DF16A3D72A75}" type="datetime1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D25B-7A62-4461-89E5-56E606552A67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48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37B9-878C-4EFB-A353-75C48D172A21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1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EBD5-2035-4CBB-AEE9-C98E34A02876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1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BFBD-A142-4B47-9387-8BD79FCC30C7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3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D7CB-B775-46FA-A9DA-57C749EAB041}" type="datetime1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7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89C9-EDBA-44BD-934A-2104100C885A}" type="datetime1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9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D844-D2F7-40F6-8922-3C7070F993C5}" type="datetime1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0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F1E4-7A67-45FB-8825-9EDBC2330733}" type="datetime1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8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1EB9-8918-4713-B680-1E090C4CA46B}" type="datetime1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1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4A04-D223-43A6-A89B-86A77C90C7FD}" type="datetime1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7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EBC80-B350-4E0C-AFB2-DD0E822D3DFD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2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un-mooc.fr/courses/course-v1:MinesTelecom+04044+session01/inf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624110"/>
            <a:ext cx="9883629" cy="69207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Présentation des avancements des travaux de thèse</a:t>
            </a:r>
            <a: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65018" y="1681162"/>
            <a:ext cx="10654146" cy="1757497"/>
          </a:xfrm>
        </p:spPr>
        <p:txBody>
          <a:bodyPr anchor="t" anchorCtr="0"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Article sur overleaf.</a:t>
            </a:r>
            <a:endParaRPr lang="en-US" sz="2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3247" y="3438659"/>
            <a:ext cx="8540759" cy="2356834"/>
          </a:xfrm>
        </p:spPr>
        <p:txBody>
          <a:bodyPr anchor="t" anchorCtr="0">
            <a:noAutofit/>
          </a:bodyPr>
          <a:lstStyle/>
          <a:p>
            <a:pPr algn="just">
              <a:lnSpc>
                <a:spcPct val="200000"/>
              </a:lnSpc>
            </a:pPr>
            <a:r>
              <a:rPr lang="en-US" sz="2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Présentation</a:t>
            </a: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effectuée</a:t>
            </a:r>
            <a:r>
              <a:rPr lang="en-US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par:</a:t>
            </a:r>
          </a:p>
          <a:p>
            <a:pPr algn="ctr">
              <a:lnSpc>
                <a:spcPct val="200000"/>
              </a:lnSpc>
            </a:pPr>
            <a:r>
              <a:rPr lang="en-US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Hassan </a:t>
            </a:r>
            <a:r>
              <a:rPr lang="en-US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SERHAL </a:t>
            </a:r>
          </a:p>
          <a:p>
            <a:pPr algn="ctr">
              <a:lnSpc>
                <a:spcPct val="200000"/>
              </a:lnSpc>
            </a:pPr>
            <a:r>
              <a:rPr lang="en-US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30-03-2021</a:t>
            </a:r>
          </a:p>
          <a:p>
            <a:pPr algn="just">
              <a:lnSpc>
                <a:spcPct val="200000"/>
              </a:lnSpc>
            </a:pPr>
            <a:r>
              <a:rPr lang="en-US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2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2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7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624110"/>
            <a:ext cx="10002982" cy="8860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 de la </a:t>
            </a:r>
            <a:r>
              <a:rPr lang="en-US" sz="3000" b="1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présentation</a:t>
            </a:r>
            <a: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11578" y="1681162"/>
            <a:ext cx="9051621" cy="4393067"/>
          </a:xfrm>
        </p:spPr>
        <p:txBody>
          <a:bodyPr anchor="t" anchorCtr="0"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Travail accompli sur Fun-</a:t>
            </a:r>
            <a:r>
              <a:rPr lang="fr-FR" sz="2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mooc</a:t>
            </a:r>
            <a:r>
              <a:rPr lang="fr-FR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Modifications sur l’article </a:t>
            </a:r>
            <a:r>
              <a:rPr lang="fr-FR" sz="2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overleaf</a:t>
            </a:r>
            <a:r>
              <a:rPr lang="fr-FR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200" b="1" dirty="0" smtClean="0"/>
              <a:t>Python et la base de données MIT-BIH.</a:t>
            </a:r>
            <a:endParaRPr lang="fr-FR" sz="2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2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624110"/>
            <a:ext cx="9883629" cy="69207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Travail accompli – Fun-</a:t>
            </a:r>
            <a:r>
              <a:rPr lang="fr-FR" sz="3000" b="1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mooc</a:t>
            </a:r>
            <a: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65018" y="1681162"/>
            <a:ext cx="10654146" cy="4621667"/>
          </a:xfrm>
        </p:spPr>
        <p:txBody>
          <a:bodyPr anchor="t" anchorCtr="0">
            <a:norm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Terminer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deux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modules du </a:t>
            </a:r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2000" dirty="0">
                <a:hlinkClick r:id="rId3"/>
              </a:rPr>
              <a:t>Introduction au traitement des images</a:t>
            </a:r>
            <a:r>
              <a:rPr lang="fr-FR" sz="2000" dirty="0"/>
              <a:t>.</a:t>
            </a:r>
          </a:p>
          <a:p>
            <a:pPr>
              <a:lnSpc>
                <a:spcPct val="200000"/>
              </a:lnSpc>
            </a:pP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 Fun-</a:t>
            </a:r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mooc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 startAt="2"/>
            </a:pPr>
            <a:r>
              <a:rPr lang="en-US" sz="2000" b="1" dirty="0" smtClean="0"/>
              <a:t>Inscription et  </a:t>
            </a:r>
            <a:r>
              <a:rPr lang="en-US" sz="2000" b="1" dirty="0" err="1" smtClean="0"/>
              <a:t>poursuite</a:t>
            </a:r>
            <a:r>
              <a:rPr lang="en-US" sz="2000" b="1" dirty="0" smtClean="0"/>
              <a:t> des </a:t>
            </a:r>
            <a:r>
              <a:rPr lang="en-US" sz="2000" b="1" dirty="0" err="1" smtClean="0"/>
              <a:t>cours</a:t>
            </a:r>
            <a:r>
              <a:rPr lang="en-US" sz="2000" b="1" dirty="0" smtClean="0"/>
              <a:t> des </a:t>
            </a:r>
            <a:r>
              <a:rPr lang="en-US" sz="2000" b="1" dirty="0" err="1" smtClean="0"/>
              <a:t>langues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française</a:t>
            </a:r>
            <a:r>
              <a:rPr lang="en-US" sz="2000" b="1" dirty="0" smtClean="0"/>
              <a:t> et </a:t>
            </a:r>
            <a:r>
              <a:rPr lang="en-US" sz="2000" b="1" dirty="0" err="1" smtClean="0"/>
              <a:t>anglaise</a:t>
            </a:r>
            <a:r>
              <a:rPr lang="en-US" sz="2000" b="1" dirty="0" smtClean="0"/>
              <a:t> sur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Fun-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mooc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fr-FR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9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624110"/>
            <a:ext cx="9883629" cy="692072"/>
          </a:xfrm>
        </p:spPr>
        <p:txBody>
          <a:bodyPr>
            <a:normAutofit/>
          </a:bodyPr>
          <a:lstStyle/>
          <a:p>
            <a:pPr algn="ctr"/>
            <a:r>
              <a:rPr lang="fr-FR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Travail accompli - article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65018" y="1681162"/>
            <a:ext cx="10654146" cy="4621667"/>
          </a:xfrm>
        </p:spPr>
        <p:txBody>
          <a:bodyPr anchor="t" anchorCtr="0">
            <a:norm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b="1" dirty="0" smtClean="0"/>
              <a:t>Faire les modifications </a:t>
            </a:r>
            <a:r>
              <a:rPr lang="fr-FR" sz="2000" b="1" dirty="0" err="1" smtClean="0"/>
              <a:t>démandées</a:t>
            </a:r>
            <a:r>
              <a:rPr lang="fr-FR" sz="2000" b="1" dirty="0" smtClean="0"/>
              <a:t> de l’article sur « </a:t>
            </a:r>
            <a:r>
              <a:rPr lang="fr-FR" sz="2000" b="1" dirty="0" err="1" smtClean="0"/>
              <a:t>overleaf</a:t>
            </a:r>
            <a:r>
              <a:rPr lang="fr-FR" sz="2000" b="1" dirty="0" smtClean="0"/>
              <a:t> ».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b="1" dirty="0" smtClean="0"/>
              <a:t>Soumettre l’article sur le logiciel </a:t>
            </a:r>
            <a:r>
              <a:rPr lang="fr-FR" sz="2000" b="1" dirty="0" err="1" smtClean="0"/>
              <a:t>turnitin</a:t>
            </a:r>
            <a:r>
              <a:rPr lang="fr-FR" sz="2000" b="1" dirty="0" smtClean="0"/>
              <a:t> pour évaluer le pourcentage de </a:t>
            </a:r>
            <a:r>
              <a:rPr lang="fr-FR" sz="2000" b="1" dirty="0" err="1" smtClean="0"/>
              <a:t>plagiarisme</a:t>
            </a:r>
            <a:r>
              <a:rPr lang="fr-FR" sz="2000" b="1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6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624110"/>
            <a:ext cx="9883629" cy="69207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Travail accompli – </a:t>
            </a:r>
            <a:r>
              <a:rPr lang="fr-FR" sz="3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MIT-BIH </a:t>
            </a:r>
            <a:r>
              <a:rPr lang="fr-FR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 Python</a:t>
            </a:r>
            <a: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65018" y="1681162"/>
            <a:ext cx="10654146" cy="4621667"/>
          </a:xfrm>
        </p:spPr>
        <p:txBody>
          <a:bodyPr anchor="t" anchorCtr="0">
            <a:normAutofit fontScale="85000" lnSpcReduction="10000"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fr-FR" sz="2000" b="1" dirty="0" smtClean="0"/>
              <a:t>Installer la base de données MIT-BIH </a:t>
            </a:r>
            <a:r>
              <a:rPr lang="en-US" sz="2000" b="1" dirty="0" smtClean="0"/>
              <a:t>Arrhythmia Database.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fr-FR" sz="2000" b="1" dirty="0" smtClean="0"/>
              <a:t>Cette base contient 48 extraits </a:t>
            </a:r>
            <a:r>
              <a:rPr lang="fr-FR" sz="2000" b="1" dirty="0"/>
              <a:t>ECG </a:t>
            </a:r>
            <a:r>
              <a:rPr lang="fr-FR" sz="2000" b="1" dirty="0" smtClean="0"/>
              <a:t>ambulatoires </a:t>
            </a:r>
            <a:r>
              <a:rPr lang="fr-FR" sz="2000" b="1" dirty="0"/>
              <a:t>d'une demi-heure d'enregistrements </a:t>
            </a:r>
            <a:r>
              <a:rPr lang="fr-FR" sz="2000" b="1" dirty="0" smtClean="0"/>
              <a:t>à </a:t>
            </a:r>
            <a:r>
              <a:rPr lang="fr-FR" sz="2000" b="1" dirty="0"/>
              <a:t>deux </a:t>
            </a:r>
            <a:r>
              <a:rPr lang="fr-FR" sz="2000" b="1" dirty="0" smtClean="0"/>
              <a:t>canaux.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fr-FR" sz="2000" b="1" dirty="0" smtClean="0"/>
              <a:t>47 sujets ont été étudiés entre </a:t>
            </a:r>
            <a:r>
              <a:rPr lang="fr-FR" sz="2000" b="1" dirty="0"/>
              <a:t>1975 et </a:t>
            </a:r>
            <a:r>
              <a:rPr lang="fr-FR" sz="2000" b="1" dirty="0" smtClean="0"/>
              <a:t>1979 dont 23 enregistrements </a:t>
            </a:r>
            <a:r>
              <a:rPr lang="fr-FR" sz="2000" b="1" dirty="0"/>
              <a:t>ont été choisis au hasard dans </a:t>
            </a:r>
            <a:r>
              <a:rPr lang="fr-FR" sz="2000" b="1" dirty="0" smtClean="0"/>
              <a:t>auprès </a:t>
            </a:r>
            <a:r>
              <a:rPr lang="fr-FR" sz="2000" b="1" dirty="0"/>
              <a:t>d'une population mixte de patients hospitalisés (environ 60%) et de patients externes (environ 40%) à </a:t>
            </a:r>
            <a:r>
              <a:rPr lang="fr-FR" sz="2000" b="1" dirty="0" smtClean="0"/>
              <a:t>un hôpital de </a:t>
            </a:r>
            <a:r>
              <a:rPr lang="fr-FR" sz="2000" b="1" dirty="0"/>
              <a:t>Boston </a:t>
            </a:r>
            <a:r>
              <a:rPr lang="fr-FR" sz="2000" b="1" dirty="0" smtClean="0"/>
              <a:t>et 25 </a:t>
            </a:r>
            <a:r>
              <a:rPr lang="fr-FR" sz="2000" b="1" dirty="0"/>
              <a:t>enregistrements restants ont été choisis dans le même ensemble pour inclure des arythmies moins courantes mais cliniquement significatives qui ne seraient pas bien représentées dans un petit échantillon aléatoire.</a:t>
            </a:r>
            <a:endParaRPr lang="en-US" sz="2000" b="1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fr-FR" sz="20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8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624110"/>
            <a:ext cx="9883629" cy="69207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Travail </a:t>
            </a:r>
            <a:r>
              <a:rPr lang="fr-FR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accompli </a:t>
            </a:r>
            <a:r>
              <a:rPr lang="fr-FR" sz="3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MIT-BIH et </a:t>
            </a:r>
            <a:r>
              <a:rPr lang="fr-FR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65018" y="1681162"/>
            <a:ext cx="10654146" cy="4833938"/>
          </a:xfrm>
        </p:spPr>
        <p:txBody>
          <a:bodyPr anchor="t" anchorCtr="0">
            <a:normAutofit fontScale="92500"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 startAt="4"/>
            </a:pPr>
            <a:r>
              <a:rPr lang="fr-FR" sz="1400" b="1" dirty="0"/>
              <a:t>Les enregistrements </a:t>
            </a:r>
            <a:r>
              <a:rPr lang="fr-FR" sz="1400" b="1" dirty="0" smtClean="0"/>
              <a:t>ont</a:t>
            </a:r>
            <a:r>
              <a:rPr lang="ar-LB" sz="1400" b="1" dirty="0" smtClean="0"/>
              <a:t> é</a:t>
            </a:r>
            <a:r>
              <a:rPr lang="en-US" sz="1400" b="1" dirty="0" err="1" smtClean="0"/>
              <a:t>té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échantillonnés</a:t>
            </a:r>
            <a:r>
              <a:rPr lang="en-US" sz="1400" b="1" dirty="0" smtClean="0"/>
              <a:t> à </a:t>
            </a:r>
            <a:r>
              <a:rPr lang="en-US" sz="1400" b="1" dirty="0" err="1" smtClean="0"/>
              <a:t>une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fréquence</a:t>
            </a:r>
            <a:r>
              <a:rPr lang="en-US" sz="1400" b="1" dirty="0" smtClean="0"/>
              <a:t> 360 Hz </a:t>
            </a:r>
            <a:r>
              <a:rPr lang="fr-FR" sz="1400" b="1" dirty="0" smtClean="0"/>
              <a:t>avec </a:t>
            </a:r>
            <a:r>
              <a:rPr lang="fr-FR" sz="1400" b="1" dirty="0"/>
              <a:t>une résolution de 11 bits sur une plage de 10 </a:t>
            </a:r>
            <a:r>
              <a:rPr lang="fr-FR" sz="1400" b="1" dirty="0" smtClean="0"/>
              <a:t>mV.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 startAt="4"/>
            </a:pPr>
            <a:r>
              <a:rPr lang="fr-FR" sz="1400" b="1" dirty="0" smtClean="0"/>
              <a:t>Chaque enregistrement contient 4 types de fichiers :</a:t>
            </a:r>
          </a:p>
          <a:p>
            <a:pPr marL="407988" indent="49213">
              <a:lnSpc>
                <a:spcPct val="200000"/>
              </a:lnSpc>
            </a:pPr>
            <a:r>
              <a:rPr lang="fr-FR" sz="1400" b="1" dirty="0" smtClean="0"/>
              <a:t>.</a:t>
            </a:r>
            <a:r>
              <a:rPr lang="fr-FR" sz="1400" b="1" dirty="0" err="1" smtClean="0"/>
              <a:t>atr</a:t>
            </a:r>
            <a:r>
              <a:rPr lang="fr-FR" sz="1400" b="1" dirty="0"/>
              <a:t>: fichier d'attributs au format binaire et </a:t>
            </a:r>
            <a:r>
              <a:rPr lang="fr-FR" sz="1400" b="1" dirty="0" smtClean="0"/>
              <a:t>contient des étiquettes </a:t>
            </a:r>
            <a:r>
              <a:rPr lang="fr-FR" sz="1400" b="1" dirty="0"/>
              <a:t>de </a:t>
            </a:r>
            <a:r>
              <a:rPr lang="fr-FR" sz="1400" b="1" dirty="0" smtClean="0"/>
              <a:t>rythme (les </a:t>
            </a:r>
            <a:r>
              <a:rPr lang="fr-FR" sz="1400" b="1" dirty="0"/>
              <a:t>positions ou les moments d'apparition des pics R du complexe QRS </a:t>
            </a:r>
            <a:r>
              <a:rPr lang="fr-FR" sz="1400" b="1" dirty="0" smtClean="0"/>
              <a:t>)</a:t>
            </a:r>
            <a:r>
              <a:rPr lang="fr-FR" sz="1400" b="1" dirty="0"/>
              <a:t/>
            </a:r>
            <a:br>
              <a:rPr lang="fr-FR" sz="1400" b="1" dirty="0"/>
            </a:br>
            <a:r>
              <a:rPr lang="fr-FR" sz="1400" b="1" dirty="0" smtClean="0"/>
              <a:t>.</a:t>
            </a:r>
            <a:r>
              <a:rPr lang="fr-FR" sz="1400" b="1" dirty="0" err="1" smtClean="0"/>
              <a:t>dat</a:t>
            </a:r>
            <a:r>
              <a:rPr lang="fr-FR" sz="1400" b="1" dirty="0"/>
              <a:t>: fichier </a:t>
            </a:r>
            <a:r>
              <a:rPr lang="fr-FR" sz="1400" b="1" dirty="0" smtClean="0"/>
              <a:t>contenant les </a:t>
            </a:r>
            <a:r>
              <a:rPr lang="fr-FR" sz="1400" b="1" dirty="0"/>
              <a:t>données numérisées du signal ECG </a:t>
            </a:r>
            <a:r>
              <a:rPr lang="fr-FR" sz="1400" b="1" dirty="0" smtClean="0"/>
              <a:t>.</a:t>
            </a:r>
            <a:r>
              <a:rPr lang="fr-FR" sz="1400" b="1" dirty="0"/>
              <a:t/>
            </a:r>
            <a:br>
              <a:rPr lang="fr-FR" sz="1400" b="1" dirty="0"/>
            </a:br>
            <a:r>
              <a:rPr lang="fr-FR" sz="1400" b="1" dirty="0" smtClean="0"/>
              <a:t>.</a:t>
            </a:r>
            <a:r>
              <a:rPr lang="fr-FR" sz="1400" b="1" dirty="0" err="1" smtClean="0"/>
              <a:t>hea</a:t>
            </a:r>
            <a:r>
              <a:rPr lang="fr-FR" sz="1400" b="1" dirty="0"/>
              <a:t>:  fichier d'en-tête au format </a:t>
            </a:r>
            <a:r>
              <a:rPr lang="fr-FR" sz="1400" b="1" dirty="0" smtClean="0"/>
              <a:t>texte contenant </a:t>
            </a:r>
            <a:r>
              <a:rPr lang="fr-FR" sz="1400" b="1" dirty="0"/>
              <a:t>les paramètres d'interprétation du fichier de données</a:t>
            </a:r>
            <a:br>
              <a:rPr lang="fr-FR" sz="1400" b="1" dirty="0"/>
            </a:br>
            <a:r>
              <a:rPr lang="fr-FR" sz="1400" b="1" dirty="0"/>
              <a:t>correspondant et qui permettent au programme de l'utiliser </a:t>
            </a:r>
            <a:r>
              <a:rPr lang="fr-FR" sz="1400" b="1" dirty="0" smtClean="0"/>
              <a:t>(fréquence </a:t>
            </a:r>
            <a:r>
              <a:rPr lang="fr-FR" sz="1400" b="1" dirty="0"/>
              <a:t>d'échantillonnage, </a:t>
            </a:r>
            <a:r>
              <a:rPr lang="fr-FR" sz="1400" b="1" dirty="0" smtClean="0"/>
              <a:t>gain d'amplification,  </a:t>
            </a:r>
            <a:r>
              <a:rPr lang="fr-FR" sz="1400" b="1" dirty="0"/>
              <a:t>dérivations utilisées, nombre d'échantillons, </a:t>
            </a:r>
            <a:r>
              <a:rPr lang="fr-FR" sz="1400" b="1" dirty="0" smtClean="0"/>
              <a:t>pathologie</a:t>
            </a:r>
            <a:r>
              <a:rPr lang="fr-FR" sz="1400" b="1" dirty="0" smtClean="0"/>
              <a:t>).</a:t>
            </a:r>
          </a:p>
          <a:p>
            <a:pPr marL="407988" indent="49213">
              <a:lnSpc>
                <a:spcPct val="200000"/>
              </a:lnSpc>
            </a:pPr>
            <a:r>
              <a:rPr lang="fr-FR" sz="1400" b="1" dirty="0" smtClean="0"/>
              <a:t>.</a:t>
            </a:r>
            <a:r>
              <a:rPr lang="fr-FR" sz="1400" b="1" dirty="0" err="1" smtClean="0"/>
              <a:t>xws</a:t>
            </a:r>
            <a:r>
              <a:rPr lang="fr-FR" sz="1400" b="1" dirty="0" smtClean="0"/>
              <a:t> : représente le script </a:t>
            </a:r>
            <a:r>
              <a:rPr lang="fr-FR" sz="1400" b="1" smtClean="0"/>
              <a:t>du signal.</a:t>
            </a:r>
            <a:r>
              <a:rPr lang="fr-FR" sz="1400" b="1" dirty="0"/>
              <a:t/>
            </a:r>
            <a:br>
              <a:rPr lang="fr-FR" sz="1400" b="1" dirty="0"/>
            </a:br>
            <a:endParaRPr lang="fr-FR" sz="14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624110"/>
            <a:ext cx="9883629" cy="69207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Travail </a:t>
            </a:r>
            <a:r>
              <a:rPr lang="fr-FR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accompli </a:t>
            </a:r>
            <a:r>
              <a:rPr lang="fr-FR" sz="3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MIT-BIH et </a:t>
            </a:r>
            <a:r>
              <a:rPr lang="fr-FR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65018" y="1681162"/>
            <a:ext cx="10654146" cy="4833938"/>
          </a:xfrm>
        </p:spPr>
        <p:txBody>
          <a:bodyPr anchor="t" anchorCtr="0">
            <a:norm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2000" b="1" dirty="0" smtClean="0"/>
              <a:t>Installer le logiciel Python 3.8.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2000" b="1" dirty="0" smtClean="0"/>
              <a:t>Installer le logiciel Anaconda et y installer les librairies nécessaires.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2000" b="1" dirty="0" smtClean="0"/>
              <a:t>Utiliser le logiciel </a:t>
            </a:r>
            <a:r>
              <a:rPr lang="fr-FR" sz="2000" b="1" dirty="0" err="1" smtClean="0"/>
              <a:t>Spyder</a:t>
            </a:r>
            <a:r>
              <a:rPr lang="fr-FR" sz="2000" b="1" dirty="0" smtClean="0"/>
              <a:t> </a:t>
            </a:r>
            <a:r>
              <a:rPr lang="fr-FR" sz="2000" b="1" dirty="0" smtClean="0"/>
              <a:t>dans anaconda pour écrire le programme qui permet d’importer le fichier MIT-BIH, et faire apparaitre les différents types de données et les exploiter.</a:t>
            </a:r>
            <a:r>
              <a:rPr lang="fr-FR" sz="1400" b="1" dirty="0"/>
              <a:t/>
            </a:r>
            <a:br>
              <a:rPr lang="fr-FR" sz="1400" b="1" dirty="0"/>
            </a:br>
            <a:endParaRPr lang="fr-FR" sz="14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1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624110"/>
            <a:ext cx="9883629" cy="69207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000" b="1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Perpesctives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65018" y="1681162"/>
            <a:ext cx="10654146" cy="4833938"/>
          </a:xfrm>
        </p:spPr>
        <p:txBody>
          <a:bodyPr anchor="t" anchorCtr="0">
            <a:normAutofit/>
          </a:bodyPr>
          <a:lstStyle/>
          <a:p>
            <a:pPr>
              <a:lnSpc>
                <a:spcPct val="200000"/>
              </a:lnSpc>
            </a:pPr>
            <a:r>
              <a:rPr lang="fr-FR" sz="2000" b="1" dirty="0" smtClean="0"/>
              <a:t>Appliquer en Python 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2000" b="1" dirty="0" smtClean="0"/>
              <a:t>La phase de </a:t>
            </a:r>
            <a:r>
              <a:rPr lang="fr-FR" sz="2000" b="1" dirty="0" err="1" smtClean="0"/>
              <a:t>pré-traitement</a:t>
            </a:r>
            <a:r>
              <a:rPr lang="fr-FR" sz="2000" b="1" dirty="0" smtClean="0"/>
              <a:t> </a:t>
            </a:r>
            <a:r>
              <a:rPr lang="fr-FR" sz="2000" b="1" smtClean="0"/>
              <a:t>: filtrage, FFT – WT </a:t>
            </a:r>
            <a:r>
              <a:rPr lang="fr-FR" sz="2000" b="1" dirty="0" smtClean="0"/>
              <a:t>et EMD.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2000" b="1" dirty="0" smtClean="0"/>
              <a:t>La phase d’extraction des données.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2000" b="1" dirty="0" smtClean="0"/>
              <a:t>La phase de sélection de données.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2000" b="1" dirty="0" smtClean="0"/>
              <a:t>Appliquer un modèle de classification et un autre de prédiction sur ces données.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2000" b="1" dirty="0" smtClean="0"/>
              <a:t>Analyser les performances.</a:t>
            </a:r>
            <a:r>
              <a:rPr lang="fr-FR" sz="1400" b="1" dirty="0"/>
              <a:t/>
            </a:r>
            <a:br>
              <a:rPr lang="fr-FR" sz="1400" b="1" dirty="0"/>
            </a:br>
            <a:endParaRPr lang="fr-FR" sz="14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2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624110"/>
            <a:ext cx="10002982" cy="8860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11578" y="1681162"/>
            <a:ext cx="9661222" cy="4393067"/>
          </a:xfrm>
        </p:spPr>
        <p:txBody>
          <a:bodyPr anchor="ctr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r-FR" sz="3600" b="1" dirty="0"/>
              <a:t>Merci pour votre attention</a:t>
            </a:r>
            <a:endParaRPr lang="fr-FR" sz="3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7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46025</TotalTime>
  <Words>377</Words>
  <Application>Microsoft Office PowerPoint</Application>
  <PresentationFormat>Widescreen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Tahoma</vt:lpstr>
      <vt:lpstr>Wingdings 3</vt:lpstr>
      <vt:lpstr>Wisp</vt:lpstr>
      <vt:lpstr>Présentation des avancements des travaux de thèse </vt:lpstr>
      <vt:lpstr>Plan de la présentation </vt:lpstr>
      <vt:lpstr>Travail accompli – Fun-mooc </vt:lpstr>
      <vt:lpstr>Travail accompli - article</vt:lpstr>
      <vt:lpstr>Travail accompli – MIT-BIH et Python </vt:lpstr>
      <vt:lpstr>Travail accompli – MIT-BIH et Python </vt:lpstr>
      <vt:lpstr>Travail accompli – MIT-BIH et Python </vt:lpstr>
      <vt:lpstr>Perpesctives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 de thèse de doctorat</dc:title>
  <dc:creator>hp</dc:creator>
  <cp:lastModifiedBy>Hassan</cp:lastModifiedBy>
  <cp:revision>463</cp:revision>
  <cp:lastPrinted>2021-02-22T07:40:22Z</cp:lastPrinted>
  <dcterms:created xsi:type="dcterms:W3CDTF">2020-12-17T07:18:29Z</dcterms:created>
  <dcterms:modified xsi:type="dcterms:W3CDTF">2021-03-30T06:02:27Z</dcterms:modified>
</cp:coreProperties>
</file>