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5" r:id="rId3"/>
    <p:sldId id="258" r:id="rId4"/>
    <p:sldId id="397" r:id="rId5"/>
    <p:sldId id="398" r:id="rId6"/>
    <p:sldId id="336" r:id="rId7"/>
    <p:sldId id="367" r:id="rId8"/>
    <p:sldId id="368" r:id="rId9"/>
    <p:sldId id="376" r:id="rId10"/>
    <p:sldId id="377" r:id="rId11"/>
    <p:sldId id="378" r:id="rId12"/>
    <p:sldId id="379" r:id="rId13"/>
    <p:sldId id="369" r:id="rId14"/>
    <p:sldId id="370" r:id="rId15"/>
    <p:sldId id="371" r:id="rId16"/>
    <p:sldId id="354" r:id="rId17"/>
    <p:sldId id="380" r:id="rId18"/>
    <p:sldId id="381" r:id="rId19"/>
    <p:sldId id="383" r:id="rId20"/>
    <p:sldId id="382" r:id="rId21"/>
  </p:sldIdLst>
  <p:sldSz cx="12192000" cy="6858000"/>
  <p:notesSz cx="6815138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831A0-A4A6-4FBB-81C9-32A7DDE7528A}">
          <p14:sldIdLst>
            <p14:sldId id="256"/>
            <p14:sldId id="355"/>
            <p14:sldId id="258"/>
            <p14:sldId id="397"/>
            <p14:sldId id="398"/>
            <p14:sldId id="336"/>
            <p14:sldId id="367"/>
            <p14:sldId id="368"/>
            <p14:sldId id="376"/>
            <p14:sldId id="377"/>
            <p14:sldId id="378"/>
            <p14:sldId id="379"/>
            <p14:sldId id="369"/>
            <p14:sldId id="370"/>
            <p14:sldId id="371"/>
            <p14:sldId id="354"/>
            <p14:sldId id="380"/>
            <p14:sldId id="381"/>
            <p14:sldId id="383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84919" autoAdjust="0"/>
  </p:normalViewPr>
  <p:slideViewPr>
    <p:cSldViewPr snapToGrid="0">
      <p:cViewPr varScale="1">
        <p:scale>
          <a:sx n="59" d="100"/>
          <a:sy n="59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75BFA044-344B-4BEE-A5E2-DE09ED9552E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335" y="9446678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82245591-1170-4C78-92D0-6FB6D989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1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0B11660A-EBA5-4F69-AF63-D1AA1687212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86362"/>
            <a:ext cx="5452110" cy="391611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6678"/>
            <a:ext cx="2953226" cy="49901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D36679ED-17D7-46C9-843B-DD9B3ED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3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Perspectives: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Trouver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meilleur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entre FFT.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</a:t>
            </a:r>
            <a:r>
              <a:rPr lang="en-US" dirty="0" err="1" smtClean="0"/>
              <a:t>Trouver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meilleur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entre les </a:t>
            </a:r>
            <a:r>
              <a:rPr lang="en-US" baseline="0" dirty="0" err="1" smtClean="0"/>
              <a:t>ondelettes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3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1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13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2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2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09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Perspectives: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Trouver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meilleur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entre FFT.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</a:t>
            </a:r>
            <a:r>
              <a:rPr lang="en-US" dirty="0" err="1" smtClean="0"/>
              <a:t>Trouver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meilleur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entre les </a:t>
            </a:r>
            <a:r>
              <a:rPr lang="en-US" baseline="0" dirty="0" err="1" smtClean="0"/>
              <a:t>ondelettes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*signal</a:t>
            </a:r>
            <a:r>
              <a:rPr lang="en-US" dirty="0" smtClean="0">
                <a:sym typeface="Wingdings" panose="05000000000000000000" pitchFamily="2" charset="2"/>
              </a:rPr>
              <a:t> image  </a:t>
            </a:r>
            <a:r>
              <a:rPr lang="en-US" dirty="0" err="1" smtClean="0">
                <a:sym typeface="Wingdings" panose="05000000000000000000" pitchFamily="2" charset="2"/>
              </a:rPr>
              <a:t>alimenter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plusieurs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modeles</a:t>
            </a:r>
            <a:r>
              <a:rPr lang="en-US" baseline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3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5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5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8BD-329F-4747-ADC2-DA65508D8EE3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356E-60BE-4B53-A0A3-FBF3537F936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6D6-998F-4EBE-828C-B4E94C9F762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98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CA33-FFF5-4BD4-B888-A3A83733581D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7C9B-24BE-44DB-9C07-257D0D5F4316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00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EE24-3D64-494F-AE05-DF16A3D72A75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D25B-7A62-4461-89E5-56E606552A6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B9-878C-4EFB-A353-75C48D172A21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EBD5-2035-4CBB-AEE9-C98E34A02876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BFBD-A142-4B47-9387-8BD79FCC30C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D7CB-B775-46FA-A9DA-57C749EAB041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9C9-EDBA-44BD-934A-2104100C885A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844-D2F7-40F6-8922-3C7070F993C5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1E4-7A67-45FB-8825-9EDBC2330733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1EB9-8918-4713-B680-1E090C4CA46B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4A04-D223-43A6-A89B-86A77C90C7FD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7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BC80-B350-4E0C-AFB2-DD0E822D3DFD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-mooc.fr/courses/course-v1:inria+41021+session01/inf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fun-mooc.fr/courses/course-v1:MinesTelecom+04044+session01/inf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des avancements des travaux de thèse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1757497"/>
          </a:xfrm>
        </p:spPr>
        <p:txBody>
          <a:bodyPr anchor="t" anchorCtr="0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et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prédiction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FA par EMD.</a:t>
            </a: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2000" b="1" dirty="0" err="1" smtClean="0"/>
              <a:t>Empirical</a:t>
            </a:r>
            <a:r>
              <a:rPr lang="fr-FR" sz="2000" b="1" dirty="0" smtClean="0"/>
              <a:t> Mode </a:t>
            </a:r>
            <a:r>
              <a:rPr lang="fr-FR" sz="2000" b="1" dirty="0" err="1" smtClean="0"/>
              <a:t>Decomposition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3247" y="3438659"/>
            <a:ext cx="8540759" cy="2356834"/>
          </a:xfrm>
        </p:spPr>
        <p:txBody>
          <a:bodyPr anchor="t" anchorCtr="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</a:t>
            </a:r>
            <a:r>
              <a:rPr lang="en-US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effectuée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par:</a:t>
            </a:r>
          </a:p>
          <a:p>
            <a:pPr algn="ctr">
              <a:lnSpc>
                <a:spcPct val="200000"/>
              </a:lnSpc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Hassan 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SERHAL </a:t>
            </a:r>
          </a:p>
          <a:p>
            <a:pPr algn="ctr">
              <a:lnSpc>
                <a:spcPct val="200000"/>
              </a:lnSpc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10-03-2021</a:t>
            </a:r>
          </a:p>
          <a:p>
            <a:pPr algn="just">
              <a:lnSpc>
                <a:spcPct val="200000"/>
              </a:lnSpc>
            </a:pP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2 :Les EMDs-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algorithme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(2)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377" y="1152907"/>
            <a:ext cx="4865163" cy="5411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013" y="1292416"/>
            <a:ext cx="6267353" cy="1476375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5942849" y="2612571"/>
            <a:ext cx="6096000" cy="1914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Etape 0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initialiser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signal h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par x(t) et le signal résidu r(t) = x(t). </a:t>
            </a:r>
            <a:endParaRPr lang="fr-F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Etape 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La première étape consiste à identifier les extrema locaux signal h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(t). C’est le début du processus de tamisage. </a:t>
            </a:r>
            <a:endParaRPr lang="fr-F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Interpoler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ensuite tous les maximas avec la méthode des </a:t>
            </a:r>
            <a:r>
              <a:rPr lang="fr-F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splines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cubiques par exemple pour construire l’enveloppe supérieure (</a:t>
            </a:r>
            <a:r>
              <a:rPr lang="fr-F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envsup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même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avec les minimas pour construire l’enveloppe 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inférieure(</a:t>
            </a:r>
            <a:r>
              <a:rPr lang="fr-FR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envinf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3" y="4465835"/>
            <a:ext cx="5827321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90108" y="5948388"/>
                <a:ext cx="6096000" cy="8595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Etape 2: </a:t>
                </a:r>
                <a:r>
                  <a:rPr lang="fr-FR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 de la moyenne locale du signal x(t)</a:t>
                </a:r>
              </a:p>
              <a:p>
                <a:pPr algn="ctr"/>
                <a:r>
                  <a:rPr lang="fr-FR" sz="14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fr-FR" sz="1400" b="1" baseline="-25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fr-FR" sz="14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(t)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𝒆𝒏𝒗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𝒔𝒖𝒑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𝒆𝒏𝒗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𝒊𝒏𝒇</m:t>
                            </m:r>
                          </m:sub>
                        </m:sSub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/>
                </a:r>
                <a:b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endPara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108" y="5948388"/>
                <a:ext cx="6096000" cy="859594"/>
              </a:xfrm>
              <a:prstGeom prst="rect">
                <a:avLst/>
              </a:prstGeom>
              <a:blipFill rotWithShape="0">
                <a:blip r:embed="rId6"/>
                <a:stretch>
                  <a:fillRect l="-300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4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6464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2 :Les EMDs-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algorithme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(3)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586203" y="1270605"/>
            <a:ext cx="6096000" cy="48199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Étape 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Calculer la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différence entre le signal et la moyenne m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afin de déterminer la première composante IMF notée h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(t). </a:t>
            </a:r>
            <a:endParaRPr lang="fr-F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fr-FR" sz="1400" b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</a:t>
            </a:r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h</a:t>
            </a:r>
            <a:r>
              <a:rPr lang="fr-FR" sz="1400" b="1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-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fr-FR" sz="1400" b="1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endParaRPr lang="fr-F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Remplacer ensuite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signal h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par le signal h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et 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refaire les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étapes de 1 à 3 jusqu’à satisfaire un critère donné. </a:t>
            </a:r>
            <a:endParaRPr lang="fr-F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Étape 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l’issu de l’étape 3 qui indique la fin du processus de tamisage. 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Recueillir la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première composante IMF d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= h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et 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calculer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signal résidu. </a:t>
            </a:r>
            <a:endParaRPr lang="fr-F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fr-FR" sz="1400" b="1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fr-FR" sz="1400" b="1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- </a:t>
            </a:r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fr-FR" sz="1400" b="1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endParaRPr lang="fr-F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Cette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première IMF forme la composante haute fréquence du signal et le résidu r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contient les composantes des plus basses fréquences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fr-F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Étape 5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Remplacer 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par r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et h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par h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 et 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refaire les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étapes 1 à 5 afin d’extraire les autres composantes IMF. </a:t>
            </a:r>
            <a:endParaRPr lang="fr-FR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étapes sont réitérées jusqu’à atteindre le nombre d’IMF désiré ou le nombre d’</a:t>
            </a:r>
            <a:r>
              <a:rPr lang="fr-F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extremas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r</a:t>
            </a:r>
            <a:r>
              <a:rPr lang="fr-FR" sz="1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(t)est inférieur à 2.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41" y="1152907"/>
            <a:ext cx="4076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2 :Les EMDs-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algorithme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(4)-Les IMFs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620982" y="5747355"/>
            <a:ext cx="10249889" cy="83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chaque itération du processus de tamisage, la moyenne se rapproche de zéro .</a:t>
            </a:r>
            <a:r>
              <a:rPr lang="fr-F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sommant toutes les </a:t>
            </a:r>
            <a:r>
              <a:rPr lang="fr-F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IMFs</a:t>
            </a:r>
            <a:r>
              <a:rPr lang="fr-F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ainsi que le résidu, on retrouve le signal d’origine.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51" y="1270605"/>
            <a:ext cx="9424777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</a:t>
            </a:r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Comparaison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FFT-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Ondelettes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-EMD (1)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9" y="1510145"/>
            <a:ext cx="10689922" cy="5013552"/>
          </a:xfrm>
        </p:spPr>
        <p:txBody>
          <a:bodyPr anchor="t" anchorCtr="0">
            <a:normAutofit fontScale="77500" lnSpcReduction="20000"/>
          </a:bodyPr>
          <a:lstStyle/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réaliser une analyse spectrale locale d’un signal f (t) autour d’un instant arbitraire </a:t>
            </a: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faudrait calculer une transformée de Fourier (TF) du voisinage immédiat de ce point</a:t>
            </a: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L’intégrale de Fourier nécessitant un temps d’intégration infini, cela suppose que l’aspect local soit introduit en n’observant le signal que dans un certain intervalle T proche de </a:t>
            </a: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, dans lequel on le considère comme stationnaire. </a:t>
            </a:r>
            <a:endParaRPr lang="fr-F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fonctions sinusoïdales qui servent à décomposer le signal dépendent à la fois du temps et de la fréquence. </a:t>
            </a:r>
            <a:endParaRPr lang="fr-F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L'un 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premiers à avoir appliqué ce principe aux transformées de Fourier est le physicien Dennis Gabor en 1940. </a:t>
            </a:r>
            <a:endParaRPr lang="fr-F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parle alors de transformées de Fourier à fenêtre glissante. L'idée de base consiste à découper le signal en plages temporelles finies. </a:t>
            </a:r>
            <a:endParaRPr lang="fr-F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fr-F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fr-F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réalise sur chaque plage, une analyse de Fourier. Cette analyse est donc dépendante de la localisation de la </a:t>
            </a: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plage.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40" y="4016921"/>
            <a:ext cx="3810000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2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2 :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Comparaison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FFT-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Ondelettes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-EMD (2)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510145"/>
            <a:ext cx="10312386" cy="4964567"/>
          </a:xfrm>
        </p:spPr>
        <p:txBody>
          <a:bodyPr anchor="t" anchorCtr="0">
            <a:normAutofit/>
          </a:bodyPr>
          <a:lstStyle/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problème de 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STFT utilise une fenêtre à largeur fixe, donc les hautes et les basses fréquences sont analysées avec la même résolution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 inconvénient majeur est la résolution temporelle et fréquentielle fixe.</a:t>
            </a:r>
            <a:endParaRPr lang="fr-FR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Dans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l’analyse en ondelettes on utilise des ondelettes qui ont la possibilité de translater et de se 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dilater donc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possibilité d’avoir une fenêtre qui s'adapte en fonction des irrégularités du signal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Donc chaque fréquence est analysée avec une résolution adaptée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ondelettes sont une famille de fonctions localisées en temps et en fréquence et formant une base 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orthonormale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point faible de l’analyse en ondelettes </a:t>
            </a:r>
            <a:endParaRPr lang="fr-FR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tx1"/>
              </a:buClr>
              <a:buSzPct val="150000"/>
            </a:pP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fait que le résultat dépend uniquement </a:t>
            </a:r>
            <a:endParaRPr lang="fr-FR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tx1"/>
              </a:buClr>
              <a:buSzPct val="150000"/>
            </a:pP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d’ondelettes utilisées. </a:t>
            </a: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fr-F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3902529"/>
            <a:ext cx="4605336" cy="24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1 :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Comparaison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FFT-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Ondelettes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-EMD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510145"/>
            <a:ext cx="10312386" cy="406718"/>
          </a:xfrm>
        </p:spPr>
        <p:txBody>
          <a:bodyPr anchor="t" anchorCtr="0">
            <a:normAutofit/>
          </a:bodyPr>
          <a:lstStyle/>
          <a:p>
            <a:pPr algn="just">
              <a:buClr>
                <a:schemeClr val="tx1"/>
              </a:buClr>
              <a:buSzPct val="150000"/>
            </a:pPr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Tableau comparatif entre les différentes types de transformations:</a:t>
            </a:r>
          </a:p>
          <a:p>
            <a:pPr algn="just">
              <a:buClr>
                <a:schemeClr val="tx1"/>
              </a:buClr>
              <a:buSzPct val="150000"/>
            </a:pPr>
            <a:endParaRPr lang="fr-FR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1555"/>
              </p:ext>
            </p:extLst>
          </p:nvPr>
        </p:nvGraphicFramePr>
        <p:xfrm>
          <a:off x="1950356" y="2087880"/>
          <a:ext cx="9855200" cy="454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  <a:gridCol w="2463800"/>
              </a:tblGrid>
              <a:tr h="3383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Fourier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Ondelettes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EMD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07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Basis</a:t>
                      </a:r>
                      <a:endParaRPr lang="en-US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adaptative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adaptative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Adaptative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582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Fréquence</a:t>
                      </a:r>
                      <a:endParaRPr lang="en-US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Convolution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globale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Convolution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régionale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Différentiation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locale.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582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Présentation</a:t>
                      </a:r>
                      <a:endParaRPr lang="en-US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Energie-Fréquence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Energie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temps-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Fréquence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Energie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temps-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Fréquence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2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Non-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linéaire</a:t>
                      </a:r>
                      <a:endParaRPr lang="en-US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Oui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2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stationnaire</a:t>
                      </a:r>
                      <a:endParaRPr lang="en-US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Oui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Oui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68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Extraction des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caractéristques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pour les continues et non pour les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discrètes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Oui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8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1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661222" cy="4393067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endParaRPr lang="fr-FR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81222"/>
              </p:ext>
            </p:extLst>
          </p:nvPr>
        </p:nvGraphicFramePr>
        <p:xfrm>
          <a:off x="734785" y="1498666"/>
          <a:ext cx="11070772" cy="4628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9429"/>
                <a:gridCol w="4849586"/>
                <a:gridCol w="1110343"/>
                <a:gridCol w="1012371"/>
                <a:gridCol w="1077686"/>
                <a:gridCol w="1061357"/>
              </a:tblGrid>
              <a:tr h="6365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Date: 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2016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Titre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Empirical Mode Decomposition of Multiple ECG Leads for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Catheter Ablation Long-Term Outcome Prediction in Persistent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Atrial Fibrillation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30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Modèle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IA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(ML/DL)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Régression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logistique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(RL)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Pré-traitement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transformée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EMMD pour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obtenir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les IMF qui decompose le signal ECG .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IMF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sont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les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caractéristiques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extraites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utilisés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entrées pour le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modèle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filtre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 Butterworth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d’odre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4 avec un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filtre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Chebyshev(0.5 Hz -40) Hz pour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éliminer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les bruits .</a:t>
                      </a:r>
                      <a:r>
                        <a:rPr lang="en-US" sz="14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IMF5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Leads: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V1, V2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Sensitivité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78.7%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Specifité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80%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Accuracy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79%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75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Prédiction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Durée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du signal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F1-score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0.845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Délai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min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78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Base de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données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 patients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ayant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61.48 ± 10.4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Outils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Training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6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2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661222" cy="4393067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endParaRPr lang="fr-FR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3472"/>
              </p:ext>
            </p:extLst>
          </p:nvPr>
        </p:nvGraphicFramePr>
        <p:xfrm>
          <a:off x="734785" y="1498666"/>
          <a:ext cx="11070772" cy="5381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9429"/>
                <a:gridCol w="4849586"/>
                <a:gridCol w="1110343"/>
                <a:gridCol w="1012371"/>
                <a:gridCol w="1077686"/>
                <a:gridCol w="1061357"/>
              </a:tblGrid>
              <a:tr h="6365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Date: 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Titre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Electrocardiograms patterns analysis using Artificial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Neural Network and non-linear regression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30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Modèle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IA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(ML/DL)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Pré-traitement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Une analyse adaptative</a:t>
                      </a:r>
                      <a:r>
                        <a:rPr lang="fr-F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basée sur la décomposition modale empirique (EMD) est d’abord effectuée pour le 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débruitage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du</a:t>
                      </a:r>
                      <a:r>
                        <a:rPr lang="fr-F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signal et la détection des principaux attributs d’un ECG. Ces attributs sont ensuite utilisés en entrée</a:t>
                      </a:r>
                      <a:r>
                        <a:rPr lang="fr-F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 réseau neuronal afin de classer l’arythmie. les résultats de la classification sont combinés avec</a:t>
                      </a:r>
                      <a:r>
                        <a:rPr lang="fr-F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 rythme cardiaque pour effectuer une prédiction d’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arrythmies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basée sur la régression non linéaire.</a:t>
                      </a:r>
                      <a:r>
                        <a:rPr lang="fr-FR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br>
                        <a:rPr lang="fr-FR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fr-FR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 filtre de </a:t>
                      </a:r>
                      <a:r>
                        <a:rPr lang="fr-FR" sz="16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Butterworthd’ordre</a:t>
                      </a:r>
                      <a:r>
                        <a:rPr lang="fr-FR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6</a:t>
                      </a:r>
                      <a:r>
                        <a:rPr lang="fr-FR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+ suppression  les premiers IMF, après décomposition des EMD, le bruit ECG est </a:t>
                      </a:r>
                      <a:r>
                        <a:rPr lang="fr-FR" sz="16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filtrépour</a:t>
                      </a:r>
                      <a:r>
                        <a:rPr lang="fr-FR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éliminer la haute fréquence tout en préservant le contenu du QRS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en-US" sz="16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6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Leads: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Sensitivité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66.67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%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Specifité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88.89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b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Accuracy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66.67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75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Classification-Prediction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Durée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du signal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F1-score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Délai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&gt;1s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78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Base de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données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MIT-BIH database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Outils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260862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3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661222" cy="4393067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endParaRPr lang="fr-FR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01300"/>
              </p:ext>
            </p:extLst>
          </p:nvPr>
        </p:nvGraphicFramePr>
        <p:xfrm>
          <a:off x="783771" y="1164716"/>
          <a:ext cx="11070772" cy="5740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9429"/>
                <a:gridCol w="4849586"/>
                <a:gridCol w="1110343"/>
                <a:gridCol w="1012371"/>
                <a:gridCol w="1077686"/>
                <a:gridCol w="1061357"/>
              </a:tblGrid>
              <a:tr h="7374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Date: 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Titre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Automatic Detection of Atrial Fibrillation using Empirical Mode Decomposition and Statistical Approach 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443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Modèle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IA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(ML/DL)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higher order statistical moments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Pré-traitement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 technique proposée est de deux étapes. La première étape consiste à décomposer l'ECG 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débruité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en fonctions en mode intrinsèque (FMI) et</a:t>
                      </a:r>
                      <a:r>
                        <a:rPr lang="fr-F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extracte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les paramètres statistiques comme la variance et l'écart-type de la classification de chaque FMI. Dans la deuxième étape, ces paramètres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sont utilisées par un classificateur supervisé pour distinguer les rythmes ECG normaux des rythmes AF. </a:t>
                      </a: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Butterworth band pass filter of pass band (0.5Hz to 45Hz) + Time between two R peaks is selected to obtain the percentage of distortion of the P wave of a cycle.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6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Leads: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Sensitivité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96</a:t>
                      </a: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% 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Specifité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93</a:t>
                      </a: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Accuracy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0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Classification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Durée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du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min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F1-score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Délai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&gt;1s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2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Base de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données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MIT-BIH arrhythmia data base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Outils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3: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Réponse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 Matias.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661222" cy="4393067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Parmi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les articles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trouvés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neuf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articles pour la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prédiction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FA avec les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ondelettes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fr-FR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47856"/>
              </p:ext>
            </p:extLst>
          </p:nvPr>
        </p:nvGraphicFramePr>
        <p:xfrm>
          <a:off x="1311577" y="2744409"/>
          <a:ext cx="10312386" cy="375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731"/>
                <a:gridCol w="1718731"/>
                <a:gridCol w="1718731"/>
                <a:gridCol w="1718731"/>
                <a:gridCol w="1718731"/>
                <a:gridCol w="1718731"/>
              </a:tblGrid>
              <a:tr h="73616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Publication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Références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Pré-traitement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Modèle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Méthode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d’évaluation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Délai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7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2019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[17]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DWT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CNN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Cross-validation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30s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7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2019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[6]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WT+PT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DL models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7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2019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[40]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LSTM-RNN 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7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2018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[25]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WP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K-nereast+GA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Cross-validation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min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7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2017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[21]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MWE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SVM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Cross-validation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7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2017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[27]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SVM-RNN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Cross-validation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3min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7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2012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[18]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Threshold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Cross-validation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7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2012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[44]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WCV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CTM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30s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7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2010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[31]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30s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Travail accompli.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4621667"/>
          </a:xfrm>
        </p:spPr>
        <p:txBody>
          <a:bodyPr anchor="t" anchorCtr="0"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Terminer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première formation sur Fun-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mooc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hlinkClick r:id="rId3"/>
              </a:rPr>
              <a:t>L'Intelligence</a:t>
            </a:r>
            <a:r>
              <a:rPr lang="en-US" sz="2000" dirty="0">
                <a:hlinkClick r:id="rId3"/>
              </a:rPr>
              <a:t> </a:t>
            </a:r>
            <a:r>
              <a:rPr lang="en-US" sz="2000" dirty="0" err="1">
                <a:hlinkClick r:id="rId3"/>
              </a:rPr>
              <a:t>Artificielle</a:t>
            </a:r>
            <a:r>
              <a:rPr lang="en-US" sz="2000" dirty="0">
                <a:hlinkClick r:id="rId3"/>
              </a:rPr>
              <a:t>… avec intelligence </a:t>
            </a:r>
            <a:r>
              <a:rPr lang="en-US" sz="2000" dirty="0" smtClean="0">
                <a:hlinkClick r:id="rId3"/>
              </a:rPr>
              <a:t>!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Inscription </a:t>
            </a:r>
            <a:r>
              <a:rPr lang="en-US" sz="2000" b="1" dirty="0"/>
              <a:t>à</a:t>
            </a:r>
            <a:r>
              <a:rPr lang="en-US" sz="2000" b="1" dirty="0" smtClean="0"/>
              <a:t> un nouveau module :</a:t>
            </a:r>
            <a:r>
              <a:rPr lang="fr-FR" sz="2000" dirty="0">
                <a:hlinkClick r:id="rId4"/>
              </a:rPr>
              <a:t>Introduction au traitement des </a:t>
            </a:r>
            <a:r>
              <a:rPr lang="fr-FR" sz="2000" dirty="0" smtClean="0">
                <a:hlinkClick r:id="rId4"/>
              </a:rPr>
              <a:t>images</a:t>
            </a:r>
            <a:r>
              <a:rPr lang="fr-F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/>
              <a:t>Terminer la première version de l’article sur «  </a:t>
            </a:r>
            <a:r>
              <a:rPr lang="fr-FR" sz="2000" b="1" dirty="0" err="1" smtClean="0"/>
              <a:t>overleaf</a:t>
            </a:r>
            <a:r>
              <a:rPr lang="fr-FR" sz="2000" b="1" dirty="0" smtClean="0"/>
              <a:t> ».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/>
              <a:t>Etude bibliographique sur les travaux existants utilisant les EMD(s).</a:t>
            </a:r>
          </a:p>
          <a:p>
            <a:pPr>
              <a:lnSpc>
                <a:spcPct val="200000"/>
              </a:lnSpc>
            </a:pP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661222" cy="4393067"/>
          </a:xfrm>
        </p:spPr>
        <p:txBody>
          <a:bodyPr anchor="ctr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/>
              <a:t>Merci pour votre attention</a:t>
            </a:r>
            <a:endParaRPr lang="fr-FR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de la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051621" cy="4393067"/>
          </a:xfrm>
        </p:spPr>
        <p:txBody>
          <a:bodyPr anchor="t" anchorCtr="0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Première version de l’article.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Etude bibliographique sur les </a:t>
            </a:r>
            <a:r>
              <a:rPr lang="fr-FR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EMDs</a:t>
            </a:r>
            <a:endParaRPr lang="fr-FR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Réponse à Matias.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1: La structure de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l’article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sur Overleaf (1)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051621" cy="4393067"/>
          </a:xfrm>
        </p:spPr>
        <p:txBody>
          <a:bodyPr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Introduction: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Définir la problématique </a:t>
            </a:r>
            <a:r>
              <a:rPr lang="fr-FR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son lien avec l’ECG  et l’IA , les groupes des caractéristiques et les trois contributions de l’article.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Méthodes.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fibrillation atriale , les questions et la stratégie de la recherche.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Résultats.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Tableaux pour les bases des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données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les phases de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pré-traitement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avec les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ondelettes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les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modèles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soient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la classification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la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prédiction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et les performances des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modèles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appliqués.</a:t>
            </a:r>
            <a:r>
              <a:rPr lang="fr-F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1: La structure de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l’article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sur Overleaf (1)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051621" cy="4393067"/>
          </a:xfrm>
        </p:spPr>
        <p:txBody>
          <a:bodyPr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fr-F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Discussion.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réponse à chacune des sept questions posées lors de la recherche.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fr-F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Faire une </a:t>
            </a:r>
            <a:r>
              <a:rPr lang="en-US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conclusion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générale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comparaison</a:t>
            </a:r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 FFT et les </a:t>
            </a:r>
            <a:r>
              <a:rPr lang="en-US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ondelettes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la </a:t>
            </a:r>
            <a:r>
              <a:rPr lang="en-US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même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des </a:t>
            </a:r>
            <a:r>
              <a:rPr lang="en-US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données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la prédiction de la FA.</a:t>
            </a:r>
            <a:endParaRPr lang="fr-FR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fr-F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Références bibliographiques.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</a:t>
            </a:r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:Les EMDs (1)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10461322" cy="4050167"/>
          </a:xfrm>
        </p:spPr>
        <p:txBody>
          <a:bodyPr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technique de Décomposition en Modes Empiriques (ou EMD pour “</a:t>
            </a:r>
            <a:r>
              <a:rPr lang="fr-FR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Empirical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 </a:t>
            </a:r>
            <a:r>
              <a:rPr lang="fr-FR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Decomposition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 est une méthode d’analyse de signal qui a été introduite par </a:t>
            </a:r>
            <a:r>
              <a:rPr lang="fr-FR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Norden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Huang, ingénieur de la NASA, appliquée au départ en 1998, pour décomposer tout signal en une série de composantes oscillantes extraites directement de celui-ci de manière adaptative</a:t>
            </a:r>
            <a:r>
              <a:rPr lang="fr-FR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50000"/>
            </a:pPr>
            <a:endParaRPr lang="fr-FR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 composantes (ou IMF pour “</a:t>
            </a:r>
            <a:r>
              <a:rPr lang="fr-FR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Intrinsic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 </a:t>
            </a:r>
            <a:r>
              <a:rPr lang="fr-FR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 s’interprètent comme des formes d’ondes non stationnaires (modulées en amplitude et en fréquence) pouvant être éventuellement associées à des oscillations non linéaires</a:t>
            </a:r>
            <a:r>
              <a:rPr lang="fr-FR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2 :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EMDs  </a:t>
            </a:r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10312386" cy="4050167"/>
          </a:xfrm>
        </p:spPr>
        <p:txBody>
          <a:bodyPr anchor="t" anchorCtr="0"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Idéalement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ces </a:t>
            </a:r>
            <a:r>
              <a:rPr lang="fr-FR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IMFs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sont des fonctions oscillantes, de moyenne nulle, et de plus, celles-ci reflètent les fréquences présentes localement dans le signal, depuis les plus hautes fréquences vers les plus basses. </a:t>
            </a:r>
            <a:endParaRPr lang="fr-FR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150000"/>
            </a:pPr>
            <a:endParaRPr lang="fr-FR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résidu est un terme basse-fréquence qui donne la tendance globale du </a:t>
            </a:r>
            <a:r>
              <a:rPr lang="fr-FR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50000"/>
            </a:pPr>
            <a:endParaRPr lang="fr-FR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décomposition en mode empirique est une méthode d’itération au cours de laquelle chaque estimation de mode est retranchée du signal analysé et où l’estimation du mode suivant est conduite à partir du signal résidu. </a:t>
            </a:r>
            <a:endParaRPr lang="fr-FR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2 :Les EMDs(3)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10477651" cy="4050167"/>
          </a:xfrm>
        </p:spPr>
        <p:txBody>
          <a:bodyPr anchor="t" anchorCtr="0">
            <a:normAutofit/>
          </a:bodyPr>
          <a:lstStyle/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Contrairement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la représentation temps – fréquence (RTF) ou aux ondelettes, la base de décomposition de l’EMD est intrinsèque au signal. </a:t>
            </a:r>
            <a:endParaRPr lang="fr-FR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tx1"/>
              </a:buClr>
              <a:buSzPct val="150000"/>
            </a:pPr>
            <a:endParaRPr lang="fr-FR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L’extraction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composantes oscillantes appelées modes empiriques (IMF pour 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Intrinsic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 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est non-linéaire, mais leur recombinaison linéaire est exacte. </a:t>
            </a:r>
            <a:endParaRPr lang="fr-FR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tx1"/>
              </a:buClr>
              <a:buSzPct val="150000"/>
            </a:pPr>
            <a:endParaRPr lang="fr-FR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L’EMD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seule n’est pas une analyse temps-fréquence, mais sa combinaison avec la transformée d’Hilbert (TH) ou une autre méthode d’estimation de la fréquence instantanée (FI) permet d’obtenir une RTF. Ainsi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l’EMD couplée avec la TH est une description temps-fréquence appelée Transformation de Huang-Hilbert (THH</a:t>
            </a: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fr-FR" sz="1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2 :Les EMDs- </a:t>
            </a:r>
            <a:r>
              <a:rPr lang="en-US" sz="3000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algorithme</a:t>
            </a:r>
            <a:r>
              <a:rPr lang="en-US" sz="3000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(1)</a:t>
            </a:r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10461322" cy="4637995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 </a:t>
            </a:r>
            <a:r>
              <a:rPr lang="en-US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Initialisation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= </a:t>
            </a:r>
            <a:r>
              <a:rPr lang="en-US" sz="1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f,k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2: </a:t>
            </a:r>
            <a:r>
              <a:rPr lang="en-US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l’enveloppe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moyenne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de 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 de </a:t>
            </a:r>
            <a:r>
              <a:rPr lang="en-US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fonctions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intermédiaires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= r - e 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 </a:t>
            </a:r>
            <a:r>
              <a:rPr lang="en-US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Tant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</a:t>
            </a:r>
            <a:r>
              <a:rPr lang="en-US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n’est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 un IMF </a:t>
            </a:r>
            <a:r>
              <a:rPr lang="en-US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répéter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l’enveloppe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moyenne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 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pi+1 = pi -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+ 1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dk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pi, r = r -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dk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 Si r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n’est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 monotone, retour à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l’étape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et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posons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 = k + 1 </a:t>
            </a:r>
            <a:r>
              <a:rPr lang="en-US" sz="1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decomposition </a:t>
            </a:r>
            <a:r>
              <a:rPr lang="en-US" sz="1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terminée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FR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44910</TotalTime>
  <Words>1708</Words>
  <Application>Microsoft Office PowerPoint</Application>
  <PresentationFormat>Widescreen</PresentationFormat>
  <Paragraphs>336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Tahoma</vt:lpstr>
      <vt:lpstr>Wingdings</vt:lpstr>
      <vt:lpstr>Wingdings 3</vt:lpstr>
      <vt:lpstr>Wisp</vt:lpstr>
      <vt:lpstr>Présentation des avancements des travaux de thèse </vt:lpstr>
      <vt:lpstr>Travail accompli. </vt:lpstr>
      <vt:lpstr>Plan de la présentation </vt:lpstr>
      <vt:lpstr>Section 1: La structure de l’article sur Overleaf (1)</vt:lpstr>
      <vt:lpstr>Section 1: La structure de l’article sur Overleaf (1)</vt:lpstr>
      <vt:lpstr>Section 2 :Les EMDs (1)  </vt:lpstr>
      <vt:lpstr>Section 2 :Les EMDs  (2) </vt:lpstr>
      <vt:lpstr>Section 2 :Les EMDs(3) </vt:lpstr>
      <vt:lpstr>Section 2 :Les EMDs- algorithme (1) </vt:lpstr>
      <vt:lpstr>Section 2 :Les EMDs- algorithme (2) </vt:lpstr>
      <vt:lpstr>Section 2 :Les EMDs- algorithme (3) </vt:lpstr>
      <vt:lpstr>Section 2 :Les EMDs- algorithme (4)-Les IMFs </vt:lpstr>
      <vt:lpstr>Section 2 :Comparaison FFT-Ondelettes-EMD (1) </vt:lpstr>
      <vt:lpstr>Section 2 :Comparaison FFT-Ondelettes-EMD (2) </vt:lpstr>
      <vt:lpstr>Section 1 :Comparaison FFT-Ondelettes-EMD(3)</vt:lpstr>
      <vt:lpstr>Article 1 </vt:lpstr>
      <vt:lpstr>Article 2 </vt:lpstr>
      <vt:lpstr>Article 3 </vt:lpstr>
      <vt:lpstr>Section 3: Réponse à Matias.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de thèse de doctorat</dc:title>
  <dc:creator>hp</dc:creator>
  <cp:lastModifiedBy>Hassan</cp:lastModifiedBy>
  <cp:revision>453</cp:revision>
  <cp:lastPrinted>2021-02-22T07:40:22Z</cp:lastPrinted>
  <dcterms:created xsi:type="dcterms:W3CDTF">2020-12-17T07:18:29Z</dcterms:created>
  <dcterms:modified xsi:type="dcterms:W3CDTF">2021-03-10T18:08:02Z</dcterms:modified>
</cp:coreProperties>
</file>