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handoutMasterIdLst>
    <p:handoutMasterId r:id="rId23"/>
  </p:handoutMasterIdLst>
  <p:sldIdLst>
    <p:sldId id="256" r:id="rId2"/>
    <p:sldId id="412" r:id="rId3"/>
    <p:sldId id="258" r:id="rId4"/>
    <p:sldId id="399" r:id="rId5"/>
    <p:sldId id="417" r:id="rId6"/>
    <p:sldId id="418" r:id="rId7"/>
    <p:sldId id="419" r:id="rId8"/>
    <p:sldId id="420" r:id="rId9"/>
    <p:sldId id="426" r:id="rId10"/>
    <p:sldId id="427" r:id="rId11"/>
    <p:sldId id="436" r:id="rId12"/>
    <p:sldId id="434" r:id="rId13"/>
    <p:sldId id="428" r:id="rId14"/>
    <p:sldId id="430" r:id="rId15"/>
    <p:sldId id="431" r:id="rId16"/>
    <p:sldId id="432" r:id="rId17"/>
    <p:sldId id="435" r:id="rId18"/>
    <p:sldId id="433" r:id="rId19"/>
    <p:sldId id="404" r:id="rId20"/>
    <p:sldId id="382" r:id="rId21"/>
  </p:sldIdLst>
  <p:sldSz cx="12192000" cy="6858000"/>
  <p:notesSz cx="7053263"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D1831A0-A4A6-4FBB-81C9-32A7DDE7528A}">
          <p14:sldIdLst>
            <p14:sldId id="256"/>
            <p14:sldId id="412"/>
            <p14:sldId id="258"/>
            <p14:sldId id="399"/>
            <p14:sldId id="417"/>
            <p14:sldId id="418"/>
            <p14:sldId id="419"/>
            <p14:sldId id="420"/>
            <p14:sldId id="426"/>
            <p14:sldId id="427"/>
            <p14:sldId id="436"/>
            <p14:sldId id="434"/>
            <p14:sldId id="428"/>
            <p14:sldId id="430"/>
            <p14:sldId id="431"/>
            <p14:sldId id="432"/>
            <p14:sldId id="435"/>
            <p14:sldId id="433"/>
            <p14:sldId id="404"/>
            <p14:sldId id="38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69" autoAdjust="0"/>
    <p:restoredTop sz="84919" autoAdjust="0"/>
  </p:normalViewPr>
  <p:slideViewPr>
    <p:cSldViewPr snapToGrid="0">
      <p:cViewPr varScale="1">
        <p:scale>
          <a:sx n="59" d="100"/>
          <a:sy n="59" d="100"/>
        </p:scale>
        <p:origin x="1110" y="78"/>
      </p:cViewPr>
      <p:guideLst/>
    </p:cSldViewPr>
  </p:slideViewPr>
  <p:notesTextViewPr>
    <p:cViewPr>
      <p:scale>
        <a:sx n="1" d="1"/>
        <a:sy n="1" d="1"/>
      </p:scale>
      <p:origin x="0" y="0"/>
    </p:cViewPr>
  </p:notesTextViewPr>
  <p:notesViewPr>
    <p:cSldViewPr snapToGrid="0">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3" cy="467072"/>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sz="quarter" idx="1"/>
          </p:nvPr>
        </p:nvSpPr>
        <p:spPr>
          <a:xfrm>
            <a:off x="3995218" y="0"/>
            <a:ext cx="3056413" cy="467072"/>
          </a:xfrm>
          <a:prstGeom prst="rect">
            <a:avLst/>
          </a:prstGeom>
        </p:spPr>
        <p:txBody>
          <a:bodyPr vert="horz" lIns="93497" tIns="46749" rIns="93497" bIns="46749" rtlCol="0"/>
          <a:lstStyle>
            <a:lvl1pPr algn="r">
              <a:defRPr sz="1200"/>
            </a:lvl1pPr>
          </a:lstStyle>
          <a:p>
            <a:fld id="{75BFA044-344B-4BEE-A5E2-DE09ED9552EE}" type="datetimeFigureOut">
              <a:rPr lang="en-US" smtClean="0"/>
              <a:t>4/21/2021</a:t>
            </a:fld>
            <a:endParaRPr lang="en-US"/>
          </a:p>
        </p:txBody>
      </p:sp>
      <p:sp>
        <p:nvSpPr>
          <p:cNvPr id="4" name="Footer Placeholder 3"/>
          <p:cNvSpPr>
            <a:spLocks noGrp="1"/>
          </p:cNvSpPr>
          <p:nvPr>
            <p:ph type="ftr" sz="quarter" idx="2"/>
          </p:nvPr>
        </p:nvSpPr>
        <p:spPr>
          <a:xfrm>
            <a:off x="0" y="8842030"/>
            <a:ext cx="3056413" cy="467072"/>
          </a:xfrm>
          <a:prstGeom prst="rect">
            <a:avLst/>
          </a:prstGeom>
        </p:spPr>
        <p:txBody>
          <a:bodyPr vert="horz" lIns="93497" tIns="46749" rIns="93497" bIns="46749" rtlCol="0" anchor="b"/>
          <a:lstStyle>
            <a:lvl1pPr algn="l">
              <a:defRPr sz="1200"/>
            </a:lvl1pPr>
          </a:lstStyle>
          <a:p>
            <a:endParaRPr lang="en-US"/>
          </a:p>
        </p:txBody>
      </p:sp>
      <p:sp>
        <p:nvSpPr>
          <p:cNvPr id="5" name="Slide Number Placeholder 4"/>
          <p:cNvSpPr>
            <a:spLocks noGrp="1"/>
          </p:cNvSpPr>
          <p:nvPr>
            <p:ph type="sldNum" sz="quarter" idx="3"/>
          </p:nvPr>
        </p:nvSpPr>
        <p:spPr>
          <a:xfrm>
            <a:off x="3995218" y="8842030"/>
            <a:ext cx="3056413" cy="467072"/>
          </a:xfrm>
          <a:prstGeom prst="rect">
            <a:avLst/>
          </a:prstGeom>
        </p:spPr>
        <p:txBody>
          <a:bodyPr vert="horz" lIns="93497" tIns="46749" rIns="93497" bIns="46749" rtlCol="0" anchor="b"/>
          <a:lstStyle>
            <a:lvl1pPr algn="r">
              <a:defRPr sz="1200"/>
            </a:lvl1pPr>
          </a:lstStyle>
          <a:p>
            <a:fld id="{82245591-1170-4C78-92D0-6FB6D9892077}" type="slidenum">
              <a:rPr lang="en-US" smtClean="0"/>
              <a:t>‹#›</a:t>
            </a:fld>
            <a:endParaRPr lang="en-US"/>
          </a:p>
        </p:txBody>
      </p:sp>
    </p:spTree>
    <p:extLst>
      <p:ext uri="{BB962C8B-B14F-4D97-AF65-F5344CB8AC3E}">
        <p14:creationId xmlns:p14="http://schemas.microsoft.com/office/powerpoint/2010/main" val="21820411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3" cy="467072"/>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idx="1"/>
          </p:nvPr>
        </p:nvSpPr>
        <p:spPr>
          <a:xfrm>
            <a:off x="3995218" y="0"/>
            <a:ext cx="3056413" cy="467072"/>
          </a:xfrm>
          <a:prstGeom prst="rect">
            <a:avLst/>
          </a:prstGeom>
        </p:spPr>
        <p:txBody>
          <a:bodyPr vert="horz" lIns="93497" tIns="46749" rIns="93497" bIns="46749" rtlCol="0"/>
          <a:lstStyle>
            <a:lvl1pPr algn="r">
              <a:defRPr sz="1200"/>
            </a:lvl1pPr>
          </a:lstStyle>
          <a:p>
            <a:fld id="{0B11660A-EBA5-4F69-AF63-D1AA1687212D}" type="datetimeFigureOut">
              <a:rPr lang="en-US" smtClean="0"/>
              <a:t>4/21/2021</a:t>
            </a:fld>
            <a:endParaRPr lang="en-US"/>
          </a:p>
        </p:txBody>
      </p:sp>
      <p:sp>
        <p:nvSpPr>
          <p:cNvPr id="4" name="Slide Image Placeholder 3"/>
          <p:cNvSpPr>
            <a:spLocks noGrp="1" noRot="1" noChangeAspect="1"/>
          </p:cNvSpPr>
          <p:nvPr>
            <p:ph type="sldImg" idx="2"/>
          </p:nvPr>
        </p:nvSpPr>
        <p:spPr>
          <a:xfrm>
            <a:off x="733425" y="1163638"/>
            <a:ext cx="5586413" cy="3141662"/>
          </a:xfrm>
          <a:prstGeom prst="rect">
            <a:avLst/>
          </a:prstGeom>
          <a:noFill/>
          <a:ln w="12700">
            <a:solidFill>
              <a:prstClr val="black"/>
            </a:solidFill>
          </a:ln>
        </p:spPr>
        <p:txBody>
          <a:bodyPr vert="horz" lIns="93497" tIns="46749" rIns="93497" bIns="46749" rtlCol="0" anchor="ctr"/>
          <a:lstStyle/>
          <a:p>
            <a:endParaRPr lang="en-US"/>
          </a:p>
        </p:txBody>
      </p:sp>
      <p:sp>
        <p:nvSpPr>
          <p:cNvPr id="5" name="Notes Placeholder 4"/>
          <p:cNvSpPr>
            <a:spLocks noGrp="1"/>
          </p:cNvSpPr>
          <p:nvPr>
            <p:ph type="body" sz="quarter" idx="3"/>
          </p:nvPr>
        </p:nvSpPr>
        <p:spPr>
          <a:xfrm>
            <a:off x="705327" y="4480005"/>
            <a:ext cx="5642610" cy="3665458"/>
          </a:xfrm>
          <a:prstGeom prst="rect">
            <a:avLst/>
          </a:prstGeom>
        </p:spPr>
        <p:txBody>
          <a:bodyPr vert="horz" lIns="93497" tIns="46749" rIns="93497" bIns="4674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0"/>
            <a:ext cx="3056413" cy="467072"/>
          </a:xfrm>
          <a:prstGeom prst="rect">
            <a:avLst/>
          </a:prstGeom>
        </p:spPr>
        <p:txBody>
          <a:bodyPr vert="horz" lIns="93497" tIns="46749" rIns="93497" bIns="46749" rtlCol="0" anchor="b"/>
          <a:lstStyle>
            <a:lvl1pPr algn="l">
              <a:defRPr sz="1200"/>
            </a:lvl1pPr>
          </a:lstStyle>
          <a:p>
            <a:endParaRPr lang="en-US"/>
          </a:p>
        </p:txBody>
      </p:sp>
      <p:sp>
        <p:nvSpPr>
          <p:cNvPr id="7" name="Slide Number Placeholder 6"/>
          <p:cNvSpPr>
            <a:spLocks noGrp="1"/>
          </p:cNvSpPr>
          <p:nvPr>
            <p:ph type="sldNum" sz="quarter" idx="5"/>
          </p:nvPr>
        </p:nvSpPr>
        <p:spPr>
          <a:xfrm>
            <a:off x="3995218" y="8842030"/>
            <a:ext cx="3056413" cy="467072"/>
          </a:xfrm>
          <a:prstGeom prst="rect">
            <a:avLst/>
          </a:prstGeom>
        </p:spPr>
        <p:txBody>
          <a:bodyPr vert="horz" lIns="93497" tIns="46749" rIns="93497" bIns="46749" rtlCol="0" anchor="b"/>
          <a:lstStyle>
            <a:lvl1pPr algn="r">
              <a:defRPr sz="1200"/>
            </a:lvl1pPr>
          </a:lstStyle>
          <a:p>
            <a:fld id="{D36679ED-17D7-46C9-843B-DD9B3ED614A5}" type="slidenum">
              <a:rPr lang="en-US" smtClean="0"/>
              <a:t>‹#›</a:t>
            </a:fld>
            <a:endParaRPr lang="en-US"/>
          </a:p>
        </p:txBody>
      </p:sp>
    </p:spTree>
    <p:extLst>
      <p:ext uri="{BB962C8B-B14F-4D97-AF65-F5344CB8AC3E}">
        <p14:creationId xmlns:p14="http://schemas.microsoft.com/office/powerpoint/2010/main" val="42191333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Présentation</a:t>
            </a:r>
            <a:r>
              <a:rPr lang="en-US" baseline="0" dirty="0" smtClean="0"/>
              <a:t> 5</a:t>
            </a:r>
            <a:endParaRPr lang="en-US" dirty="0"/>
          </a:p>
        </p:txBody>
      </p:sp>
      <p:sp>
        <p:nvSpPr>
          <p:cNvPr id="4" name="Slide Number Placeholder 3"/>
          <p:cNvSpPr>
            <a:spLocks noGrp="1"/>
          </p:cNvSpPr>
          <p:nvPr>
            <p:ph type="sldNum" sz="quarter" idx="10"/>
          </p:nvPr>
        </p:nvSpPr>
        <p:spPr/>
        <p:txBody>
          <a:bodyPr/>
          <a:lstStyle/>
          <a:p>
            <a:fld id="{D36679ED-17D7-46C9-843B-DD9B3ED614A5}" type="slidenum">
              <a:rPr lang="en-US" smtClean="0"/>
              <a:t>1</a:t>
            </a:fld>
            <a:endParaRPr lang="en-US"/>
          </a:p>
        </p:txBody>
      </p:sp>
    </p:spTree>
    <p:extLst>
      <p:ext uri="{BB962C8B-B14F-4D97-AF65-F5344CB8AC3E}">
        <p14:creationId xmlns:p14="http://schemas.microsoft.com/office/powerpoint/2010/main" val="3911330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10</a:t>
            </a:fld>
            <a:endParaRPr lang="en-US"/>
          </a:p>
        </p:txBody>
      </p:sp>
    </p:spTree>
    <p:extLst>
      <p:ext uri="{BB962C8B-B14F-4D97-AF65-F5344CB8AC3E}">
        <p14:creationId xmlns:p14="http://schemas.microsoft.com/office/powerpoint/2010/main" val="129635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11</a:t>
            </a:fld>
            <a:endParaRPr lang="en-US"/>
          </a:p>
        </p:txBody>
      </p:sp>
    </p:spTree>
    <p:extLst>
      <p:ext uri="{BB962C8B-B14F-4D97-AF65-F5344CB8AC3E}">
        <p14:creationId xmlns:p14="http://schemas.microsoft.com/office/powerpoint/2010/main" val="3125205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12</a:t>
            </a:fld>
            <a:endParaRPr lang="en-US"/>
          </a:p>
        </p:txBody>
      </p:sp>
    </p:spTree>
    <p:extLst>
      <p:ext uri="{BB962C8B-B14F-4D97-AF65-F5344CB8AC3E}">
        <p14:creationId xmlns:p14="http://schemas.microsoft.com/office/powerpoint/2010/main" val="830170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 </a:t>
            </a:r>
            <a:r>
              <a:rPr lang="en-US" dirty="0" err="1" smtClean="0"/>
              <a:t>mme</a:t>
            </a:r>
            <a:r>
              <a:rPr lang="en-US" dirty="0" smtClean="0"/>
              <a:t> </a:t>
            </a:r>
            <a:r>
              <a:rPr lang="en-US" dirty="0" err="1" smtClean="0"/>
              <a:t>Heurtier</a:t>
            </a:r>
            <a:r>
              <a:rPr lang="en-US" dirty="0" smtClean="0"/>
              <a:t> :7-Raghunath et al 2021-5-4-21</a:t>
            </a:r>
            <a:endParaRPr lang="en-US" dirty="0"/>
          </a:p>
        </p:txBody>
      </p:sp>
      <p:sp>
        <p:nvSpPr>
          <p:cNvPr id="4" name="Slide Number Placeholder 3"/>
          <p:cNvSpPr>
            <a:spLocks noGrp="1"/>
          </p:cNvSpPr>
          <p:nvPr>
            <p:ph type="sldNum" sz="quarter" idx="10"/>
          </p:nvPr>
        </p:nvSpPr>
        <p:spPr/>
        <p:txBody>
          <a:bodyPr/>
          <a:lstStyle/>
          <a:p>
            <a:fld id="{D36679ED-17D7-46C9-843B-DD9B3ED614A5}" type="slidenum">
              <a:rPr lang="en-US" smtClean="0"/>
              <a:t>13</a:t>
            </a:fld>
            <a:endParaRPr lang="en-US"/>
          </a:p>
        </p:txBody>
      </p:sp>
    </p:spTree>
    <p:extLst>
      <p:ext uri="{BB962C8B-B14F-4D97-AF65-F5344CB8AC3E}">
        <p14:creationId xmlns:p14="http://schemas.microsoft.com/office/powerpoint/2010/main" val="242747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Mme</a:t>
            </a:r>
            <a:r>
              <a:rPr lang="en-US" baseline="0" dirty="0" smtClean="0"/>
              <a:t> </a:t>
            </a:r>
            <a:r>
              <a:rPr lang="en-US" baseline="0" dirty="0" err="1" smtClean="0"/>
              <a:t>Heurtier</a:t>
            </a:r>
            <a:r>
              <a:rPr lang="en-US" baseline="0" dirty="0" smtClean="0"/>
              <a:t> :</a:t>
            </a:r>
            <a:r>
              <a:rPr lang="en-US" dirty="0" smtClean="0"/>
              <a:t>8-Sasaki et al 2021-4-6-21</a:t>
            </a:r>
            <a:endParaRPr lang="en-US" sz="1200" b="0" dirty="0" smtClean="0">
              <a:effectLst/>
              <a:latin typeface="Tahoma" panose="020B0604030504040204" pitchFamily="34" charset="0"/>
              <a:ea typeface="Tahoma" panose="020B0604030504040204" pitchFamily="34" charset="0"/>
              <a:cs typeface="Tahom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D36679ED-17D7-46C9-843B-DD9B3ED614A5}" type="slidenum">
              <a:rPr lang="en-US" smtClean="0"/>
              <a:t>14</a:t>
            </a:fld>
            <a:endParaRPr lang="en-US"/>
          </a:p>
        </p:txBody>
      </p:sp>
    </p:spTree>
    <p:extLst>
      <p:ext uri="{BB962C8B-B14F-4D97-AF65-F5344CB8AC3E}">
        <p14:creationId xmlns:p14="http://schemas.microsoft.com/office/powerpoint/2010/main" val="2690468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Mme</a:t>
            </a:r>
            <a:r>
              <a:rPr lang="en-US" baseline="0" dirty="0" smtClean="0"/>
              <a:t> </a:t>
            </a:r>
            <a:r>
              <a:rPr lang="en-US" baseline="0" dirty="0" err="1" smtClean="0"/>
              <a:t>Heurtier</a:t>
            </a:r>
            <a:r>
              <a:rPr lang="en-US" baseline="0" dirty="0" smtClean="0"/>
              <a:t> :</a:t>
            </a:r>
            <a:r>
              <a:rPr lang="en-US" dirty="0" smtClean="0"/>
              <a:t>9-Grout et al 2021-4-6-21</a:t>
            </a:r>
          </a:p>
          <a:p>
            <a:r>
              <a:rPr lang="en-US" sz="1200" b="0" i="0" kern="1200" dirty="0" smtClean="0">
                <a:solidFill>
                  <a:schemeClr val="tx1"/>
                </a:solidFill>
                <a:effectLst/>
                <a:latin typeface="+mn-lt"/>
                <a:ea typeface="+mn-ea"/>
                <a:cs typeface="+mn-cs"/>
              </a:rPr>
              <a:t>electronic health record (EHR)</a:t>
            </a:r>
            <a:r>
              <a:rPr lang="en-US" dirty="0" smtClean="0"/>
              <a:t> </a:t>
            </a:r>
            <a:endParaRPr lang="en-US" dirty="0"/>
          </a:p>
        </p:txBody>
      </p:sp>
      <p:sp>
        <p:nvSpPr>
          <p:cNvPr id="4" name="Slide Number Placeholder 3"/>
          <p:cNvSpPr>
            <a:spLocks noGrp="1"/>
          </p:cNvSpPr>
          <p:nvPr>
            <p:ph type="sldNum" sz="quarter" idx="10"/>
          </p:nvPr>
        </p:nvSpPr>
        <p:spPr/>
        <p:txBody>
          <a:bodyPr/>
          <a:lstStyle/>
          <a:p>
            <a:fld id="{D36679ED-17D7-46C9-843B-DD9B3ED614A5}" type="slidenum">
              <a:rPr lang="en-US" smtClean="0"/>
              <a:t>15</a:t>
            </a:fld>
            <a:endParaRPr lang="en-US"/>
          </a:p>
        </p:txBody>
      </p:sp>
    </p:spTree>
    <p:extLst>
      <p:ext uri="{BB962C8B-B14F-4D97-AF65-F5344CB8AC3E}">
        <p14:creationId xmlns:p14="http://schemas.microsoft.com/office/powerpoint/2010/main" val="9436537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Mme</a:t>
            </a:r>
            <a:r>
              <a:rPr lang="en-US" baseline="0" dirty="0" smtClean="0"/>
              <a:t> </a:t>
            </a:r>
            <a:r>
              <a:rPr lang="en-US" baseline="0" dirty="0" err="1" smtClean="0"/>
              <a:t>Heurtier</a:t>
            </a:r>
            <a:r>
              <a:rPr lang="en-US" baseline="0" dirty="0" smtClean="0"/>
              <a:t> :</a:t>
            </a:r>
            <a:r>
              <a:rPr lang="en-US" dirty="0" smtClean="0"/>
              <a:t>10-Naz et al 2021-12-4-21</a:t>
            </a:r>
            <a:endParaRPr lang="en-US" dirty="0"/>
          </a:p>
        </p:txBody>
      </p:sp>
      <p:sp>
        <p:nvSpPr>
          <p:cNvPr id="4" name="Slide Number Placeholder 3"/>
          <p:cNvSpPr>
            <a:spLocks noGrp="1"/>
          </p:cNvSpPr>
          <p:nvPr>
            <p:ph type="sldNum" sz="quarter" idx="10"/>
          </p:nvPr>
        </p:nvSpPr>
        <p:spPr/>
        <p:txBody>
          <a:bodyPr/>
          <a:lstStyle/>
          <a:p>
            <a:fld id="{D36679ED-17D7-46C9-843B-DD9B3ED614A5}" type="slidenum">
              <a:rPr lang="en-US" smtClean="0"/>
              <a:t>16</a:t>
            </a:fld>
            <a:endParaRPr lang="en-US"/>
          </a:p>
        </p:txBody>
      </p:sp>
    </p:spTree>
    <p:extLst>
      <p:ext uri="{BB962C8B-B14F-4D97-AF65-F5344CB8AC3E}">
        <p14:creationId xmlns:p14="http://schemas.microsoft.com/office/powerpoint/2010/main" val="127181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17</a:t>
            </a:fld>
            <a:endParaRPr lang="en-US"/>
          </a:p>
        </p:txBody>
      </p:sp>
    </p:spTree>
    <p:extLst>
      <p:ext uri="{BB962C8B-B14F-4D97-AF65-F5344CB8AC3E}">
        <p14:creationId xmlns:p14="http://schemas.microsoft.com/office/powerpoint/2010/main" val="10369257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18</a:t>
            </a:fld>
            <a:endParaRPr lang="en-US"/>
          </a:p>
        </p:txBody>
      </p:sp>
    </p:spTree>
    <p:extLst>
      <p:ext uri="{BB962C8B-B14F-4D97-AF65-F5344CB8AC3E}">
        <p14:creationId xmlns:p14="http://schemas.microsoft.com/office/powerpoint/2010/main" val="2191979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6679ED-17D7-46C9-843B-DD9B3ED614A5}" type="slidenum">
              <a:rPr lang="en-US" smtClean="0"/>
              <a:t>19</a:t>
            </a:fld>
            <a:endParaRPr lang="en-US"/>
          </a:p>
        </p:txBody>
      </p:sp>
    </p:spTree>
    <p:extLst>
      <p:ext uri="{BB962C8B-B14F-4D97-AF65-F5344CB8AC3E}">
        <p14:creationId xmlns:p14="http://schemas.microsoft.com/office/powerpoint/2010/main" val="1668869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6679ED-17D7-46C9-843B-DD9B3ED614A5}" type="slidenum">
              <a:rPr lang="en-US" smtClean="0"/>
              <a:t>2</a:t>
            </a:fld>
            <a:endParaRPr lang="en-US"/>
          </a:p>
        </p:txBody>
      </p:sp>
    </p:spTree>
    <p:extLst>
      <p:ext uri="{BB962C8B-B14F-4D97-AF65-F5344CB8AC3E}">
        <p14:creationId xmlns:p14="http://schemas.microsoft.com/office/powerpoint/2010/main" val="2055835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20</a:t>
            </a:fld>
            <a:endParaRPr lang="en-US"/>
          </a:p>
        </p:txBody>
      </p:sp>
    </p:spTree>
    <p:extLst>
      <p:ext uri="{BB962C8B-B14F-4D97-AF65-F5344CB8AC3E}">
        <p14:creationId xmlns:p14="http://schemas.microsoft.com/office/powerpoint/2010/main" val="1296604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3</a:t>
            </a:fld>
            <a:endParaRPr lang="en-US"/>
          </a:p>
        </p:txBody>
      </p:sp>
    </p:spTree>
    <p:extLst>
      <p:ext uri="{BB962C8B-B14F-4D97-AF65-F5344CB8AC3E}">
        <p14:creationId xmlns:p14="http://schemas.microsoft.com/office/powerpoint/2010/main" val="627876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6679ED-17D7-46C9-843B-DD9B3ED614A5}" type="slidenum">
              <a:rPr lang="en-US" smtClean="0"/>
              <a:t>4</a:t>
            </a:fld>
            <a:endParaRPr lang="en-US"/>
          </a:p>
        </p:txBody>
      </p:sp>
    </p:spTree>
    <p:extLst>
      <p:ext uri="{BB962C8B-B14F-4D97-AF65-F5344CB8AC3E}">
        <p14:creationId xmlns:p14="http://schemas.microsoft.com/office/powerpoint/2010/main" val="1383133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IMF= </a:t>
            </a:r>
            <a:r>
              <a:rPr lang="en-US" dirty="0" err="1" smtClean="0"/>
              <a:t>Fonction</a:t>
            </a:r>
            <a:r>
              <a:rPr lang="en-US" dirty="0" smtClean="0"/>
              <a:t> </a:t>
            </a:r>
            <a:r>
              <a:rPr lang="en-US" dirty="0" err="1" smtClean="0"/>
              <a:t>Modale</a:t>
            </a:r>
            <a:r>
              <a:rPr lang="en-US" dirty="0" smtClean="0"/>
              <a:t> </a:t>
            </a:r>
            <a:r>
              <a:rPr lang="en-US" dirty="0" err="1" smtClean="0"/>
              <a:t>intrinsèque</a:t>
            </a:r>
            <a:endParaRPr lang="en-US" dirty="0" smtClean="0"/>
          </a:p>
          <a:p>
            <a:r>
              <a:rPr lang="en-US" dirty="0" smtClean="0"/>
              <a:t>EMD= </a:t>
            </a:r>
            <a:r>
              <a:rPr lang="en-US" dirty="0" err="1" smtClean="0"/>
              <a:t>Décomposition</a:t>
            </a:r>
            <a:r>
              <a:rPr lang="en-US" dirty="0" smtClean="0"/>
              <a:t> </a:t>
            </a:r>
            <a:r>
              <a:rPr lang="en-US" dirty="0" err="1" smtClean="0"/>
              <a:t>modale</a:t>
            </a:r>
            <a:r>
              <a:rPr lang="en-US" dirty="0" smtClean="0"/>
              <a:t> </a:t>
            </a:r>
            <a:r>
              <a:rPr lang="en-US" dirty="0" err="1" smtClean="0"/>
              <a:t>empirique</a:t>
            </a:r>
            <a:endParaRPr lang="en-US" dirty="0" smtClean="0"/>
          </a:p>
          <a:p>
            <a:r>
              <a:rPr lang="en-US" dirty="0" err="1" smtClean="0"/>
              <a:t>Thèse</a:t>
            </a:r>
            <a:r>
              <a:rPr lang="en-US" dirty="0" smtClean="0"/>
              <a:t> </a:t>
            </a:r>
            <a:r>
              <a:rPr lang="en-US" dirty="0" err="1" smtClean="0"/>
              <a:t>obayda</a:t>
            </a:r>
            <a:r>
              <a:rPr lang="en-US" dirty="0" smtClean="0"/>
              <a:t> 2014</a:t>
            </a:r>
          </a:p>
          <a:p>
            <a:pPr marL="342900" indent="-342900">
              <a:lnSpc>
                <a:spcPct val="200000"/>
              </a:lnSpc>
              <a:buFont typeface="+mj-lt"/>
              <a:buAutoNum type="arabicPeriod"/>
            </a:pPr>
            <a:r>
              <a:rPr lang="fr-FR" sz="1200" b="1" dirty="0" smtClean="0"/>
              <a:t>Seuil qui contrôle la qualité de la décomposition :</a:t>
            </a:r>
          </a:p>
          <a:p>
            <a:pPr>
              <a:lnSpc>
                <a:spcPct val="200000"/>
              </a:lnSpc>
            </a:pPr>
            <a:r>
              <a:rPr lang="fr-FR" sz="1200" b="1" dirty="0" smtClean="0"/>
              <a:t>	</a:t>
            </a:r>
            <a:r>
              <a:rPr lang="fr-FR" sz="1200" b="1" dirty="0" err="1" smtClean="0"/>
              <a:t>std_thr</a:t>
            </a:r>
            <a:r>
              <a:rPr lang="fr-FR" sz="1200" b="1" dirty="0" smtClean="0"/>
              <a:t> - Teste pour le proto-IMF comment la variance change entre les tamisages.</a:t>
            </a:r>
          </a:p>
          <a:p>
            <a:pPr>
              <a:lnSpc>
                <a:spcPct val="200000"/>
              </a:lnSpc>
            </a:pPr>
            <a:r>
              <a:rPr lang="fr-FR" sz="1200" b="1" dirty="0" smtClean="0"/>
              <a:t>	</a:t>
            </a:r>
            <a:r>
              <a:rPr lang="fr-FR" sz="1200" b="1" dirty="0" err="1" smtClean="0"/>
              <a:t>svar_thr</a:t>
            </a:r>
            <a:r>
              <a:rPr lang="fr-FR" sz="1200" b="1" dirty="0" smtClean="0"/>
              <a:t> - Teste pour le proto-IMF comment l'énergie change entre les tamisages.</a:t>
            </a:r>
          </a:p>
          <a:p>
            <a:pPr>
              <a:lnSpc>
                <a:spcPct val="200000"/>
              </a:lnSpc>
            </a:pPr>
            <a:r>
              <a:rPr lang="fr-FR" sz="1200" b="1" dirty="0" smtClean="0"/>
              <a:t>	</a:t>
            </a:r>
            <a:r>
              <a:rPr lang="fr-FR" sz="1200" b="1" dirty="0" err="1" smtClean="0"/>
              <a:t>total_power_thr</a:t>
            </a:r>
            <a:r>
              <a:rPr lang="fr-FR" sz="1200" b="1" dirty="0" smtClean="0"/>
              <a:t> - Teste pour l'ensemble de la décomposition la quantité d'énergie résolue.</a:t>
            </a:r>
          </a:p>
          <a:p>
            <a:pPr>
              <a:lnSpc>
                <a:spcPct val="200000"/>
              </a:lnSpc>
            </a:pPr>
            <a:r>
              <a:rPr lang="fr-FR" sz="1200" b="1" dirty="0" smtClean="0"/>
              <a:t>	</a:t>
            </a:r>
            <a:r>
              <a:rPr lang="fr-FR" sz="1200" b="1" dirty="0" err="1" smtClean="0"/>
              <a:t>range_thr</a:t>
            </a:r>
            <a:r>
              <a:rPr lang="fr-FR" sz="1200" b="1" dirty="0" smtClean="0"/>
              <a:t> - Teste pour l'ensemble de la décomposition si la différence est minime.</a:t>
            </a:r>
            <a:endParaRPr lang="en-US" dirty="0" smtClean="0"/>
          </a:p>
          <a:p>
            <a:endParaRPr lang="en-US" dirty="0"/>
          </a:p>
        </p:txBody>
      </p:sp>
      <p:sp>
        <p:nvSpPr>
          <p:cNvPr id="4" name="Slide Number Placeholder 3"/>
          <p:cNvSpPr>
            <a:spLocks noGrp="1"/>
          </p:cNvSpPr>
          <p:nvPr>
            <p:ph type="sldNum" sz="quarter" idx="10"/>
          </p:nvPr>
        </p:nvSpPr>
        <p:spPr/>
        <p:txBody>
          <a:bodyPr/>
          <a:lstStyle/>
          <a:p>
            <a:fld id="{D36679ED-17D7-46C9-843B-DD9B3ED614A5}" type="slidenum">
              <a:rPr lang="en-US" smtClean="0"/>
              <a:t>5</a:t>
            </a:fld>
            <a:endParaRPr lang="en-US"/>
          </a:p>
        </p:txBody>
      </p:sp>
    </p:spTree>
    <p:extLst>
      <p:ext uri="{BB962C8B-B14F-4D97-AF65-F5344CB8AC3E}">
        <p14:creationId xmlns:p14="http://schemas.microsoft.com/office/powerpoint/2010/main" val="1127595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RMSE = </a:t>
            </a:r>
            <a:r>
              <a:rPr lang="en-US" dirty="0" err="1" smtClean="0"/>
              <a:t>erreur</a:t>
            </a:r>
            <a:r>
              <a:rPr lang="en-US" dirty="0" smtClean="0"/>
              <a:t> </a:t>
            </a:r>
            <a:r>
              <a:rPr lang="en-US" dirty="0" err="1" smtClean="0"/>
              <a:t>quadratique</a:t>
            </a:r>
            <a:r>
              <a:rPr lang="en-US" dirty="0" smtClean="0"/>
              <a:t> </a:t>
            </a:r>
            <a:r>
              <a:rPr lang="en-US" dirty="0" err="1" smtClean="0"/>
              <a:t>moyenne</a:t>
            </a:r>
            <a:r>
              <a:rPr lang="en-US" dirty="0" smtClean="0"/>
              <a:t> </a:t>
            </a:r>
            <a:endParaRPr lang="en-US" dirty="0"/>
          </a:p>
        </p:txBody>
      </p:sp>
      <p:sp>
        <p:nvSpPr>
          <p:cNvPr id="4" name="Slide Number Placeholder 3"/>
          <p:cNvSpPr>
            <a:spLocks noGrp="1"/>
          </p:cNvSpPr>
          <p:nvPr>
            <p:ph type="sldNum" sz="quarter" idx="10"/>
          </p:nvPr>
        </p:nvSpPr>
        <p:spPr/>
        <p:txBody>
          <a:bodyPr/>
          <a:lstStyle/>
          <a:p>
            <a:fld id="{D36679ED-17D7-46C9-843B-DD9B3ED614A5}" type="slidenum">
              <a:rPr lang="en-US" smtClean="0"/>
              <a:t>6</a:t>
            </a:fld>
            <a:endParaRPr lang="en-US"/>
          </a:p>
        </p:txBody>
      </p:sp>
    </p:spTree>
    <p:extLst>
      <p:ext uri="{BB962C8B-B14F-4D97-AF65-F5344CB8AC3E}">
        <p14:creationId xmlns:p14="http://schemas.microsoft.com/office/powerpoint/2010/main" val="3358238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IMF= </a:t>
            </a:r>
            <a:r>
              <a:rPr lang="en-US" dirty="0" err="1" smtClean="0"/>
              <a:t>Fonction</a:t>
            </a:r>
            <a:r>
              <a:rPr lang="en-US" dirty="0" smtClean="0"/>
              <a:t> </a:t>
            </a:r>
            <a:r>
              <a:rPr lang="en-US" dirty="0" err="1" smtClean="0"/>
              <a:t>Modale</a:t>
            </a:r>
            <a:r>
              <a:rPr lang="en-US" dirty="0" smtClean="0"/>
              <a:t> </a:t>
            </a:r>
            <a:r>
              <a:rPr lang="en-US" dirty="0" err="1" smtClean="0"/>
              <a:t>intrinsèque</a:t>
            </a:r>
            <a:endParaRPr lang="en-US" dirty="0" smtClean="0"/>
          </a:p>
          <a:p>
            <a:r>
              <a:rPr lang="en-US" dirty="0" smtClean="0"/>
              <a:t>EMD= </a:t>
            </a:r>
            <a:r>
              <a:rPr lang="en-US" dirty="0" err="1" smtClean="0"/>
              <a:t>Décomposition</a:t>
            </a:r>
            <a:r>
              <a:rPr lang="en-US" dirty="0" smtClean="0"/>
              <a:t> </a:t>
            </a:r>
            <a:r>
              <a:rPr lang="en-US" dirty="0" err="1" smtClean="0"/>
              <a:t>modale</a:t>
            </a:r>
            <a:r>
              <a:rPr lang="en-US" dirty="0" smtClean="0"/>
              <a:t> </a:t>
            </a:r>
            <a:r>
              <a:rPr lang="en-US" dirty="0" err="1" smtClean="0"/>
              <a:t>empirique</a:t>
            </a:r>
            <a:endParaRPr lang="en-US" dirty="0" smtClean="0"/>
          </a:p>
          <a:p>
            <a:r>
              <a:rPr lang="en-US" dirty="0" err="1" smtClean="0"/>
              <a:t>Thèse</a:t>
            </a:r>
            <a:r>
              <a:rPr lang="en-US" dirty="0" smtClean="0"/>
              <a:t> </a:t>
            </a:r>
            <a:r>
              <a:rPr lang="en-US" dirty="0" err="1" smtClean="0"/>
              <a:t>obayda</a:t>
            </a:r>
            <a:r>
              <a:rPr lang="en-US" dirty="0" smtClean="0"/>
              <a:t> 2014</a:t>
            </a:r>
            <a:endParaRPr lang="en-US" dirty="0"/>
          </a:p>
        </p:txBody>
      </p:sp>
      <p:sp>
        <p:nvSpPr>
          <p:cNvPr id="4" name="Slide Number Placeholder 3"/>
          <p:cNvSpPr>
            <a:spLocks noGrp="1"/>
          </p:cNvSpPr>
          <p:nvPr>
            <p:ph type="sldNum" sz="quarter" idx="10"/>
          </p:nvPr>
        </p:nvSpPr>
        <p:spPr/>
        <p:txBody>
          <a:bodyPr/>
          <a:lstStyle/>
          <a:p>
            <a:fld id="{D36679ED-17D7-46C9-843B-DD9B3ED614A5}" type="slidenum">
              <a:rPr lang="en-US" smtClean="0"/>
              <a:t>7</a:t>
            </a:fld>
            <a:endParaRPr lang="en-US"/>
          </a:p>
        </p:txBody>
      </p:sp>
    </p:spTree>
    <p:extLst>
      <p:ext uri="{BB962C8B-B14F-4D97-AF65-F5344CB8AC3E}">
        <p14:creationId xmlns:p14="http://schemas.microsoft.com/office/powerpoint/2010/main" val="3677233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just"/>
                <a:r>
                  <a:rPr lang="fr-FR" sz="1200" b="1" dirty="0" smtClean="0">
                    <a:latin typeface="Tahoma" panose="020B0604030504040204" pitchFamily="34" charset="0"/>
                    <a:ea typeface="Tahoma" panose="020B0604030504040204" pitchFamily="34" charset="0"/>
                    <a:cs typeface="Tahoma" panose="020B0604030504040204" pitchFamily="34" charset="0"/>
                  </a:rPr>
                  <a:t>Etape 0 </a:t>
                </a:r>
                <a:r>
                  <a:rPr lang="fr-FR" sz="1200" dirty="0" smtClean="0">
                    <a:latin typeface="Tahoma" panose="020B0604030504040204" pitchFamily="34" charset="0"/>
                    <a:ea typeface="Tahoma" panose="020B0604030504040204" pitchFamily="34" charset="0"/>
                    <a:cs typeface="Tahoma" panose="020B0604030504040204" pitchFamily="34" charset="0"/>
                  </a:rPr>
                  <a:t>:  initialiser le signal h</a:t>
                </a:r>
                <a:r>
                  <a:rPr lang="fr-FR" sz="1200" baseline="-25000" dirty="0" smtClean="0">
                    <a:latin typeface="Tahoma" panose="020B0604030504040204" pitchFamily="34" charset="0"/>
                    <a:ea typeface="Tahoma" panose="020B0604030504040204" pitchFamily="34" charset="0"/>
                    <a:cs typeface="Tahoma" panose="020B0604030504040204" pitchFamily="34" charset="0"/>
                  </a:rPr>
                  <a:t>0</a:t>
                </a:r>
                <a:r>
                  <a:rPr lang="fr-FR" sz="1200" dirty="0" smtClean="0">
                    <a:latin typeface="Tahoma" panose="020B0604030504040204" pitchFamily="34" charset="0"/>
                    <a:ea typeface="Tahoma" panose="020B0604030504040204" pitchFamily="34" charset="0"/>
                    <a:cs typeface="Tahoma" panose="020B0604030504040204" pitchFamily="34" charset="0"/>
                  </a:rPr>
                  <a:t>(t) par x(t) et le signal résidu r(t) = x(t). </a:t>
                </a:r>
              </a:p>
              <a:p>
                <a:pPr algn="just"/>
                <a:r>
                  <a:rPr lang="fr-FR" sz="1200" b="1" dirty="0" smtClean="0">
                    <a:latin typeface="Tahoma" panose="020B0604030504040204" pitchFamily="34" charset="0"/>
                    <a:ea typeface="Tahoma" panose="020B0604030504040204" pitchFamily="34" charset="0"/>
                    <a:cs typeface="Tahoma" panose="020B0604030504040204" pitchFamily="34" charset="0"/>
                  </a:rPr>
                  <a:t>Etape 1</a:t>
                </a:r>
                <a:r>
                  <a:rPr lang="fr-FR" sz="1200" dirty="0" smtClean="0">
                    <a:latin typeface="Tahoma" panose="020B0604030504040204" pitchFamily="34" charset="0"/>
                    <a:ea typeface="Tahoma" panose="020B0604030504040204" pitchFamily="34" charset="0"/>
                    <a:cs typeface="Tahoma" panose="020B0604030504040204" pitchFamily="34" charset="0"/>
                  </a:rPr>
                  <a:t> : La première étape consiste à identifier les extrema locaux signal h</a:t>
                </a:r>
                <a:r>
                  <a:rPr lang="fr-FR" sz="1200" baseline="-25000" dirty="0" smtClean="0">
                    <a:latin typeface="Tahoma" panose="020B0604030504040204" pitchFamily="34" charset="0"/>
                    <a:ea typeface="Tahoma" panose="020B0604030504040204" pitchFamily="34" charset="0"/>
                    <a:cs typeface="Tahoma" panose="020B0604030504040204" pitchFamily="34" charset="0"/>
                  </a:rPr>
                  <a:t>0</a:t>
                </a:r>
                <a:r>
                  <a:rPr lang="fr-FR" sz="1200" dirty="0" smtClean="0">
                    <a:latin typeface="Tahoma" panose="020B0604030504040204" pitchFamily="34" charset="0"/>
                    <a:ea typeface="Tahoma" panose="020B0604030504040204" pitchFamily="34" charset="0"/>
                    <a:cs typeface="Tahoma" panose="020B0604030504040204" pitchFamily="34" charset="0"/>
                  </a:rPr>
                  <a:t>(t). C’est le début du processus de tamisage. </a:t>
                </a:r>
              </a:p>
              <a:p>
                <a:r>
                  <a:rPr lang="fr-FR" sz="1200" dirty="0" smtClean="0">
                    <a:latin typeface="Tahoma" panose="020B0604030504040204" pitchFamily="34" charset="0"/>
                    <a:ea typeface="Tahoma" panose="020B0604030504040204" pitchFamily="34" charset="0"/>
                    <a:cs typeface="Tahoma" panose="020B0604030504040204" pitchFamily="34" charset="0"/>
                  </a:rPr>
                  <a:t>Interpoler ensuite tous les maximas avec la méthode des </a:t>
                </a:r>
                <a:r>
                  <a:rPr lang="fr-FR" sz="1200" dirty="0" err="1" smtClean="0">
                    <a:latin typeface="Tahoma" panose="020B0604030504040204" pitchFamily="34" charset="0"/>
                    <a:ea typeface="Tahoma" panose="020B0604030504040204" pitchFamily="34" charset="0"/>
                    <a:cs typeface="Tahoma" panose="020B0604030504040204" pitchFamily="34" charset="0"/>
                  </a:rPr>
                  <a:t>splines</a:t>
                </a:r>
                <a:r>
                  <a:rPr lang="fr-FR" sz="1200" dirty="0" smtClean="0">
                    <a:latin typeface="Tahoma" panose="020B0604030504040204" pitchFamily="34" charset="0"/>
                    <a:ea typeface="Tahoma" panose="020B0604030504040204" pitchFamily="34" charset="0"/>
                    <a:cs typeface="Tahoma" panose="020B0604030504040204" pitchFamily="34" charset="0"/>
                  </a:rPr>
                  <a:t> cubiques par exemple pour construire l’enveloppe supérieure (</a:t>
                </a:r>
                <a:r>
                  <a:rPr lang="fr-FR" sz="1200" dirty="0" err="1" smtClean="0">
                    <a:latin typeface="Tahoma" panose="020B0604030504040204" pitchFamily="34" charset="0"/>
                    <a:ea typeface="Tahoma" panose="020B0604030504040204" pitchFamily="34" charset="0"/>
                    <a:cs typeface="Tahoma" panose="020B0604030504040204" pitchFamily="34" charset="0"/>
                  </a:rPr>
                  <a:t>envsup</a:t>
                </a:r>
                <a:r>
                  <a:rPr lang="fr-FR" sz="1200" dirty="0" smtClean="0">
                    <a:latin typeface="Tahoma" panose="020B0604030504040204" pitchFamily="34" charset="0"/>
                    <a:ea typeface="Tahoma" panose="020B0604030504040204" pitchFamily="34" charset="0"/>
                    <a:cs typeface="Tahoma" panose="020B0604030504040204" pitchFamily="34" charset="0"/>
                  </a:rPr>
                  <a:t>) et même avec les minimas pour construire l’enveloppe inférieure(</a:t>
                </a:r>
                <a:r>
                  <a:rPr lang="fr-FR" sz="1200" dirty="0" err="1" smtClean="0">
                    <a:latin typeface="Tahoma" panose="020B0604030504040204" pitchFamily="34" charset="0"/>
                    <a:ea typeface="Tahoma" panose="020B0604030504040204" pitchFamily="34" charset="0"/>
                    <a:cs typeface="Tahoma" panose="020B0604030504040204" pitchFamily="34" charset="0"/>
                  </a:rPr>
                  <a:t>envinf</a:t>
                </a:r>
                <a:r>
                  <a:rPr lang="fr-FR" sz="1200" dirty="0" smtClean="0">
                    <a:latin typeface="Tahoma" panose="020B0604030504040204" pitchFamily="34" charset="0"/>
                    <a:ea typeface="Tahoma" panose="020B0604030504040204" pitchFamily="34" charset="0"/>
                    <a:cs typeface="Tahoma" panose="020B0604030504040204" pitchFamily="34" charset="0"/>
                  </a:rPr>
                  <a:t>)</a:t>
                </a:r>
              </a:p>
              <a:p>
                <a:r>
                  <a:rPr lang="fr-FR" sz="1200" b="1" dirty="0" smtClean="0">
                    <a:latin typeface="Tahoma" panose="020B0604030504040204" pitchFamily="34" charset="0"/>
                    <a:ea typeface="Tahoma" panose="020B0604030504040204" pitchFamily="34" charset="0"/>
                    <a:cs typeface="Tahoma" panose="020B0604030504040204" pitchFamily="34" charset="0"/>
                  </a:rPr>
                  <a:t>Etape 2: </a:t>
                </a:r>
                <a:r>
                  <a:rPr lang="fr-FR" sz="1200" dirty="0" smtClean="0">
                    <a:latin typeface="Tahoma" panose="020B0604030504040204" pitchFamily="34" charset="0"/>
                    <a:ea typeface="Tahoma" panose="020B0604030504040204" pitchFamily="34" charset="0"/>
                    <a:cs typeface="Tahoma" panose="020B0604030504040204" pitchFamily="34" charset="0"/>
                  </a:rPr>
                  <a:t>Calcul de la moyenne locale du signal x(t)</a:t>
                </a:r>
              </a:p>
              <a:p>
                <a:pPr algn="ctr"/>
                <a:r>
                  <a:rPr lang="fr-FR" sz="1200" b="1" dirty="0" smtClean="0">
                    <a:latin typeface="Tahoma" panose="020B0604030504040204" pitchFamily="34" charset="0"/>
                    <a:ea typeface="Tahoma" panose="020B0604030504040204" pitchFamily="34" charset="0"/>
                    <a:cs typeface="Tahoma" panose="020B0604030504040204" pitchFamily="34" charset="0"/>
                  </a:rPr>
                  <a:t>m</a:t>
                </a:r>
                <a:r>
                  <a:rPr lang="fr-FR" sz="1200" b="1"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b="1" dirty="0" smtClean="0">
                    <a:latin typeface="Tahoma" panose="020B0604030504040204" pitchFamily="34" charset="0"/>
                    <a:ea typeface="Tahoma" panose="020B0604030504040204" pitchFamily="34" charset="0"/>
                    <a:cs typeface="Tahoma" panose="020B0604030504040204" pitchFamily="34" charset="0"/>
                  </a:rPr>
                  <a:t>(t) =</a:t>
                </a:r>
                <a14:m>
                  <m:oMath xmlns:m="http://schemas.openxmlformats.org/officeDocument/2006/math">
                    <m:f>
                      <m:fPr>
                        <m:ctrlPr>
                          <a:rPr lang="fr-FR" sz="1200" b="1" i="1" smtClean="0">
                            <a:latin typeface="Cambria Math" panose="02040503050406030204" pitchFamily="18" charset="0"/>
                            <a:ea typeface="Tahoma" panose="020B0604030504040204" pitchFamily="34" charset="0"/>
                            <a:cs typeface="Tahoma" panose="020B0604030504040204" pitchFamily="34" charset="0"/>
                          </a:rPr>
                        </m:ctrlPr>
                      </m:fPr>
                      <m:num>
                        <m:sSub>
                          <m:sSubPr>
                            <m:ctrlPr>
                              <a:rPr lang="fr-FR" sz="1200" b="1" i="1" smtClean="0">
                                <a:latin typeface="Cambria Math" panose="02040503050406030204" pitchFamily="18" charset="0"/>
                                <a:ea typeface="Tahoma" panose="020B0604030504040204" pitchFamily="34" charset="0"/>
                                <a:cs typeface="Tahoma" panose="020B0604030504040204" pitchFamily="34" charset="0"/>
                              </a:rPr>
                            </m:ctrlPr>
                          </m:sSubPr>
                          <m:e>
                            <m:r>
                              <a:rPr lang="en-US" sz="1200" b="1" i="1" smtClean="0">
                                <a:latin typeface="Cambria Math" panose="02040503050406030204" pitchFamily="18" charset="0"/>
                                <a:ea typeface="Tahoma" panose="020B0604030504040204" pitchFamily="34" charset="0"/>
                                <a:cs typeface="Tahoma" panose="020B0604030504040204" pitchFamily="34" charset="0"/>
                              </a:rPr>
                              <m:t>𝒆𝒏𝒗</m:t>
                            </m:r>
                          </m:e>
                          <m:sub>
                            <m:r>
                              <a:rPr lang="en-US" sz="1200" b="1" i="1" smtClean="0">
                                <a:latin typeface="Cambria Math" panose="02040503050406030204" pitchFamily="18" charset="0"/>
                                <a:ea typeface="Tahoma" panose="020B0604030504040204" pitchFamily="34" charset="0"/>
                                <a:cs typeface="Tahoma" panose="020B0604030504040204" pitchFamily="34" charset="0"/>
                              </a:rPr>
                              <m:t>𝒔𝒖𝒑</m:t>
                            </m:r>
                          </m:sub>
                        </m:sSub>
                        <m:r>
                          <a:rPr lang="en-US" sz="1200" b="1" i="1" smtClean="0">
                            <a:latin typeface="Cambria Math" panose="02040503050406030204" pitchFamily="18" charset="0"/>
                            <a:ea typeface="Tahoma" panose="020B0604030504040204" pitchFamily="34" charset="0"/>
                            <a:cs typeface="Tahoma" panose="020B0604030504040204" pitchFamily="34" charset="0"/>
                          </a:rPr>
                          <m:t>+</m:t>
                        </m:r>
                        <m:sSub>
                          <m:sSubPr>
                            <m:ctrlPr>
                              <a:rPr lang="en-US" sz="1200" b="1" i="1" smtClean="0">
                                <a:latin typeface="Cambria Math" panose="02040503050406030204" pitchFamily="18" charset="0"/>
                                <a:ea typeface="Tahoma" panose="020B0604030504040204" pitchFamily="34" charset="0"/>
                                <a:cs typeface="Tahoma" panose="020B0604030504040204" pitchFamily="34" charset="0"/>
                              </a:rPr>
                            </m:ctrlPr>
                          </m:sSubPr>
                          <m:e>
                            <m:r>
                              <a:rPr lang="en-US" sz="1200" b="1" i="1" smtClean="0">
                                <a:latin typeface="Cambria Math" panose="02040503050406030204" pitchFamily="18" charset="0"/>
                                <a:ea typeface="Tahoma" panose="020B0604030504040204" pitchFamily="34" charset="0"/>
                                <a:cs typeface="Tahoma" panose="020B0604030504040204" pitchFamily="34" charset="0"/>
                              </a:rPr>
                              <m:t>𝒆𝒏𝒗</m:t>
                            </m:r>
                          </m:e>
                          <m:sub>
                            <m:r>
                              <a:rPr lang="en-US" sz="1200" b="1" i="1" smtClean="0">
                                <a:latin typeface="Cambria Math" panose="02040503050406030204" pitchFamily="18" charset="0"/>
                                <a:ea typeface="Tahoma" panose="020B0604030504040204" pitchFamily="34" charset="0"/>
                                <a:cs typeface="Tahoma" panose="020B0604030504040204" pitchFamily="34" charset="0"/>
                              </a:rPr>
                              <m:t>𝒊𝒏𝒇</m:t>
                            </m:r>
                          </m:sub>
                        </m:sSub>
                      </m:num>
                      <m:den>
                        <m:r>
                          <a:rPr lang="en-US" sz="1200" b="1" i="1" smtClean="0">
                            <a:latin typeface="Cambria Math" panose="02040503050406030204" pitchFamily="18" charset="0"/>
                            <a:ea typeface="Tahoma" panose="020B0604030504040204" pitchFamily="34" charset="0"/>
                            <a:cs typeface="Tahoma" panose="020B0604030504040204" pitchFamily="34" charset="0"/>
                          </a:rPr>
                          <m:t>𝟐</m:t>
                        </m:r>
                      </m:den>
                    </m:f>
                  </m:oMath>
                </a14:m>
                <a:endParaRPr lang="en-US" dirty="0" smtClean="0"/>
              </a:p>
              <a:p>
                <a:r>
                  <a:rPr lang="fr-FR" sz="1200" b="1" dirty="0" smtClean="0">
                    <a:latin typeface="Tahoma" panose="020B0604030504040204" pitchFamily="34" charset="0"/>
                    <a:ea typeface="Tahoma" panose="020B0604030504040204" pitchFamily="34" charset="0"/>
                    <a:cs typeface="Tahoma" panose="020B0604030504040204" pitchFamily="34" charset="0"/>
                  </a:rPr>
                  <a:t>Étape 3 </a:t>
                </a:r>
                <a:r>
                  <a:rPr lang="fr-FR" sz="1200" dirty="0" smtClean="0">
                    <a:latin typeface="Tahoma" panose="020B0604030504040204" pitchFamily="34" charset="0"/>
                    <a:ea typeface="Tahoma" panose="020B0604030504040204" pitchFamily="34" charset="0"/>
                    <a:cs typeface="Tahoma" panose="020B0604030504040204" pitchFamily="34" charset="0"/>
                  </a:rPr>
                  <a:t>: Calculer la différence entre le signal et la moyenne m</a:t>
                </a:r>
                <a:r>
                  <a:rPr lang="fr-FR" sz="1200"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dirty="0" smtClean="0">
                    <a:latin typeface="Tahoma" panose="020B0604030504040204" pitchFamily="34" charset="0"/>
                    <a:ea typeface="Tahoma" panose="020B0604030504040204" pitchFamily="34" charset="0"/>
                    <a:cs typeface="Tahoma" panose="020B0604030504040204" pitchFamily="34" charset="0"/>
                  </a:rPr>
                  <a:t>(t) afin de déterminer la première composante IMF notée h</a:t>
                </a:r>
                <a:r>
                  <a:rPr lang="fr-FR" sz="1200"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dirty="0" smtClean="0">
                    <a:latin typeface="Tahoma" panose="020B0604030504040204" pitchFamily="34" charset="0"/>
                    <a:ea typeface="Tahoma" panose="020B0604030504040204" pitchFamily="34" charset="0"/>
                    <a:cs typeface="Tahoma" panose="020B0604030504040204" pitchFamily="34" charset="0"/>
                  </a:rPr>
                  <a:t>(t). </a:t>
                </a:r>
              </a:p>
              <a:p>
                <a:pPr algn="ctr"/>
                <a:r>
                  <a:rPr lang="fr-FR" sz="1200" b="1" dirty="0" smtClean="0">
                    <a:latin typeface="Tahoma" panose="020B0604030504040204" pitchFamily="34" charset="0"/>
                    <a:ea typeface="Tahoma" panose="020B0604030504040204" pitchFamily="34" charset="0"/>
                    <a:cs typeface="Tahoma" panose="020B0604030504040204" pitchFamily="34" charset="0"/>
                  </a:rPr>
                  <a:t>h</a:t>
                </a:r>
                <a:r>
                  <a:rPr lang="fr-FR" sz="1200" b="1"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b="1" dirty="0" smtClean="0">
                    <a:latin typeface="Tahoma" panose="020B0604030504040204" pitchFamily="34" charset="0"/>
                    <a:ea typeface="Tahoma" panose="020B0604030504040204" pitchFamily="34" charset="0"/>
                    <a:cs typeface="Tahoma" panose="020B0604030504040204" pitchFamily="34" charset="0"/>
                  </a:rPr>
                  <a:t>(t) = h</a:t>
                </a:r>
                <a:r>
                  <a:rPr lang="fr-FR" sz="1200" b="1" baseline="-25000" dirty="0" smtClean="0">
                    <a:latin typeface="Tahoma" panose="020B0604030504040204" pitchFamily="34" charset="0"/>
                    <a:ea typeface="Tahoma" panose="020B0604030504040204" pitchFamily="34" charset="0"/>
                    <a:cs typeface="Tahoma" panose="020B0604030504040204" pitchFamily="34" charset="0"/>
                  </a:rPr>
                  <a:t>0</a:t>
                </a:r>
                <a:r>
                  <a:rPr lang="fr-FR" sz="1200" b="1" dirty="0" smtClean="0">
                    <a:latin typeface="Tahoma" panose="020B0604030504040204" pitchFamily="34" charset="0"/>
                    <a:ea typeface="Tahoma" panose="020B0604030504040204" pitchFamily="34" charset="0"/>
                    <a:cs typeface="Tahoma" panose="020B0604030504040204" pitchFamily="34" charset="0"/>
                  </a:rPr>
                  <a:t>(t) - m</a:t>
                </a:r>
                <a:r>
                  <a:rPr lang="fr-FR" sz="1200" b="1"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b="1" dirty="0" smtClean="0">
                    <a:latin typeface="Tahoma" panose="020B0604030504040204" pitchFamily="34" charset="0"/>
                    <a:ea typeface="Tahoma" panose="020B0604030504040204" pitchFamily="34" charset="0"/>
                    <a:cs typeface="Tahoma" panose="020B0604030504040204" pitchFamily="34" charset="0"/>
                  </a:rPr>
                  <a:t>(t). </a:t>
                </a:r>
              </a:p>
              <a:p>
                <a:r>
                  <a:rPr lang="fr-FR" sz="1200" dirty="0" smtClean="0">
                    <a:latin typeface="Tahoma" panose="020B0604030504040204" pitchFamily="34" charset="0"/>
                    <a:ea typeface="Tahoma" panose="020B0604030504040204" pitchFamily="34" charset="0"/>
                    <a:cs typeface="Tahoma" panose="020B0604030504040204" pitchFamily="34" charset="0"/>
                  </a:rPr>
                  <a:t>Remplacer ensuite le signal h</a:t>
                </a:r>
                <a:r>
                  <a:rPr lang="fr-FR" sz="1200" baseline="-25000" dirty="0" smtClean="0">
                    <a:latin typeface="Tahoma" panose="020B0604030504040204" pitchFamily="34" charset="0"/>
                    <a:ea typeface="Tahoma" panose="020B0604030504040204" pitchFamily="34" charset="0"/>
                    <a:cs typeface="Tahoma" panose="020B0604030504040204" pitchFamily="34" charset="0"/>
                  </a:rPr>
                  <a:t>0</a:t>
                </a:r>
                <a:r>
                  <a:rPr lang="fr-FR" sz="1200" dirty="0" smtClean="0">
                    <a:latin typeface="Tahoma" panose="020B0604030504040204" pitchFamily="34" charset="0"/>
                    <a:ea typeface="Tahoma" panose="020B0604030504040204" pitchFamily="34" charset="0"/>
                    <a:cs typeface="Tahoma" panose="020B0604030504040204" pitchFamily="34" charset="0"/>
                  </a:rPr>
                  <a:t>(t) par le signal h</a:t>
                </a:r>
                <a:r>
                  <a:rPr lang="fr-FR" sz="1200"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dirty="0" smtClean="0">
                    <a:latin typeface="Tahoma" panose="020B0604030504040204" pitchFamily="34" charset="0"/>
                    <a:ea typeface="Tahoma" panose="020B0604030504040204" pitchFamily="34" charset="0"/>
                    <a:cs typeface="Tahoma" panose="020B0604030504040204" pitchFamily="34" charset="0"/>
                  </a:rPr>
                  <a:t>(t) et refaire les étapes de 1 à 3 jusqu’à satisfaire un critère donné. </a:t>
                </a:r>
              </a:p>
              <a:p>
                <a:endParaRPr lang="fr-FR" sz="1200" dirty="0" smtClean="0">
                  <a:latin typeface="Tahoma" panose="020B0604030504040204" pitchFamily="34" charset="0"/>
                  <a:ea typeface="Tahoma" panose="020B0604030504040204" pitchFamily="34" charset="0"/>
                  <a:cs typeface="Tahoma" panose="020B0604030504040204" pitchFamily="34" charset="0"/>
                </a:endParaRPr>
              </a:p>
              <a:p>
                <a:endParaRPr lang="fr-FR" sz="1200" dirty="0" smtClean="0">
                  <a:latin typeface="Tahoma" panose="020B0604030504040204" pitchFamily="34" charset="0"/>
                  <a:ea typeface="Tahoma" panose="020B0604030504040204" pitchFamily="34" charset="0"/>
                  <a:cs typeface="Tahoma" panose="020B0604030504040204" pitchFamily="34" charset="0"/>
                </a:endParaRPr>
              </a:p>
              <a:p>
                <a:r>
                  <a:rPr lang="fr-FR" sz="1200" b="1" dirty="0" smtClean="0">
                    <a:latin typeface="Tahoma" panose="020B0604030504040204" pitchFamily="34" charset="0"/>
                    <a:ea typeface="Tahoma" panose="020B0604030504040204" pitchFamily="34" charset="0"/>
                    <a:cs typeface="Tahoma" panose="020B0604030504040204" pitchFamily="34" charset="0"/>
                  </a:rPr>
                  <a:t>Étape 4 </a:t>
                </a:r>
                <a:r>
                  <a:rPr lang="fr-FR" sz="1200" dirty="0" smtClean="0">
                    <a:latin typeface="Tahoma" panose="020B0604030504040204" pitchFamily="34" charset="0"/>
                    <a:ea typeface="Tahoma" panose="020B0604030504040204" pitchFamily="34" charset="0"/>
                    <a:cs typeface="Tahoma" panose="020B0604030504040204" pitchFamily="34" charset="0"/>
                  </a:rPr>
                  <a:t>: A l’issu de l’étape 3 qui indique la fin du processus de tamisage. Recueillir la première composante IMF d</a:t>
                </a:r>
                <a:r>
                  <a:rPr lang="fr-FR" sz="1200"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dirty="0" smtClean="0">
                    <a:latin typeface="Tahoma" panose="020B0604030504040204" pitchFamily="34" charset="0"/>
                    <a:ea typeface="Tahoma" panose="020B0604030504040204" pitchFamily="34" charset="0"/>
                    <a:cs typeface="Tahoma" panose="020B0604030504040204" pitchFamily="34" charset="0"/>
                  </a:rPr>
                  <a:t>(t) = h</a:t>
                </a:r>
                <a:r>
                  <a:rPr lang="fr-FR" sz="1200"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dirty="0" smtClean="0">
                    <a:latin typeface="Tahoma" panose="020B0604030504040204" pitchFamily="34" charset="0"/>
                    <a:ea typeface="Tahoma" panose="020B0604030504040204" pitchFamily="34" charset="0"/>
                    <a:cs typeface="Tahoma" panose="020B0604030504040204" pitchFamily="34" charset="0"/>
                  </a:rPr>
                  <a:t>(t) et calculer le signal résidu. </a:t>
                </a:r>
              </a:p>
              <a:p>
                <a:pPr algn="ctr"/>
                <a:r>
                  <a:rPr lang="fr-FR" sz="1200" b="1" dirty="0" smtClean="0">
                    <a:latin typeface="Tahoma" panose="020B0604030504040204" pitchFamily="34" charset="0"/>
                    <a:ea typeface="Tahoma" panose="020B0604030504040204" pitchFamily="34" charset="0"/>
                    <a:cs typeface="Tahoma" panose="020B0604030504040204" pitchFamily="34" charset="0"/>
                  </a:rPr>
                  <a:t>r</a:t>
                </a:r>
                <a:r>
                  <a:rPr lang="fr-FR" sz="1200" b="1"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b="1" dirty="0" smtClean="0">
                    <a:latin typeface="Tahoma" panose="020B0604030504040204" pitchFamily="34" charset="0"/>
                    <a:ea typeface="Tahoma" panose="020B0604030504040204" pitchFamily="34" charset="0"/>
                    <a:cs typeface="Tahoma" panose="020B0604030504040204" pitchFamily="34" charset="0"/>
                  </a:rPr>
                  <a:t>(t) = r</a:t>
                </a:r>
                <a:r>
                  <a:rPr lang="fr-FR" sz="1200" b="1" baseline="-25000" dirty="0" smtClean="0">
                    <a:latin typeface="Tahoma" panose="020B0604030504040204" pitchFamily="34" charset="0"/>
                    <a:ea typeface="Tahoma" panose="020B0604030504040204" pitchFamily="34" charset="0"/>
                    <a:cs typeface="Tahoma" panose="020B0604030504040204" pitchFamily="34" charset="0"/>
                  </a:rPr>
                  <a:t>0</a:t>
                </a:r>
                <a:r>
                  <a:rPr lang="fr-FR" sz="1200" b="1" dirty="0" smtClean="0">
                    <a:latin typeface="Tahoma" panose="020B0604030504040204" pitchFamily="34" charset="0"/>
                    <a:ea typeface="Tahoma" panose="020B0604030504040204" pitchFamily="34" charset="0"/>
                    <a:cs typeface="Tahoma" panose="020B0604030504040204" pitchFamily="34" charset="0"/>
                  </a:rPr>
                  <a:t>(t) - d</a:t>
                </a:r>
                <a:r>
                  <a:rPr lang="fr-FR" sz="1200" b="1"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b="1" dirty="0" smtClean="0">
                    <a:latin typeface="Tahoma" panose="020B0604030504040204" pitchFamily="34" charset="0"/>
                    <a:ea typeface="Tahoma" panose="020B0604030504040204" pitchFamily="34" charset="0"/>
                    <a:cs typeface="Tahoma" panose="020B0604030504040204" pitchFamily="34" charset="0"/>
                  </a:rPr>
                  <a:t>(t). </a:t>
                </a:r>
              </a:p>
              <a:p>
                <a:endParaRPr lang="fr-FR" sz="1200" dirty="0" smtClean="0">
                  <a:latin typeface="Tahoma" panose="020B0604030504040204" pitchFamily="34" charset="0"/>
                  <a:ea typeface="Tahoma" panose="020B0604030504040204" pitchFamily="34" charset="0"/>
                  <a:cs typeface="Tahoma" panose="020B0604030504040204" pitchFamily="34" charset="0"/>
                </a:endParaRPr>
              </a:p>
              <a:p>
                <a:r>
                  <a:rPr lang="fr-FR" sz="1200" dirty="0" smtClean="0">
                    <a:latin typeface="Tahoma" panose="020B0604030504040204" pitchFamily="34" charset="0"/>
                    <a:ea typeface="Tahoma" panose="020B0604030504040204" pitchFamily="34" charset="0"/>
                    <a:cs typeface="Tahoma" panose="020B0604030504040204" pitchFamily="34" charset="0"/>
                  </a:rPr>
                  <a:t>Cette première IMF forme la composante haute fréquence du signal et le résidu r</a:t>
                </a:r>
                <a:r>
                  <a:rPr lang="fr-FR" sz="1200"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dirty="0" smtClean="0">
                    <a:latin typeface="Tahoma" panose="020B0604030504040204" pitchFamily="34" charset="0"/>
                    <a:ea typeface="Tahoma" panose="020B0604030504040204" pitchFamily="34" charset="0"/>
                    <a:cs typeface="Tahoma" panose="020B0604030504040204" pitchFamily="34" charset="0"/>
                  </a:rPr>
                  <a:t>(t) contient les composantes des plus basses fréquences.</a:t>
                </a:r>
              </a:p>
              <a:p>
                <a:endParaRPr lang="fr-FR" sz="1200" dirty="0" smtClean="0">
                  <a:latin typeface="Tahoma" panose="020B0604030504040204" pitchFamily="34" charset="0"/>
                  <a:ea typeface="Tahoma" panose="020B0604030504040204" pitchFamily="34" charset="0"/>
                  <a:cs typeface="Tahoma" panose="020B0604030504040204" pitchFamily="34" charset="0"/>
                </a:endParaRPr>
              </a:p>
              <a:p>
                <a:r>
                  <a:rPr lang="fr-FR" sz="1200" dirty="0" smtClean="0">
                    <a:latin typeface="Tahoma" panose="020B0604030504040204" pitchFamily="34" charset="0"/>
                    <a:ea typeface="Tahoma" panose="020B0604030504040204" pitchFamily="34" charset="0"/>
                    <a:cs typeface="Tahoma" panose="020B0604030504040204" pitchFamily="34" charset="0"/>
                  </a:rPr>
                  <a:t> </a:t>
                </a:r>
                <a:r>
                  <a:rPr lang="fr-FR" sz="1200" b="1" dirty="0" smtClean="0">
                    <a:latin typeface="Tahoma" panose="020B0604030504040204" pitchFamily="34" charset="0"/>
                    <a:ea typeface="Tahoma" panose="020B0604030504040204" pitchFamily="34" charset="0"/>
                    <a:cs typeface="Tahoma" panose="020B0604030504040204" pitchFamily="34" charset="0"/>
                  </a:rPr>
                  <a:t>Étape 5</a:t>
                </a:r>
                <a:r>
                  <a:rPr lang="fr-FR" sz="1200" dirty="0" smtClean="0">
                    <a:latin typeface="Tahoma" panose="020B0604030504040204" pitchFamily="34" charset="0"/>
                    <a:ea typeface="Tahoma" panose="020B0604030504040204" pitchFamily="34" charset="0"/>
                    <a:cs typeface="Tahoma" panose="020B0604030504040204" pitchFamily="34" charset="0"/>
                  </a:rPr>
                  <a:t> : Remplacer  r</a:t>
                </a:r>
                <a:r>
                  <a:rPr lang="fr-FR" sz="1200" baseline="-25000" dirty="0" smtClean="0">
                    <a:latin typeface="Tahoma" panose="020B0604030504040204" pitchFamily="34" charset="0"/>
                    <a:ea typeface="Tahoma" panose="020B0604030504040204" pitchFamily="34" charset="0"/>
                    <a:cs typeface="Tahoma" panose="020B0604030504040204" pitchFamily="34" charset="0"/>
                  </a:rPr>
                  <a:t>0</a:t>
                </a:r>
                <a:r>
                  <a:rPr lang="fr-FR" sz="1200" dirty="0" smtClean="0">
                    <a:latin typeface="Tahoma" panose="020B0604030504040204" pitchFamily="34" charset="0"/>
                    <a:ea typeface="Tahoma" panose="020B0604030504040204" pitchFamily="34" charset="0"/>
                    <a:cs typeface="Tahoma" panose="020B0604030504040204" pitchFamily="34" charset="0"/>
                  </a:rPr>
                  <a:t>(t) par r</a:t>
                </a:r>
                <a:r>
                  <a:rPr lang="fr-FR" sz="1200"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dirty="0" smtClean="0">
                    <a:latin typeface="Tahoma" panose="020B0604030504040204" pitchFamily="34" charset="0"/>
                    <a:ea typeface="Tahoma" panose="020B0604030504040204" pitchFamily="34" charset="0"/>
                    <a:cs typeface="Tahoma" panose="020B0604030504040204" pitchFamily="34" charset="0"/>
                  </a:rPr>
                  <a:t>(t) et h</a:t>
                </a:r>
                <a:r>
                  <a:rPr lang="fr-FR" sz="1200" baseline="-25000" dirty="0" smtClean="0">
                    <a:latin typeface="Tahoma" panose="020B0604030504040204" pitchFamily="34" charset="0"/>
                    <a:ea typeface="Tahoma" panose="020B0604030504040204" pitchFamily="34" charset="0"/>
                    <a:cs typeface="Tahoma" panose="020B0604030504040204" pitchFamily="34" charset="0"/>
                  </a:rPr>
                  <a:t>0</a:t>
                </a:r>
                <a:r>
                  <a:rPr lang="fr-FR" sz="1200" dirty="0" smtClean="0">
                    <a:latin typeface="Tahoma" panose="020B0604030504040204" pitchFamily="34" charset="0"/>
                    <a:ea typeface="Tahoma" panose="020B0604030504040204" pitchFamily="34" charset="0"/>
                    <a:cs typeface="Tahoma" panose="020B0604030504040204" pitchFamily="34" charset="0"/>
                  </a:rPr>
                  <a:t>(t) par h</a:t>
                </a:r>
                <a:r>
                  <a:rPr lang="fr-FR" sz="1200"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dirty="0" smtClean="0">
                    <a:latin typeface="Tahoma" panose="020B0604030504040204" pitchFamily="34" charset="0"/>
                    <a:ea typeface="Tahoma" panose="020B0604030504040204" pitchFamily="34" charset="0"/>
                    <a:cs typeface="Tahoma" panose="020B0604030504040204" pitchFamily="34" charset="0"/>
                  </a:rPr>
                  <a:t>(t) et refaire les étapes 1 à 5 afin d’extraire les autres composantes IMF. </a:t>
                </a:r>
              </a:p>
              <a:p>
                <a:r>
                  <a:rPr lang="fr-FR" sz="1200" dirty="0" smtClean="0">
                    <a:latin typeface="Tahoma" panose="020B0604030504040204" pitchFamily="34" charset="0"/>
                    <a:ea typeface="Tahoma" panose="020B0604030504040204" pitchFamily="34" charset="0"/>
                    <a:cs typeface="Tahoma" panose="020B0604030504040204" pitchFamily="34" charset="0"/>
                  </a:rPr>
                  <a:t>Ces étapes sont réitérées jusqu’à atteindre le nombre d’IMF désiré ou le nombre d’</a:t>
                </a:r>
                <a:r>
                  <a:rPr lang="fr-FR" sz="1200" dirty="0" err="1" smtClean="0">
                    <a:latin typeface="Tahoma" panose="020B0604030504040204" pitchFamily="34" charset="0"/>
                    <a:ea typeface="Tahoma" panose="020B0604030504040204" pitchFamily="34" charset="0"/>
                    <a:cs typeface="Tahoma" panose="020B0604030504040204" pitchFamily="34" charset="0"/>
                  </a:rPr>
                  <a:t>extremas</a:t>
                </a:r>
                <a:r>
                  <a:rPr lang="fr-FR" sz="1200" dirty="0" smtClean="0">
                    <a:latin typeface="Tahoma" panose="020B0604030504040204" pitchFamily="34" charset="0"/>
                    <a:ea typeface="Tahoma" panose="020B0604030504040204" pitchFamily="34" charset="0"/>
                    <a:cs typeface="Tahoma" panose="020B0604030504040204" pitchFamily="34" charset="0"/>
                  </a:rPr>
                  <a:t> de r</a:t>
                </a:r>
                <a:r>
                  <a:rPr lang="fr-FR" sz="1200" baseline="-25000" dirty="0" smtClean="0">
                    <a:latin typeface="Tahoma" panose="020B0604030504040204" pitchFamily="34" charset="0"/>
                    <a:ea typeface="Tahoma" panose="020B0604030504040204" pitchFamily="34" charset="0"/>
                    <a:cs typeface="Tahoma" panose="020B0604030504040204" pitchFamily="34" charset="0"/>
                  </a:rPr>
                  <a:t>0</a:t>
                </a:r>
                <a:r>
                  <a:rPr lang="fr-FR" sz="1200" dirty="0" smtClean="0">
                    <a:latin typeface="Tahoma" panose="020B0604030504040204" pitchFamily="34" charset="0"/>
                    <a:ea typeface="Tahoma" panose="020B0604030504040204" pitchFamily="34" charset="0"/>
                    <a:cs typeface="Tahoma" panose="020B0604030504040204" pitchFamily="34" charset="0"/>
                  </a:rPr>
                  <a:t>(t)est inférieur à 2. </a:t>
                </a:r>
              </a:p>
              <a:p>
                <a:r>
                  <a:rPr lang="fr-FR" sz="1200" dirty="0" smtClean="0">
                    <a:latin typeface="Tahoma" panose="020B0604030504040204" pitchFamily="34" charset="0"/>
                    <a:ea typeface="Tahoma" panose="020B0604030504040204" pitchFamily="34" charset="0"/>
                    <a:cs typeface="Tahoma" panose="020B0604030504040204" pitchFamily="34" charset="0"/>
                  </a:rPr>
                  <a:t>A chaque itération du processus de tamisage, la moyenne se rapproche de zéro .En sommant toutes les </a:t>
                </a:r>
                <a:r>
                  <a:rPr lang="fr-FR" sz="1200" dirty="0" err="1" smtClean="0">
                    <a:latin typeface="Tahoma" panose="020B0604030504040204" pitchFamily="34" charset="0"/>
                    <a:ea typeface="Tahoma" panose="020B0604030504040204" pitchFamily="34" charset="0"/>
                    <a:cs typeface="Tahoma" panose="020B0604030504040204" pitchFamily="34" charset="0"/>
                  </a:rPr>
                  <a:t>IMFs</a:t>
                </a:r>
                <a:r>
                  <a:rPr lang="fr-FR" sz="1200" dirty="0" smtClean="0">
                    <a:latin typeface="Tahoma" panose="020B0604030504040204" pitchFamily="34" charset="0"/>
                    <a:ea typeface="Tahoma" panose="020B0604030504040204" pitchFamily="34" charset="0"/>
                    <a:cs typeface="Tahoma" panose="020B0604030504040204" pitchFamily="34" charset="0"/>
                  </a:rPr>
                  <a:t> ainsi que le résidu, on retrouve le signal d’origine.</a:t>
                </a:r>
                <a:r>
                  <a:rPr lang="en-US" sz="1200" dirty="0" smtClean="0">
                    <a:latin typeface="Tahoma" panose="020B0604030504040204" pitchFamily="34" charset="0"/>
                    <a:ea typeface="Tahoma" panose="020B0604030504040204" pitchFamily="34" charset="0"/>
                    <a:cs typeface="Tahoma" panose="020B0604030504040204" pitchFamily="34" charset="0"/>
                  </a:rPr>
                  <a:t/>
                </a:r>
                <a:br>
                  <a:rPr lang="en-US" sz="1200" dirty="0" smtClean="0">
                    <a:latin typeface="Tahoma" panose="020B0604030504040204" pitchFamily="34" charset="0"/>
                    <a:ea typeface="Tahoma" panose="020B0604030504040204" pitchFamily="34" charset="0"/>
                    <a:cs typeface="Tahoma" panose="020B0604030504040204" pitchFamily="34" charset="0"/>
                  </a:rPr>
                </a:b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algn="l"/>
                <a:endParaRPr lang="en-US" dirty="0"/>
              </a:p>
            </p:txBody>
          </p:sp>
        </mc:Choice>
        <mc:Fallback xmlns="">
          <p:sp>
            <p:nvSpPr>
              <p:cNvPr id="3" name="Notes Placeholder 2"/>
              <p:cNvSpPr>
                <a:spLocks noGrp="1"/>
              </p:cNvSpPr>
              <p:nvPr>
                <p:ph type="body" idx="1"/>
              </p:nvPr>
            </p:nvSpPr>
            <p:spPr/>
            <p:txBody>
              <a:bodyPr/>
              <a:lstStyle/>
              <a:p>
                <a:pPr algn="just"/>
                <a:r>
                  <a:rPr lang="fr-FR" sz="1200" b="1" dirty="0" smtClean="0">
                    <a:latin typeface="Tahoma" panose="020B0604030504040204" pitchFamily="34" charset="0"/>
                    <a:ea typeface="Tahoma" panose="020B0604030504040204" pitchFamily="34" charset="0"/>
                    <a:cs typeface="Tahoma" panose="020B0604030504040204" pitchFamily="34" charset="0"/>
                  </a:rPr>
                  <a:t>Etape 0 </a:t>
                </a:r>
                <a:r>
                  <a:rPr lang="fr-FR" sz="1200" dirty="0" smtClean="0">
                    <a:latin typeface="Tahoma" panose="020B0604030504040204" pitchFamily="34" charset="0"/>
                    <a:ea typeface="Tahoma" panose="020B0604030504040204" pitchFamily="34" charset="0"/>
                    <a:cs typeface="Tahoma" panose="020B0604030504040204" pitchFamily="34" charset="0"/>
                  </a:rPr>
                  <a:t>:  initialiser le signal h</a:t>
                </a:r>
                <a:r>
                  <a:rPr lang="fr-FR" sz="1200" baseline="-25000" dirty="0" smtClean="0">
                    <a:latin typeface="Tahoma" panose="020B0604030504040204" pitchFamily="34" charset="0"/>
                    <a:ea typeface="Tahoma" panose="020B0604030504040204" pitchFamily="34" charset="0"/>
                    <a:cs typeface="Tahoma" panose="020B0604030504040204" pitchFamily="34" charset="0"/>
                  </a:rPr>
                  <a:t>0</a:t>
                </a:r>
                <a:r>
                  <a:rPr lang="fr-FR" sz="1200" dirty="0" smtClean="0">
                    <a:latin typeface="Tahoma" panose="020B0604030504040204" pitchFamily="34" charset="0"/>
                    <a:ea typeface="Tahoma" panose="020B0604030504040204" pitchFamily="34" charset="0"/>
                    <a:cs typeface="Tahoma" panose="020B0604030504040204" pitchFamily="34" charset="0"/>
                  </a:rPr>
                  <a:t>(t) par x(t) et le signal résidu r(t) = x(t). </a:t>
                </a:r>
              </a:p>
              <a:p>
                <a:pPr algn="just"/>
                <a:r>
                  <a:rPr lang="fr-FR" sz="1200" b="1" dirty="0" smtClean="0">
                    <a:latin typeface="Tahoma" panose="020B0604030504040204" pitchFamily="34" charset="0"/>
                    <a:ea typeface="Tahoma" panose="020B0604030504040204" pitchFamily="34" charset="0"/>
                    <a:cs typeface="Tahoma" panose="020B0604030504040204" pitchFamily="34" charset="0"/>
                  </a:rPr>
                  <a:t>Etape 1</a:t>
                </a:r>
                <a:r>
                  <a:rPr lang="fr-FR" sz="1200" dirty="0" smtClean="0">
                    <a:latin typeface="Tahoma" panose="020B0604030504040204" pitchFamily="34" charset="0"/>
                    <a:ea typeface="Tahoma" panose="020B0604030504040204" pitchFamily="34" charset="0"/>
                    <a:cs typeface="Tahoma" panose="020B0604030504040204" pitchFamily="34" charset="0"/>
                  </a:rPr>
                  <a:t> : La première étape consiste à identifier les extrema locaux signal h</a:t>
                </a:r>
                <a:r>
                  <a:rPr lang="fr-FR" sz="1200" baseline="-25000" dirty="0" smtClean="0">
                    <a:latin typeface="Tahoma" panose="020B0604030504040204" pitchFamily="34" charset="0"/>
                    <a:ea typeface="Tahoma" panose="020B0604030504040204" pitchFamily="34" charset="0"/>
                    <a:cs typeface="Tahoma" panose="020B0604030504040204" pitchFamily="34" charset="0"/>
                  </a:rPr>
                  <a:t>0</a:t>
                </a:r>
                <a:r>
                  <a:rPr lang="fr-FR" sz="1200" dirty="0" smtClean="0">
                    <a:latin typeface="Tahoma" panose="020B0604030504040204" pitchFamily="34" charset="0"/>
                    <a:ea typeface="Tahoma" panose="020B0604030504040204" pitchFamily="34" charset="0"/>
                    <a:cs typeface="Tahoma" panose="020B0604030504040204" pitchFamily="34" charset="0"/>
                  </a:rPr>
                  <a:t>(t). C’est le début du processus de tamisage. </a:t>
                </a:r>
              </a:p>
              <a:p>
                <a:r>
                  <a:rPr lang="fr-FR" sz="1200" dirty="0" smtClean="0">
                    <a:latin typeface="Tahoma" panose="020B0604030504040204" pitchFamily="34" charset="0"/>
                    <a:ea typeface="Tahoma" panose="020B0604030504040204" pitchFamily="34" charset="0"/>
                    <a:cs typeface="Tahoma" panose="020B0604030504040204" pitchFamily="34" charset="0"/>
                  </a:rPr>
                  <a:t>Interpoler ensuite tous les maximas avec la méthode des </a:t>
                </a:r>
                <a:r>
                  <a:rPr lang="fr-FR" sz="1200" dirty="0" err="1" smtClean="0">
                    <a:latin typeface="Tahoma" panose="020B0604030504040204" pitchFamily="34" charset="0"/>
                    <a:ea typeface="Tahoma" panose="020B0604030504040204" pitchFamily="34" charset="0"/>
                    <a:cs typeface="Tahoma" panose="020B0604030504040204" pitchFamily="34" charset="0"/>
                  </a:rPr>
                  <a:t>splines</a:t>
                </a:r>
                <a:r>
                  <a:rPr lang="fr-FR" sz="1200" dirty="0" smtClean="0">
                    <a:latin typeface="Tahoma" panose="020B0604030504040204" pitchFamily="34" charset="0"/>
                    <a:ea typeface="Tahoma" panose="020B0604030504040204" pitchFamily="34" charset="0"/>
                    <a:cs typeface="Tahoma" panose="020B0604030504040204" pitchFamily="34" charset="0"/>
                  </a:rPr>
                  <a:t> cubiques par exemple pour construire l’enveloppe supérieure (</a:t>
                </a:r>
                <a:r>
                  <a:rPr lang="fr-FR" sz="1200" dirty="0" err="1" smtClean="0">
                    <a:latin typeface="Tahoma" panose="020B0604030504040204" pitchFamily="34" charset="0"/>
                    <a:ea typeface="Tahoma" panose="020B0604030504040204" pitchFamily="34" charset="0"/>
                    <a:cs typeface="Tahoma" panose="020B0604030504040204" pitchFamily="34" charset="0"/>
                  </a:rPr>
                  <a:t>envsup</a:t>
                </a:r>
                <a:r>
                  <a:rPr lang="fr-FR" sz="1200" dirty="0" smtClean="0">
                    <a:latin typeface="Tahoma" panose="020B0604030504040204" pitchFamily="34" charset="0"/>
                    <a:ea typeface="Tahoma" panose="020B0604030504040204" pitchFamily="34" charset="0"/>
                    <a:cs typeface="Tahoma" panose="020B0604030504040204" pitchFamily="34" charset="0"/>
                  </a:rPr>
                  <a:t>) et même avec les minimas pour construire l’enveloppe inférieure(</a:t>
                </a:r>
                <a:r>
                  <a:rPr lang="fr-FR" sz="1200" dirty="0" err="1" smtClean="0">
                    <a:latin typeface="Tahoma" panose="020B0604030504040204" pitchFamily="34" charset="0"/>
                    <a:ea typeface="Tahoma" panose="020B0604030504040204" pitchFamily="34" charset="0"/>
                    <a:cs typeface="Tahoma" panose="020B0604030504040204" pitchFamily="34" charset="0"/>
                  </a:rPr>
                  <a:t>envinf</a:t>
                </a:r>
                <a:r>
                  <a:rPr lang="fr-FR" sz="1200" dirty="0" smtClean="0">
                    <a:latin typeface="Tahoma" panose="020B0604030504040204" pitchFamily="34" charset="0"/>
                    <a:ea typeface="Tahoma" panose="020B0604030504040204" pitchFamily="34" charset="0"/>
                    <a:cs typeface="Tahoma" panose="020B0604030504040204" pitchFamily="34" charset="0"/>
                  </a:rPr>
                  <a:t>)</a:t>
                </a:r>
              </a:p>
              <a:p>
                <a:r>
                  <a:rPr lang="fr-FR" sz="1200" b="1" dirty="0" smtClean="0">
                    <a:latin typeface="Tahoma" panose="020B0604030504040204" pitchFamily="34" charset="0"/>
                    <a:ea typeface="Tahoma" panose="020B0604030504040204" pitchFamily="34" charset="0"/>
                    <a:cs typeface="Tahoma" panose="020B0604030504040204" pitchFamily="34" charset="0"/>
                  </a:rPr>
                  <a:t>Etape 2: </a:t>
                </a:r>
                <a:r>
                  <a:rPr lang="fr-FR" sz="1200" dirty="0" smtClean="0">
                    <a:latin typeface="Tahoma" panose="020B0604030504040204" pitchFamily="34" charset="0"/>
                    <a:ea typeface="Tahoma" panose="020B0604030504040204" pitchFamily="34" charset="0"/>
                    <a:cs typeface="Tahoma" panose="020B0604030504040204" pitchFamily="34" charset="0"/>
                  </a:rPr>
                  <a:t>Calcul de la moyenne locale du signal x(t)</a:t>
                </a:r>
              </a:p>
              <a:p>
                <a:pPr algn="ctr"/>
                <a:r>
                  <a:rPr lang="fr-FR" sz="1200" b="1" dirty="0" smtClean="0">
                    <a:latin typeface="Tahoma" panose="020B0604030504040204" pitchFamily="34" charset="0"/>
                    <a:ea typeface="Tahoma" panose="020B0604030504040204" pitchFamily="34" charset="0"/>
                    <a:cs typeface="Tahoma" panose="020B0604030504040204" pitchFamily="34" charset="0"/>
                  </a:rPr>
                  <a:t>m</a:t>
                </a:r>
                <a:r>
                  <a:rPr lang="fr-FR" sz="1200" b="1"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b="1" dirty="0" smtClean="0">
                    <a:latin typeface="Tahoma" panose="020B0604030504040204" pitchFamily="34" charset="0"/>
                    <a:ea typeface="Tahoma" panose="020B0604030504040204" pitchFamily="34" charset="0"/>
                    <a:cs typeface="Tahoma" panose="020B0604030504040204" pitchFamily="34" charset="0"/>
                  </a:rPr>
                  <a:t>(t) =</a:t>
                </a:r>
                <a:r>
                  <a:rPr lang="fr-FR" sz="1200" b="1" i="0" smtClean="0">
                    <a:latin typeface="Cambria Math" panose="02040503050406030204" pitchFamily="18" charset="0"/>
                    <a:ea typeface="Tahoma" panose="020B0604030504040204" pitchFamily="34" charset="0"/>
                    <a:cs typeface="Tahoma" panose="020B0604030504040204" pitchFamily="34" charset="0"/>
                  </a:rPr>
                  <a:t>(〖</a:t>
                </a:r>
                <a:r>
                  <a:rPr lang="en-US" sz="1200" b="1" i="0" smtClean="0">
                    <a:latin typeface="Cambria Math" panose="02040503050406030204" pitchFamily="18" charset="0"/>
                    <a:ea typeface="Tahoma" panose="020B0604030504040204" pitchFamily="34" charset="0"/>
                    <a:cs typeface="Tahoma" panose="020B0604030504040204" pitchFamily="34" charset="0"/>
                  </a:rPr>
                  <a:t>𝒆𝒏𝒗</a:t>
                </a:r>
                <a:r>
                  <a:rPr lang="fr-FR" sz="1200" b="1" i="0" smtClean="0">
                    <a:latin typeface="Cambria Math" panose="02040503050406030204" pitchFamily="18" charset="0"/>
                    <a:ea typeface="Tahoma" panose="020B0604030504040204" pitchFamily="34" charset="0"/>
                    <a:cs typeface="Tahoma" panose="020B0604030504040204" pitchFamily="34" charset="0"/>
                  </a:rPr>
                  <a:t>〗_</a:t>
                </a:r>
                <a:r>
                  <a:rPr lang="en-US" sz="1200" b="1" i="0" smtClean="0">
                    <a:latin typeface="Cambria Math" panose="02040503050406030204" pitchFamily="18" charset="0"/>
                    <a:ea typeface="Tahoma" panose="020B0604030504040204" pitchFamily="34" charset="0"/>
                    <a:cs typeface="Tahoma" panose="020B0604030504040204" pitchFamily="34" charset="0"/>
                  </a:rPr>
                  <a:t>𝒔𝒖𝒑+〖𝒆𝒏𝒗〗_𝒊𝒏𝒇</a:t>
                </a:r>
                <a:r>
                  <a:rPr lang="fr-FR" sz="1200" b="1" i="0" smtClean="0">
                    <a:latin typeface="Cambria Math" panose="02040503050406030204" pitchFamily="18" charset="0"/>
                    <a:ea typeface="Tahoma" panose="020B0604030504040204" pitchFamily="34" charset="0"/>
                    <a:cs typeface="Tahoma" panose="020B0604030504040204" pitchFamily="34" charset="0"/>
                  </a:rPr>
                  <a:t>)/</a:t>
                </a:r>
                <a:r>
                  <a:rPr lang="en-US" sz="1200" b="1" i="0" smtClean="0">
                    <a:latin typeface="Cambria Math" panose="02040503050406030204" pitchFamily="18" charset="0"/>
                    <a:ea typeface="Tahoma" panose="020B0604030504040204" pitchFamily="34" charset="0"/>
                    <a:cs typeface="Tahoma" panose="020B0604030504040204" pitchFamily="34" charset="0"/>
                  </a:rPr>
                  <a:t>𝟐</a:t>
                </a:r>
                <a:endParaRPr lang="en-US" dirty="0" smtClean="0"/>
              </a:p>
              <a:p>
                <a:r>
                  <a:rPr lang="fr-FR" sz="1200" b="1" dirty="0" smtClean="0">
                    <a:latin typeface="Tahoma" panose="020B0604030504040204" pitchFamily="34" charset="0"/>
                    <a:ea typeface="Tahoma" panose="020B0604030504040204" pitchFamily="34" charset="0"/>
                    <a:cs typeface="Tahoma" panose="020B0604030504040204" pitchFamily="34" charset="0"/>
                  </a:rPr>
                  <a:t>Étape 3 </a:t>
                </a:r>
                <a:r>
                  <a:rPr lang="fr-FR" sz="1200" dirty="0" smtClean="0">
                    <a:latin typeface="Tahoma" panose="020B0604030504040204" pitchFamily="34" charset="0"/>
                    <a:ea typeface="Tahoma" panose="020B0604030504040204" pitchFamily="34" charset="0"/>
                    <a:cs typeface="Tahoma" panose="020B0604030504040204" pitchFamily="34" charset="0"/>
                  </a:rPr>
                  <a:t>: Calculer la différence entre le signal et la moyenne m</a:t>
                </a:r>
                <a:r>
                  <a:rPr lang="fr-FR" sz="1200"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dirty="0" smtClean="0">
                    <a:latin typeface="Tahoma" panose="020B0604030504040204" pitchFamily="34" charset="0"/>
                    <a:ea typeface="Tahoma" panose="020B0604030504040204" pitchFamily="34" charset="0"/>
                    <a:cs typeface="Tahoma" panose="020B0604030504040204" pitchFamily="34" charset="0"/>
                  </a:rPr>
                  <a:t>(t) afin de déterminer la première composante IMF notée h</a:t>
                </a:r>
                <a:r>
                  <a:rPr lang="fr-FR" sz="1200"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dirty="0" smtClean="0">
                    <a:latin typeface="Tahoma" panose="020B0604030504040204" pitchFamily="34" charset="0"/>
                    <a:ea typeface="Tahoma" panose="020B0604030504040204" pitchFamily="34" charset="0"/>
                    <a:cs typeface="Tahoma" panose="020B0604030504040204" pitchFamily="34" charset="0"/>
                  </a:rPr>
                  <a:t>(t). </a:t>
                </a:r>
              </a:p>
              <a:p>
                <a:pPr algn="ctr"/>
                <a:r>
                  <a:rPr lang="fr-FR" sz="1200" b="1" dirty="0" smtClean="0">
                    <a:latin typeface="Tahoma" panose="020B0604030504040204" pitchFamily="34" charset="0"/>
                    <a:ea typeface="Tahoma" panose="020B0604030504040204" pitchFamily="34" charset="0"/>
                    <a:cs typeface="Tahoma" panose="020B0604030504040204" pitchFamily="34" charset="0"/>
                  </a:rPr>
                  <a:t>h</a:t>
                </a:r>
                <a:r>
                  <a:rPr lang="fr-FR" sz="1200" b="1"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b="1" dirty="0" smtClean="0">
                    <a:latin typeface="Tahoma" panose="020B0604030504040204" pitchFamily="34" charset="0"/>
                    <a:ea typeface="Tahoma" panose="020B0604030504040204" pitchFamily="34" charset="0"/>
                    <a:cs typeface="Tahoma" panose="020B0604030504040204" pitchFamily="34" charset="0"/>
                  </a:rPr>
                  <a:t>(t) = h</a:t>
                </a:r>
                <a:r>
                  <a:rPr lang="fr-FR" sz="1200" b="1" baseline="-25000" dirty="0" smtClean="0">
                    <a:latin typeface="Tahoma" panose="020B0604030504040204" pitchFamily="34" charset="0"/>
                    <a:ea typeface="Tahoma" panose="020B0604030504040204" pitchFamily="34" charset="0"/>
                    <a:cs typeface="Tahoma" panose="020B0604030504040204" pitchFamily="34" charset="0"/>
                  </a:rPr>
                  <a:t>0</a:t>
                </a:r>
                <a:r>
                  <a:rPr lang="fr-FR" sz="1200" b="1" dirty="0" smtClean="0">
                    <a:latin typeface="Tahoma" panose="020B0604030504040204" pitchFamily="34" charset="0"/>
                    <a:ea typeface="Tahoma" panose="020B0604030504040204" pitchFamily="34" charset="0"/>
                    <a:cs typeface="Tahoma" panose="020B0604030504040204" pitchFamily="34" charset="0"/>
                  </a:rPr>
                  <a:t>(t) - m</a:t>
                </a:r>
                <a:r>
                  <a:rPr lang="fr-FR" sz="1200" b="1"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b="1" dirty="0" smtClean="0">
                    <a:latin typeface="Tahoma" panose="020B0604030504040204" pitchFamily="34" charset="0"/>
                    <a:ea typeface="Tahoma" panose="020B0604030504040204" pitchFamily="34" charset="0"/>
                    <a:cs typeface="Tahoma" panose="020B0604030504040204" pitchFamily="34" charset="0"/>
                  </a:rPr>
                  <a:t>(t). </a:t>
                </a:r>
              </a:p>
              <a:p>
                <a:r>
                  <a:rPr lang="fr-FR" sz="1200" dirty="0" smtClean="0">
                    <a:latin typeface="Tahoma" panose="020B0604030504040204" pitchFamily="34" charset="0"/>
                    <a:ea typeface="Tahoma" panose="020B0604030504040204" pitchFamily="34" charset="0"/>
                    <a:cs typeface="Tahoma" panose="020B0604030504040204" pitchFamily="34" charset="0"/>
                  </a:rPr>
                  <a:t>Remplacer ensuite le signal h</a:t>
                </a:r>
                <a:r>
                  <a:rPr lang="fr-FR" sz="1200" baseline="-25000" dirty="0" smtClean="0">
                    <a:latin typeface="Tahoma" panose="020B0604030504040204" pitchFamily="34" charset="0"/>
                    <a:ea typeface="Tahoma" panose="020B0604030504040204" pitchFamily="34" charset="0"/>
                    <a:cs typeface="Tahoma" panose="020B0604030504040204" pitchFamily="34" charset="0"/>
                  </a:rPr>
                  <a:t>0</a:t>
                </a:r>
                <a:r>
                  <a:rPr lang="fr-FR" sz="1200" dirty="0" smtClean="0">
                    <a:latin typeface="Tahoma" panose="020B0604030504040204" pitchFamily="34" charset="0"/>
                    <a:ea typeface="Tahoma" panose="020B0604030504040204" pitchFamily="34" charset="0"/>
                    <a:cs typeface="Tahoma" panose="020B0604030504040204" pitchFamily="34" charset="0"/>
                  </a:rPr>
                  <a:t>(t) par le signal h</a:t>
                </a:r>
                <a:r>
                  <a:rPr lang="fr-FR" sz="1200"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dirty="0" smtClean="0">
                    <a:latin typeface="Tahoma" panose="020B0604030504040204" pitchFamily="34" charset="0"/>
                    <a:ea typeface="Tahoma" panose="020B0604030504040204" pitchFamily="34" charset="0"/>
                    <a:cs typeface="Tahoma" panose="020B0604030504040204" pitchFamily="34" charset="0"/>
                  </a:rPr>
                  <a:t>(t) et refaire les étapes de 1 à 3 jusqu’à satisfaire un critère donné. </a:t>
                </a:r>
              </a:p>
              <a:p>
                <a:endParaRPr lang="fr-FR" sz="1200" dirty="0" smtClean="0">
                  <a:latin typeface="Tahoma" panose="020B0604030504040204" pitchFamily="34" charset="0"/>
                  <a:ea typeface="Tahoma" panose="020B0604030504040204" pitchFamily="34" charset="0"/>
                  <a:cs typeface="Tahoma" panose="020B0604030504040204" pitchFamily="34" charset="0"/>
                </a:endParaRPr>
              </a:p>
              <a:p>
                <a:endParaRPr lang="fr-FR" sz="1200" dirty="0" smtClean="0">
                  <a:latin typeface="Tahoma" panose="020B0604030504040204" pitchFamily="34" charset="0"/>
                  <a:ea typeface="Tahoma" panose="020B0604030504040204" pitchFamily="34" charset="0"/>
                  <a:cs typeface="Tahoma" panose="020B0604030504040204" pitchFamily="34" charset="0"/>
                </a:endParaRPr>
              </a:p>
              <a:p>
                <a:r>
                  <a:rPr lang="fr-FR" sz="1200" b="1" dirty="0" smtClean="0">
                    <a:latin typeface="Tahoma" panose="020B0604030504040204" pitchFamily="34" charset="0"/>
                    <a:ea typeface="Tahoma" panose="020B0604030504040204" pitchFamily="34" charset="0"/>
                    <a:cs typeface="Tahoma" panose="020B0604030504040204" pitchFamily="34" charset="0"/>
                  </a:rPr>
                  <a:t>Étape 4 </a:t>
                </a:r>
                <a:r>
                  <a:rPr lang="fr-FR" sz="1200" dirty="0" smtClean="0">
                    <a:latin typeface="Tahoma" panose="020B0604030504040204" pitchFamily="34" charset="0"/>
                    <a:ea typeface="Tahoma" panose="020B0604030504040204" pitchFamily="34" charset="0"/>
                    <a:cs typeface="Tahoma" panose="020B0604030504040204" pitchFamily="34" charset="0"/>
                  </a:rPr>
                  <a:t>: A l’issu de l’étape 3 qui indique la fin du processus de tamisage. Recueillir la première composante IMF d</a:t>
                </a:r>
                <a:r>
                  <a:rPr lang="fr-FR" sz="1200"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dirty="0" smtClean="0">
                    <a:latin typeface="Tahoma" panose="020B0604030504040204" pitchFamily="34" charset="0"/>
                    <a:ea typeface="Tahoma" panose="020B0604030504040204" pitchFamily="34" charset="0"/>
                    <a:cs typeface="Tahoma" panose="020B0604030504040204" pitchFamily="34" charset="0"/>
                  </a:rPr>
                  <a:t>(t) = h</a:t>
                </a:r>
                <a:r>
                  <a:rPr lang="fr-FR" sz="1200"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dirty="0" smtClean="0">
                    <a:latin typeface="Tahoma" panose="020B0604030504040204" pitchFamily="34" charset="0"/>
                    <a:ea typeface="Tahoma" panose="020B0604030504040204" pitchFamily="34" charset="0"/>
                    <a:cs typeface="Tahoma" panose="020B0604030504040204" pitchFamily="34" charset="0"/>
                  </a:rPr>
                  <a:t>(t) et calculer le signal résidu. </a:t>
                </a:r>
              </a:p>
              <a:p>
                <a:pPr algn="ctr"/>
                <a:r>
                  <a:rPr lang="fr-FR" sz="1200" b="1" dirty="0" smtClean="0">
                    <a:latin typeface="Tahoma" panose="020B0604030504040204" pitchFamily="34" charset="0"/>
                    <a:ea typeface="Tahoma" panose="020B0604030504040204" pitchFamily="34" charset="0"/>
                    <a:cs typeface="Tahoma" panose="020B0604030504040204" pitchFamily="34" charset="0"/>
                  </a:rPr>
                  <a:t>r</a:t>
                </a:r>
                <a:r>
                  <a:rPr lang="fr-FR" sz="1200" b="1"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b="1" dirty="0" smtClean="0">
                    <a:latin typeface="Tahoma" panose="020B0604030504040204" pitchFamily="34" charset="0"/>
                    <a:ea typeface="Tahoma" panose="020B0604030504040204" pitchFamily="34" charset="0"/>
                    <a:cs typeface="Tahoma" panose="020B0604030504040204" pitchFamily="34" charset="0"/>
                  </a:rPr>
                  <a:t>(t) = r</a:t>
                </a:r>
                <a:r>
                  <a:rPr lang="fr-FR" sz="1200" b="1" baseline="-25000" dirty="0" smtClean="0">
                    <a:latin typeface="Tahoma" panose="020B0604030504040204" pitchFamily="34" charset="0"/>
                    <a:ea typeface="Tahoma" panose="020B0604030504040204" pitchFamily="34" charset="0"/>
                    <a:cs typeface="Tahoma" panose="020B0604030504040204" pitchFamily="34" charset="0"/>
                  </a:rPr>
                  <a:t>0</a:t>
                </a:r>
                <a:r>
                  <a:rPr lang="fr-FR" sz="1200" b="1" dirty="0" smtClean="0">
                    <a:latin typeface="Tahoma" panose="020B0604030504040204" pitchFamily="34" charset="0"/>
                    <a:ea typeface="Tahoma" panose="020B0604030504040204" pitchFamily="34" charset="0"/>
                    <a:cs typeface="Tahoma" panose="020B0604030504040204" pitchFamily="34" charset="0"/>
                  </a:rPr>
                  <a:t>(t) - d</a:t>
                </a:r>
                <a:r>
                  <a:rPr lang="fr-FR" sz="1200" b="1"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b="1" dirty="0" smtClean="0">
                    <a:latin typeface="Tahoma" panose="020B0604030504040204" pitchFamily="34" charset="0"/>
                    <a:ea typeface="Tahoma" panose="020B0604030504040204" pitchFamily="34" charset="0"/>
                    <a:cs typeface="Tahoma" panose="020B0604030504040204" pitchFamily="34" charset="0"/>
                  </a:rPr>
                  <a:t>(t). </a:t>
                </a:r>
              </a:p>
              <a:p>
                <a:endParaRPr lang="fr-FR" sz="1200" dirty="0" smtClean="0">
                  <a:latin typeface="Tahoma" panose="020B0604030504040204" pitchFamily="34" charset="0"/>
                  <a:ea typeface="Tahoma" panose="020B0604030504040204" pitchFamily="34" charset="0"/>
                  <a:cs typeface="Tahoma" panose="020B0604030504040204" pitchFamily="34" charset="0"/>
                </a:endParaRPr>
              </a:p>
              <a:p>
                <a:r>
                  <a:rPr lang="fr-FR" sz="1200" dirty="0" smtClean="0">
                    <a:latin typeface="Tahoma" panose="020B0604030504040204" pitchFamily="34" charset="0"/>
                    <a:ea typeface="Tahoma" panose="020B0604030504040204" pitchFamily="34" charset="0"/>
                    <a:cs typeface="Tahoma" panose="020B0604030504040204" pitchFamily="34" charset="0"/>
                  </a:rPr>
                  <a:t>Cette première IMF forme la composante haute fréquence du signal et le résidu r</a:t>
                </a:r>
                <a:r>
                  <a:rPr lang="fr-FR" sz="1200"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dirty="0" smtClean="0">
                    <a:latin typeface="Tahoma" panose="020B0604030504040204" pitchFamily="34" charset="0"/>
                    <a:ea typeface="Tahoma" panose="020B0604030504040204" pitchFamily="34" charset="0"/>
                    <a:cs typeface="Tahoma" panose="020B0604030504040204" pitchFamily="34" charset="0"/>
                  </a:rPr>
                  <a:t>(t) contient les composantes des plus basses fréquences.</a:t>
                </a:r>
              </a:p>
              <a:p>
                <a:endParaRPr lang="fr-FR" sz="1200" dirty="0" smtClean="0">
                  <a:latin typeface="Tahoma" panose="020B0604030504040204" pitchFamily="34" charset="0"/>
                  <a:ea typeface="Tahoma" panose="020B0604030504040204" pitchFamily="34" charset="0"/>
                  <a:cs typeface="Tahoma" panose="020B0604030504040204" pitchFamily="34" charset="0"/>
                </a:endParaRPr>
              </a:p>
              <a:p>
                <a:r>
                  <a:rPr lang="fr-FR" sz="1200" dirty="0" smtClean="0">
                    <a:latin typeface="Tahoma" panose="020B0604030504040204" pitchFamily="34" charset="0"/>
                    <a:ea typeface="Tahoma" panose="020B0604030504040204" pitchFamily="34" charset="0"/>
                    <a:cs typeface="Tahoma" panose="020B0604030504040204" pitchFamily="34" charset="0"/>
                  </a:rPr>
                  <a:t> </a:t>
                </a:r>
                <a:r>
                  <a:rPr lang="fr-FR" sz="1200" b="1" dirty="0" smtClean="0">
                    <a:latin typeface="Tahoma" panose="020B0604030504040204" pitchFamily="34" charset="0"/>
                    <a:ea typeface="Tahoma" panose="020B0604030504040204" pitchFamily="34" charset="0"/>
                    <a:cs typeface="Tahoma" panose="020B0604030504040204" pitchFamily="34" charset="0"/>
                  </a:rPr>
                  <a:t>Étape 5</a:t>
                </a:r>
                <a:r>
                  <a:rPr lang="fr-FR" sz="1200" dirty="0" smtClean="0">
                    <a:latin typeface="Tahoma" panose="020B0604030504040204" pitchFamily="34" charset="0"/>
                    <a:ea typeface="Tahoma" panose="020B0604030504040204" pitchFamily="34" charset="0"/>
                    <a:cs typeface="Tahoma" panose="020B0604030504040204" pitchFamily="34" charset="0"/>
                  </a:rPr>
                  <a:t> : Remplacer  r</a:t>
                </a:r>
                <a:r>
                  <a:rPr lang="fr-FR" sz="1200" baseline="-25000" dirty="0" smtClean="0">
                    <a:latin typeface="Tahoma" panose="020B0604030504040204" pitchFamily="34" charset="0"/>
                    <a:ea typeface="Tahoma" panose="020B0604030504040204" pitchFamily="34" charset="0"/>
                    <a:cs typeface="Tahoma" panose="020B0604030504040204" pitchFamily="34" charset="0"/>
                  </a:rPr>
                  <a:t>0</a:t>
                </a:r>
                <a:r>
                  <a:rPr lang="fr-FR" sz="1200" dirty="0" smtClean="0">
                    <a:latin typeface="Tahoma" panose="020B0604030504040204" pitchFamily="34" charset="0"/>
                    <a:ea typeface="Tahoma" panose="020B0604030504040204" pitchFamily="34" charset="0"/>
                    <a:cs typeface="Tahoma" panose="020B0604030504040204" pitchFamily="34" charset="0"/>
                  </a:rPr>
                  <a:t>(t) par r</a:t>
                </a:r>
                <a:r>
                  <a:rPr lang="fr-FR" sz="1200"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dirty="0" smtClean="0">
                    <a:latin typeface="Tahoma" panose="020B0604030504040204" pitchFamily="34" charset="0"/>
                    <a:ea typeface="Tahoma" panose="020B0604030504040204" pitchFamily="34" charset="0"/>
                    <a:cs typeface="Tahoma" panose="020B0604030504040204" pitchFamily="34" charset="0"/>
                  </a:rPr>
                  <a:t>(t) et h</a:t>
                </a:r>
                <a:r>
                  <a:rPr lang="fr-FR" sz="1200" baseline="-25000" dirty="0" smtClean="0">
                    <a:latin typeface="Tahoma" panose="020B0604030504040204" pitchFamily="34" charset="0"/>
                    <a:ea typeface="Tahoma" panose="020B0604030504040204" pitchFamily="34" charset="0"/>
                    <a:cs typeface="Tahoma" panose="020B0604030504040204" pitchFamily="34" charset="0"/>
                  </a:rPr>
                  <a:t>0</a:t>
                </a:r>
                <a:r>
                  <a:rPr lang="fr-FR" sz="1200" dirty="0" smtClean="0">
                    <a:latin typeface="Tahoma" panose="020B0604030504040204" pitchFamily="34" charset="0"/>
                    <a:ea typeface="Tahoma" panose="020B0604030504040204" pitchFamily="34" charset="0"/>
                    <a:cs typeface="Tahoma" panose="020B0604030504040204" pitchFamily="34" charset="0"/>
                  </a:rPr>
                  <a:t>(t) par h</a:t>
                </a:r>
                <a:r>
                  <a:rPr lang="fr-FR" sz="1200" baseline="-25000" dirty="0" smtClean="0">
                    <a:latin typeface="Tahoma" panose="020B0604030504040204" pitchFamily="34" charset="0"/>
                    <a:ea typeface="Tahoma" panose="020B0604030504040204" pitchFamily="34" charset="0"/>
                    <a:cs typeface="Tahoma" panose="020B0604030504040204" pitchFamily="34" charset="0"/>
                  </a:rPr>
                  <a:t>1</a:t>
                </a:r>
                <a:r>
                  <a:rPr lang="fr-FR" sz="1200" dirty="0" smtClean="0">
                    <a:latin typeface="Tahoma" panose="020B0604030504040204" pitchFamily="34" charset="0"/>
                    <a:ea typeface="Tahoma" panose="020B0604030504040204" pitchFamily="34" charset="0"/>
                    <a:cs typeface="Tahoma" panose="020B0604030504040204" pitchFamily="34" charset="0"/>
                  </a:rPr>
                  <a:t>(t) et refaire les étapes 1 à 5 afin d’extraire les autres composantes IMF. </a:t>
                </a:r>
              </a:p>
              <a:p>
                <a:r>
                  <a:rPr lang="fr-FR" sz="1200" dirty="0" smtClean="0">
                    <a:latin typeface="Tahoma" panose="020B0604030504040204" pitchFamily="34" charset="0"/>
                    <a:ea typeface="Tahoma" panose="020B0604030504040204" pitchFamily="34" charset="0"/>
                    <a:cs typeface="Tahoma" panose="020B0604030504040204" pitchFamily="34" charset="0"/>
                  </a:rPr>
                  <a:t>Ces étapes sont réitérées jusqu’à atteindre le nombre d’IMF désiré ou le nombre d’</a:t>
                </a:r>
                <a:r>
                  <a:rPr lang="fr-FR" sz="1200" dirty="0" err="1" smtClean="0">
                    <a:latin typeface="Tahoma" panose="020B0604030504040204" pitchFamily="34" charset="0"/>
                    <a:ea typeface="Tahoma" panose="020B0604030504040204" pitchFamily="34" charset="0"/>
                    <a:cs typeface="Tahoma" panose="020B0604030504040204" pitchFamily="34" charset="0"/>
                  </a:rPr>
                  <a:t>extremas</a:t>
                </a:r>
                <a:r>
                  <a:rPr lang="fr-FR" sz="1200" dirty="0" smtClean="0">
                    <a:latin typeface="Tahoma" panose="020B0604030504040204" pitchFamily="34" charset="0"/>
                    <a:ea typeface="Tahoma" panose="020B0604030504040204" pitchFamily="34" charset="0"/>
                    <a:cs typeface="Tahoma" panose="020B0604030504040204" pitchFamily="34" charset="0"/>
                  </a:rPr>
                  <a:t> de r</a:t>
                </a:r>
                <a:r>
                  <a:rPr lang="fr-FR" sz="1200" baseline="-25000" dirty="0" smtClean="0">
                    <a:latin typeface="Tahoma" panose="020B0604030504040204" pitchFamily="34" charset="0"/>
                    <a:ea typeface="Tahoma" panose="020B0604030504040204" pitchFamily="34" charset="0"/>
                    <a:cs typeface="Tahoma" panose="020B0604030504040204" pitchFamily="34" charset="0"/>
                  </a:rPr>
                  <a:t>0</a:t>
                </a:r>
                <a:r>
                  <a:rPr lang="fr-FR" sz="1200" dirty="0" smtClean="0">
                    <a:latin typeface="Tahoma" panose="020B0604030504040204" pitchFamily="34" charset="0"/>
                    <a:ea typeface="Tahoma" panose="020B0604030504040204" pitchFamily="34" charset="0"/>
                    <a:cs typeface="Tahoma" panose="020B0604030504040204" pitchFamily="34" charset="0"/>
                  </a:rPr>
                  <a:t>(t)est inférieur à 2. </a:t>
                </a:r>
              </a:p>
              <a:p>
                <a:r>
                  <a:rPr lang="fr-FR" sz="1200" dirty="0" smtClean="0">
                    <a:latin typeface="Tahoma" panose="020B0604030504040204" pitchFamily="34" charset="0"/>
                    <a:ea typeface="Tahoma" panose="020B0604030504040204" pitchFamily="34" charset="0"/>
                    <a:cs typeface="Tahoma" panose="020B0604030504040204" pitchFamily="34" charset="0"/>
                  </a:rPr>
                  <a:t>A chaque itération du processus de tamisage, la moyenne se rapproche de zéro .En sommant toutes les </a:t>
                </a:r>
                <a:r>
                  <a:rPr lang="fr-FR" sz="1200" dirty="0" err="1" smtClean="0">
                    <a:latin typeface="Tahoma" panose="020B0604030504040204" pitchFamily="34" charset="0"/>
                    <a:ea typeface="Tahoma" panose="020B0604030504040204" pitchFamily="34" charset="0"/>
                    <a:cs typeface="Tahoma" panose="020B0604030504040204" pitchFamily="34" charset="0"/>
                  </a:rPr>
                  <a:t>IMFs</a:t>
                </a:r>
                <a:r>
                  <a:rPr lang="fr-FR" sz="1200" dirty="0" smtClean="0">
                    <a:latin typeface="Tahoma" panose="020B0604030504040204" pitchFamily="34" charset="0"/>
                    <a:ea typeface="Tahoma" panose="020B0604030504040204" pitchFamily="34" charset="0"/>
                    <a:cs typeface="Tahoma" panose="020B0604030504040204" pitchFamily="34" charset="0"/>
                  </a:rPr>
                  <a:t> ainsi que le résidu, on retrouve le signal d’origine.</a:t>
                </a:r>
                <a:r>
                  <a:rPr lang="en-US" sz="1200" dirty="0" smtClean="0">
                    <a:latin typeface="Tahoma" panose="020B0604030504040204" pitchFamily="34" charset="0"/>
                    <a:ea typeface="Tahoma" panose="020B0604030504040204" pitchFamily="34" charset="0"/>
                    <a:cs typeface="Tahoma" panose="020B0604030504040204" pitchFamily="34" charset="0"/>
                  </a:rPr>
                  <a:t/>
                </a:r>
                <a:br>
                  <a:rPr lang="en-US" sz="1200" dirty="0" smtClean="0">
                    <a:latin typeface="Tahoma" panose="020B0604030504040204" pitchFamily="34" charset="0"/>
                    <a:ea typeface="Tahoma" panose="020B0604030504040204" pitchFamily="34" charset="0"/>
                    <a:cs typeface="Tahoma" panose="020B0604030504040204" pitchFamily="34" charset="0"/>
                  </a:rPr>
                </a:b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algn="l"/>
                <a:endParaRPr lang="en-US" dirty="0"/>
              </a:p>
            </p:txBody>
          </p:sp>
        </mc:Fallback>
      </mc:AlternateContent>
      <p:sp>
        <p:nvSpPr>
          <p:cNvPr id="4" name="Slide Number Placeholder 3"/>
          <p:cNvSpPr>
            <a:spLocks noGrp="1"/>
          </p:cNvSpPr>
          <p:nvPr>
            <p:ph type="sldNum" sz="quarter" idx="10"/>
          </p:nvPr>
        </p:nvSpPr>
        <p:spPr/>
        <p:txBody>
          <a:bodyPr/>
          <a:lstStyle/>
          <a:p>
            <a:fld id="{D36679ED-17D7-46C9-843B-DD9B3ED614A5}" type="slidenum">
              <a:rPr lang="en-US" smtClean="0"/>
              <a:t>8</a:t>
            </a:fld>
            <a:endParaRPr lang="en-US"/>
          </a:p>
        </p:txBody>
      </p:sp>
    </p:spTree>
    <p:extLst>
      <p:ext uri="{BB962C8B-B14F-4D97-AF65-F5344CB8AC3E}">
        <p14:creationId xmlns:p14="http://schemas.microsoft.com/office/powerpoint/2010/main" val="1241955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6679ED-17D7-46C9-843B-DD9B3ED614A5}" type="slidenum">
              <a:rPr lang="en-US" smtClean="0"/>
              <a:t>9</a:t>
            </a:fld>
            <a:endParaRPr lang="en-US"/>
          </a:p>
        </p:txBody>
      </p:sp>
    </p:spTree>
    <p:extLst>
      <p:ext uri="{BB962C8B-B14F-4D97-AF65-F5344CB8AC3E}">
        <p14:creationId xmlns:p14="http://schemas.microsoft.com/office/powerpoint/2010/main" val="1510056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C38BD-329F-4747-ADC2-DA65508D8EE3}" type="datetime1">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D9FABE2-1C77-4E2F-9FBC-42E74009D933}" type="slidenum">
              <a:rPr lang="en-US" smtClean="0"/>
              <a:t>‹#›</a:t>
            </a:fld>
            <a:endParaRPr lang="en-US"/>
          </a:p>
        </p:txBody>
      </p:sp>
    </p:spTree>
    <p:extLst>
      <p:ext uri="{BB962C8B-B14F-4D97-AF65-F5344CB8AC3E}">
        <p14:creationId xmlns:p14="http://schemas.microsoft.com/office/powerpoint/2010/main" val="3579603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B6356E-60BE-4B53-A0A3-FBF3537F9367}" type="datetime1">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D9FABE2-1C77-4E2F-9FBC-42E74009D933}" type="slidenum">
              <a:rPr lang="en-US" smtClean="0"/>
              <a:t>‹#›</a:t>
            </a:fld>
            <a:endParaRPr lang="en-US"/>
          </a:p>
        </p:txBody>
      </p:sp>
    </p:spTree>
    <p:extLst>
      <p:ext uri="{BB962C8B-B14F-4D97-AF65-F5344CB8AC3E}">
        <p14:creationId xmlns:p14="http://schemas.microsoft.com/office/powerpoint/2010/main" val="1465087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97C6D6-998F-4EBE-828C-B4E94C9F7627}" type="datetime1">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D9FABE2-1C77-4E2F-9FBC-42E74009D93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99988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EBCCA33-FFF5-4BD4-B888-A3A83733581D}" type="datetime1">
              <a:rPr lang="en-US" smtClean="0"/>
              <a:t>4/21/2021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D9FABE2-1C77-4E2F-9FBC-42E74009D933}" type="slidenum">
              <a:rPr lang="en-US" smtClean="0"/>
              <a:t>‹#›</a:t>
            </a:fld>
            <a:endParaRPr lang="en-US"/>
          </a:p>
        </p:txBody>
      </p:sp>
    </p:spTree>
    <p:extLst>
      <p:ext uri="{BB962C8B-B14F-4D97-AF65-F5344CB8AC3E}">
        <p14:creationId xmlns:p14="http://schemas.microsoft.com/office/powerpoint/2010/main" val="3471908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8127C9B-24BE-44DB-9C07-257D0D5F4316}" type="datetime1">
              <a:rPr lang="en-US" smtClean="0"/>
              <a:t>4/21/2021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D9FABE2-1C77-4E2F-9FBC-42E74009D93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79006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876EE24-3D64-494F-AE05-DF16A3D72A75}" type="datetime1">
              <a:rPr lang="en-US" smtClean="0"/>
              <a:t>4/21/2021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D9FABE2-1C77-4E2F-9FBC-42E74009D933}" type="slidenum">
              <a:rPr lang="en-US" smtClean="0"/>
              <a:t>‹#›</a:t>
            </a:fld>
            <a:endParaRPr lang="en-US"/>
          </a:p>
        </p:txBody>
      </p:sp>
    </p:spTree>
    <p:extLst>
      <p:ext uri="{BB962C8B-B14F-4D97-AF65-F5344CB8AC3E}">
        <p14:creationId xmlns:p14="http://schemas.microsoft.com/office/powerpoint/2010/main" val="149089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F4D25B-7A62-4461-89E5-56E606552A67}" type="datetime1">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D9FABE2-1C77-4E2F-9FBC-42E74009D933}" type="slidenum">
              <a:rPr lang="en-US" smtClean="0"/>
              <a:t>‹#›</a:t>
            </a:fld>
            <a:endParaRPr lang="en-US"/>
          </a:p>
        </p:txBody>
      </p:sp>
    </p:spTree>
    <p:extLst>
      <p:ext uri="{BB962C8B-B14F-4D97-AF65-F5344CB8AC3E}">
        <p14:creationId xmlns:p14="http://schemas.microsoft.com/office/powerpoint/2010/main" val="1102248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AE37B9-878C-4EFB-A353-75C48D172A21}" type="datetime1">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D9FABE2-1C77-4E2F-9FBC-42E74009D933}" type="slidenum">
              <a:rPr lang="en-US" smtClean="0"/>
              <a:t>‹#›</a:t>
            </a:fld>
            <a:endParaRPr lang="en-US"/>
          </a:p>
        </p:txBody>
      </p:sp>
    </p:spTree>
    <p:extLst>
      <p:ext uri="{BB962C8B-B14F-4D97-AF65-F5344CB8AC3E}">
        <p14:creationId xmlns:p14="http://schemas.microsoft.com/office/powerpoint/2010/main" val="3394818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07EBD5-2035-4CBB-AEE9-C98E34A02876}" type="datetime1">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D9FABE2-1C77-4E2F-9FBC-42E74009D933}" type="slidenum">
              <a:rPr lang="en-US" smtClean="0"/>
              <a:t>‹#›</a:t>
            </a:fld>
            <a:endParaRPr lang="en-US"/>
          </a:p>
        </p:txBody>
      </p:sp>
    </p:spTree>
    <p:extLst>
      <p:ext uri="{BB962C8B-B14F-4D97-AF65-F5344CB8AC3E}">
        <p14:creationId xmlns:p14="http://schemas.microsoft.com/office/powerpoint/2010/main" val="899611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C4BFBD-A142-4B47-9387-8BD79FCC30C7}" type="datetime1">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D9FABE2-1C77-4E2F-9FBC-42E74009D933}" type="slidenum">
              <a:rPr lang="en-US" smtClean="0"/>
              <a:t>‹#›</a:t>
            </a:fld>
            <a:endParaRPr lang="en-US"/>
          </a:p>
        </p:txBody>
      </p:sp>
    </p:spTree>
    <p:extLst>
      <p:ext uri="{BB962C8B-B14F-4D97-AF65-F5344CB8AC3E}">
        <p14:creationId xmlns:p14="http://schemas.microsoft.com/office/powerpoint/2010/main" val="4250637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98D7CB-B775-46FA-A9DA-57C749EAB041}" type="datetime1">
              <a:rPr lang="en-US" smtClean="0"/>
              <a:t>4/21/2021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D9FABE2-1C77-4E2F-9FBC-42E74009D933}" type="slidenum">
              <a:rPr lang="en-US" smtClean="0"/>
              <a:t>‹#›</a:t>
            </a:fld>
            <a:endParaRPr lang="en-US"/>
          </a:p>
        </p:txBody>
      </p:sp>
    </p:spTree>
    <p:extLst>
      <p:ext uri="{BB962C8B-B14F-4D97-AF65-F5344CB8AC3E}">
        <p14:creationId xmlns:p14="http://schemas.microsoft.com/office/powerpoint/2010/main" val="4243777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63F89C9-EDBA-44BD-934A-2104100C885A}" type="datetime1">
              <a:rPr lang="en-US" smtClean="0"/>
              <a:t>4/21/2021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D9FABE2-1C77-4E2F-9FBC-42E74009D933}" type="slidenum">
              <a:rPr lang="en-US" smtClean="0"/>
              <a:t>‹#›</a:t>
            </a:fld>
            <a:endParaRPr lang="en-US"/>
          </a:p>
        </p:txBody>
      </p:sp>
    </p:spTree>
    <p:extLst>
      <p:ext uri="{BB962C8B-B14F-4D97-AF65-F5344CB8AC3E}">
        <p14:creationId xmlns:p14="http://schemas.microsoft.com/office/powerpoint/2010/main" val="2197799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A81D844-D2F7-40F6-8922-3C7070F993C5}" type="datetime1">
              <a:rPr lang="en-US" smtClean="0"/>
              <a:t>4/21/2021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D9FABE2-1C77-4E2F-9FBC-42E74009D933}" type="slidenum">
              <a:rPr lang="en-US" smtClean="0"/>
              <a:t>‹#›</a:t>
            </a:fld>
            <a:endParaRPr lang="en-US"/>
          </a:p>
        </p:txBody>
      </p:sp>
    </p:spTree>
    <p:extLst>
      <p:ext uri="{BB962C8B-B14F-4D97-AF65-F5344CB8AC3E}">
        <p14:creationId xmlns:p14="http://schemas.microsoft.com/office/powerpoint/2010/main" val="488006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21F1E4-7A67-45FB-8825-9EDBC2330733}" type="datetime1">
              <a:rPr lang="en-US" smtClean="0"/>
              <a:t>4/21/2021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D9FABE2-1C77-4E2F-9FBC-42E74009D933}" type="slidenum">
              <a:rPr lang="en-US" smtClean="0"/>
              <a:t>‹#›</a:t>
            </a:fld>
            <a:endParaRPr lang="en-US"/>
          </a:p>
        </p:txBody>
      </p:sp>
    </p:spTree>
    <p:extLst>
      <p:ext uri="{BB962C8B-B14F-4D97-AF65-F5344CB8AC3E}">
        <p14:creationId xmlns:p14="http://schemas.microsoft.com/office/powerpoint/2010/main" val="379228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251EB9-8918-4713-B680-1E090C4CA46B}" type="datetime1">
              <a:rPr lang="en-US" smtClean="0"/>
              <a:t>4/21/2021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D9FABE2-1C77-4E2F-9FBC-42E74009D933}" type="slidenum">
              <a:rPr lang="en-US" smtClean="0"/>
              <a:t>‹#›</a:t>
            </a:fld>
            <a:endParaRPr lang="en-US"/>
          </a:p>
        </p:txBody>
      </p:sp>
    </p:spTree>
    <p:extLst>
      <p:ext uri="{BB962C8B-B14F-4D97-AF65-F5344CB8AC3E}">
        <p14:creationId xmlns:p14="http://schemas.microsoft.com/office/powerpoint/2010/main" val="3740815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7D4A04-D223-43A6-A89B-86A77C90C7FD}" type="datetime1">
              <a:rPr lang="en-US" smtClean="0"/>
              <a:t>4/21/2021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D9FABE2-1C77-4E2F-9FBC-42E74009D933}" type="slidenum">
              <a:rPr lang="en-US" smtClean="0"/>
              <a:t>‹#›</a:t>
            </a:fld>
            <a:endParaRPr lang="en-US"/>
          </a:p>
        </p:txBody>
      </p:sp>
    </p:spTree>
    <p:extLst>
      <p:ext uri="{BB962C8B-B14F-4D97-AF65-F5344CB8AC3E}">
        <p14:creationId xmlns:p14="http://schemas.microsoft.com/office/powerpoint/2010/main" val="484677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E5EBC80-B350-4E0C-AFB2-DD0E822D3DFD}" type="datetime1">
              <a:rPr lang="en-US" smtClean="0"/>
              <a:t>4/21/2021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D9FABE2-1C77-4E2F-9FBC-42E74009D933}" type="slidenum">
              <a:rPr lang="en-US" smtClean="0"/>
              <a:t>‹#›</a:t>
            </a:fld>
            <a:endParaRPr lang="en-US"/>
          </a:p>
        </p:txBody>
      </p:sp>
    </p:spTree>
    <p:extLst>
      <p:ext uri="{BB962C8B-B14F-4D97-AF65-F5344CB8AC3E}">
        <p14:creationId xmlns:p14="http://schemas.microsoft.com/office/powerpoint/2010/main" val="30544226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www.overleaf.com/project/601a6cc6f8b8158696b6998b" TargetMode="External"/><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lms.fun-mooc.fr/courses/course-v1:xuetangx+141007+session02/info"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hyperlink" Target="https://lms.fun-mooc.fr/courses/course-v1:dgef-interieur+134003+session01/info" TargetMode="External"/><Relationship Id="rId4" Type="http://schemas.openxmlformats.org/officeDocument/2006/relationships/hyperlink" Target="https://lms.fun-mooc.fr/courses/course-v1:Ubordeaux+28007+session03/info"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0982" y="624110"/>
            <a:ext cx="9883629" cy="692072"/>
          </a:xfrm>
        </p:spPr>
        <p:txBody>
          <a:bodyPr>
            <a:normAutofit fontScale="90000"/>
          </a:bodyPr>
          <a:lstStyle/>
          <a:p>
            <a:pPr algn="ctr"/>
            <a:r>
              <a:rPr lang="fr-FR" sz="3000" b="1" cap="none" dirty="0" smtClean="0">
                <a:latin typeface="Tahoma" panose="020B0604030504040204" pitchFamily="34" charset="0"/>
                <a:ea typeface="Tahoma" panose="020B0604030504040204" pitchFamily="34" charset="0"/>
                <a:cs typeface="Tahoma" panose="020B0604030504040204" pitchFamily="34" charset="0"/>
              </a:rPr>
              <a:t>Présentation des avancements des travaux de thèse</a:t>
            </a:r>
            <a:r>
              <a:rPr lang="en-US" sz="3000" cap="none" dirty="0" smtClean="0">
                <a:latin typeface="Tahoma" panose="020B0604030504040204" pitchFamily="34" charset="0"/>
                <a:ea typeface="Tahoma" panose="020B0604030504040204" pitchFamily="34" charset="0"/>
                <a:cs typeface="Tahoma" panose="020B0604030504040204" pitchFamily="34" charset="0"/>
              </a:rPr>
              <a:t/>
            </a:r>
            <a:br>
              <a:rPr lang="en-US" sz="3000" cap="none" dirty="0" smtClean="0">
                <a:latin typeface="Tahoma" panose="020B0604030504040204" pitchFamily="34" charset="0"/>
                <a:ea typeface="Tahoma" panose="020B0604030504040204" pitchFamily="34" charset="0"/>
                <a:cs typeface="Tahoma" panose="020B0604030504040204" pitchFamily="34" charset="0"/>
              </a:rPr>
            </a:b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665018" y="1681162"/>
            <a:ext cx="10654146" cy="1757497"/>
          </a:xfrm>
        </p:spPr>
        <p:txBody>
          <a:bodyPr anchor="t" anchorCtr="0">
            <a:normAutofit/>
          </a:bodyPr>
          <a:lstStyle/>
          <a:p>
            <a:pPr algn="ctr">
              <a:lnSpc>
                <a:spcPct val="200000"/>
              </a:lnSpc>
            </a:pPr>
            <a:r>
              <a:rPr lang="en-US" sz="2200" b="1" dirty="0" smtClean="0">
                <a:latin typeface="Tahoma" panose="020B0604030504040204" pitchFamily="34" charset="0"/>
                <a:ea typeface="Tahoma" panose="020B0604030504040204" pitchFamily="34" charset="0"/>
                <a:cs typeface="Tahoma" panose="020B0604030504040204" pitchFamily="34" charset="0"/>
              </a:rPr>
              <a:t>Application des EMD sur les </a:t>
            </a:r>
            <a:r>
              <a:rPr lang="en-US" sz="2200" b="1" dirty="0" err="1" smtClean="0">
                <a:latin typeface="Tahoma" panose="020B0604030504040204" pitchFamily="34" charset="0"/>
                <a:ea typeface="Tahoma" panose="020B0604030504040204" pitchFamily="34" charset="0"/>
                <a:cs typeface="Tahoma" panose="020B0604030504040204" pitchFamily="34" charset="0"/>
              </a:rPr>
              <a:t>signaux</a:t>
            </a:r>
            <a:r>
              <a:rPr lang="en-US" sz="2200" b="1" dirty="0" smtClean="0">
                <a:latin typeface="Tahoma" panose="020B0604030504040204" pitchFamily="34" charset="0"/>
                <a:ea typeface="Tahoma" panose="020B0604030504040204" pitchFamily="34" charset="0"/>
                <a:cs typeface="Tahoma" panose="020B0604030504040204" pitchFamily="34" charset="0"/>
              </a:rPr>
              <a:t> ECG.</a:t>
            </a:r>
            <a:endParaRPr lang="en-US" sz="2200" b="1" dirty="0">
              <a:latin typeface="Tahoma" panose="020B0604030504040204" pitchFamily="34" charset="0"/>
              <a:ea typeface="Tahoma" panose="020B0604030504040204" pitchFamily="34" charset="0"/>
              <a:cs typeface="Tahoma" panose="020B0604030504040204" pitchFamily="34" charset="0"/>
            </a:endParaRPr>
          </a:p>
        </p:txBody>
      </p:sp>
      <p:sp>
        <p:nvSpPr>
          <p:cNvPr id="9" name="Text Placeholder 4"/>
          <p:cNvSpPr>
            <a:spLocks noGrp="1"/>
          </p:cNvSpPr>
          <p:nvPr>
            <p:ph type="body" sz="quarter" idx="3"/>
          </p:nvPr>
        </p:nvSpPr>
        <p:spPr>
          <a:xfrm>
            <a:off x="1453247" y="3438659"/>
            <a:ext cx="8540759" cy="2356834"/>
          </a:xfrm>
        </p:spPr>
        <p:txBody>
          <a:bodyPr anchor="t" anchorCtr="0">
            <a:noAutofit/>
          </a:bodyPr>
          <a:lstStyle/>
          <a:p>
            <a:pPr algn="just">
              <a:lnSpc>
                <a:spcPct val="200000"/>
              </a:lnSpc>
            </a:pPr>
            <a:r>
              <a:rPr lang="en-US" sz="2200" b="1" dirty="0" err="1">
                <a:latin typeface="Tahoma" panose="020B0604030504040204" pitchFamily="34" charset="0"/>
                <a:ea typeface="Tahoma" panose="020B0604030504040204" pitchFamily="34" charset="0"/>
                <a:cs typeface="Tahoma" panose="020B0604030504040204" pitchFamily="34" charset="0"/>
              </a:rPr>
              <a:t>Présentation</a:t>
            </a:r>
            <a:r>
              <a:rPr lang="en-US" sz="2200" b="1" dirty="0">
                <a:latin typeface="Tahoma" panose="020B0604030504040204" pitchFamily="34" charset="0"/>
                <a:ea typeface="Tahoma" panose="020B0604030504040204" pitchFamily="34" charset="0"/>
                <a:cs typeface="Tahoma" panose="020B0604030504040204" pitchFamily="34" charset="0"/>
              </a:rPr>
              <a:t> </a:t>
            </a:r>
            <a:r>
              <a:rPr lang="en-US" sz="2200" b="1" dirty="0" err="1" smtClean="0">
                <a:latin typeface="Tahoma" panose="020B0604030504040204" pitchFamily="34" charset="0"/>
                <a:ea typeface="Tahoma" panose="020B0604030504040204" pitchFamily="34" charset="0"/>
                <a:cs typeface="Tahoma" panose="020B0604030504040204" pitchFamily="34" charset="0"/>
              </a:rPr>
              <a:t>effectuée</a:t>
            </a:r>
            <a:r>
              <a:rPr lang="en-US" sz="2200" b="1" dirty="0" smtClean="0">
                <a:latin typeface="Tahoma" panose="020B0604030504040204" pitchFamily="34" charset="0"/>
                <a:ea typeface="Tahoma" panose="020B0604030504040204" pitchFamily="34" charset="0"/>
                <a:cs typeface="Tahoma" panose="020B0604030504040204" pitchFamily="34" charset="0"/>
              </a:rPr>
              <a:t> par:</a:t>
            </a:r>
          </a:p>
          <a:p>
            <a:pPr algn="ctr">
              <a:lnSpc>
                <a:spcPct val="200000"/>
              </a:lnSpc>
            </a:pPr>
            <a:r>
              <a:rPr lang="en-US" sz="2200" b="1" dirty="0" smtClean="0">
                <a:latin typeface="Tahoma" panose="020B0604030504040204" pitchFamily="34" charset="0"/>
                <a:ea typeface="Tahoma" panose="020B0604030504040204" pitchFamily="34" charset="0"/>
                <a:cs typeface="Tahoma" panose="020B0604030504040204" pitchFamily="34" charset="0"/>
              </a:rPr>
              <a:t> </a:t>
            </a:r>
            <a:r>
              <a:rPr lang="en-US" sz="2200" b="1" dirty="0">
                <a:latin typeface="Tahoma" panose="020B0604030504040204" pitchFamily="34" charset="0"/>
                <a:ea typeface="Tahoma" panose="020B0604030504040204" pitchFamily="34" charset="0"/>
                <a:cs typeface="Tahoma" panose="020B0604030504040204" pitchFamily="34" charset="0"/>
              </a:rPr>
              <a:t>Hassan </a:t>
            </a:r>
            <a:r>
              <a:rPr lang="en-US" sz="2200" b="1" dirty="0" smtClean="0">
                <a:latin typeface="Tahoma" panose="020B0604030504040204" pitchFamily="34" charset="0"/>
                <a:ea typeface="Tahoma" panose="020B0604030504040204" pitchFamily="34" charset="0"/>
                <a:cs typeface="Tahoma" panose="020B0604030504040204" pitchFamily="34" charset="0"/>
              </a:rPr>
              <a:t>SERHAL </a:t>
            </a:r>
          </a:p>
          <a:p>
            <a:pPr algn="ctr">
              <a:lnSpc>
                <a:spcPct val="200000"/>
              </a:lnSpc>
            </a:pPr>
            <a:r>
              <a:rPr lang="en-US" sz="2200" b="1" dirty="0" smtClean="0">
                <a:latin typeface="Tahoma" panose="020B0604030504040204" pitchFamily="34" charset="0"/>
                <a:ea typeface="Tahoma" panose="020B0604030504040204" pitchFamily="34" charset="0"/>
                <a:cs typeface="Tahoma" panose="020B0604030504040204" pitchFamily="34" charset="0"/>
              </a:rPr>
              <a:t>21-04-2021</a:t>
            </a:r>
          </a:p>
          <a:p>
            <a:pPr algn="just">
              <a:lnSpc>
                <a:spcPct val="200000"/>
              </a:lnSpc>
            </a:pPr>
            <a:r>
              <a:rPr lang="en-US" sz="2200" b="0" dirty="0" smtClean="0">
                <a:latin typeface="Tahoma" panose="020B0604030504040204" pitchFamily="34" charset="0"/>
                <a:ea typeface="Tahoma" panose="020B0604030504040204" pitchFamily="34" charset="0"/>
                <a:cs typeface="Tahoma" panose="020B0604030504040204" pitchFamily="34" charset="0"/>
              </a:rPr>
              <a:t> </a:t>
            </a:r>
            <a:r>
              <a:rPr lang="fr-FR" sz="2200" b="0" dirty="0">
                <a:latin typeface="Tahoma" panose="020B0604030504040204" pitchFamily="34" charset="0"/>
                <a:ea typeface="Tahoma" panose="020B0604030504040204" pitchFamily="34" charset="0"/>
                <a:cs typeface="Tahoma" panose="020B0604030504040204" pitchFamily="34" charset="0"/>
              </a:rPr>
              <a:t/>
            </a:r>
            <a:br>
              <a:rPr lang="fr-FR" sz="2200" b="0" dirty="0">
                <a:latin typeface="Tahoma" panose="020B0604030504040204" pitchFamily="34" charset="0"/>
                <a:ea typeface="Tahoma" panose="020B0604030504040204" pitchFamily="34" charset="0"/>
                <a:cs typeface="Tahoma" panose="020B0604030504040204" pitchFamily="34" charset="0"/>
              </a:rPr>
            </a:br>
            <a:endParaRPr lang="en-US" sz="2200" b="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1</a:t>
            </a:fld>
            <a:endParaRPr lang="en-US" dirty="0"/>
          </a:p>
        </p:txBody>
      </p:sp>
    </p:spTree>
    <p:extLst>
      <p:ext uri="{BB962C8B-B14F-4D97-AF65-F5344CB8AC3E}">
        <p14:creationId xmlns:p14="http://schemas.microsoft.com/office/powerpoint/2010/main" val="8666763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0982" y="624110"/>
            <a:ext cx="10002982" cy="886035"/>
          </a:xfrm>
        </p:spPr>
        <p:txBody>
          <a:bodyPr>
            <a:normAutofit fontScale="90000"/>
          </a:bodyPr>
          <a:lstStyle/>
          <a:p>
            <a:pPr algn="ctr"/>
            <a:r>
              <a:rPr lang="en-US" sz="3000" b="1" cap="none" dirty="0" smtClean="0">
                <a:latin typeface="Tahoma" panose="020B0604030504040204" pitchFamily="34" charset="0"/>
                <a:ea typeface="Tahoma" panose="020B0604030504040204" pitchFamily="34" charset="0"/>
                <a:cs typeface="Tahoma" panose="020B0604030504040204" pitchFamily="34" charset="0"/>
              </a:rPr>
              <a:t>Section 1: EMD-Description de la base de </a:t>
            </a:r>
            <a:r>
              <a:rPr lang="en-US" sz="3000" b="1" cap="none" dirty="0" err="1" smtClean="0">
                <a:latin typeface="Tahoma" panose="020B0604030504040204" pitchFamily="34" charset="0"/>
                <a:ea typeface="Tahoma" panose="020B0604030504040204" pitchFamily="34" charset="0"/>
                <a:cs typeface="Tahoma" panose="020B0604030504040204" pitchFamily="34" charset="0"/>
              </a:rPr>
              <a:t>données</a:t>
            </a:r>
            <a:r>
              <a:rPr lang="en-US" sz="3000" b="1" cap="none" dirty="0" smtClean="0">
                <a:latin typeface="Tahoma" panose="020B0604030504040204" pitchFamily="34" charset="0"/>
                <a:ea typeface="Tahoma" panose="020B0604030504040204" pitchFamily="34" charset="0"/>
                <a:cs typeface="Tahoma" panose="020B0604030504040204" pitchFamily="34" charset="0"/>
              </a:rPr>
              <a:t> MIT-BIH </a:t>
            </a:r>
            <a:r>
              <a:rPr lang="en-US" sz="3200" b="1" dirty="0"/>
              <a:t>Arrhythmia Database PAFDB</a:t>
            </a:r>
            <a:r>
              <a:rPr lang="en-US" sz="3000" b="1" cap="none" dirty="0" smtClean="0">
                <a:latin typeface="Tahoma" panose="020B0604030504040204" pitchFamily="34" charset="0"/>
                <a:ea typeface="Tahoma" panose="020B0604030504040204" pitchFamily="34" charset="0"/>
                <a:cs typeface="Tahoma" panose="020B0604030504040204" pitchFamily="34" charset="0"/>
              </a:rPr>
              <a:t/>
            </a:r>
            <a:br>
              <a:rPr lang="en-US" sz="3000" b="1" cap="none" dirty="0" smtClean="0">
                <a:latin typeface="Tahoma" panose="020B0604030504040204" pitchFamily="34" charset="0"/>
                <a:ea typeface="Tahoma" panose="020B0604030504040204" pitchFamily="34" charset="0"/>
                <a:cs typeface="Tahoma" panose="020B0604030504040204" pitchFamily="34" charset="0"/>
              </a:rPr>
            </a:br>
            <a:r>
              <a:rPr lang="en-US" sz="3000" cap="none" dirty="0" smtClean="0">
                <a:latin typeface="Tahoma" panose="020B0604030504040204" pitchFamily="34" charset="0"/>
                <a:ea typeface="Tahoma" panose="020B0604030504040204" pitchFamily="34" charset="0"/>
                <a:cs typeface="Tahoma" panose="020B0604030504040204" pitchFamily="34" charset="0"/>
              </a:rPr>
              <a:t/>
            </a:r>
            <a:br>
              <a:rPr lang="en-US" sz="3000" cap="none" dirty="0" smtClean="0">
                <a:latin typeface="Tahoma" panose="020B0604030504040204" pitchFamily="34" charset="0"/>
                <a:ea typeface="Tahoma" panose="020B0604030504040204" pitchFamily="34" charset="0"/>
                <a:cs typeface="Tahoma" panose="020B0604030504040204" pitchFamily="34" charset="0"/>
              </a:rPr>
            </a:b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1311578" y="1681162"/>
            <a:ext cx="9661222" cy="4393067"/>
          </a:xfrm>
        </p:spPr>
        <p:txBody>
          <a:bodyPr anchor="t" anchorCtr="0">
            <a:normAutofit/>
          </a:bodyPr>
          <a:lstStyle/>
          <a:p>
            <a:pPr>
              <a:lnSpc>
                <a:spcPct val="150000"/>
              </a:lnSpc>
            </a:pPr>
            <a:endParaRPr lang="fr-FR" sz="2200" dirty="0" smtClean="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10</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492132435"/>
              </p:ext>
            </p:extLst>
          </p:nvPr>
        </p:nvGraphicFramePr>
        <p:xfrm>
          <a:off x="734785" y="1498666"/>
          <a:ext cx="11070773" cy="5117099"/>
        </p:xfrm>
        <a:graphic>
          <a:graphicData uri="http://schemas.openxmlformats.org/drawingml/2006/table">
            <a:tbl>
              <a:tblPr firstRow="1" firstCol="1" bandRow="1">
                <a:tableStyleId>{5C22544A-7EE6-4342-B048-85BDC9FD1C3A}</a:tableStyleId>
              </a:tblPr>
              <a:tblGrid>
                <a:gridCol w="1959429">
                  <a:extLst>
                    <a:ext uri="{9D8B030D-6E8A-4147-A177-3AD203B41FA5}">
                      <a16:colId xmlns:a16="http://schemas.microsoft.com/office/drawing/2014/main" xmlns="" val="20000"/>
                    </a:ext>
                  </a:extLst>
                </a:gridCol>
                <a:gridCol w="1301620">
                  <a:extLst>
                    <a:ext uri="{9D8B030D-6E8A-4147-A177-3AD203B41FA5}">
                      <a16:colId xmlns:a16="http://schemas.microsoft.com/office/drawing/2014/main" xmlns="" val="20001"/>
                    </a:ext>
                  </a:extLst>
                </a:gridCol>
                <a:gridCol w="1301621">
                  <a:extLst>
                    <a:ext uri="{9D8B030D-6E8A-4147-A177-3AD203B41FA5}">
                      <a16:colId xmlns:a16="http://schemas.microsoft.com/office/drawing/2014/main" xmlns="" val="20002"/>
                    </a:ext>
                  </a:extLst>
                </a:gridCol>
                <a:gridCol w="2603241">
                  <a:extLst>
                    <a:ext uri="{9D8B030D-6E8A-4147-A177-3AD203B41FA5}">
                      <a16:colId xmlns:a16="http://schemas.microsoft.com/office/drawing/2014/main" xmlns="" val="20003"/>
                    </a:ext>
                  </a:extLst>
                </a:gridCol>
                <a:gridCol w="1301620">
                  <a:extLst>
                    <a:ext uri="{9D8B030D-6E8A-4147-A177-3AD203B41FA5}">
                      <a16:colId xmlns:a16="http://schemas.microsoft.com/office/drawing/2014/main" xmlns="" val="20004"/>
                    </a:ext>
                  </a:extLst>
                </a:gridCol>
                <a:gridCol w="1301621">
                  <a:extLst>
                    <a:ext uri="{9D8B030D-6E8A-4147-A177-3AD203B41FA5}">
                      <a16:colId xmlns:a16="http://schemas.microsoft.com/office/drawing/2014/main" xmlns="" val="20005"/>
                    </a:ext>
                  </a:extLst>
                </a:gridCol>
                <a:gridCol w="1301621"/>
              </a:tblGrid>
              <a:tr h="636539">
                <a:tc>
                  <a:txBody>
                    <a:bodyPr/>
                    <a:lstStyle/>
                    <a:p>
                      <a:r>
                        <a:rPr lang="en-US" sz="1400" b="1" dirty="0" smtClean="0">
                          <a:solidFill>
                            <a:schemeClr val="tx1"/>
                          </a:solidFill>
                        </a:rPr>
                        <a:t>Date de publication</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1" dirty="0" smtClean="0">
                          <a:solidFill>
                            <a:schemeClr val="tx1"/>
                          </a:solidFill>
                        </a:rPr>
                        <a:t>Version </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1" dirty="0" err="1" smtClean="0">
                          <a:solidFill>
                            <a:schemeClr val="tx1"/>
                          </a:solidFill>
                        </a:rPr>
                        <a:t>Nombre</a:t>
                      </a:r>
                      <a:r>
                        <a:rPr lang="en-US" sz="1400" b="1" dirty="0" smtClean="0">
                          <a:solidFill>
                            <a:schemeClr val="tx1"/>
                          </a:solidFill>
                        </a:rPr>
                        <a:t> des ECGs</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1" dirty="0" smtClean="0">
                          <a:solidFill>
                            <a:schemeClr val="tx1"/>
                          </a:solidFill>
                        </a:rPr>
                        <a:t>Patients</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1" dirty="0" err="1" smtClean="0">
                          <a:solidFill>
                            <a:schemeClr val="tx1"/>
                          </a:solidFill>
                        </a:rPr>
                        <a:t>Fréquence</a:t>
                      </a:r>
                      <a:r>
                        <a:rPr lang="en-US" sz="1400" b="1" dirty="0" smtClean="0">
                          <a:solidFill>
                            <a:schemeClr val="tx1"/>
                          </a:solidFill>
                        </a:rPr>
                        <a:t> </a:t>
                      </a:r>
                      <a:r>
                        <a:rPr lang="en-US" sz="1400" b="1" dirty="0" err="1" smtClean="0">
                          <a:solidFill>
                            <a:schemeClr val="tx1"/>
                          </a:solidFill>
                        </a:rPr>
                        <a:t>d’ecahantillonage</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1" dirty="0" smtClean="0">
                          <a:solidFill>
                            <a:schemeClr val="tx1"/>
                          </a:solidFill>
                        </a:rPr>
                        <a:t>Resolution</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dirty="0" err="1" smtClean="0">
                          <a:solidFill>
                            <a:schemeClr val="tx1"/>
                          </a:solidFill>
                        </a:rPr>
                        <a:t>Durée</a:t>
                      </a:r>
                      <a:endParaRPr lang="en-US" sz="1400" b="1" dirty="0" smtClean="0">
                        <a:solidFill>
                          <a:schemeClr val="tx1"/>
                        </a:solidFill>
                      </a:endParaRPr>
                    </a:p>
                    <a:p>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63653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2001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rPr>
                        <a:t>1.0.0</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rPr>
                        <a:t>50</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rPr>
                        <a:t>48 –</a:t>
                      </a:r>
                    </a:p>
                    <a:p>
                      <a:r>
                        <a:rPr lang="en-US" sz="1400" dirty="0" smtClean="0">
                          <a:solidFill>
                            <a:schemeClr val="tx1"/>
                          </a:solidFill>
                        </a:rPr>
                        <a:t>FA</a:t>
                      </a:r>
                      <a:r>
                        <a:rPr lang="en-US" sz="1400" baseline="0" dirty="0" smtClean="0">
                          <a:solidFill>
                            <a:schemeClr val="tx1"/>
                          </a:solidFill>
                        </a:rPr>
                        <a:t> </a:t>
                      </a:r>
                      <a:r>
                        <a:rPr lang="en-US" sz="1400" b="0" i="0" kern="1200" dirty="0" smtClean="0">
                          <a:solidFill>
                            <a:schemeClr val="tx1"/>
                          </a:solidFill>
                          <a:effectLst/>
                          <a:latin typeface="+mn-lt"/>
                          <a:ea typeface="+mn-ea"/>
                          <a:cs typeface="+mn-cs"/>
                        </a:rPr>
                        <a:t>paroxysmal </a:t>
                      </a:r>
                      <a:r>
                        <a:rPr lang="en-US" sz="1400" b="0" i="0" kern="1200" dirty="0" err="1" smtClean="0">
                          <a:solidFill>
                            <a:schemeClr val="tx1"/>
                          </a:solidFill>
                          <a:effectLst/>
                          <a:latin typeface="+mn-lt"/>
                          <a:ea typeface="+mn-ea"/>
                          <a:cs typeface="+mn-cs"/>
                        </a:rPr>
                        <a:t>ou</a:t>
                      </a:r>
                      <a:r>
                        <a:rPr lang="en-US" sz="1400" b="0" i="0" kern="1200" baseline="0" dirty="0" smtClean="0">
                          <a:solidFill>
                            <a:schemeClr val="tx1"/>
                          </a:solidFill>
                          <a:effectLst/>
                          <a:latin typeface="+mn-lt"/>
                          <a:ea typeface="+mn-ea"/>
                          <a:cs typeface="+mn-cs"/>
                        </a:rPr>
                        <a:t> </a:t>
                      </a:r>
                      <a:r>
                        <a:rPr lang="en-US" sz="1400" b="0" i="0" kern="1200" baseline="0" dirty="0" smtClean="0">
                          <a:solidFill>
                            <a:schemeClr val="tx1"/>
                          </a:solidFill>
                          <a:effectLst/>
                          <a:latin typeface="+mn-lt"/>
                          <a:ea typeface="+mn-ea"/>
                          <a:cs typeface="+mn-cs"/>
                        </a:rPr>
                        <a:t>sans </a:t>
                      </a:r>
                      <a:r>
                        <a:rPr lang="en-US" sz="1400" b="0" i="0" kern="1200" baseline="0" dirty="0" smtClean="0">
                          <a:solidFill>
                            <a:schemeClr val="tx1"/>
                          </a:solidFill>
                          <a:effectLst/>
                          <a:latin typeface="+mn-lt"/>
                          <a:ea typeface="+mn-ea"/>
                          <a:cs typeface="+mn-cs"/>
                        </a:rPr>
                        <a:t>PAF</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rPr>
                        <a:t>128 Hz</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rPr>
                        <a:t>16 bits</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rPr>
                        <a:t>30</a:t>
                      </a:r>
                      <a:r>
                        <a:rPr lang="en-US" sz="1400" baseline="0" dirty="0" smtClean="0">
                          <a:solidFill>
                            <a:schemeClr val="tx1"/>
                          </a:solidFill>
                        </a:rPr>
                        <a:t> min (2 signals) et 5 min (</a:t>
                      </a:r>
                      <a:r>
                        <a:rPr lang="en-US" sz="1400" baseline="0" smtClean="0">
                          <a:solidFill>
                            <a:schemeClr val="tx1"/>
                          </a:solidFill>
                        </a:rPr>
                        <a:t>2 signals)</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636539">
                <a:tc gridSpan="7">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Types de </a:t>
                      </a:r>
                      <a:r>
                        <a:rPr lang="en-US" sz="1600" b="1" dirty="0" err="1" smtClean="0">
                          <a:solidFill>
                            <a:schemeClr val="tx1"/>
                          </a:solidFill>
                        </a:rPr>
                        <a:t>fichiers</a:t>
                      </a:r>
                      <a:endParaRPr lang="en-US" sz="1600" b="1" dirty="0" smtClean="0">
                        <a:solidFill>
                          <a:schemeClr val="tx1"/>
                        </a:solidFil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600" b="1" dirty="0" smtClean="0">
                        <a:solidFill>
                          <a:schemeClr val="tx1"/>
                        </a:solidFil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600" b="1" dirty="0" smtClean="0">
                        <a:solidFill>
                          <a:schemeClr val="tx1"/>
                        </a:solidFil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600" b="1" dirty="0" smtClean="0">
                        <a:solidFill>
                          <a:schemeClr val="tx1"/>
                        </a:solidFil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600" b="1" dirty="0" smtClean="0">
                        <a:solidFill>
                          <a:schemeClr val="tx1"/>
                        </a:solidFil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600" b="1" dirty="0" smtClean="0">
                        <a:solidFill>
                          <a:schemeClr val="tx1"/>
                        </a:solidFil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xmlns="" val="10002"/>
                  </a:ext>
                </a:extLst>
              </a:tr>
              <a:tr h="636539">
                <a:tc gridSpan="2">
                  <a:txBody>
                    <a:bodyPr/>
                    <a:lstStyle/>
                    <a:p>
                      <a:pPr algn="ctr"/>
                      <a:r>
                        <a:rPr lang="en-US" sz="1800" b="1" dirty="0" smtClean="0">
                          <a:solidFill>
                            <a:schemeClr val="tx1"/>
                          </a:solidFill>
                        </a:rPr>
                        <a:t>.</a:t>
                      </a:r>
                      <a:r>
                        <a:rPr lang="en-US" sz="1800" b="1" dirty="0" err="1" smtClean="0">
                          <a:solidFill>
                            <a:schemeClr val="tx1"/>
                          </a:solidFill>
                        </a:rPr>
                        <a:t>dat</a:t>
                      </a:r>
                      <a:endParaRPr lang="en-US" sz="1800" b="1" dirty="0" smtClean="0">
                        <a:solidFill>
                          <a:schemeClr val="tx1"/>
                        </a:solidFill>
                      </a:endParaRPr>
                    </a:p>
                    <a:p>
                      <a:endParaRPr lang="fr-FR" sz="1600" b="0" dirty="0" smtClean="0">
                        <a:solidFill>
                          <a:schemeClr val="tx1"/>
                        </a:solidFill>
                      </a:endParaRPr>
                    </a:p>
                    <a:p>
                      <a:r>
                        <a:rPr lang="fr-FR" sz="1600" b="0" dirty="0" smtClean="0">
                          <a:solidFill>
                            <a:schemeClr val="tx1"/>
                          </a:solidFill>
                        </a:rPr>
                        <a:t>contiennent les ECG numérisés</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3">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smtClean="0"/>
                        <a:t>.</a:t>
                      </a:r>
                      <a:r>
                        <a:rPr lang="en-US" sz="1800" b="1" dirty="0" err="1" smtClean="0"/>
                        <a:t>qrs</a:t>
                      </a:r>
                      <a:endParaRPr lang="en-US" sz="1800" b="1" dirty="0" smtClean="0"/>
                    </a:p>
                    <a:p>
                      <a:endParaRPr lang="fr-FR" sz="1600" dirty="0" smtClean="0"/>
                    </a:p>
                    <a:p>
                      <a:r>
                        <a:rPr lang="fr-FR" sz="1600" dirty="0" smtClean="0"/>
                        <a:t>sont des fichiers d'annotation (binaires) générés par la machine, fournis pour la commodité de ceux qui ne souhaitent pas utiliser leurs propres détecteurs de QRS. Veuillez noter que les fichiers .</a:t>
                      </a:r>
                      <a:r>
                        <a:rPr lang="fr-FR" sz="1600" dirty="0" err="1" smtClean="0"/>
                        <a:t>qrs</a:t>
                      </a:r>
                      <a:r>
                        <a:rPr lang="fr-FR" sz="1600" dirty="0" smtClean="0"/>
                        <a:t> ne sont pas vérifiés et contiennent des erreurs</a:t>
                      </a:r>
                    </a:p>
                    <a:p>
                      <a:r>
                        <a:rPr lang="fr-FR" sz="1600" dirty="0" smtClean="0"/>
                        <a:t>n: sujets</a:t>
                      </a:r>
                      <a:r>
                        <a:rPr lang="fr-FR" sz="1600" baseline="0" dirty="0" smtClean="0"/>
                        <a:t> témoins sains.</a:t>
                      </a:r>
                      <a:endParaRPr lang="fr-FR" sz="1600" dirty="0" smtClean="0"/>
                    </a:p>
                    <a:p>
                      <a:r>
                        <a:rPr lang="fr-FR" sz="1600" dirty="0" err="1" smtClean="0"/>
                        <a:t>Pxc</a:t>
                      </a:r>
                      <a:r>
                        <a:rPr lang="fr-FR" sz="1600" dirty="0" smtClean="0"/>
                        <a:t> : sujets atteint</a:t>
                      </a:r>
                      <a:r>
                        <a:rPr lang="fr-FR" sz="1600" baseline="0" dirty="0" smtClean="0"/>
                        <a:t> </a:t>
                      </a:r>
                      <a:r>
                        <a:rPr lang="fr-FR" sz="1600" baseline="0" dirty="0" err="1" smtClean="0"/>
                        <a:t>fe</a:t>
                      </a:r>
                      <a:r>
                        <a:rPr lang="fr-FR" sz="1600" baseline="0" dirty="0" smtClean="0"/>
                        <a:t> la FA paroxystique et px: précède immédiatement l'épisode de FAP.</a:t>
                      </a:r>
                      <a:endParaRPr lang="fr-FR" sz="1600" dirty="0" smtClean="0"/>
                    </a:p>
                    <a:p>
                      <a:r>
                        <a:rPr lang="fr-FR" sz="1600" dirty="0" smtClean="0"/>
                        <a:t>T :enregistrements de l'ensemble de test </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sz="1800" b="1" dirty="0" smtClean="0"/>
                        <a:t>.head</a:t>
                      </a:r>
                    </a:p>
                    <a:p>
                      <a:endParaRPr lang="fr-FR" sz="1600" dirty="0" smtClean="0"/>
                    </a:p>
                    <a:p>
                      <a:r>
                        <a:rPr lang="fr-FR" sz="1600" dirty="0" smtClean="0"/>
                        <a:t>spécifient les noms et les formats des fichiers de signaux associés ; ces fichiers d'en-tête sont nécessaires au logiciel disponible sur ce site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42668230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0982" y="624110"/>
            <a:ext cx="10002982" cy="886035"/>
          </a:xfrm>
        </p:spPr>
        <p:txBody>
          <a:bodyPr>
            <a:normAutofit fontScale="90000"/>
          </a:bodyPr>
          <a:lstStyle/>
          <a:p>
            <a:pPr algn="ctr"/>
            <a:r>
              <a:rPr lang="en-US" sz="3000" b="1" cap="none" dirty="0" smtClean="0">
                <a:latin typeface="Tahoma" panose="020B0604030504040204" pitchFamily="34" charset="0"/>
                <a:ea typeface="Tahoma" panose="020B0604030504040204" pitchFamily="34" charset="0"/>
                <a:cs typeface="Tahoma" panose="020B0604030504040204" pitchFamily="34" charset="0"/>
              </a:rPr>
              <a:t>Section 1: EMD-Python</a:t>
            </a:r>
            <a:br>
              <a:rPr lang="en-US" sz="3000" b="1" cap="none" dirty="0" smtClean="0">
                <a:latin typeface="Tahoma" panose="020B0604030504040204" pitchFamily="34" charset="0"/>
                <a:ea typeface="Tahoma" panose="020B0604030504040204" pitchFamily="34" charset="0"/>
                <a:cs typeface="Tahoma" panose="020B0604030504040204" pitchFamily="34" charset="0"/>
              </a:rPr>
            </a:br>
            <a:r>
              <a:rPr lang="en-US" sz="3000" cap="none" dirty="0" smtClean="0">
                <a:latin typeface="Tahoma" panose="020B0604030504040204" pitchFamily="34" charset="0"/>
                <a:ea typeface="Tahoma" panose="020B0604030504040204" pitchFamily="34" charset="0"/>
                <a:cs typeface="Tahoma" panose="020B0604030504040204" pitchFamily="34" charset="0"/>
              </a:rPr>
              <a:t/>
            </a:r>
            <a:br>
              <a:rPr lang="en-US" sz="3000" cap="none" dirty="0" smtClean="0">
                <a:latin typeface="Tahoma" panose="020B0604030504040204" pitchFamily="34" charset="0"/>
                <a:ea typeface="Tahoma" panose="020B0604030504040204" pitchFamily="34" charset="0"/>
                <a:cs typeface="Tahoma" panose="020B0604030504040204" pitchFamily="34" charset="0"/>
              </a:rPr>
            </a:b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1311578" y="1681162"/>
            <a:ext cx="9661222" cy="4393067"/>
          </a:xfrm>
        </p:spPr>
        <p:txBody>
          <a:bodyPr anchor="t" anchorCtr="0">
            <a:normAutofit/>
          </a:bodyPr>
          <a:lstStyle/>
          <a:p>
            <a:pPr>
              <a:lnSpc>
                <a:spcPct val="150000"/>
              </a:lnSpc>
            </a:pPr>
            <a:r>
              <a:rPr lang="fr-FR" sz="2200" b="1" dirty="0" smtClean="0">
                <a:latin typeface="Tahoma" panose="020B0604030504040204" pitchFamily="34" charset="0"/>
                <a:ea typeface="Tahoma" panose="020B0604030504040204" pitchFamily="34" charset="0"/>
                <a:cs typeface="Tahoma" panose="020B0604030504040204" pitchFamily="34" charset="0"/>
              </a:rPr>
              <a:t>Code sur </a:t>
            </a:r>
            <a:r>
              <a:rPr lang="fr-FR" sz="2200" b="1" dirty="0" err="1" smtClean="0">
                <a:latin typeface="Tahoma" panose="020B0604030504040204" pitchFamily="34" charset="0"/>
                <a:ea typeface="Tahoma" panose="020B0604030504040204" pitchFamily="34" charset="0"/>
                <a:cs typeface="Tahoma" panose="020B0604030504040204" pitchFamily="34" charset="0"/>
              </a:rPr>
              <a:t>spyder</a:t>
            </a:r>
            <a:r>
              <a:rPr lang="fr-FR" sz="2200" b="1" dirty="0" smtClean="0">
                <a:latin typeface="Tahoma" panose="020B0604030504040204" pitchFamily="34" charset="0"/>
                <a:ea typeface="Tahoma" panose="020B0604030504040204" pitchFamily="34" charset="0"/>
                <a:cs typeface="Tahoma" panose="020B0604030504040204" pitchFamily="34" charset="0"/>
              </a:rPr>
              <a:t>.</a:t>
            </a:r>
            <a:endParaRPr lang="fr-FR" sz="2200" b="1" dirty="0" smtClean="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11</a:t>
            </a:fld>
            <a:endParaRPr lang="en-US"/>
          </a:p>
        </p:txBody>
      </p:sp>
    </p:spTree>
    <p:extLst>
      <p:ext uri="{BB962C8B-B14F-4D97-AF65-F5344CB8AC3E}">
        <p14:creationId xmlns:p14="http://schemas.microsoft.com/office/powerpoint/2010/main" val="5747284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0982" y="624110"/>
            <a:ext cx="10002982" cy="886035"/>
          </a:xfrm>
        </p:spPr>
        <p:txBody>
          <a:bodyPr>
            <a:normAutofit fontScale="90000"/>
          </a:bodyPr>
          <a:lstStyle/>
          <a:p>
            <a:pPr algn="ctr"/>
            <a:r>
              <a:rPr lang="en-US" sz="3000" b="1" cap="none" dirty="0" smtClean="0">
                <a:latin typeface="Tahoma" panose="020B0604030504040204" pitchFamily="34" charset="0"/>
                <a:ea typeface="Tahoma" panose="020B0604030504040204" pitchFamily="34" charset="0"/>
                <a:cs typeface="Tahoma" panose="020B0604030504040204" pitchFamily="34" charset="0"/>
              </a:rPr>
              <a:t>Plan de la </a:t>
            </a:r>
            <a:r>
              <a:rPr lang="en-US" sz="3000" b="1" cap="none" dirty="0" err="1" smtClean="0">
                <a:latin typeface="Tahoma" panose="020B0604030504040204" pitchFamily="34" charset="0"/>
                <a:ea typeface="Tahoma" panose="020B0604030504040204" pitchFamily="34" charset="0"/>
                <a:cs typeface="Tahoma" panose="020B0604030504040204" pitchFamily="34" charset="0"/>
              </a:rPr>
              <a:t>présentation</a:t>
            </a:r>
            <a:r>
              <a:rPr lang="en-US" sz="3000" cap="none" dirty="0" smtClean="0">
                <a:latin typeface="Tahoma" panose="020B0604030504040204" pitchFamily="34" charset="0"/>
                <a:ea typeface="Tahoma" panose="020B0604030504040204" pitchFamily="34" charset="0"/>
                <a:cs typeface="Tahoma" panose="020B0604030504040204" pitchFamily="34" charset="0"/>
              </a:rPr>
              <a:t/>
            </a:r>
            <a:br>
              <a:rPr lang="en-US" sz="3000" cap="none" dirty="0" smtClean="0">
                <a:latin typeface="Tahoma" panose="020B0604030504040204" pitchFamily="34" charset="0"/>
                <a:ea typeface="Tahoma" panose="020B0604030504040204" pitchFamily="34" charset="0"/>
                <a:cs typeface="Tahoma" panose="020B0604030504040204" pitchFamily="34" charset="0"/>
              </a:rPr>
            </a:b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1311578" y="1681162"/>
            <a:ext cx="9051621" cy="4393067"/>
          </a:xfrm>
        </p:spPr>
        <p:txBody>
          <a:bodyPr anchor="t" anchorCtr="0">
            <a:normAutofit/>
          </a:bodyPr>
          <a:lstStyle/>
          <a:p>
            <a:pPr marL="457200" indent="-457200">
              <a:lnSpc>
                <a:spcPct val="150000"/>
              </a:lnSpc>
              <a:buFont typeface="+mj-lt"/>
              <a:buAutoNum type="arabicPeriod"/>
            </a:pPr>
            <a:r>
              <a:rPr lang="fr-FR" sz="2200" dirty="0">
                <a:solidFill>
                  <a:schemeClr val="tx1"/>
                </a:solidFill>
                <a:latin typeface="Tahoma" panose="020B0604030504040204" pitchFamily="34" charset="0"/>
                <a:ea typeface="Tahoma" panose="020B0604030504040204" pitchFamily="34" charset="0"/>
                <a:cs typeface="Tahoma" panose="020B0604030504040204" pitchFamily="34" charset="0"/>
              </a:rPr>
              <a:t>Les </a:t>
            </a:r>
            <a:r>
              <a:rPr lang="fr-FR" sz="2200" dirty="0" err="1">
                <a:solidFill>
                  <a:schemeClr val="tx1"/>
                </a:solidFill>
                <a:latin typeface="Tahoma" panose="020B0604030504040204" pitchFamily="34" charset="0"/>
                <a:ea typeface="Tahoma" panose="020B0604030504040204" pitchFamily="34" charset="0"/>
                <a:cs typeface="Tahoma" panose="020B0604030504040204" pitchFamily="34" charset="0"/>
              </a:rPr>
              <a:t>EMDs</a:t>
            </a:r>
            <a:r>
              <a:rPr lang="fr-FR" sz="2200" dirty="0">
                <a:solidFill>
                  <a:schemeClr val="tx1"/>
                </a:solidFill>
                <a:latin typeface="Tahoma" panose="020B0604030504040204" pitchFamily="34" charset="0"/>
                <a:ea typeface="Tahoma" panose="020B0604030504040204" pitchFamily="34" charset="0"/>
                <a:cs typeface="Tahoma" panose="020B0604030504040204" pitchFamily="34" charset="0"/>
              </a:rPr>
              <a:t>: principe </a:t>
            </a:r>
            <a:r>
              <a:rPr lang="fr-FR"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 algorithme </a:t>
            </a:r>
            <a:r>
              <a:rPr lang="fr-FR" sz="2200" dirty="0">
                <a:solidFill>
                  <a:schemeClr val="tx1"/>
                </a:solidFill>
                <a:latin typeface="Tahoma" panose="020B0604030504040204" pitchFamily="34" charset="0"/>
                <a:ea typeface="Tahoma" panose="020B0604030504040204" pitchFamily="34" charset="0"/>
                <a:cs typeface="Tahoma" panose="020B0604030504040204" pitchFamily="34" charset="0"/>
              </a:rPr>
              <a:t>et applications sur les signaux des MIT-BIH.</a:t>
            </a:r>
          </a:p>
          <a:p>
            <a:pPr marL="457200" indent="-457200">
              <a:lnSpc>
                <a:spcPct val="150000"/>
              </a:lnSpc>
              <a:buFont typeface="+mj-lt"/>
              <a:buAutoNum type="arabicPeriod"/>
            </a:pPr>
            <a:r>
              <a:rPr lang="fr-FR" sz="2200" b="1" dirty="0">
                <a:solidFill>
                  <a:srgbClr val="FF0000"/>
                </a:solidFill>
                <a:latin typeface="Tahoma" panose="020B0604030504040204" pitchFamily="34" charset="0"/>
                <a:ea typeface="Tahoma" panose="020B0604030504040204" pitchFamily="34" charset="0"/>
                <a:cs typeface="Tahoma" panose="020B0604030504040204" pitchFamily="34" charset="0"/>
              </a:rPr>
              <a:t>Résumé des articles reçus par M</a:t>
            </a:r>
            <a:r>
              <a:rPr lang="fr-FR" sz="22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me </a:t>
            </a:r>
            <a:r>
              <a:rPr lang="fr-FR" sz="2200" b="1" dirty="0" err="1">
                <a:solidFill>
                  <a:srgbClr val="FF0000"/>
                </a:solidFill>
                <a:latin typeface="Tahoma" panose="020B0604030504040204" pitchFamily="34" charset="0"/>
                <a:ea typeface="Tahoma" panose="020B0604030504040204" pitchFamily="34" charset="0"/>
                <a:cs typeface="Tahoma" panose="020B0604030504040204" pitchFamily="34" charset="0"/>
              </a:rPr>
              <a:t>Heurtier</a:t>
            </a:r>
            <a:r>
              <a:rPr lang="fr-FR" sz="2200" b="1" dirty="0">
                <a:solidFill>
                  <a:srgbClr val="FF0000"/>
                </a:solidFill>
                <a:latin typeface="Tahoma" panose="020B0604030504040204" pitchFamily="34" charset="0"/>
                <a:ea typeface="Tahoma" panose="020B0604030504040204" pitchFamily="34" charset="0"/>
                <a:cs typeface="Tahoma" panose="020B0604030504040204" pitchFamily="34" charset="0"/>
              </a:rPr>
              <a:t>.</a:t>
            </a:r>
          </a:p>
          <a:p>
            <a:pPr marL="457200" indent="-457200">
              <a:lnSpc>
                <a:spcPct val="150000"/>
              </a:lnSpc>
              <a:buFont typeface="+mj-lt"/>
              <a:buAutoNum type="arabicPeriod"/>
            </a:pPr>
            <a:r>
              <a:rPr lang="fr-FR" sz="2200" dirty="0">
                <a:latin typeface="Tahoma" panose="020B0604030504040204" pitchFamily="34" charset="0"/>
                <a:ea typeface="Tahoma" panose="020B0604030504040204" pitchFamily="34" charset="0"/>
                <a:cs typeface="Tahoma" panose="020B0604030504040204" pitchFamily="34" charset="0"/>
              </a:rPr>
              <a:t>Discussion de l’article sur </a:t>
            </a:r>
            <a:r>
              <a:rPr lang="fr-FR" sz="2200" dirty="0" err="1">
                <a:latin typeface="Tahoma" panose="020B0604030504040204" pitchFamily="34" charset="0"/>
                <a:ea typeface="Tahoma" panose="020B0604030504040204" pitchFamily="34" charset="0"/>
                <a:cs typeface="Tahoma" panose="020B0604030504040204" pitchFamily="34" charset="0"/>
              </a:rPr>
              <a:t>overleaf</a:t>
            </a:r>
            <a:r>
              <a:rPr lang="fr-FR" sz="2200" dirty="0">
                <a:latin typeface="Tahoma" panose="020B0604030504040204" pitchFamily="34" charset="0"/>
                <a:ea typeface="Tahoma" panose="020B0604030504040204" pitchFamily="34" charset="0"/>
                <a:cs typeface="Tahoma" panose="020B0604030504040204" pitchFamily="34" charset="0"/>
              </a:rPr>
              <a:t>.</a:t>
            </a:r>
          </a:p>
        </p:txBody>
      </p:sp>
      <p:sp>
        <p:nvSpPr>
          <p:cNvPr id="2" name="Slide Number Placeholder 1"/>
          <p:cNvSpPr>
            <a:spLocks noGrp="1"/>
          </p:cNvSpPr>
          <p:nvPr>
            <p:ph type="sldNum" sz="quarter" idx="12"/>
          </p:nvPr>
        </p:nvSpPr>
        <p:spPr/>
        <p:txBody>
          <a:bodyPr/>
          <a:lstStyle/>
          <a:p>
            <a:fld id="{3D9FABE2-1C77-4E2F-9FBC-42E74009D933}" type="slidenum">
              <a:rPr lang="en-US" smtClean="0"/>
              <a:t>12</a:t>
            </a:fld>
            <a:endParaRPr lang="en-US"/>
          </a:p>
        </p:txBody>
      </p:sp>
    </p:spTree>
    <p:extLst>
      <p:ext uri="{BB962C8B-B14F-4D97-AF65-F5344CB8AC3E}">
        <p14:creationId xmlns:p14="http://schemas.microsoft.com/office/powerpoint/2010/main" val="9533007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0982" y="624110"/>
            <a:ext cx="10002982" cy="886035"/>
          </a:xfrm>
        </p:spPr>
        <p:txBody>
          <a:bodyPr>
            <a:normAutofit fontScale="90000"/>
          </a:bodyPr>
          <a:lstStyle/>
          <a:p>
            <a:pPr algn="ctr"/>
            <a:r>
              <a:rPr lang="en-US" sz="2200" b="1" cap="none" dirty="0" smtClean="0">
                <a:latin typeface="Tahoma" panose="020B0604030504040204" pitchFamily="34" charset="0"/>
                <a:ea typeface="Tahoma" panose="020B0604030504040204" pitchFamily="34" charset="0"/>
                <a:cs typeface="Tahoma" panose="020B0604030504040204" pitchFamily="34" charset="0"/>
              </a:rPr>
              <a:t>Section 2: </a:t>
            </a:r>
            <a:r>
              <a:rPr lang="en-US" sz="2200" b="1" dirty="0">
                <a:latin typeface="Tahoma" panose="020B0604030504040204" pitchFamily="34" charset="0"/>
                <a:ea typeface="Tahoma" panose="020B0604030504040204" pitchFamily="34" charset="0"/>
                <a:cs typeface="Tahoma" panose="020B0604030504040204" pitchFamily="34" charset="0"/>
              </a:rPr>
              <a:t>Article 1:</a:t>
            </a:r>
            <a:r>
              <a:rPr lang="en-US" sz="2200" b="1" dirty="0"/>
              <a:t>Deep Neural Networks Can Predict </a:t>
            </a:r>
            <a:r>
              <a:rPr lang="en-US" sz="2200" b="1" dirty="0" err="1"/>
              <a:t>NewOnset</a:t>
            </a:r>
            <a:r>
              <a:rPr lang="en-US" sz="2200" b="1" dirty="0"/>
              <a:t> Atrial Fibrillation From the 12-Lead ECG and Help Identify Those at Risk of Atrial Fibrillation– Related Stroke</a:t>
            </a:r>
            <a:r>
              <a:rPr lang="en-US" sz="2200" dirty="0"/>
              <a:t> </a:t>
            </a:r>
            <a:r>
              <a:rPr lang="en-US" sz="2800" dirty="0"/>
              <a:t/>
            </a:r>
            <a:br>
              <a:rPr lang="en-US" sz="2800" dirty="0"/>
            </a:b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13</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254261471"/>
              </p:ext>
            </p:extLst>
          </p:nvPr>
        </p:nvGraphicFramePr>
        <p:xfrm>
          <a:off x="851730" y="1665513"/>
          <a:ext cx="11117112" cy="4767944"/>
        </p:xfrm>
        <a:graphic>
          <a:graphicData uri="http://schemas.openxmlformats.org/drawingml/2006/table">
            <a:tbl>
              <a:tblPr firstRow="1" firstCol="1" bandRow="1">
                <a:tableStyleId>{5C22544A-7EE6-4342-B048-85BDC9FD1C3A}</a:tableStyleId>
              </a:tblPr>
              <a:tblGrid>
                <a:gridCol w="1967631">
                  <a:extLst>
                    <a:ext uri="{9D8B030D-6E8A-4147-A177-3AD203B41FA5}">
                      <a16:colId xmlns:a16="http://schemas.microsoft.com/office/drawing/2014/main" xmlns="" val="20000"/>
                    </a:ext>
                  </a:extLst>
                </a:gridCol>
                <a:gridCol w="4430525">
                  <a:extLst>
                    <a:ext uri="{9D8B030D-6E8A-4147-A177-3AD203B41FA5}">
                      <a16:colId xmlns:a16="http://schemas.microsoft.com/office/drawing/2014/main" xmlns="" val="20001"/>
                    </a:ext>
                  </a:extLst>
                </a:gridCol>
                <a:gridCol w="1554351">
                  <a:extLst>
                    <a:ext uri="{9D8B030D-6E8A-4147-A177-3AD203B41FA5}">
                      <a16:colId xmlns:a16="http://schemas.microsoft.com/office/drawing/2014/main" xmlns="" val="20002"/>
                    </a:ext>
                  </a:extLst>
                </a:gridCol>
                <a:gridCol w="1016608">
                  <a:extLst>
                    <a:ext uri="{9D8B030D-6E8A-4147-A177-3AD203B41FA5}">
                      <a16:colId xmlns:a16="http://schemas.microsoft.com/office/drawing/2014/main" xmlns="" val="20003"/>
                    </a:ext>
                  </a:extLst>
                </a:gridCol>
                <a:gridCol w="1082197">
                  <a:extLst>
                    <a:ext uri="{9D8B030D-6E8A-4147-A177-3AD203B41FA5}">
                      <a16:colId xmlns:a16="http://schemas.microsoft.com/office/drawing/2014/main" xmlns="" val="20004"/>
                    </a:ext>
                  </a:extLst>
                </a:gridCol>
                <a:gridCol w="1065800">
                  <a:extLst>
                    <a:ext uri="{9D8B030D-6E8A-4147-A177-3AD203B41FA5}">
                      <a16:colId xmlns:a16="http://schemas.microsoft.com/office/drawing/2014/main" xmlns="" val="20005"/>
                    </a:ext>
                  </a:extLst>
                </a:gridCol>
              </a:tblGrid>
              <a:tr h="409016">
                <a:tc>
                  <a:txBody>
                    <a:bodyPr/>
                    <a:lstStyle/>
                    <a:p>
                      <a:pPr marL="0" marR="0">
                        <a:lnSpc>
                          <a:spcPct val="107000"/>
                        </a:lnSpc>
                        <a:spcBef>
                          <a:spcPts val="0"/>
                        </a:spcBef>
                        <a:spcAft>
                          <a:spcPts val="0"/>
                        </a:spcAft>
                      </a:pPr>
                      <a:r>
                        <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Date: </a:t>
                      </a:r>
                      <a:endPar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2021</a:t>
                      </a: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Objectif</a:t>
                      </a: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 </a:t>
                      </a:r>
                      <a:r>
                        <a:rPr lang="en-US" sz="1400" b="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Prédiction</a:t>
                      </a:r>
                      <a:r>
                        <a:rPr lang="en-US" sz="1400" b="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d’un début </a:t>
                      </a:r>
                      <a:r>
                        <a:rPr lang="en-US" sz="1400" b="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d’une</a:t>
                      </a:r>
                      <a:r>
                        <a:rPr lang="en-US" sz="1400" b="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FA </a:t>
                      </a:r>
                      <a:r>
                        <a:rPr lang="en-US" sz="1400" b="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durant</a:t>
                      </a:r>
                      <a:r>
                        <a:rPr lang="en-US" sz="1400" b="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1 an </a:t>
                      </a:r>
                      <a:r>
                        <a:rPr lang="en-US" sz="1400" b="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ce</a:t>
                      </a:r>
                      <a:r>
                        <a:rPr lang="en-US" sz="1400" b="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qui </a:t>
                      </a:r>
                      <a:r>
                        <a:rPr lang="en-US" sz="1400" b="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peut</a:t>
                      </a:r>
                      <a:r>
                        <a:rPr lang="en-US" sz="1400" b="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fr-FR" sz="1400" b="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aider à identifier les patients à risque d‘AVC.</a:t>
                      </a:r>
                      <a:endParaRPr lang="en-US" sz="1400" b="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457200" rtl="0" eaLnBrk="1" fontAlgn="auto" latinLnBrk="0" hangingPunct="1">
                        <a:lnSpc>
                          <a:spcPct val="107000"/>
                        </a:lnSpc>
                        <a:spcBef>
                          <a:spcPts val="0"/>
                        </a:spcBef>
                        <a:spcAft>
                          <a:spcPts val="0"/>
                        </a:spcAft>
                        <a:buClrTx/>
                        <a:buSzTx/>
                        <a:buFontTx/>
                        <a:buNone/>
                        <a:tabLst/>
                        <a:defRPr/>
                      </a:pPr>
                      <a:endPar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a:p>
                  </a:txBody>
                  <a:tcPr/>
                </a:tc>
                <a:tc hMerge="1">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endParaRPr lang="en-US" sz="1400" b="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a:lnSpc>
                          <a:spcPct val="107000"/>
                        </a:lnSpc>
                        <a:spcBef>
                          <a:spcPts val="0"/>
                        </a:spcBef>
                        <a:spcAft>
                          <a:spcPts val="0"/>
                        </a:spcAft>
                      </a:pPr>
                      <a:endParaRPr lang="en-US" sz="1400" b="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737252">
                <a:tc>
                  <a:txBody>
                    <a:bodyPr/>
                    <a:lstStyle/>
                    <a:p>
                      <a:r>
                        <a:rPr lang="en-US" dirty="0" smtClean="0">
                          <a:solidFill>
                            <a:schemeClr val="tx1"/>
                          </a:solidFill>
                        </a:rPr>
                        <a:t>Auteurs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Sushravya</a:t>
                      </a:r>
                      <a:r>
                        <a:rPr lang="en-US" sz="1800" b="0" i="0" kern="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800" b="0" i="0" kern="120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Raghunat</a:t>
                      </a:r>
                      <a:r>
                        <a:rPr lang="en-US" sz="18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800" b="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 et al.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marL="0" marR="0">
                        <a:lnSpc>
                          <a:spcPct val="107000"/>
                        </a:lnSpc>
                        <a:spcBef>
                          <a:spcPts val="0"/>
                        </a:spcBef>
                        <a:spcAft>
                          <a:spcPts val="0"/>
                        </a:spcAft>
                      </a:pPr>
                      <a:r>
                        <a:rPr lang="en-US" sz="16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Pré-traitement</a:t>
                      </a:r>
                      <a:r>
                        <a:rPr lang="en-US" sz="16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t>
                      </a:r>
                    </a:p>
                    <a:p>
                      <a:pPr marL="0" marR="0">
                        <a:lnSpc>
                          <a:spcPct val="107000"/>
                        </a:lnSpc>
                        <a:spcBef>
                          <a:spcPts val="0"/>
                        </a:spcBef>
                        <a:spcAft>
                          <a:spcPts val="0"/>
                        </a:spcAft>
                      </a:pPr>
                      <a:r>
                        <a:rPr lang="en-US" sz="1600" b="0" baseline="0" dirty="0" err="1" smtClean="0">
                          <a:effectLst/>
                          <a:latin typeface="Tahoma" panose="020B0604030504040204" pitchFamily="34" charset="0"/>
                          <a:ea typeface="Tahoma" panose="020B0604030504040204" pitchFamily="34" charset="0"/>
                          <a:cs typeface="Tahoma" panose="020B0604030504040204" pitchFamily="34" charset="0"/>
                        </a:rPr>
                        <a:t>Diviser</a:t>
                      </a:r>
                      <a:r>
                        <a:rPr lang="en-US" sz="1600" b="0" baseline="0" dirty="0" smtClean="0">
                          <a:effectLst/>
                          <a:latin typeface="Tahoma" panose="020B0604030504040204" pitchFamily="34" charset="0"/>
                          <a:ea typeface="Tahoma" panose="020B0604030504040204" pitchFamily="34" charset="0"/>
                          <a:cs typeface="Tahoma" panose="020B0604030504040204" pitchFamily="34" charset="0"/>
                        </a:rPr>
                        <a:t> les </a:t>
                      </a:r>
                      <a:r>
                        <a:rPr lang="en-US" sz="1600" b="0" baseline="0" dirty="0" err="1" smtClean="0">
                          <a:effectLst/>
                          <a:latin typeface="Tahoma" panose="020B0604030504040204" pitchFamily="34" charset="0"/>
                          <a:ea typeface="Tahoma" panose="020B0604030504040204" pitchFamily="34" charset="0"/>
                          <a:cs typeface="Tahoma" panose="020B0604030504040204" pitchFamily="34" charset="0"/>
                        </a:rPr>
                        <a:t>données</a:t>
                      </a:r>
                      <a:r>
                        <a:rPr lang="en-US" sz="16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600" b="0" baseline="0" dirty="0" err="1" smtClean="0">
                          <a:effectLst/>
                          <a:latin typeface="Tahoma" panose="020B0604030504040204" pitchFamily="34" charset="0"/>
                          <a:ea typeface="Tahoma" panose="020B0604030504040204" pitchFamily="34" charset="0"/>
                          <a:cs typeface="Tahoma" panose="020B0604030504040204" pitchFamily="34" charset="0"/>
                        </a:rPr>
                        <a:t>en</a:t>
                      </a:r>
                      <a:r>
                        <a:rPr lang="en-US" sz="16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600" b="0" baseline="0" dirty="0" err="1" smtClean="0">
                          <a:effectLst/>
                          <a:latin typeface="Tahoma" panose="020B0604030504040204" pitchFamily="34" charset="0"/>
                          <a:ea typeface="Tahoma" panose="020B0604030504040204" pitchFamily="34" charset="0"/>
                          <a:cs typeface="Tahoma" panose="020B0604030504040204" pitchFamily="34" charset="0"/>
                        </a:rPr>
                        <a:t>modèle</a:t>
                      </a:r>
                      <a:r>
                        <a:rPr lang="en-US" sz="16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600" b="0" baseline="0" dirty="0" err="1" smtClean="0">
                          <a:effectLst/>
                          <a:latin typeface="Tahoma" panose="020B0604030504040204" pitchFamily="34" charset="0"/>
                          <a:ea typeface="Tahoma" panose="020B0604030504040204" pitchFamily="34" charset="0"/>
                          <a:cs typeface="Tahoma" panose="020B0604030504040204" pitchFamily="34" charset="0"/>
                        </a:rPr>
                        <a:t>d’entrainement</a:t>
                      </a:r>
                      <a:r>
                        <a:rPr lang="en-US" sz="1600" b="0" baseline="0" dirty="0" smtClean="0">
                          <a:effectLst/>
                          <a:latin typeface="Tahoma" panose="020B0604030504040204" pitchFamily="34" charset="0"/>
                          <a:ea typeface="Tahoma" panose="020B0604030504040204" pitchFamily="34" charset="0"/>
                          <a:cs typeface="Tahoma" panose="020B0604030504040204" pitchFamily="34" charset="0"/>
                        </a:rPr>
                        <a:t> (20%:</a:t>
                      </a:r>
                      <a:r>
                        <a:rPr lang="en-US" sz="1600" b="0" baseline="0" dirty="0" err="1" smtClean="0">
                          <a:effectLst/>
                          <a:latin typeface="Tahoma" panose="020B0604030504040204" pitchFamily="34" charset="0"/>
                          <a:ea typeface="Tahoma" panose="020B0604030504040204" pitchFamily="34" charset="0"/>
                          <a:cs typeface="Tahoma" panose="020B0604030504040204" pitchFamily="34" charset="0"/>
                        </a:rPr>
                        <a:t>avant</a:t>
                      </a:r>
                      <a:r>
                        <a:rPr lang="en-US" sz="1600" b="0" baseline="0" dirty="0" smtClean="0">
                          <a:effectLst/>
                          <a:latin typeface="Tahoma" panose="020B0604030504040204" pitchFamily="34" charset="0"/>
                          <a:ea typeface="Tahoma" panose="020B0604030504040204" pitchFamily="34" charset="0"/>
                          <a:cs typeface="Tahoma" panose="020B0604030504040204" pitchFamily="34" charset="0"/>
                        </a:rPr>
                        <a:t> 2010) et test (80%:entre 2010-2014)</a:t>
                      </a:r>
                      <a:endParaRPr lang="en-US" sz="1600" b="0" dirty="0" smtClean="0">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r>
                        <a:rPr lang="en-US" sz="1600" b="0" dirty="0" smtClean="0">
                          <a:latin typeface="Tahoma" panose="020B0604030504040204" pitchFamily="34" charset="0"/>
                          <a:ea typeface="Tahoma" panose="020B0604030504040204" pitchFamily="34" charset="0"/>
                          <a:cs typeface="Tahoma" panose="020B0604030504040204" pitchFamily="34" charset="0"/>
                        </a:rPr>
                        <a:t/>
                      </a:r>
                      <a:br>
                        <a:rPr lang="en-US" sz="1600" b="0" dirty="0" smtClean="0">
                          <a:latin typeface="Tahoma" panose="020B0604030504040204" pitchFamily="34" charset="0"/>
                          <a:ea typeface="Tahoma" panose="020B0604030504040204" pitchFamily="34" charset="0"/>
                          <a:cs typeface="Tahoma" panose="020B0604030504040204" pitchFamily="34" charset="0"/>
                        </a:rPr>
                      </a:br>
                      <a:r>
                        <a:rPr lang="en-US" sz="1600" b="1" dirty="0" smtClean="0">
                          <a:latin typeface="Tahoma" panose="020B0604030504040204" pitchFamily="34" charset="0"/>
                          <a:ea typeface="Tahoma" panose="020B0604030504040204" pitchFamily="34" charset="0"/>
                          <a:cs typeface="Tahoma" panose="020B0604030504040204" pitchFamily="34" charset="0"/>
                        </a:rPr>
                        <a:t>Features.</a:t>
                      </a:r>
                      <a:r>
                        <a:rPr lang="en-US" sz="1400" b="1" dirty="0" smtClean="0">
                          <a:latin typeface="Tahoma" panose="020B0604030504040204" pitchFamily="34" charset="0"/>
                          <a:ea typeface="Tahoma" panose="020B0604030504040204" pitchFamily="34" charset="0"/>
                          <a:cs typeface="Tahoma" panose="020B0604030504040204" pitchFamily="34" charset="0"/>
                        </a:rPr>
                        <a:t/>
                      </a:r>
                      <a:br>
                        <a:rPr lang="en-US" sz="1400" b="1" dirty="0" smtClean="0">
                          <a:latin typeface="Tahoma" panose="020B0604030504040204" pitchFamily="34" charset="0"/>
                          <a:ea typeface="Tahoma" panose="020B0604030504040204" pitchFamily="34" charset="0"/>
                          <a:cs typeface="Tahoma" panose="020B0604030504040204" pitchFamily="34" charset="0"/>
                        </a:rPr>
                      </a:br>
                      <a:endPar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r>
                        <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400" b="0" dirty="0" smtClean="0">
                          <a:effectLst/>
                          <a:latin typeface="Tahoma" panose="020B0604030504040204" pitchFamily="34" charset="0"/>
                          <a:ea typeface="Tahoma" panose="020B0604030504040204" pitchFamily="34" charset="0"/>
                          <a:cs typeface="Tahoma" panose="020B0604030504040204" pitchFamily="34" charset="0"/>
                        </a:rPr>
                        <a:t>*ECG </a:t>
                      </a:r>
                      <a:r>
                        <a:rPr lang="en-US" sz="1400" b="0" dirty="0" err="1" smtClean="0">
                          <a:effectLst/>
                          <a:latin typeface="Tahoma" panose="020B0604030504040204" pitchFamily="34" charset="0"/>
                          <a:ea typeface="Tahoma" panose="020B0604030504040204" pitchFamily="34" charset="0"/>
                          <a:cs typeface="Tahoma" panose="020B0604030504040204" pitchFamily="34" charset="0"/>
                        </a:rPr>
                        <a:t>numériques</a:t>
                      </a:r>
                      <a:r>
                        <a:rPr lang="en-US" sz="14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400" b="0" dirty="0" err="1" smtClean="0">
                          <a:effectLst/>
                          <a:latin typeface="Tahoma" panose="020B0604030504040204" pitchFamily="34" charset="0"/>
                          <a:ea typeface="Tahoma" panose="020B0604030504040204" pitchFamily="34" charset="0"/>
                          <a:cs typeface="Tahoma" panose="020B0604030504040204" pitchFamily="34" charset="0"/>
                        </a:rPr>
                        <a:t>Dérivations</a:t>
                      </a:r>
                      <a:r>
                        <a:rPr lang="en-US" sz="1400" b="0" dirty="0" smtClean="0">
                          <a:effectLst/>
                          <a:latin typeface="Tahoma" panose="020B0604030504040204" pitchFamily="34" charset="0"/>
                          <a:ea typeface="Tahoma" panose="020B0604030504040204" pitchFamily="34" charset="0"/>
                          <a:cs typeface="Tahoma" panose="020B0604030504040204" pitchFamily="34" charset="0"/>
                        </a:rPr>
                        <a:t> I,II,V1 et V5 : 0-5s</a:t>
                      </a:r>
                      <a:r>
                        <a:rPr lang="en-US" sz="14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400" b="0" dirty="0" err="1" smtClean="0">
                          <a:effectLst/>
                          <a:latin typeface="Tahoma" panose="020B0604030504040204" pitchFamily="34" charset="0"/>
                          <a:ea typeface="Tahoma" panose="020B0604030504040204" pitchFamily="34" charset="0"/>
                          <a:cs typeface="Tahoma" panose="020B0604030504040204" pitchFamily="34" charset="0"/>
                        </a:rPr>
                        <a:t>Dérivations</a:t>
                      </a:r>
                      <a:r>
                        <a:rPr lang="en-US" sz="1400" b="0" dirty="0" smtClean="0">
                          <a:effectLst/>
                          <a:latin typeface="Tahoma" panose="020B0604030504040204" pitchFamily="34" charset="0"/>
                          <a:ea typeface="Tahoma" panose="020B0604030504040204" pitchFamily="34" charset="0"/>
                          <a:cs typeface="Tahoma" panose="020B0604030504040204" pitchFamily="34" charset="0"/>
                        </a:rPr>
                        <a:t> V1,V2,V3</a:t>
                      </a:r>
                      <a:r>
                        <a:rPr lang="en-US" sz="1400" b="0" baseline="0" dirty="0" smtClean="0">
                          <a:effectLst/>
                          <a:latin typeface="Tahoma" panose="020B0604030504040204" pitchFamily="34" charset="0"/>
                          <a:ea typeface="Tahoma" panose="020B0604030504040204" pitchFamily="34" charset="0"/>
                          <a:cs typeface="Tahoma" panose="020B0604030504040204" pitchFamily="34" charset="0"/>
                        </a:rPr>
                        <a:t> , II et V5 : 5-7.5s -</a:t>
                      </a:r>
                      <a:r>
                        <a:rPr lang="en-US" sz="1400" b="0" dirty="0" err="1" smtClean="0">
                          <a:effectLst/>
                          <a:latin typeface="Tahoma" panose="020B0604030504040204" pitchFamily="34" charset="0"/>
                          <a:ea typeface="Tahoma" panose="020B0604030504040204" pitchFamily="34" charset="0"/>
                          <a:cs typeface="Tahoma" panose="020B0604030504040204" pitchFamily="34" charset="0"/>
                        </a:rPr>
                        <a:t>Dérivations</a:t>
                      </a:r>
                      <a:r>
                        <a:rPr lang="en-US" sz="1400" b="0" baseline="0" dirty="0" smtClean="0">
                          <a:effectLst/>
                          <a:latin typeface="Tahoma" panose="020B0604030504040204" pitchFamily="34" charset="0"/>
                          <a:ea typeface="Tahoma" panose="020B0604030504040204" pitchFamily="34" charset="0"/>
                          <a:cs typeface="Tahoma" panose="020B0604030504040204" pitchFamily="34" charset="0"/>
                        </a:rPr>
                        <a:t> II,V1,V4,V5 et V6 : 7.5s -10s)</a:t>
                      </a:r>
                    </a:p>
                    <a:p>
                      <a:pPr marL="0" marR="0">
                        <a:lnSpc>
                          <a:spcPct val="107000"/>
                        </a:lnSpc>
                        <a:spcBef>
                          <a:spcPts val="0"/>
                        </a:spcBef>
                        <a:spcAft>
                          <a:spcPts val="0"/>
                        </a:spcAft>
                      </a:pPr>
                      <a:r>
                        <a:rPr lang="en-US" sz="1400" b="0" baseline="0" dirty="0" smtClean="0">
                          <a:effectLst/>
                          <a:latin typeface="Tahoma" panose="020B0604030504040204" pitchFamily="34" charset="0"/>
                          <a:ea typeface="Tahoma" panose="020B0604030504040204" pitchFamily="34" charset="0"/>
                          <a:cs typeface="Tahoma" panose="020B0604030504040204" pitchFamily="34" charset="0"/>
                        </a:rPr>
                        <a:t>* Age et </a:t>
                      </a:r>
                      <a:r>
                        <a:rPr lang="en-US" sz="1400" b="0" baseline="0" dirty="0" err="1" smtClean="0">
                          <a:effectLst/>
                          <a:latin typeface="Tahoma" panose="020B0604030504040204" pitchFamily="34" charset="0"/>
                          <a:ea typeface="Tahoma" panose="020B0604030504040204" pitchFamily="34" charset="0"/>
                          <a:cs typeface="Tahoma" panose="020B0604030504040204" pitchFamily="34" charset="0"/>
                        </a:rPr>
                        <a:t>sexe</a:t>
                      </a:r>
                      <a:r>
                        <a:rPr lang="en-US" sz="1400" b="0" baseline="0" dirty="0" smtClean="0">
                          <a:effectLst/>
                          <a:latin typeface="Tahoma" panose="020B0604030504040204" pitchFamily="34" charset="0"/>
                          <a:ea typeface="Tahoma" panose="020B0604030504040204" pitchFamily="34" charset="0"/>
                          <a:cs typeface="Tahoma" panose="020B0604030504040204" pitchFamily="34" charset="0"/>
                        </a:rPr>
                        <a:t>.</a:t>
                      </a:r>
                      <a:endParaRPr lang="en-US" sz="1400" b="0" dirty="0" smtClean="0">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Leads:</a:t>
                      </a:r>
                    </a:p>
                    <a:p>
                      <a:pPr marL="0" marR="0" lvl="0" indent="0" algn="l" defTabSz="457200" rtl="0" eaLnBrk="1" fontAlgn="auto" latinLnBrk="0" hangingPunct="1">
                        <a:lnSpc>
                          <a:spcPct val="107000"/>
                        </a:lnSpc>
                        <a:spcBef>
                          <a:spcPts val="0"/>
                        </a:spcBef>
                        <a:spcAft>
                          <a:spcPts val="0"/>
                        </a:spcAft>
                        <a:buClrTx/>
                        <a:buSzTx/>
                        <a:buFontTx/>
                        <a:buNone/>
                        <a:tabLst/>
                        <a:defRPr/>
                      </a:pPr>
                      <a:r>
                        <a:rPr lang="en-US" sz="1400" dirty="0" smtClean="0">
                          <a:latin typeface="Tahoma" panose="020B0604030504040204" pitchFamily="34" charset="0"/>
                          <a:ea typeface="Tahoma" panose="020B0604030504040204" pitchFamily="34" charset="0"/>
                          <a:cs typeface="Tahoma" panose="020B0604030504040204" pitchFamily="34" charset="0"/>
                        </a:rPr>
                        <a:t/>
                      </a:r>
                      <a:br>
                        <a:rPr lang="en-US" sz="1400" dirty="0" smtClean="0">
                          <a:latin typeface="Tahoma" panose="020B0604030504040204" pitchFamily="34" charset="0"/>
                          <a:ea typeface="Tahoma" panose="020B0604030504040204" pitchFamily="34" charset="0"/>
                          <a:cs typeface="Tahoma" panose="020B0604030504040204" pitchFamily="34" charset="0"/>
                        </a:rPr>
                      </a:br>
                      <a:r>
                        <a:rPr lang="en-US" sz="1400" dirty="0" smtClean="0">
                          <a:latin typeface="Tahoma" panose="020B0604030504040204" pitchFamily="34" charset="0"/>
                          <a:ea typeface="Tahoma" panose="020B0604030504040204" pitchFamily="34" charset="0"/>
                          <a:cs typeface="Tahoma" panose="020B0604030504040204" pitchFamily="34" charset="0"/>
                        </a:rPr>
                        <a:t>12</a:t>
                      </a: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Sensitivité</a:t>
                      </a:r>
                      <a:endParaRPr lang="en-US" sz="12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r>
                        <a:rPr lang="en-US" sz="18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69</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sz="1400" dirty="0" smtClean="0">
                          <a:latin typeface="Tahoma" panose="020B0604030504040204" pitchFamily="34" charset="0"/>
                          <a:ea typeface="Tahoma" panose="020B0604030504040204" pitchFamily="34" charset="0"/>
                          <a:cs typeface="Tahoma" panose="020B0604030504040204" pitchFamily="34" charset="0"/>
                        </a:rPr>
                        <a:t> </a:t>
                      </a: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Specifité</a:t>
                      </a:r>
                      <a:endPar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r>
                        <a:rPr lang="en-US" sz="18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81</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sz="18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a:t>
                      </a:r>
                      <a:r>
                        <a:rPr lang="en-US" sz="1400" dirty="0" smtClean="0">
                          <a:latin typeface="Tahoma" panose="020B0604030504040204" pitchFamily="34" charset="0"/>
                          <a:ea typeface="Tahoma" panose="020B0604030504040204" pitchFamily="34" charset="0"/>
                          <a:cs typeface="Tahoma" panose="020B0604030504040204" pitchFamily="34" charset="0"/>
                        </a:rPr>
                        <a:t> </a:t>
                      </a: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Accuracy</a:t>
                      </a:r>
                    </a:p>
                    <a:p>
                      <a:pPr marL="0" marR="0">
                        <a:lnSpc>
                          <a:spcPct val="107000"/>
                        </a:lnSpc>
                        <a:spcBef>
                          <a:spcPts val="0"/>
                        </a:spcBef>
                        <a:spcAft>
                          <a:spcPts val="0"/>
                        </a:spcAft>
                      </a:pPr>
                      <a:r>
                        <a:rPr lang="en-US" sz="18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a:t>
                      </a:r>
                      <a:r>
                        <a:rPr lang="en-US" dirty="0" smtClean="0">
                          <a:latin typeface="Tahoma" panose="020B0604030504040204" pitchFamily="34" charset="0"/>
                          <a:ea typeface="Tahoma" panose="020B0604030504040204" pitchFamily="34" charset="0"/>
                          <a:cs typeface="Tahoma" panose="020B0604030504040204" pitchFamily="34" charset="0"/>
                        </a:rPr>
                        <a:t> %</a:t>
                      </a: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818032">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Modèle</a:t>
                      </a:r>
                      <a:r>
                        <a:rPr lang="en-US" sz="1400" b="1"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IA</a:t>
                      </a: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(ML/DL)</a:t>
                      </a:r>
                    </a:p>
                    <a:p>
                      <a:pPr marL="0" marR="0">
                        <a:lnSpc>
                          <a:spcPct val="107000"/>
                        </a:lnSpc>
                        <a:spcBef>
                          <a:spcPts val="0"/>
                        </a:spcBef>
                        <a:spcAft>
                          <a:spcPts val="0"/>
                        </a:spcAft>
                      </a:pPr>
                      <a:r>
                        <a:rPr lang="en-US" sz="1400" b="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DNN :</a:t>
                      </a:r>
                      <a:r>
                        <a:rPr lang="en-US" sz="1400" b="0" i="0" kern="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deep convolutional neural network</a:t>
                      </a: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a:lnSpc>
                          <a:spcPct val="107000"/>
                        </a:lnSpc>
                        <a:spcBef>
                          <a:spcPts val="0"/>
                        </a:spcBef>
                        <a:spcAft>
                          <a:spcPts val="0"/>
                        </a:spcAft>
                      </a:pPr>
                      <a:endParaRPr lang="en-US" sz="1400" b="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Durée</a:t>
                      </a: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du signal</a:t>
                      </a:r>
                    </a:p>
                    <a:p>
                      <a:pPr marL="0" marR="0">
                        <a:lnSpc>
                          <a:spcPct val="107000"/>
                        </a:lnSpc>
                        <a:spcBef>
                          <a:spcPts val="0"/>
                        </a:spcBef>
                        <a:spcAft>
                          <a:spcPts val="0"/>
                        </a:spcAft>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t>
                      </a: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F1-score</a:t>
                      </a:r>
                    </a:p>
                    <a:p>
                      <a:pPr marL="0" marR="0">
                        <a:lnSpc>
                          <a:spcPct val="107000"/>
                        </a:lnSpc>
                        <a:spcBef>
                          <a:spcPts val="0"/>
                        </a:spcBef>
                        <a:spcAft>
                          <a:spcPts val="0"/>
                        </a:spcAft>
                      </a:pPr>
                      <a:r>
                        <a:rPr lang="en-US" sz="1400" dirty="0" smtClean="0">
                          <a:latin typeface="Tahoma" panose="020B0604030504040204" pitchFamily="34" charset="0"/>
                          <a:ea typeface="Tahoma" panose="020B0604030504040204" pitchFamily="34" charset="0"/>
                          <a:cs typeface="Tahoma" panose="020B0604030504040204" pitchFamily="34" charset="0"/>
                        </a:rPr>
                        <a:t/>
                      </a:r>
                      <a:br>
                        <a:rPr lang="en-US" sz="1400" dirty="0" smtClean="0">
                          <a:latin typeface="Tahoma" panose="020B0604030504040204" pitchFamily="34" charset="0"/>
                          <a:ea typeface="Tahoma" panose="020B0604030504040204" pitchFamily="34" charset="0"/>
                          <a:cs typeface="Tahoma" panose="020B0604030504040204" pitchFamily="34" charset="0"/>
                        </a:rPr>
                      </a:br>
                      <a:r>
                        <a:rPr lang="en-US" sz="1400" dirty="0" smtClean="0">
                          <a:latin typeface="Tahoma" panose="020B0604030504040204" pitchFamily="34" charset="0"/>
                          <a:ea typeface="Tahoma" panose="020B0604030504040204" pitchFamily="34" charset="0"/>
                          <a:cs typeface="Tahoma" panose="020B0604030504040204" pitchFamily="34" charset="0"/>
                        </a:rPr>
                        <a:t>-</a:t>
                      </a: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1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ROC</a:t>
                      </a:r>
                    </a:p>
                    <a:p>
                      <a:pPr marL="0" marR="0">
                        <a:lnSpc>
                          <a:spcPct val="107000"/>
                        </a:lnSpc>
                        <a:spcBef>
                          <a:spcPts val="0"/>
                        </a:spcBef>
                        <a:spcAft>
                          <a:spcPts val="0"/>
                        </a:spcAft>
                      </a:pPr>
                      <a:r>
                        <a:rPr lang="en-US" sz="1400" b="1"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85%</a:t>
                      </a: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Délai</a:t>
                      </a:r>
                      <a:endPar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t>
                      </a:r>
                    </a:p>
                    <a:p>
                      <a:pPr marL="0" marR="0">
                        <a:lnSpc>
                          <a:spcPct val="107000"/>
                        </a:lnSpc>
                        <a:spcBef>
                          <a:spcPts val="0"/>
                        </a:spcBef>
                        <a:spcAft>
                          <a:spcPts val="0"/>
                        </a:spcAft>
                      </a:pPr>
                      <a:r>
                        <a:rPr lang="en-US" sz="1400" dirty="0" smtClean="0">
                          <a:latin typeface="Tahoma" panose="020B0604030504040204" pitchFamily="34" charset="0"/>
                          <a:ea typeface="Tahoma" panose="020B0604030504040204" pitchFamily="34" charset="0"/>
                          <a:cs typeface="Tahoma" panose="020B0604030504040204" pitchFamily="34" charset="0"/>
                        </a:rPr>
                        <a:t/>
                      </a:r>
                      <a:br>
                        <a:rPr lang="en-US" sz="1400" dirty="0" smtClean="0">
                          <a:latin typeface="Tahoma" panose="020B0604030504040204" pitchFamily="34" charset="0"/>
                          <a:ea typeface="Tahoma" panose="020B0604030504040204" pitchFamily="34" charset="0"/>
                          <a:cs typeface="Tahoma" panose="020B0604030504040204" pitchFamily="34" charset="0"/>
                        </a:rPr>
                      </a:b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1074249">
                <a:tc row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4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Clas</a:t>
                      </a: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t>
                      </a:r>
                      <a:r>
                        <a:rPr lang="en-US" sz="14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Pred</a:t>
                      </a:r>
                      <a:endPar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r>
                        <a:rPr lang="en-US" sz="1400" b="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Détection</a:t>
                      </a:r>
                      <a:r>
                        <a:rPr lang="en-US" sz="1400" b="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de la FA </a:t>
                      </a:r>
                      <a:r>
                        <a:rPr lang="fr-FR" sz="1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paroxystique</a:t>
                      </a:r>
                      <a:r>
                        <a:rPr lang="en-US" sz="1400" b="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et </a:t>
                      </a:r>
                      <a:r>
                        <a:rPr lang="en-US" sz="1400" b="0" baseline="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prédiction</a:t>
                      </a:r>
                      <a:r>
                        <a:rPr lang="en-US" sz="1400" b="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400" b="0" baseline="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d’une</a:t>
                      </a:r>
                      <a:r>
                        <a:rPr lang="en-US" sz="1400" b="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FA </a:t>
                      </a:r>
                      <a:r>
                        <a:rPr lang="en-US" sz="1400" b="0" baseline="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incidente</a:t>
                      </a:r>
                      <a:r>
                        <a:rPr lang="en-US" sz="1400" b="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t>
                      </a:r>
                      <a:endParaRPr lang="en-US" sz="14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r>
                      <a:br>
                        <a:rPr lang="en-US"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br>
                      <a:endPar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a:lnSpc>
                          <a:spcPct val="107000"/>
                        </a:lnSpc>
                        <a:spcBef>
                          <a:spcPts val="0"/>
                        </a:spcBef>
                        <a:spcAft>
                          <a:spcPts val="0"/>
                        </a:spcAft>
                      </a:pPr>
                      <a:endParaRPr lang="en-US" sz="1400" b="1">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4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Outils</a:t>
                      </a:r>
                      <a:endPar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457200" rtl="0" eaLnBrk="1" fontAlgn="auto" latinLnBrk="0" hangingPunct="1">
                        <a:lnSpc>
                          <a:spcPct val="107000"/>
                        </a:lnSpc>
                        <a:spcBef>
                          <a:spcPts val="0"/>
                        </a:spcBef>
                        <a:spcAft>
                          <a:spcPts val="0"/>
                        </a:spcAft>
                        <a:buClrTx/>
                        <a:buSzTx/>
                        <a:buFontTx/>
                        <a:buNone/>
                        <a:tabLst/>
                        <a:defRPr/>
                      </a:pPr>
                      <a:r>
                        <a:rPr lang="en-US" sz="1400" b="0" dirty="0" smtClean="0">
                          <a:effectLst/>
                          <a:latin typeface="Tahoma" panose="020B0604030504040204" pitchFamily="34" charset="0"/>
                          <a:ea typeface="Tahoma" panose="020B0604030504040204" pitchFamily="34" charset="0"/>
                          <a:cs typeface="Tahoma" panose="020B0604030504040204" pitchFamily="34" charset="0"/>
                        </a:rPr>
                        <a:t>Python (3.6.8) – R(4.0.0) et </a:t>
                      </a:r>
                      <a:r>
                        <a:rPr lang="en-US" sz="1400" b="0" dirty="0" err="1" smtClean="0">
                          <a:effectLst/>
                          <a:latin typeface="Tahoma" panose="020B0604030504040204" pitchFamily="34" charset="0"/>
                          <a:ea typeface="Tahoma" panose="020B0604030504040204" pitchFamily="34" charset="0"/>
                          <a:cs typeface="Tahoma" panose="020B0604030504040204" pitchFamily="34" charset="0"/>
                        </a:rPr>
                        <a:t>lifelines</a:t>
                      </a:r>
                      <a:r>
                        <a:rPr lang="en-US" sz="1400" b="0" baseline="0" dirty="0" err="1" smtClean="0">
                          <a:effectLst/>
                          <a:latin typeface="Tahoma" panose="020B0604030504040204" pitchFamily="34" charset="0"/>
                          <a:ea typeface="Tahoma" panose="020B0604030504040204" pitchFamily="34" charset="0"/>
                          <a:cs typeface="Tahoma" panose="020B0604030504040204" pitchFamily="34" charset="0"/>
                        </a:rPr>
                        <a:t>packages</a:t>
                      </a:r>
                      <a:r>
                        <a:rPr lang="en-US" sz="1400" b="0" baseline="0" dirty="0" smtClean="0">
                          <a:effectLst/>
                          <a:latin typeface="Tahoma" panose="020B0604030504040204" pitchFamily="34" charset="0"/>
                          <a:ea typeface="Tahoma" panose="020B0604030504040204" pitchFamily="34" charset="0"/>
                          <a:cs typeface="Tahoma" panose="020B0604030504040204" pitchFamily="34" charset="0"/>
                        </a:rPr>
                        <a:t>(0.24.1)</a:t>
                      </a:r>
                    </a:p>
                    <a:p>
                      <a:pPr marL="0" marR="0" lvl="0" indent="0" algn="l" defTabSz="457200" rtl="0" eaLnBrk="1" fontAlgn="auto" latinLnBrk="0" hangingPunct="1">
                        <a:lnSpc>
                          <a:spcPct val="107000"/>
                        </a:lnSpc>
                        <a:spcBef>
                          <a:spcPts val="0"/>
                        </a:spcBef>
                        <a:spcAft>
                          <a:spcPts val="0"/>
                        </a:spcAft>
                        <a:buClrTx/>
                        <a:buSzTx/>
                        <a:buFontTx/>
                        <a:buNone/>
                        <a:tabLst/>
                        <a:defRPr/>
                      </a:pPr>
                      <a:endPar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Training</a:t>
                      </a:r>
                    </a:p>
                    <a:p>
                      <a:pPr marL="0" marR="0">
                        <a:lnSpc>
                          <a:spcPct val="107000"/>
                        </a:lnSpc>
                        <a:spcBef>
                          <a:spcPts val="0"/>
                        </a:spcBef>
                        <a:spcAft>
                          <a:spcPts val="0"/>
                        </a:spcAft>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20%</a:t>
                      </a: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Test</a:t>
                      </a:r>
                    </a:p>
                    <a:p>
                      <a:pPr marL="0" marR="0">
                        <a:lnSpc>
                          <a:spcPct val="107000"/>
                        </a:lnSpc>
                        <a:spcBef>
                          <a:spcPts val="0"/>
                        </a:spcBef>
                        <a:spcAft>
                          <a:spcPts val="0"/>
                        </a:spcAft>
                      </a:pPr>
                      <a:endPar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80%</a:t>
                      </a: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marR="0">
                        <a:lnSpc>
                          <a:spcPct val="107000"/>
                        </a:lnSpc>
                        <a:spcBef>
                          <a:spcPts val="0"/>
                        </a:spcBef>
                        <a:spcAft>
                          <a:spcPts val="0"/>
                        </a:spcAft>
                      </a:pPr>
                      <a:r>
                        <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1417175">
                <a:tc vMerge="1">
                  <a:txBody>
                    <a:bodyPr/>
                    <a:lstStyle/>
                    <a:p>
                      <a:endParaRPr lang="en-US"/>
                    </a:p>
                  </a:txBody>
                  <a:tcP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Base de </a:t>
                      </a:r>
                      <a:r>
                        <a:rPr lang="en-US" sz="14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données</a:t>
                      </a:r>
                      <a:endPar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457200" rtl="0" eaLnBrk="1" fontAlgn="auto" latinLnBrk="0" hangingPunct="1">
                        <a:lnSpc>
                          <a:spcPct val="107000"/>
                        </a:lnSpc>
                        <a:spcBef>
                          <a:spcPts val="0"/>
                        </a:spcBef>
                        <a:spcAft>
                          <a:spcPts val="0"/>
                        </a:spcAft>
                        <a:buClrTx/>
                        <a:buSzTx/>
                        <a:buFontTx/>
                        <a:buNone/>
                        <a:tabLst/>
                        <a:defRPr/>
                      </a:pPr>
                      <a:r>
                        <a:rPr lang="fr-FR" sz="1400" b="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430 000 patients</a:t>
                      </a:r>
                      <a:r>
                        <a:rPr lang="fr-FR" sz="1400" b="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sans FA  âgé de plus que 18 ans (1.6 million ECG à 12 dérivations ; </a:t>
                      </a:r>
                      <a:r>
                        <a:rPr lang="fr-FR" sz="1400" b="0" baseline="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fe</a:t>
                      </a:r>
                      <a:r>
                        <a:rPr lang="fr-FR" sz="1400" b="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=250 Hz et résolution 1 </a:t>
                      </a:r>
                      <a:r>
                        <a:rPr lang="fr-FR" sz="1400" b="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a:t>
                      </a:r>
                      <a:r>
                        <a:rPr lang="fr-FR" sz="1400" b="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V)</a:t>
                      </a:r>
                      <a:endParaRPr lang="en-US" sz="1400" b="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771164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0982" y="624110"/>
            <a:ext cx="10002982" cy="886035"/>
          </a:xfrm>
        </p:spPr>
        <p:txBody>
          <a:bodyPr>
            <a:normAutofit fontScale="90000"/>
          </a:bodyPr>
          <a:lstStyle/>
          <a:p>
            <a:r>
              <a:rPr lang="en-US" sz="2000" b="1" cap="none" dirty="0" smtClean="0">
                <a:latin typeface="Tahoma" panose="020B0604030504040204" pitchFamily="34" charset="0"/>
                <a:ea typeface="Tahoma" panose="020B0604030504040204" pitchFamily="34" charset="0"/>
                <a:cs typeface="Tahoma" panose="020B0604030504040204" pitchFamily="34" charset="0"/>
              </a:rPr>
              <a:t>Section 2: </a:t>
            </a:r>
            <a:r>
              <a:rPr lang="en-US" sz="2200" b="1" dirty="0">
                <a:latin typeface="Tahoma" panose="020B0604030504040204" pitchFamily="34" charset="0"/>
                <a:ea typeface="Tahoma" panose="020B0604030504040204" pitchFamily="34" charset="0"/>
                <a:cs typeface="Tahoma" panose="020B0604030504040204" pitchFamily="34" charset="0"/>
              </a:rPr>
              <a:t>Article 2</a:t>
            </a:r>
            <a:r>
              <a:rPr lang="en-US" sz="2200" b="1" dirty="0" smtClean="0">
                <a:latin typeface="Tahoma" panose="020B0604030504040204" pitchFamily="34" charset="0"/>
                <a:ea typeface="Tahoma" panose="020B0604030504040204" pitchFamily="34" charset="0"/>
                <a:cs typeface="Tahoma" panose="020B0604030504040204" pitchFamily="34" charset="0"/>
              </a:rPr>
              <a:t>: </a:t>
            </a:r>
            <a:r>
              <a:rPr lang="en-US" sz="2200" b="1" dirty="0" smtClean="0"/>
              <a:t>Revisit </a:t>
            </a:r>
            <a:r>
              <a:rPr lang="en-US" sz="2200" b="1" dirty="0"/>
              <a:t>to the Prognostic Value of Premature </a:t>
            </a:r>
            <a:r>
              <a:rPr lang="en-US" sz="2200" b="1" dirty="0" smtClean="0"/>
              <a:t>Atrial Contraction </a:t>
            </a:r>
            <a:r>
              <a:rPr lang="en-US" sz="2200" b="1" dirty="0"/>
              <a:t>Burden in 24-h </a:t>
            </a:r>
            <a:r>
              <a:rPr lang="en-US" sz="2200" b="1" dirty="0" err="1"/>
              <a:t>Holter</a:t>
            </a:r>
            <a:r>
              <a:rPr lang="en-US" sz="2200" b="1" dirty="0"/>
              <a:t> </a:t>
            </a:r>
            <a:r>
              <a:rPr lang="en-US" sz="2200" b="1" dirty="0" smtClean="0"/>
              <a:t>Electrocardiography for </a:t>
            </a:r>
            <a:r>
              <a:rPr lang="en-US" sz="2200" b="1" dirty="0"/>
              <a:t>Predicting Undiagnosed Atrial Fibrillation</a:t>
            </a:r>
            <a:r>
              <a:rPr lang="en-US" sz="2200" dirty="0"/>
              <a:t> </a:t>
            </a:r>
            <a:r>
              <a:rPr lang="en-US" sz="2800" dirty="0"/>
              <a:t/>
            </a:r>
            <a:br>
              <a:rPr lang="en-US" sz="2800" dirty="0"/>
            </a:b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14</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138925255"/>
              </p:ext>
            </p:extLst>
          </p:nvPr>
        </p:nvGraphicFramePr>
        <p:xfrm>
          <a:off x="721101" y="1655432"/>
          <a:ext cx="11117112" cy="4554836"/>
        </p:xfrm>
        <a:graphic>
          <a:graphicData uri="http://schemas.openxmlformats.org/drawingml/2006/table">
            <a:tbl>
              <a:tblPr firstRow="1" firstCol="1" bandRow="1">
                <a:tableStyleId>{5C22544A-7EE6-4342-B048-85BDC9FD1C3A}</a:tableStyleId>
              </a:tblPr>
              <a:tblGrid>
                <a:gridCol w="1967631">
                  <a:extLst>
                    <a:ext uri="{9D8B030D-6E8A-4147-A177-3AD203B41FA5}">
                      <a16:colId xmlns:a16="http://schemas.microsoft.com/office/drawing/2014/main" xmlns="" val="20000"/>
                    </a:ext>
                  </a:extLst>
                </a:gridCol>
                <a:gridCol w="4430525">
                  <a:extLst>
                    <a:ext uri="{9D8B030D-6E8A-4147-A177-3AD203B41FA5}">
                      <a16:colId xmlns:a16="http://schemas.microsoft.com/office/drawing/2014/main" xmlns="" val="20001"/>
                    </a:ext>
                  </a:extLst>
                </a:gridCol>
                <a:gridCol w="1554351">
                  <a:extLst>
                    <a:ext uri="{9D8B030D-6E8A-4147-A177-3AD203B41FA5}">
                      <a16:colId xmlns:a16="http://schemas.microsoft.com/office/drawing/2014/main" xmlns="" val="20002"/>
                    </a:ext>
                  </a:extLst>
                </a:gridCol>
                <a:gridCol w="1016608">
                  <a:extLst>
                    <a:ext uri="{9D8B030D-6E8A-4147-A177-3AD203B41FA5}">
                      <a16:colId xmlns:a16="http://schemas.microsoft.com/office/drawing/2014/main" xmlns="" val="20003"/>
                    </a:ext>
                  </a:extLst>
                </a:gridCol>
                <a:gridCol w="1082197">
                  <a:extLst>
                    <a:ext uri="{9D8B030D-6E8A-4147-A177-3AD203B41FA5}">
                      <a16:colId xmlns:a16="http://schemas.microsoft.com/office/drawing/2014/main" xmlns="" val="20004"/>
                    </a:ext>
                  </a:extLst>
                </a:gridCol>
                <a:gridCol w="1065800">
                  <a:extLst>
                    <a:ext uri="{9D8B030D-6E8A-4147-A177-3AD203B41FA5}">
                      <a16:colId xmlns:a16="http://schemas.microsoft.com/office/drawing/2014/main" xmlns="" val="20005"/>
                    </a:ext>
                  </a:extLst>
                </a:gridCol>
              </a:tblGrid>
              <a:tr h="348297">
                <a:tc>
                  <a:txBody>
                    <a:bodyPr/>
                    <a:lstStyle/>
                    <a:p>
                      <a:pPr marL="0" marR="0">
                        <a:lnSpc>
                          <a:spcPct val="107000"/>
                        </a:lnSpc>
                        <a:spcBef>
                          <a:spcPts val="0"/>
                        </a:spcBef>
                        <a:spcAft>
                          <a:spcPts val="0"/>
                        </a:spcAft>
                      </a:pPr>
                      <a:r>
                        <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Date: </a:t>
                      </a:r>
                      <a:endPar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2021</a:t>
                      </a: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Objectif</a:t>
                      </a: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 </a:t>
                      </a:r>
                      <a:r>
                        <a:rPr lang="en-US" sz="1400" b="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Prédiction</a:t>
                      </a:r>
                      <a:r>
                        <a:rPr lang="en-US" sz="1400" b="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400" b="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une</a:t>
                      </a:r>
                      <a:r>
                        <a:rPr lang="en-US" sz="1400" b="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FA non </a:t>
                      </a:r>
                      <a:r>
                        <a:rPr lang="en-US" sz="1400" b="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diagnotisé</a:t>
                      </a:r>
                      <a:r>
                        <a:rPr lang="en-US" sz="1400" b="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400" b="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en</a:t>
                      </a:r>
                      <a:r>
                        <a:rPr lang="en-US" sz="1400" b="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400" b="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utilisant</a:t>
                      </a:r>
                      <a:r>
                        <a:rPr lang="en-US" sz="1400" b="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un </a:t>
                      </a:r>
                      <a:r>
                        <a:rPr lang="en-US" sz="1400" b="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Hotler</a:t>
                      </a:r>
                      <a:r>
                        <a:rPr lang="en-US" sz="1400" b="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24 </a:t>
                      </a:r>
                      <a:r>
                        <a:rPr lang="en-US" sz="1400" b="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heures</a:t>
                      </a:r>
                      <a:endParaRPr lang="en-US" sz="1400" b="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457200" rtl="0" eaLnBrk="1" fontAlgn="auto" latinLnBrk="0" hangingPunct="1">
                        <a:lnSpc>
                          <a:spcPct val="107000"/>
                        </a:lnSpc>
                        <a:spcBef>
                          <a:spcPts val="0"/>
                        </a:spcBef>
                        <a:spcAft>
                          <a:spcPts val="0"/>
                        </a:spcAft>
                        <a:buClrTx/>
                        <a:buSzTx/>
                        <a:buFontTx/>
                        <a:buNone/>
                        <a:tabLst/>
                        <a:defRPr/>
                      </a:pPr>
                      <a:endParaRPr lang="fr-FR" sz="1400" b="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a:p>
                  </a:txBody>
                  <a:tcPr/>
                </a:tc>
                <a:tc hMerge="1">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endParaRPr lang="en-US" sz="1400" b="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a:lnSpc>
                          <a:spcPct val="107000"/>
                        </a:lnSpc>
                        <a:spcBef>
                          <a:spcPts val="0"/>
                        </a:spcBef>
                        <a:spcAft>
                          <a:spcPts val="0"/>
                        </a:spcAft>
                      </a:pPr>
                      <a:endParaRPr lang="en-US" sz="1400" b="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627806">
                <a:tc>
                  <a:txBody>
                    <a:bodyPr/>
                    <a:lstStyle/>
                    <a:p>
                      <a:r>
                        <a:rPr lang="en-US" dirty="0" smtClean="0">
                          <a:solidFill>
                            <a:schemeClr val="tx1"/>
                          </a:solidFill>
                        </a:rPr>
                        <a:t>Auteurs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Kenichi Sasaki</a:t>
                      </a:r>
                      <a:r>
                        <a:rPr lang="en-US" b="0" dirty="0" smtClean="0">
                          <a:solidFill>
                            <a:schemeClr val="tx1"/>
                          </a:solidFill>
                        </a:rPr>
                        <a:t> </a:t>
                      </a:r>
                      <a:br>
                        <a:rPr lang="en-US" b="0" dirty="0" smtClean="0">
                          <a:solidFill>
                            <a:schemeClr val="tx1"/>
                          </a:solidFill>
                        </a:rPr>
                      </a:br>
                      <a:r>
                        <a:rPr lang="en-US" sz="1800" b="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rPr>
                        <a:t>et al.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marL="0" marR="0">
                        <a:lnSpc>
                          <a:spcPct val="107000"/>
                        </a:lnSpc>
                        <a:spcBef>
                          <a:spcPts val="0"/>
                        </a:spcBef>
                        <a:spcAft>
                          <a:spcPts val="0"/>
                        </a:spcAft>
                      </a:pPr>
                      <a:r>
                        <a:rPr lang="en-US" sz="16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Pré-traitement</a:t>
                      </a:r>
                      <a:r>
                        <a:rPr lang="en-US" sz="16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t>
                      </a:r>
                    </a:p>
                    <a:p>
                      <a:pPr marL="0" marR="0">
                        <a:lnSpc>
                          <a:spcPct val="107000"/>
                        </a:lnSpc>
                        <a:spcBef>
                          <a:spcPts val="0"/>
                        </a:spcBef>
                        <a:spcAft>
                          <a:spcPts val="0"/>
                        </a:spcAft>
                      </a:pPr>
                      <a:r>
                        <a:rPr lang="en-US" sz="1600" b="0" baseline="0" dirty="0" smtClean="0">
                          <a:effectLst/>
                          <a:latin typeface="Tahoma" panose="020B0604030504040204" pitchFamily="34" charset="0"/>
                          <a:ea typeface="Tahoma" panose="020B0604030504040204" pitchFamily="34" charset="0"/>
                          <a:cs typeface="Tahoma" panose="020B0604030504040204" pitchFamily="34" charset="0"/>
                        </a:rPr>
                        <a:t>-</a:t>
                      </a:r>
                      <a:endParaRPr lang="en-US" sz="1600" b="0" dirty="0" smtClean="0">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r>
                        <a:rPr lang="en-US" sz="1600" b="0" dirty="0" smtClean="0">
                          <a:latin typeface="Tahoma" panose="020B0604030504040204" pitchFamily="34" charset="0"/>
                          <a:ea typeface="Tahoma" panose="020B0604030504040204" pitchFamily="34" charset="0"/>
                          <a:cs typeface="Tahoma" panose="020B0604030504040204" pitchFamily="34" charset="0"/>
                        </a:rPr>
                        <a:t/>
                      </a:r>
                      <a:br>
                        <a:rPr lang="en-US" sz="1600" b="0" dirty="0" smtClean="0">
                          <a:latin typeface="Tahoma" panose="020B0604030504040204" pitchFamily="34" charset="0"/>
                          <a:ea typeface="Tahoma" panose="020B0604030504040204" pitchFamily="34" charset="0"/>
                          <a:cs typeface="Tahoma" panose="020B0604030504040204" pitchFamily="34" charset="0"/>
                        </a:rPr>
                      </a:br>
                      <a:r>
                        <a:rPr lang="en-US" sz="1600" b="1" dirty="0" smtClean="0">
                          <a:latin typeface="Tahoma" panose="020B0604030504040204" pitchFamily="34" charset="0"/>
                          <a:ea typeface="Tahoma" panose="020B0604030504040204" pitchFamily="34" charset="0"/>
                          <a:cs typeface="Tahoma" panose="020B0604030504040204" pitchFamily="34" charset="0"/>
                        </a:rPr>
                        <a:t>Features.</a:t>
                      </a:r>
                      <a:r>
                        <a:rPr lang="en-US" sz="1400" b="1" dirty="0" smtClean="0">
                          <a:latin typeface="Tahoma" panose="020B0604030504040204" pitchFamily="34" charset="0"/>
                          <a:ea typeface="Tahoma" panose="020B0604030504040204" pitchFamily="34" charset="0"/>
                          <a:cs typeface="Tahoma" panose="020B0604030504040204" pitchFamily="34" charset="0"/>
                        </a:rPr>
                        <a:t/>
                      </a:r>
                      <a:br>
                        <a:rPr lang="en-US" sz="1400" b="1" dirty="0" smtClean="0">
                          <a:latin typeface="Tahoma" panose="020B0604030504040204" pitchFamily="34" charset="0"/>
                          <a:ea typeface="Tahoma" panose="020B0604030504040204" pitchFamily="34" charset="0"/>
                          <a:cs typeface="Tahoma" panose="020B0604030504040204" pitchFamily="34" charset="0"/>
                        </a:rPr>
                      </a:br>
                      <a:endPar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457200" rtl="0" eaLnBrk="1" fontAlgn="auto" latinLnBrk="0" hangingPunct="1">
                        <a:lnSpc>
                          <a:spcPct val="107000"/>
                        </a:lnSpc>
                        <a:spcBef>
                          <a:spcPts val="0"/>
                        </a:spcBef>
                        <a:spcAft>
                          <a:spcPts val="0"/>
                        </a:spcAft>
                        <a:buClrTx/>
                        <a:buSzTx/>
                        <a:buFontTx/>
                        <a:buNone/>
                        <a:tabLst/>
                        <a:defRPr/>
                      </a:pPr>
                      <a:r>
                        <a:rPr lang="en-US" sz="1400" dirty="0" smtClean="0"/>
                        <a:t> </a:t>
                      </a:r>
                      <a:r>
                        <a:rPr lang="en-US" sz="1400" b="0" dirty="0" smtClean="0">
                          <a:effectLst/>
                          <a:latin typeface="Tahoma" panose="020B0604030504040204" pitchFamily="34" charset="0"/>
                          <a:ea typeface="Tahoma" panose="020B0604030504040204" pitchFamily="34" charset="0"/>
                          <a:cs typeface="Tahoma" panose="020B0604030504040204" pitchFamily="34" charset="0"/>
                        </a:rPr>
                        <a:t>*</a:t>
                      </a:r>
                      <a:r>
                        <a:rPr lang="en-US" sz="1400" b="0" dirty="0" err="1" smtClean="0">
                          <a:effectLst/>
                          <a:latin typeface="Tahoma" panose="020B0604030504040204" pitchFamily="34" charset="0"/>
                          <a:ea typeface="Tahoma" panose="020B0604030504040204" pitchFamily="34" charset="0"/>
                          <a:cs typeface="Tahoma" panose="020B0604030504040204" pitchFamily="34" charset="0"/>
                        </a:rPr>
                        <a:t>Cliniques</a:t>
                      </a:r>
                      <a:r>
                        <a:rPr lang="en-US" sz="1400" b="0" dirty="0" smtClean="0">
                          <a:effectLst/>
                          <a:latin typeface="Tahoma" panose="020B0604030504040204" pitchFamily="34" charset="0"/>
                          <a:ea typeface="Tahoma" panose="020B0604030504040204" pitchFamily="34" charset="0"/>
                          <a:cs typeface="Tahoma" panose="020B0604030504040204" pitchFamily="34" charset="0"/>
                        </a:rPr>
                        <a:t>(</a:t>
                      </a:r>
                      <a:r>
                        <a:rPr lang="en-US" sz="1400" b="0" baseline="0" dirty="0" smtClean="0">
                          <a:effectLst/>
                          <a:latin typeface="Tahoma" panose="020B0604030504040204" pitchFamily="34" charset="0"/>
                          <a:ea typeface="Tahoma" panose="020B0604030504040204" pitchFamily="34" charset="0"/>
                          <a:cs typeface="Tahoma" panose="020B0604030504040204" pitchFamily="34" charset="0"/>
                        </a:rPr>
                        <a:t> </a:t>
                      </a:r>
                      <a:r>
                        <a:rPr lang="en-US" sz="1400" b="0" baseline="0" dirty="0" err="1" smtClean="0">
                          <a:effectLst/>
                          <a:latin typeface="Tahoma" panose="020B0604030504040204" pitchFamily="34" charset="0"/>
                          <a:ea typeface="Tahoma" panose="020B0604030504040204" pitchFamily="34" charset="0"/>
                          <a:cs typeface="Tahoma" panose="020B0604030504040204" pitchFamily="34" charset="0"/>
                        </a:rPr>
                        <a:t>âge</a:t>
                      </a:r>
                      <a:r>
                        <a:rPr lang="en-US" sz="1400" b="0" baseline="0" dirty="0" smtClean="0">
                          <a:effectLst/>
                          <a:latin typeface="Tahoma" panose="020B0604030504040204" pitchFamily="34" charset="0"/>
                          <a:ea typeface="Tahoma" panose="020B0604030504040204" pitchFamily="34" charset="0"/>
                          <a:cs typeface="Tahoma" panose="020B0604030504040204" pitchFamily="34" charset="0"/>
                        </a:rPr>
                        <a:t> , </a:t>
                      </a:r>
                      <a:r>
                        <a:rPr lang="en-US" sz="1400" b="0" baseline="0" dirty="0" err="1" smtClean="0">
                          <a:effectLst/>
                          <a:latin typeface="Tahoma" panose="020B0604030504040204" pitchFamily="34" charset="0"/>
                          <a:ea typeface="Tahoma" panose="020B0604030504040204" pitchFamily="34" charset="0"/>
                          <a:cs typeface="Tahoma" panose="020B0604030504040204" pitchFamily="34" charset="0"/>
                        </a:rPr>
                        <a:t>sexe</a:t>
                      </a:r>
                      <a:r>
                        <a:rPr lang="en-US" sz="1400" b="0" baseline="0" dirty="0" smtClean="0">
                          <a:effectLst/>
                          <a:latin typeface="Tahoma" panose="020B0604030504040204" pitchFamily="34" charset="0"/>
                          <a:ea typeface="Tahoma" panose="020B0604030504040204" pitchFamily="34" charset="0"/>
                          <a:cs typeface="Tahoma" panose="020B0604030504040204" pitchFamily="34" charset="0"/>
                        </a:rPr>
                        <a:t> ,BMI ,...)</a:t>
                      </a:r>
                      <a:endParaRPr lang="en-US" sz="1400" b="0" dirty="0" smtClean="0">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457200" rtl="0" eaLnBrk="1" fontAlgn="auto" latinLnBrk="0" hangingPunct="1">
                        <a:lnSpc>
                          <a:spcPct val="107000"/>
                        </a:lnSpc>
                        <a:spcBef>
                          <a:spcPts val="0"/>
                        </a:spcBef>
                        <a:spcAft>
                          <a:spcPts val="0"/>
                        </a:spcAft>
                        <a:buClrTx/>
                        <a:buSzTx/>
                        <a:buFontTx/>
                        <a:buNone/>
                        <a:tabLst/>
                        <a:defRPr/>
                      </a:pPr>
                      <a:r>
                        <a:rPr lang="en-US" sz="1400" b="0" dirty="0" smtClean="0">
                          <a:effectLst/>
                          <a:latin typeface="Tahoma" panose="020B0604030504040204" pitchFamily="34" charset="0"/>
                          <a:ea typeface="Tahoma" panose="020B0604030504040204" pitchFamily="34" charset="0"/>
                          <a:cs typeface="Tahoma" panose="020B0604030504040204" pitchFamily="34" charset="0"/>
                        </a:rPr>
                        <a:t>*La </a:t>
                      </a:r>
                      <a:r>
                        <a:rPr lang="en-US" sz="1400" b="0" dirty="0" err="1" smtClean="0">
                          <a:effectLst/>
                          <a:latin typeface="Tahoma" panose="020B0604030504040204" pitchFamily="34" charset="0"/>
                          <a:ea typeface="Tahoma" panose="020B0604030504040204" pitchFamily="34" charset="0"/>
                          <a:cs typeface="Tahoma" panose="020B0604030504040204" pitchFamily="34" charset="0"/>
                        </a:rPr>
                        <a:t>moyenne</a:t>
                      </a:r>
                      <a:r>
                        <a:rPr lang="en-US" sz="1400" b="0" dirty="0" smtClean="0">
                          <a:effectLst/>
                          <a:latin typeface="Tahoma" panose="020B0604030504040204" pitchFamily="34" charset="0"/>
                          <a:ea typeface="Tahoma" panose="020B0604030504040204" pitchFamily="34" charset="0"/>
                          <a:cs typeface="Tahoma" panose="020B0604030504040204" pitchFamily="34" charset="0"/>
                        </a:rPr>
                        <a:t> et </a:t>
                      </a:r>
                      <a:r>
                        <a:rPr lang="en-US" sz="1400" b="0" dirty="0" err="1" smtClean="0">
                          <a:effectLst/>
                          <a:latin typeface="Tahoma" panose="020B0604030504040204" pitchFamily="34" charset="0"/>
                          <a:ea typeface="Tahoma" panose="020B0604030504040204" pitchFamily="34" charset="0"/>
                          <a:cs typeface="Tahoma" panose="020B0604030504040204" pitchFamily="34" charset="0"/>
                        </a:rPr>
                        <a:t>l’écart</a:t>
                      </a:r>
                      <a:r>
                        <a:rPr lang="en-US" sz="1400" b="0" dirty="0" smtClean="0">
                          <a:effectLst/>
                          <a:latin typeface="Tahoma" panose="020B0604030504040204" pitchFamily="34" charset="0"/>
                          <a:ea typeface="Tahoma" panose="020B0604030504040204" pitchFamily="34" charset="0"/>
                          <a:cs typeface="Tahoma" panose="020B0604030504040204" pitchFamily="34" charset="0"/>
                        </a:rPr>
                        <a:t> type.</a:t>
                      </a:r>
                    </a:p>
                    <a:p>
                      <a:pPr marL="0" marR="0">
                        <a:lnSpc>
                          <a:spcPct val="107000"/>
                        </a:lnSpc>
                        <a:spcBef>
                          <a:spcPts val="0"/>
                        </a:spcBef>
                        <a:spcAft>
                          <a:spcPts val="0"/>
                        </a:spcAft>
                      </a:pP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Leads:</a:t>
                      </a:r>
                    </a:p>
                    <a:p>
                      <a:pPr marL="0" marR="0" lvl="0" indent="0" algn="l" defTabSz="457200" rtl="0" eaLnBrk="1" fontAlgn="auto" latinLnBrk="0" hangingPunct="1">
                        <a:lnSpc>
                          <a:spcPct val="107000"/>
                        </a:lnSpc>
                        <a:spcBef>
                          <a:spcPts val="0"/>
                        </a:spcBef>
                        <a:spcAft>
                          <a:spcPts val="0"/>
                        </a:spcAft>
                        <a:buClrTx/>
                        <a:buSzTx/>
                        <a:buFontTx/>
                        <a:buNone/>
                        <a:tabLst/>
                        <a:defRPr/>
                      </a:pPr>
                      <a:r>
                        <a:rPr lang="en-US" sz="1400" dirty="0" smtClean="0">
                          <a:latin typeface="Tahoma" panose="020B0604030504040204" pitchFamily="34" charset="0"/>
                          <a:ea typeface="Tahoma" panose="020B0604030504040204" pitchFamily="34" charset="0"/>
                          <a:cs typeface="Tahoma" panose="020B0604030504040204" pitchFamily="34" charset="0"/>
                        </a:rPr>
                        <a:t/>
                      </a:r>
                      <a:br>
                        <a:rPr lang="en-US" sz="1400" dirty="0" smtClean="0">
                          <a:latin typeface="Tahoma" panose="020B0604030504040204" pitchFamily="34" charset="0"/>
                          <a:ea typeface="Tahoma" panose="020B0604030504040204" pitchFamily="34" charset="0"/>
                          <a:cs typeface="Tahoma" panose="020B0604030504040204" pitchFamily="34" charset="0"/>
                        </a:rPr>
                      </a:br>
                      <a:r>
                        <a:rPr lang="en-US" sz="1400" dirty="0" smtClean="0">
                          <a:latin typeface="Tahoma" panose="020B0604030504040204" pitchFamily="34" charset="0"/>
                          <a:ea typeface="Tahoma" panose="020B0604030504040204" pitchFamily="34" charset="0"/>
                          <a:cs typeface="Tahoma" panose="020B0604030504040204" pitchFamily="34" charset="0"/>
                        </a:rPr>
                        <a:t>12</a:t>
                      </a: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Sensitivité</a:t>
                      </a:r>
                      <a:endParaRPr lang="en-US" sz="12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r>
                        <a:rPr lang="en-US" sz="18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69</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sz="1400" dirty="0" smtClean="0">
                          <a:latin typeface="Tahoma" panose="020B0604030504040204" pitchFamily="34" charset="0"/>
                          <a:ea typeface="Tahoma" panose="020B0604030504040204" pitchFamily="34" charset="0"/>
                          <a:cs typeface="Tahoma" panose="020B0604030504040204" pitchFamily="34" charset="0"/>
                        </a:rPr>
                        <a:t> </a:t>
                      </a: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Specifité</a:t>
                      </a:r>
                      <a:endPar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r>
                        <a:rPr lang="en-US" sz="18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72%</a:t>
                      </a:r>
                      <a:r>
                        <a:rPr lang="en-US" sz="1400" dirty="0" smtClean="0">
                          <a:latin typeface="Tahoma" panose="020B0604030504040204" pitchFamily="34" charset="0"/>
                          <a:ea typeface="Tahoma" panose="020B0604030504040204" pitchFamily="34" charset="0"/>
                          <a:cs typeface="Tahoma" panose="020B0604030504040204" pitchFamily="34" charset="0"/>
                        </a:rPr>
                        <a:t> </a:t>
                      </a: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Accuracy</a:t>
                      </a:r>
                    </a:p>
                    <a:p>
                      <a:pPr marL="0" marR="0">
                        <a:lnSpc>
                          <a:spcPct val="107000"/>
                        </a:lnSpc>
                        <a:spcBef>
                          <a:spcPts val="0"/>
                        </a:spcBef>
                        <a:spcAft>
                          <a:spcPts val="0"/>
                        </a:spcAft>
                      </a:pPr>
                      <a:r>
                        <a:rPr lang="en-US" sz="1800" b="0"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a:t>
                      </a:r>
                      <a:r>
                        <a:rPr lang="en-US" dirty="0" smtClean="0">
                          <a:latin typeface="Tahoma" panose="020B0604030504040204" pitchFamily="34" charset="0"/>
                          <a:ea typeface="Tahoma" panose="020B0604030504040204" pitchFamily="34" charset="0"/>
                          <a:cs typeface="Tahoma" panose="020B0604030504040204" pitchFamily="34" charset="0"/>
                        </a:rPr>
                        <a:t> %</a:t>
                      </a: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696593">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Modèle</a:t>
                      </a:r>
                      <a:r>
                        <a:rPr lang="en-US" sz="1400" b="1"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IA</a:t>
                      </a: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(ML/DL)</a:t>
                      </a:r>
                    </a:p>
                    <a:p>
                      <a:pPr marL="0" marR="0">
                        <a:lnSpc>
                          <a:spcPct val="107000"/>
                        </a:lnSpc>
                        <a:spcBef>
                          <a:spcPts val="0"/>
                        </a:spcBef>
                        <a:spcAft>
                          <a:spcPts val="0"/>
                        </a:spcAft>
                      </a:pPr>
                      <a:r>
                        <a:rPr lang="en-US" sz="1400" b="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DNN :</a:t>
                      </a:r>
                      <a:r>
                        <a:rPr lang="en-US" sz="1400" b="0" i="0" kern="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deep convolutional neural network</a:t>
                      </a: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a:lnSpc>
                          <a:spcPct val="107000"/>
                        </a:lnSpc>
                        <a:spcBef>
                          <a:spcPts val="0"/>
                        </a:spcBef>
                        <a:spcAft>
                          <a:spcPts val="0"/>
                        </a:spcAft>
                      </a:pPr>
                      <a:endParaRPr lang="en-US" sz="1400" b="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Durée</a:t>
                      </a: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du signal</a:t>
                      </a:r>
                    </a:p>
                    <a:p>
                      <a:pPr marL="0" marR="0">
                        <a:lnSpc>
                          <a:spcPct val="107000"/>
                        </a:lnSpc>
                        <a:spcBef>
                          <a:spcPts val="0"/>
                        </a:spcBef>
                        <a:spcAft>
                          <a:spcPts val="0"/>
                        </a:spcAft>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t>
                      </a: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F1-score</a:t>
                      </a:r>
                    </a:p>
                    <a:p>
                      <a:pPr marL="0" marR="0">
                        <a:lnSpc>
                          <a:spcPct val="107000"/>
                        </a:lnSpc>
                        <a:spcBef>
                          <a:spcPts val="0"/>
                        </a:spcBef>
                        <a:spcAft>
                          <a:spcPts val="0"/>
                        </a:spcAft>
                      </a:pPr>
                      <a:r>
                        <a:rPr lang="en-US" sz="1400" dirty="0" smtClean="0">
                          <a:latin typeface="Tahoma" panose="020B0604030504040204" pitchFamily="34" charset="0"/>
                          <a:ea typeface="Tahoma" panose="020B0604030504040204" pitchFamily="34" charset="0"/>
                          <a:cs typeface="Tahoma" panose="020B0604030504040204" pitchFamily="34" charset="0"/>
                        </a:rPr>
                        <a:t/>
                      </a:r>
                      <a:br>
                        <a:rPr lang="en-US" sz="1400" dirty="0" smtClean="0">
                          <a:latin typeface="Tahoma" panose="020B0604030504040204" pitchFamily="34" charset="0"/>
                          <a:ea typeface="Tahoma" panose="020B0604030504040204" pitchFamily="34" charset="0"/>
                          <a:cs typeface="Tahoma" panose="020B0604030504040204" pitchFamily="34" charset="0"/>
                        </a:rPr>
                      </a:br>
                      <a:r>
                        <a:rPr lang="en-US" sz="1400" dirty="0" smtClean="0">
                          <a:latin typeface="Tahoma" panose="020B0604030504040204" pitchFamily="34" charset="0"/>
                          <a:ea typeface="Tahoma" panose="020B0604030504040204" pitchFamily="34" charset="0"/>
                          <a:cs typeface="Tahoma" panose="020B0604030504040204" pitchFamily="34" charset="0"/>
                        </a:rPr>
                        <a:t>-</a:t>
                      </a: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1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ROC</a:t>
                      </a:r>
                    </a:p>
                    <a:p>
                      <a:pPr marL="0" marR="0">
                        <a:lnSpc>
                          <a:spcPct val="107000"/>
                        </a:lnSpc>
                        <a:spcBef>
                          <a:spcPts val="0"/>
                        </a:spcBef>
                        <a:spcAft>
                          <a:spcPts val="0"/>
                        </a:spcAft>
                      </a:pPr>
                      <a:r>
                        <a:rPr lang="en-US" sz="1400" b="1" i="0" kern="1200" dirty="0" smtClean="0">
                          <a:solidFill>
                            <a:schemeClr val="dk1"/>
                          </a:solidFill>
                          <a:effectLst/>
                          <a:latin typeface="Tahoma" panose="020B0604030504040204" pitchFamily="34" charset="0"/>
                          <a:ea typeface="Tahoma" panose="020B0604030504040204" pitchFamily="34" charset="0"/>
                          <a:cs typeface="Tahoma" panose="020B0604030504040204" pitchFamily="34" charset="0"/>
                        </a:rPr>
                        <a:t>72%</a:t>
                      </a: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Délai</a:t>
                      </a:r>
                      <a:endPar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t>
                      </a:r>
                    </a:p>
                    <a:p>
                      <a:pPr marL="0" marR="0">
                        <a:lnSpc>
                          <a:spcPct val="107000"/>
                        </a:lnSpc>
                        <a:spcBef>
                          <a:spcPts val="0"/>
                        </a:spcBef>
                        <a:spcAft>
                          <a:spcPts val="0"/>
                        </a:spcAft>
                      </a:pPr>
                      <a:r>
                        <a:rPr lang="en-US" sz="1400" dirty="0" smtClean="0">
                          <a:latin typeface="Tahoma" panose="020B0604030504040204" pitchFamily="34" charset="0"/>
                          <a:ea typeface="Tahoma" panose="020B0604030504040204" pitchFamily="34" charset="0"/>
                          <a:cs typeface="Tahoma" panose="020B0604030504040204" pitchFamily="34" charset="0"/>
                        </a:rPr>
                        <a:t/>
                      </a:r>
                      <a:br>
                        <a:rPr lang="en-US" sz="1400" dirty="0" smtClean="0">
                          <a:latin typeface="Tahoma" panose="020B0604030504040204" pitchFamily="34" charset="0"/>
                          <a:ea typeface="Tahoma" panose="020B0604030504040204" pitchFamily="34" charset="0"/>
                          <a:cs typeface="Tahoma" panose="020B0604030504040204" pitchFamily="34" charset="0"/>
                        </a:rPr>
                      </a:b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566478">
                <a:tc row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4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Clas</a:t>
                      </a: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t>
                      </a:r>
                      <a:r>
                        <a:rPr lang="en-US" sz="14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Pred</a:t>
                      </a:r>
                      <a:endPar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r>
                        <a:rPr lang="en-US" sz="1400" b="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Prédiction</a:t>
                      </a:r>
                      <a:endParaRPr lang="en-US" sz="14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457200" rtl="0" eaLnBrk="1" fontAlgn="auto" latinLnBrk="0" hangingPunct="1">
                        <a:lnSpc>
                          <a:spcPct val="107000"/>
                        </a:lnSpc>
                        <a:spcBef>
                          <a:spcPts val="0"/>
                        </a:spcBef>
                        <a:spcAft>
                          <a:spcPts val="0"/>
                        </a:spcAft>
                        <a:buClrTx/>
                        <a:buSzTx/>
                        <a:buFontTx/>
                        <a:buNone/>
                        <a:tabLst/>
                        <a:defRPr/>
                      </a:pPr>
                      <a:r>
                        <a:rPr lang="en-US"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r>
                      <a:br>
                        <a:rPr lang="en-US"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br>
                      <a:endPar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a:lnSpc>
                          <a:spcPct val="107000"/>
                        </a:lnSpc>
                        <a:spcBef>
                          <a:spcPts val="0"/>
                        </a:spcBef>
                        <a:spcAft>
                          <a:spcPts val="0"/>
                        </a:spcAft>
                      </a:pPr>
                      <a:endParaRPr lang="en-US" sz="1400" b="1">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4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Outils</a:t>
                      </a:r>
                      <a:endPar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457200" rtl="0" eaLnBrk="1" fontAlgn="auto" latinLnBrk="0" hangingPunct="1">
                        <a:lnSpc>
                          <a:spcPct val="107000"/>
                        </a:lnSpc>
                        <a:spcBef>
                          <a:spcPts val="0"/>
                        </a:spcBef>
                        <a:spcAft>
                          <a:spcPts val="0"/>
                        </a:spcAft>
                        <a:buClrTx/>
                        <a:buSzTx/>
                        <a:buFontTx/>
                        <a:buNone/>
                        <a:tabLst/>
                        <a:defRPr/>
                      </a:pPr>
                      <a:r>
                        <a:rPr lang="en-US" sz="1400" b="0" dirty="0" smtClean="0">
                          <a:effectLst/>
                          <a:latin typeface="Tahoma" panose="020B0604030504040204" pitchFamily="34" charset="0"/>
                          <a:ea typeface="Tahoma" panose="020B0604030504040204" pitchFamily="34" charset="0"/>
                          <a:cs typeface="Tahoma" panose="020B0604030504040204" pitchFamily="34" charset="0"/>
                        </a:rPr>
                        <a:t>-</a:t>
                      </a:r>
                      <a:endParaRPr lang="en-US" sz="1400" b="0" baseline="0" dirty="0" smtClean="0">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457200" rtl="0" eaLnBrk="1" fontAlgn="auto" latinLnBrk="0" hangingPunct="1">
                        <a:lnSpc>
                          <a:spcPct val="107000"/>
                        </a:lnSpc>
                        <a:spcBef>
                          <a:spcPts val="0"/>
                        </a:spcBef>
                        <a:spcAft>
                          <a:spcPts val="0"/>
                        </a:spcAft>
                        <a:buClrTx/>
                        <a:buSzTx/>
                        <a:buFontTx/>
                        <a:buNone/>
                        <a:tabLst/>
                        <a:defRPr/>
                      </a:pPr>
                      <a:endPar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Training</a:t>
                      </a:r>
                    </a:p>
                    <a:p>
                      <a:pPr marL="0" marR="0">
                        <a:lnSpc>
                          <a:spcPct val="107000"/>
                        </a:lnSpc>
                        <a:spcBef>
                          <a:spcPts val="0"/>
                        </a:spcBef>
                        <a:spcAft>
                          <a:spcPts val="0"/>
                        </a:spcAft>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t>
                      </a: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Test</a:t>
                      </a:r>
                    </a:p>
                    <a:p>
                      <a:pPr marL="0" marR="0">
                        <a:lnSpc>
                          <a:spcPct val="107000"/>
                        </a:lnSpc>
                        <a:spcBef>
                          <a:spcPts val="0"/>
                        </a:spcBef>
                        <a:spcAft>
                          <a:spcPts val="0"/>
                        </a:spcAft>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t>
                      </a: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marR="0">
                        <a:lnSpc>
                          <a:spcPct val="107000"/>
                        </a:lnSpc>
                        <a:spcBef>
                          <a:spcPts val="0"/>
                        </a:spcBef>
                        <a:spcAft>
                          <a:spcPts val="0"/>
                        </a:spcAft>
                      </a:pPr>
                      <a:r>
                        <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1836723">
                <a:tc vMerge="1">
                  <a:txBody>
                    <a:bodyPr/>
                    <a:lstStyle/>
                    <a:p>
                      <a:endParaRPr lang="en-US"/>
                    </a:p>
                  </a:txBody>
                  <a:tcP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Base de </a:t>
                      </a:r>
                      <a:r>
                        <a:rPr lang="en-US" sz="14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données</a:t>
                      </a:r>
                      <a:endPar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r>
                        <a:rPr lang="fr-FR" sz="1400" b="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*61 patients avec</a:t>
                      </a:r>
                      <a:r>
                        <a:rPr lang="fr-FR" sz="1400" b="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FA.</a:t>
                      </a:r>
                    </a:p>
                    <a:p>
                      <a:pPr marL="0" marR="0">
                        <a:lnSpc>
                          <a:spcPct val="107000"/>
                        </a:lnSpc>
                        <a:spcBef>
                          <a:spcPts val="0"/>
                        </a:spcBef>
                        <a:spcAft>
                          <a:spcPts val="0"/>
                        </a:spcAft>
                      </a:pPr>
                      <a:r>
                        <a:rPr lang="fr-FR" sz="1400" b="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*147 patients sans FA âgé de plus que 50 ans</a:t>
                      </a:r>
                      <a:endParaRPr lang="fr-FR" sz="1400" b="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08983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0982" y="624110"/>
            <a:ext cx="10002982" cy="1204690"/>
          </a:xfrm>
        </p:spPr>
        <p:txBody>
          <a:bodyPr>
            <a:normAutofit fontScale="90000"/>
          </a:bodyPr>
          <a:lstStyle/>
          <a:p>
            <a:r>
              <a:rPr lang="en-US" sz="2700" b="1" cap="none" dirty="0" smtClean="0">
                <a:latin typeface="Tahoma" panose="020B0604030504040204" pitchFamily="34" charset="0"/>
                <a:ea typeface="Tahoma" panose="020B0604030504040204" pitchFamily="34" charset="0"/>
                <a:cs typeface="Tahoma" panose="020B0604030504040204" pitchFamily="34" charset="0"/>
              </a:rPr>
              <a:t>Section 2: </a:t>
            </a:r>
            <a:r>
              <a:rPr lang="en-US" sz="2400" b="1" dirty="0">
                <a:latin typeface="Tahoma" panose="020B0604030504040204" pitchFamily="34" charset="0"/>
                <a:ea typeface="Tahoma" panose="020B0604030504040204" pitchFamily="34" charset="0"/>
                <a:cs typeface="Tahoma" panose="020B0604030504040204" pitchFamily="34" charset="0"/>
              </a:rPr>
              <a:t>Article </a:t>
            </a:r>
            <a:r>
              <a:rPr lang="en-US" sz="2200" b="1" dirty="0">
                <a:latin typeface="Tahoma" panose="020B0604030504040204" pitchFamily="34" charset="0"/>
                <a:ea typeface="Tahoma" panose="020B0604030504040204" pitchFamily="34" charset="0"/>
                <a:cs typeface="Tahoma" panose="020B0604030504040204" pitchFamily="34" charset="0"/>
              </a:rPr>
              <a:t>3:</a:t>
            </a:r>
            <a:r>
              <a:rPr lang="en-US" sz="2200" b="1" dirty="0"/>
              <a:t>Development, validation, and proof-of-concept </a:t>
            </a:r>
            <a:r>
              <a:rPr lang="en-US" sz="2200" b="1" dirty="0" smtClean="0"/>
              <a:t>implementation of </a:t>
            </a:r>
            <a:r>
              <a:rPr lang="en-US" sz="2200" b="1" dirty="0"/>
              <a:t>a two-year risk prediction model for undiagnosed atrial fibrillation </a:t>
            </a:r>
            <a:r>
              <a:rPr lang="en-US" sz="2200" b="1" dirty="0" smtClean="0"/>
              <a:t>using </a:t>
            </a:r>
            <a:r>
              <a:rPr lang="en-US" sz="2200" b="1" dirty="0"/>
              <a:t>common electronic health data (</a:t>
            </a:r>
            <a:r>
              <a:rPr lang="en-US" sz="2200" b="1" dirty="0" smtClean="0"/>
              <a:t>UNAFIED) </a:t>
            </a:r>
            <a:r>
              <a:rPr lang="en-US" sz="2800" dirty="0"/>
              <a:t/>
            </a:r>
            <a:br>
              <a:rPr lang="en-US" sz="2800" dirty="0"/>
            </a:b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15</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906361623"/>
              </p:ext>
            </p:extLst>
          </p:nvPr>
        </p:nvGraphicFramePr>
        <p:xfrm>
          <a:off x="704773" y="1828800"/>
          <a:ext cx="11117112" cy="4506987"/>
        </p:xfrm>
        <a:graphic>
          <a:graphicData uri="http://schemas.openxmlformats.org/drawingml/2006/table">
            <a:tbl>
              <a:tblPr firstRow="1" firstCol="1" bandRow="1">
                <a:tableStyleId>{5C22544A-7EE6-4342-B048-85BDC9FD1C3A}</a:tableStyleId>
              </a:tblPr>
              <a:tblGrid>
                <a:gridCol w="1967631">
                  <a:extLst>
                    <a:ext uri="{9D8B030D-6E8A-4147-A177-3AD203B41FA5}">
                      <a16:colId xmlns:a16="http://schemas.microsoft.com/office/drawing/2014/main" xmlns="" val="20000"/>
                    </a:ext>
                  </a:extLst>
                </a:gridCol>
                <a:gridCol w="4430525">
                  <a:extLst>
                    <a:ext uri="{9D8B030D-6E8A-4147-A177-3AD203B41FA5}">
                      <a16:colId xmlns:a16="http://schemas.microsoft.com/office/drawing/2014/main" xmlns="" val="20001"/>
                    </a:ext>
                  </a:extLst>
                </a:gridCol>
                <a:gridCol w="1554351">
                  <a:extLst>
                    <a:ext uri="{9D8B030D-6E8A-4147-A177-3AD203B41FA5}">
                      <a16:colId xmlns:a16="http://schemas.microsoft.com/office/drawing/2014/main" xmlns="" val="20002"/>
                    </a:ext>
                  </a:extLst>
                </a:gridCol>
                <a:gridCol w="1016608">
                  <a:extLst>
                    <a:ext uri="{9D8B030D-6E8A-4147-A177-3AD203B41FA5}">
                      <a16:colId xmlns:a16="http://schemas.microsoft.com/office/drawing/2014/main" xmlns="" val="20003"/>
                    </a:ext>
                  </a:extLst>
                </a:gridCol>
                <a:gridCol w="1082197">
                  <a:extLst>
                    <a:ext uri="{9D8B030D-6E8A-4147-A177-3AD203B41FA5}">
                      <a16:colId xmlns:a16="http://schemas.microsoft.com/office/drawing/2014/main" xmlns="" val="20004"/>
                    </a:ext>
                  </a:extLst>
                </a:gridCol>
                <a:gridCol w="1065800">
                  <a:extLst>
                    <a:ext uri="{9D8B030D-6E8A-4147-A177-3AD203B41FA5}">
                      <a16:colId xmlns:a16="http://schemas.microsoft.com/office/drawing/2014/main" xmlns="" val="20005"/>
                    </a:ext>
                  </a:extLst>
                </a:gridCol>
              </a:tblGrid>
              <a:tr h="528939">
                <a:tc>
                  <a:txBody>
                    <a:bodyPr/>
                    <a:lstStyle/>
                    <a:p>
                      <a:pPr marL="0" marR="0">
                        <a:lnSpc>
                          <a:spcPct val="107000"/>
                        </a:lnSpc>
                        <a:spcBef>
                          <a:spcPts val="0"/>
                        </a:spcBef>
                        <a:spcAft>
                          <a:spcPts val="0"/>
                        </a:spcAft>
                      </a:pPr>
                      <a:r>
                        <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Date: </a:t>
                      </a:r>
                      <a:endPar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2021</a:t>
                      </a: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Objectif</a:t>
                      </a: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fr-FR" sz="1400" b="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Construire un modèle prédictif pour identifier le risque à 2 ans de développer une FA chez les personnes n'ayant pas encore reçu de diagnostic de FA.</a:t>
                      </a:r>
                      <a:endParaRPr lang="en-US" sz="1400" b="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457200" rtl="0" eaLnBrk="1" fontAlgn="auto" latinLnBrk="0" hangingPunct="1">
                        <a:lnSpc>
                          <a:spcPct val="107000"/>
                        </a:lnSpc>
                        <a:spcBef>
                          <a:spcPts val="0"/>
                        </a:spcBef>
                        <a:spcAft>
                          <a:spcPts val="0"/>
                        </a:spcAft>
                        <a:buClrTx/>
                        <a:buSzTx/>
                        <a:buFontTx/>
                        <a:buNone/>
                        <a:tabLst/>
                        <a:defRPr/>
                      </a:pPr>
                      <a:endPar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a:p>
                  </a:txBody>
                  <a:tcPr/>
                </a:tc>
                <a:tc hMerge="1">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endParaRPr lang="en-US" sz="1400" b="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a:lnSpc>
                          <a:spcPct val="107000"/>
                        </a:lnSpc>
                        <a:spcBef>
                          <a:spcPts val="0"/>
                        </a:spcBef>
                        <a:spcAft>
                          <a:spcPts val="0"/>
                        </a:spcAft>
                      </a:pPr>
                      <a:endParaRPr lang="en-US" sz="1400" b="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635609">
                <a:tc>
                  <a:txBody>
                    <a:bodyPr/>
                    <a:lstStyle/>
                    <a:p>
                      <a:r>
                        <a:rPr lang="en-US" dirty="0" smtClean="0">
                          <a:solidFill>
                            <a:schemeClr val="tx1"/>
                          </a:solidFill>
                        </a:rPr>
                        <a:t>Auteurs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Randall W. Grout</a:t>
                      </a:r>
                      <a:r>
                        <a:rPr lang="en-US" sz="1800" b="0" dirty="0" smtClean="0">
                          <a:solidFill>
                            <a:schemeClr val="tx1"/>
                          </a:solidFill>
                        </a:rPr>
                        <a:t> et all</a:t>
                      </a:r>
                      <a:endParaRPr lang="en-US" sz="1800" b="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marL="0" marR="0">
                        <a:lnSpc>
                          <a:spcPct val="107000"/>
                        </a:lnSpc>
                        <a:spcBef>
                          <a:spcPts val="0"/>
                        </a:spcBef>
                        <a:spcAft>
                          <a:spcPts val="0"/>
                        </a:spcAft>
                      </a:pPr>
                      <a:r>
                        <a:rPr lang="en-US" sz="16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Pré-traitement</a:t>
                      </a:r>
                      <a:r>
                        <a:rPr lang="en-US" sz="16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t>
                      </a:r>
                    </a:p>
                    <a:p>
                      <a:pPr marL="0" marR="0">
                        <a:lnSpc>
                          <a:spcPct val="107000"/>
                        </a:lnSpc>
                        <a:spcBef>
                          <a:spcPts val="0"/>
                        </a:spcBef>
                        <a:spcAft>
                          <a:spcPts val="0"/>
                        </a:spcAft>
                      </a:pPr>
                      <a:r>
                        <a:rPr lang="en-US" sz="1600" b="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t>
                      </a:r>
                      <a:endParaRPr lang="en-US" sz="1600" b="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r>
                        <a:rPr lang="en-US" sz="16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r>
                      <a:br>
                        <a:rPr lang="en-US" sz="1600" b="0"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Features.</a:t>
                      </a:r>
                      <a:r>
                        <a:rPr lang="en-US" sz="1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a:r>
                      <a:br>
                        <a:rPr lang="en-US" sz="1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endPar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457200" rtl="0" eaLnBrk="1" fontAlgn="auto" latinLnBrk="0" hangingPunct="1">
                        <a:lnSpc>
                          <a:spcPct val="107000"/>
                        </a:lnSpc>
                        <a:spcBef>
                          <a:spcPts val="0"/>
                        </a:spcBef>
                        <a:spcAft>
                          <a:spcPts val="0"/>
                        </a:spcAft>
                        <a:buClrTx/>
                        <a:buSzTx/>
                        <a:buFontTx/>
                        <a:buNone/>
                        <a:tabLst/>
                        <a:defRPr/>
                      </a:pPr>
                      <a:r>
                        <a:rPr lang="en-US" sz="1400" b="0" i="0" kern="1200" dirty="0" smtClean="0">
                          <a:solidFill>
                            <a:schemeClr val="tx1"/>
                          </a:solidFill>
                          <a:effectLst/>
                          <a:latin typeface="+mn-lt"/>
                          <a:ea typeface="+mn-ea"/>
                          <a:cs typeface="+mn-cs"/>
                        </a:rPr>
                        <a:t>CHA2DS2‑VAS</a:t>
                      </a:r>
                      <a:endParaRPr lang="en-US" sz="1400" b="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Leads:</a:t>
                      </a:r>
                    </a:p>
                    <a:p>
                      <a:pPr marL="0" marR="0" lvl="0" indent="0" algn="l" defTabSz="457200" rtl="0" eaLnBrk="1" fontAlgn="auto" latinLnBrk="0" hangingPunct="1">
                        <a:lnSpc>
                          <a:spcPct val="107000"/>
                        </a:lnSpc>
                        <a:spcBef>
                          <a:spcPts val="0"/>
                        </a:spcBef>
                        <a:spcAft>
                          <a:spcPts val="0"/>
                        </a:spcAft>
                        <a:buClrTx/>
                        <a:buSzTx/>
                        <a:buFontTx/>
                        <a:buNone/>
                        <a:tabLst/>
                        <a:defRPr/>
                      </a:pPr>
                      <a:r>
                        <a:rPr lang="en-US"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r>
                      <a:br>
                        <a:rPr lang="en-US"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b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Sensitivité</a:t>
                      </a:r>
                      <a:endParaRPr lang="en-US" sz="12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r>
                        <a:rPr lang="en-US" sz="1800" b="0" i="0" kern="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74</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Specifité</a:t>
                      </a:r>
                      <a:endPar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r>
                        <a:rPr lang="en-US" sz="1800" b="0" i="0" kern="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74</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800" b="0" i="0" kern="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t>
                      </a:r>
                      <a:r>
                        <a:rPr lang="en-US"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Accuracy</a:t>
                      </a:r>
                    </a:p>
                    <a:p>
                      <a:pPr marL="0" marR="0">
                        <a:lnSpc>
                          <a:spcPct val="107000"/>
                        </a:lnSpc>
                        <a:spcBef>
                          <a:spcPts val="0"/>
                        </a:spcBef>
                        <a:spcAft>
                          <a:spcPts val="0"/>
                        </a:spcAft>
                      </a:pPr>
                      <a:r>
                        <a:rPr lang="en-US" sz="1800" b="0" i="0" kern="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881565">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Modèle</a:t>
                      </a:r>
                      <a:r>
                        <a:rPr lang="en-US" sz="1400" b="1"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IA</a:t>
                      </a: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(ML/DL)</a:t>
                      </a:r>
                    </a:p>
                    <a:p>
                      <a:pPr marL="0" marR="0" lvl="0" indent="0" algn="l" defTabSz="457200" rtl="0" eaLnBrk="1" fontAlgn="auto" latinLnBrk="0" hangingPunct="1">
                        <a:lnSpc>
                          <a:spcPct val="107000"/>
                        </a:lnSpc>
                        <a:spcBef>
                          <a:spcPts val="0"/>
                        </a:spcBef>
                        <a:spcAft>
                          <a:spcPts val="0"/>
                        </a:spcAft>
                        <a:buClrTx/>
                        <a:buSzTx/>
                        <a:buFontTx/>
                        <a:buNone/>
                        <a:tabLst/>
                        <a:defRPr/>
                      </a:pPr>
                      <a:r>
                        <a:rPr lang="fr-FR" sz="14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Régression logistique (Trois nouveaux modèles  et deux précédents).</a:t>
                      </a:r>
                      <a:endParaRPr lang="en-US" sz="1400" b="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a:lnSpc>
                          <a:spcPct val="107000"/>
                        </a:lnSpc>
                        <a:spcBef>
                          <a:spcPts val="0"/>
                        </a:spcBef>
                        <a:spcAft>
                          <a:spcPts val="0"/>
                        </a:spcAft>
                      </a:pPr>
                      <a:endParaRPr lang="en-US" sz="1400" b="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Durée</a:t>
                      </a: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du signal</a:t>
                      </a:r>
                    </a:p>
                    <a:p>
                      <a:pPr marL="0" marR="0">
                        <a:lnSpc>
                          <a:spcPct val="107000"/>
                        </a:lnSpc>
                        <a:spcBef>
                          <a:spcPts val="0"/>
                        </a:spcBef>
                        <a:spcAft>
                          <a:spcPts val="0"/>
                        </a:spcAft>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t>
                      </a: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F1-score</a:t>
                      </a:r>
                    </a:p>
                    <a:p>
                      <a:pPr marL="0" marR="0">
                        <a:lnSpc>
                          <a:spcPct val="107000"/>
                        </a:lnSpc>
                        <a:spcBef>
                          <a:spcPts val="0"/>
                        </a:spcBef>
                        <a:spcAft>
                          <a:spcPts val="0"/>
                        </a:spcAft>
                      </a:pPr>
                      <a:r>
                        <a:rPr lang="en-US"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r>
                      <a:br>
                        <a:rPr lang="en-US"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1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ROC</a:t>
                      </a:r>
                    </a:p>
                    <a:p>
                      <a:pPr marL="0" marR="0">
                        <a:lnSpc>
                          <a:spcPct val="107000"/>
                        </a:lnSpc>
                        <a:spcBef>
                          <a:spcPts val="0"/>
                        </a:spcBef>
                        <a:spcAft>
                          <a:spcPts val="0"/>
                        </a:spcAft>
                      </a:pPr>
                      <a:r>
                        <a:rPr lang="en-US" sz="1400" b="1" i="0" kern="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t>
                      </a: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Délai</a:t>
                      </a:r>
                      <a:endPar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t>
                      </a:r>
                    </a:p>
                    <a:p>
                      <a:pPr marL="0" marR="0">
                        <a:lnSpc>
                          <a:spcPct val="107000"/>
                        </a:lnSpc>
                        <a:spcBef>
                          <a:spcPts val="0"/>
                        </a:spcBef>
                        <a:spcAft>
                          <a:spcPts val="0"/>
                        </a:spcAft>
                      </a:pPr>
                      <a:r>
                        <a:rPr lang="en-US"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r>
                      <a:br>
                        <a:rPr lang="en-US"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b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141256">
                <a:tc row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4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Clas</a:t>
                      </a: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t>
                      </a:r>
                      <a:r>
                        <a:rPr lang="en-US" sz="14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Pred</a:t>
                      </a:r>
                      <a:endPar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r>
                        <a:rPr lang="en-US" sz="1400" b="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Prédiction</a:t>
                      </a:r>
                      <a:endParaRPr lang="en-US" sz="14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endPar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a:lnSpc>
                          <a:spcPct val="107000"/>
                        </a:lnSpc>
                        <a:spcBef>
                          <a:spcPts val="0"/>
                        </a:spcBef>
                        <a:spcAft>
                          <a:spcPts val="0"/>
                        </a:spcAft>
                      </a:pPr>
                      <a:endParaRPr lang="en-US" sz="1400" b="1">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4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Outils</a:t>
                      </a:r>
                      <a:endPar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457200" rtl="0" eaLnBrk="1" fontAlgn="auto" latinLnBrk="0" hangingPunct="1">
                        <a:lnSpc>
                          <a:spcPct val="107000"/>
                        </a:lnSpc>
                        <a:spcBef>
                          <a:spcPts val="0"/>
                        </a:spcBef>
                        <a:spcAft>
                          <a:spcPts val="0"/>
                        </a:spcAft>
                        <a:buClrTx/>
                        <a:buSzTx/>
                        <a:buFontTx/>
                        <a:buNone/>
                        <a:tabLst/>
                        <a:defRPr/>
                      </a:pPr>
                      <a:endPar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t>
                      </a: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4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Trai-ning</a:t>
                      </a:r>
                      <a:endPar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Test</a:t>
                      </a:r>
                    </a:p>
                    <a:p>
                      <a:pPr marL="0" marR="0">
                        <a:lnSpc>
                          <a:spcPct val="107000"/>
                        </a:lnSpc>
                        <a:spcBef>
                          <a:spcPts val="0"/>
                        </a:spcBef>
                        <a:spcAft>
                          <a:spcPts val="0"/>
                        </a:spcAft>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marR="0">
                        <a:lnSpc>
                          <a:spcPct val="107000"/>
                        </a:lnSpc>
                        <a:spcBef>
                          <a:spcPts val="0"/>
                        </a:spcBef>
                        <a:spcAft>
                          <a:spcPts val="0"/>
                        </a:spcAft>
                      </a:pPr>
                      <a:r>
                        <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1757532">
                <a:tc vMerge="1">
                  <a:txBody>
                    <a:bodyPr/>
                    <a:lstStyle/>
                    <a:p>
                      <a:endParaRPr lang="en-US"/>
                    </a:p>
                  </a:txBody>
                  <a:tcP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Base de </a:t>
                      </a:r>
                      <a:r>
                        <a:rPr lang="en-US" sz="14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données</a:t>
                      </a:r>
                      <a:endPar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457200" rtl="0" eaLnBrk="1" fontAlgn="auto" latinLnBrk="0" hangingPunct="1">
                        <a:lnSpc>
                          <a:spcPct val="107000"/>
                        </a:lnSpc>
                        <a:spcBef>
                          <a:spcPts val="0"/>
                        </a:spcBef>
                        <a:spcAft>
                          <a:spcPts val="0"/>
                        </a:spcAft>
                        <a:buClrTx/>
                        <a:buSzTx/>
                        <a:buFontTx/>
                        <a:buNone/>
                        <a:tabLst/>
                        <a:defRPr/>
                      </a:pPr>
                      <a:r>
                        <a:rPr lang="fr-FR" sz="1400" b="0" dirty="0" smtClean="0">
                          <a:effectLst/>
                          <a:latin typeface="Tahoma" panose="020B0604030504040204" pitchFamily="34" charset="0"/>
                          <a:ea typeface="Tahoma" panose="020B0604030504040204" pitchFamily="34" charset="0"/>
                          <a:cs typeface="Tahoma" panose="020B0604030504040204" pitchFamily="34" charset="0"/>
                        </a:rPr>
                        <a:t>31 474 cas de FA (âge moyen: 71,5 ans ; femmes 49 %) et 22 078 témoins (âge moyen:59,5 ans ; femmes 61 %) ≥40 ans</a:t>
                      </a:r>
                      <a:endParaRPr lang="en-US" sz="1400" b="0" i="0" kern="1200" dirty="0" smtClean="0">
                        <a:solidFill>
                          <a:schemeClr val="dk1"/>
                        </a:solidFill>
                        <a:effectLst/>
                        <a:latin typeface="+mn-lt"/>
                        <a:ea typeface="+mn-ea"/>
                        <a:cs typeface="+mn-cs"/>
                      </a:endParaRPr>
                    </a:p>
                    <a:p>
                      <a:pPr marL="0" marR="0" lvl="0" indent="0" algn="l" defTabSz="457200" rtl="0" eaLnBrk="1" fontAlgn="auto" latinLnBrk="0" hangingPunct="1">
                        <a:lnSpc>
                          <a:spcPct val="107000"/>
                        </a:lnSpc>
                        <a:spcBef>
                          <a:spcPts val="0"/>
                        </a:spcBef>
                        <a:spcAft>
                          <a:spcPts val="0"/>
                        </a:spcAft>
                        <a:buClrTx/>
                        <a:buSzTx/>
                        <a:buFontTx/>
                        <a:buNone/>
                        <a:tabLst/>
                        <a:defRPr/>
                      </a:pPr>
                      <a:r>
                        <a:rPr lang="en-US" sz="1400" b="0" i="0" kern="1200" dirty="0" smtClean="0">
                          <a:solidFill>
                            <a:schemeClr val="dk1"/>
                          </a:solidFill>
                          <a:effectLst/>
                          <a:latin typeface="+mn-lt"/>
                          <a:ea typeface="+mn-ea"/>
                          <a:cs typeface="+mn-cs"/>
                        </a:rPr>
                        <a:t>Indiana Network for Patient Care</a:t>
                      </a:r>
                      <a:r>
                        <a:rPr lang="en-US" sz="1050" dirty="0" smtClean="0"/>
                        <a:t> </a:t>
                      </a:r>
                      <a:br>
                        <a:rPr lang="en-US" sz="1050" dirty="0" smtClean="0"/>
                      </a:br>
                      <a:r>
                        <a:rPr lang="fr-FR" sz="1050" b="0" dirty="0" smtClean="0">
                          <a:effectLst/>
                          <a:latin typeface="Tahoma" panose="020B0604030504040204" pitchFamily="34" charset="0"/>
                          <a:ea typeface="Tahoma" panose="020B0604030504040204" pitchFamily="34" charset="0"/>
                          <a:cs typeface="Tahoma" panose="020B0604030504040204" pitchFamily="34" charset="0"/>
                        </a:rPr>
                        <a:t>2016 à 2017 (période de résultats) et de 2014 à 2015 (période de référence)</a:t>
                      </a:r>
                      <a:endParaRPr lang="en-US" sz="1050" b="0" dirty="0" smtClean="0">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5836627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0982" y="624110"/>
            <a:ext cx="10002982" cy="1204690"/>
          </a:xfrm>
        </p:spPr>
        <p:txBody>
          <a:bodyPr>
            <a:normAutofit fontScale="90000"/>
          </a:bodyPr>
          <a:lstStyle/>
          <a:p>
            <a:r>
              <a:rPr lang="en-US" sz="2700" b="1" cap="none" dirty="0" smtClean="0">
                <a:latin typeface="Tahoma" panose="020B0604030504040204" pitchFamily="34" charset="0"/>
                <a:ea typeface="Tahoma" panose="020B0604030504040204" pitchFamily="34" charset="0"/>
                <a:cs typeface="Tahoma" panose="020B0604030504040204" pitchFamily="34" charset="0"/>
              </a:rPr>
              <a:t>Section 2: Article 4: </a:t>
            </a:r>
            <a:r>
              <a:rPr lang="en-US" sz="2400" b="1" dirty="0" smtClean="0"/>
              <a:t>From </a:t>
            </a:r>
            <a:r>
              <a:rPr lang="en-US" sz="2400" b="1" dirty="0"/>
              <a:t>ECG signals to images: a transformation based approach for deep learning </a:t>
            </a:r>
            <a:r>
              <a:rPr lang="en-US" sz="2800" dirty="0"/>
              <a:t/>
            </a:r>
            <a:br>
              <a:rPr lang="en-US" sz="2800" dirty="0"/>
            </a:b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16</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787471781"/>
              </p:ext>
            </p:extLst>
          </p:nvPr>
        </p:nvGraphicFramePr>
        <p:xfrm>
          <a:off x="721101" y="1596740"/>
          <a:ext cx="11117112" cy="4442893"/>
        </p:xfrm>
        <a:graphic>
          <a:graphicData uri="http://schemas.openxmlformats.org/drawingml/2006/table">
            <a:tbl>
              <a:tblPr firstRow="1" firstCol="1" bandRow="1">
                <a:tableStyleId>{5C22544A-7EE6-4342-B048-85BDC9FD1C3A}</a:tableStyleId>
              </a:tblPr>
              <a:tblGrid>
                <a:gridCol w="1967631">
                  <a:extLst>
                    <a:ext uri="{9D8B030D-6E8A-4147-A177-3AD203B41FA5}">
                      <a16:colId xmlns:a16="http://schemas.microsoft.com/office/drawing/2014/main" xmlns="" val="20000"/>
                    </a:ext>
                  </a:extLst>
                </a:gridCol>
                <a:gridCol w="4430525">
                  <a:extLst>
                    <a:ext uri="{9D8B030D-6E8A-4147-A177-3AD203B41FA5}">
                      <a16:colId xmlns:a16="http://schemas.microsoft.com/office/drawing/2014/main" xmlns="" val="20001"/>
                    </a:ext>
                  </a:extLst>
                </a:gridCol>
                <a:gridCol w="1554351">
                  <a:extLst>
                    <a:ext uri="{9D8B030D-6E8A-4147-A177-3AD203B41FA5}">
                      <a16:colId xmlns:a16="http://schemas.microsoft.com/office/drawing/2014/main" xmlns="" val="20002"/>
                    </a:ext>
                  </a:extLst>
                </a:gridCol>
                <a:gridCol w="1016608">
                  <a:extLst>
                    <a:ext uri="{9D8B030D-6E8A-4147-A177-3AD203B41FA5}">
                      <a16:colId xmlns:a16="http://schemas.microsoft.com/office/drawing/2014/main" xmlns="" val="20003"/>
                    </a:ext>
                  </a:extLst>
                </a:gridCol>
                <a:gridCol w="1082197">
                  <a:extLst>
                    <a:ext uri="{9D8B030D-6E8A-4147-A177-3AD203B41FA5}">
                      <a16:colId xmlns:a16="http://schemas.microsoft.com/office/drawing/2014/main" xmlns="" val="20004"/>
                    </a:ext>
                  </a:extLst>
                </a:gridCol>
                <a:gridCol w="1065800">
                  <a:extLst>
                    <a:ext uri="{9D8B030D-6E8A-4147-A177-3AD203B41FA5}">
                      <a16:colId xmlns:a16="http://schemas.microsoft.com/office/drawing/2014/main" xmlns="" val="20005"/>
                    </a:ext>
                  </a:extLst>
                </a:gridCol>
              </a:tblGrid>
              <a:tr h="558868">
                <a:tc>
                  <a:txBody>
                    <a:bodyPr/>
                    <a:lstStyle/>
                    <a:p>
                      <a:pPr marL="0" marR="0">
                        <a:lnSpc>
                          <a:spcPct val="107000"/>
                        </a:lnSpc>
                        <a:spcBef>
                          <a:spcPts val="0"/>
                        </a:spcBef>
                        <a:spcAft>
                          <a:spcPts val="0"/>
                        </a:spcAft>
                      </a:pPr>
                      <a:r>
                        <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Date: </a:t>
                      </a:r>
                      <a:endPar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2021</a:t>
                      </a: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5">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Objectif</a:t>
                      </a: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 </a:t>
                      </a:r>
                      <a:r>
                        <a:rPr lang="en-US" sz="1600" b="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Transformer un</a:t>
                      </a:r>
                      <a:r>
                        <a:rPr lang="en-US" sz="1600" b="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signal </a:t>
                      </a:r>
                      <a:r>
                        <a:rPr lang="en-US" sz="1600" b="0" baseline="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en</a:t>
                      </a:r>
                      <a:r>
                        <a:rPr lang="en-US" sz="1600" b="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baseline="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une</a:t>
                      </a:r>
                      <a:r>
                        <a:rPr lang="en-US" sz="1600" b="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image pour </a:t>
                      </a:r>
                      <a:r>
                        <a:rPr lang="en-US" sz="1600" b="0" baseline="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diagnostiquer</a:t>
                      </a:r>
                      <a:r>
                        <a:rPr lang="en-US" sz="1600" b="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baseline="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l’arrythmie</a:t>
                      </a:r>
                      <a:r>
                        <a:rPr lang="en-US" sz="1600" b="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baseline="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ventriculaire</a:t>
                      </a:r>
                      <a:r>
                        <a:rPr lang="en-US" sz="1600" b="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t>
                      </a:r>
                      <a:endParaRPr lang="en-US" sz="1400" b="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tc>
                <a:tc hMerge="1">
                  <a:txBody>
                    <a:bodyPr/>
                    <a:lstStyle/>
                    <a:p>
                      <a:endParaRPr lang="en-US"/>
                    </a:p>
                  </a:txBody>
                  <a:tcPr/>
                </a:tc>
                <a:tc hMerge="1">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endParaRPr lang="en-US" sz="1400" b="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a:lnSpc>
                          <a:spcPct val="107000"/>
                        </a:lnSpc>
                        <a:spcBef>
                          <a:spcPts val="0"/>
                        </a:spcBef>
                        <a:spcAft>
                          <a:spcPts val="0"/>
                        </a:spcAft>
                      </a:pPr>
                      <a:endParaRPr lang="en-US" sz="1400" b="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671574">
                <a:tc>
                  <a:txBody>
                    <a:bodyPr/>
                    <a:lstStyle/>
                    <a:p>
                      <a:r>
                        <a:rPr lang="en-US" dirty="0" smtClean="0">
                          <a:solidFill>
                            <a:schemeClr val="tx1"/>
                          </a:solidFill>
                        </a:rPr>
                        <a:t>Auteurs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err="1" smtClean="0">
                          <a:solidFill>
                            <a:schemeClr val="tx1"/>
                          </a:solidFill>
                          <a:effectLst/>
                          <a:latin typeface="+mn-lt"/>
                          <a:ea typeface="+mn-ea"/>
                          <a:cs typeface="+mn-cs"/>
                        </a:rPr>
                        <a:t>Mahwish</a:t>
                      </a:r>
                      <a:r>
                        <a:rPr lang="en-US" sz="1800" b="0" i="0" kern="1200" dirty="0" smtClean="0">
                          <a:solidFill>
                            <a:schemeClr val="tx1"/>
                          </a:solidFill>
                          <a:effectLst/>
                          <a:latin typeface="+mn-lt"/>
                          <a:ea typeface="+mn-ea"/>
                          <a:cs typeface="+mn-cs"/>
                        </a:rPr>
                        <a:t> </a:t>
                      </a:r>
                      <a:r>
                        <a:rPr lang="en-US" sz="1800" b="0" i="0" kern="1200" dirty="0" err="1" smtClean="0">
                          <a:solidFill>
                            <a:schemeClr val="tx1"/>
                          </a:solidFill>
                          <a:effectLst/>
                          <a:latin typeface="+mn-lt"/>
                          <a:ea typeface="+mn-ea"/>
                          <a:cs typeface="+mn-cs"/>
                        </a:rPr>
                        <a:t>Naz</a:t>
                      </a:r>
                      <a:r>
                        <a:rPr lang="en-US" b="0" dirty="0" smtClean="0">
                          <a:solidFill>
                            <a:schemeClr val="tx1"/>
                          </a:solidFill>
                        </a:rPr>
                        <a:t> </a:t>
                      </a:r>
                      <a:br>
                        <a:rPr lang="en-US" b="0" dirty="0" smtClean="0">
                          <a:solidFill>
                            <a:schemeClr val="tx1"/>
                          </a:solidFill>
                        </a:rPr>
                      </a:br>
                      <a:r>
                        <a:rPr lang="en-US" b="0" dirty="0" smtClean="0">
                          <a:solidFill>
                            <a:schemeClr val="tx1"/>
                          </a:solidFill>
                        </a:rPr>
                        <a:t> et al.</a:t>
                      </a:r>
                      <a:endParaRPr lang="en-US" sz="1800" b="0" baseline="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marL="0" marR="0">
                        <a:lnSpc>
                          <a:spcPct val="107000"/>
                        </a:lnSpc>
                        <a:spcBef>
                          <a:spcPts val="0"/>
                        </a:spcBef>
                        <a:spcAft>
                          <a:spcPts val="0"/>
                        </a:spcAft>
                      </a:pPr>
                      <a:r>
                        <a:rPr lang="en-US" sz="16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Pré-traitement</a:t>
                      </a:r>
                      <a:r>
                        <a:rPr lang="en-US" sz="16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t>
                      </a:r>
                    </a:p>
                    <a:p>
                      <a:pPr marL="0" marR="0">
                        <a:lnSpc>
                          <a:spcPct val="107000"/>
                        </a:lnSpc>
                        <a:spcBef>
                          <a:spcPts val="0"/>
                        </a:spcBef>
                        <a:spcAft>
                          <a:spcPts val="0"/>
                        </a:spcAft>
                      </a:pPr>
                      <a:r>
                        <a:rPr lang="en-US" sz="1600" b="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2 phases :</a:t>
                      </a:r>
                      <a:r>
                        <a:rPr lang="en-US" sz="1600" b="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transformer le signal </a:t>
                      </a:r>
                      <a:r>
                        <a:rPr lang="en-US" sz="1600" b="0" baseline="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en</a:t>
                      </a:r>
                      <a:r>
                        <a:rPr lang="en-US" sz="1600" b="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baseline="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une</a:t>
                      </a:r>
                      <a:r>
                        <a:rPr lang="en-US" sz="1600" b="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image </a:t>
                      </a:r>
                      <a:r>
                        <a:rPr lang="en-US" sz="1600" b="0" baseline="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binaire</a:t>
                      </a:r>
                      <a:r>
                        <a:rPr lang="en-US" sz="1600" b="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baseline="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puis</a:t>
                      </a:r>
                      <a:r>
                        <a:rPr lang="en-US" sz="1600" b="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600" b="0" baseline="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l’extraction</a:t>
                      </a:r>
                      <a:r>
                        <a:rPr lang="en-US" sz="1600" b="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des </a:t>
                      </a:r>
                      <a:r>
                        <a:rPr lang="en-US" sz="1600" b="0" baseline="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caractéristiques</a:t>
                      </a:r>
                      <a:r>
                        <a:rPr lang="en-US" sz="1600" b="0"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des images.</a:t>
                      </a:r>
                      <a:endParaRPr lang="en-US" sz="1600" b="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r>
                        <a:rPr lang="en-US" sz="1600" b="0" dirty="0" smtClean="0">
                          <a:solidFill>
                            <a:schemeClr val="tx1"/>
                          </a:solidFill>
                          <a:latin typeface="Tahoma" panose="020B0604030504040204" pitchFamily="34" charset="0"/>
                          <a:ea typeface="Tahoma" panose="020B0604030504040204" pitchFamily="34" charset="0"/>
                          <a:cs typeface="Tahoma" panose="020B0604030504040204" pitchFamily="34" charset="0"/>
                        </a:rPr>
                        <a:t/>
                      </a:r>
                      <a:br>
                        <a:rPr lang="en-US" sz="1600" b="0"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6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Features.</a:t>
                      </a:r>
                      <a:r>
                        <a:rPr lang="en-US" sz="1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
                      </a:r>
                      <a:br>
                        <a:rPr lang="en-US" sz="1400" b="1"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400" b="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Entropie</a:t>
                      </a:r>
                      <a:r>
                        <a:rPr lang="en-US" sz="1400" b="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400" b="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puis</a:t>
                      </a:r>
                      <a:r>
                        <a:rPr lang="en-US" sz="1400" b="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1000 à 2000 </a:t>
                      </a:r>
                      <a:r>
                        <a:rPr lang="en-US" sz="1400" b="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caractéristqiues</a:t>
                      </a:r>
                      <a:r>
                        <a:rPr lang="en-US" sz="1400" b="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400" b="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extraites</a:t>
                      </a:r>
                      <a:r>
                        <a:rPr lang="en-US" sz="1400" b="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de </a:t>
                      </a:r>
                      <a:r>
                        <a:rPr lang="en-US" sz="1400" b="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l’entropie</a:t>
                      </a:r>
                      <a:r>
                        <a:rPr lang="en-US" sz="1400" b="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Leads:</a:t>
                      </a:r>
                    </a:p>
                    <a:p>
                      <a:pPr marL="0" marR="0" lvl="0" indent="0" algn="l" defTabSz="457200" rtl="0" eaLnBrk="1" fontAlgn="auto" latinLnBrk="0" hangingPunct="1">
                        <a:lnSpc>
                          <a:spcPct val="107000"/>
                        </a:lnSpc>
                        <a:spcBef>
                          <a:spcPts val="0"/>
                        </a:spcBef>
                        <a:spcAft>
                          <a:spcPts val="0"/>
                        </a:spcAft>
                        <a:buClrTx/>
                        <a:buSzTx/>
                        <a:buFontTx/>
                        <a:buNone/>
                        <a:tabLst/>
                        <a:defRPr/>
                      </a:pPr>
                      <a:r>
                        <a:rPr lang="en-US"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r>
                      <a:br>
                        <a:rPr lang="en-US"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2</a:t>
                      </a: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2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Sensitivité</a:t>
                      </a:r>
                      <a:endParaRPr lang="en-US" sz="12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Specifité</a:t>
                      </a:r>
                      <a:endPar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r>
                        <a:rPr lang="en-US" sz="1800" b="0" i="0" kern="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t>
                      </a:r>
                      <a:r>
                        <a:rPr lang="en-US"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Accuracy</a:t>
                      </a:r>
                    </a:p>
                    <a:p>
                      <a:pPr marL="0" marR="0">
                        <a:lnSpc>
                          <a:spcPct val="107000"/>
                        </a:lnSpc>
                        <a:spcBef>
                          <a:spcPts val="0"/>
                        </a:spcBef>
                        <a:spcAft>
                          <a:spcPts val="0"/>
                        </a:spcAft>
                      </a:pPr>
                      <a:r>
                        <a:rPr lang="en-US" sz="1800" b="0" i="0" kern="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97.6</a:t>
                      </a:r>
                      <a:r>
                        <a:rPr lang="en-US"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931446">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Modèle</a:t>
                      </a:r>
                      <a:r>
                        <a:rPr lang="en-US" sz="1400" b="1" baseline="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IA</a:t>
                      </a: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(ML/DL)</a:t>
                      </a:r>
                    </a:p>
                    <a:p>
                      <a:pPr marL="0" marR="0" lvl="0" indent="0" algn="l" defTabSz="457200" rtl="0" eaLnBrk="1" fontAlgn="auto" latinLnBrk="0" hangingPunct="1">
                        <a:lnSpc>
                          <a:spcPct val="107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CNN et deep</a:t>
                      </a:r>
                      <a:br>
                        <a:rPr lang="en-US" sz="1800" b="0" i="0" kern="1200" dirty="0" smtClean="0">
                          <a:solidFill>
                            <a:schemeClr val="tx1"/>
                          </a:solidFill>
                          <a:effectLst/>
                          <a:latin typeface="+mn-lt"/>
                          <a:ea typeface="+mn-ea"/>
                          <a:cs typeface="+mn-cs"/>
                        </a:rPr>
                      </a:br>
                      <a:r>
                        <a:rPr lang="en-US" sz="1800" b="0" i="0" kern="1200" dirty="0" smtClean="0">
                          <a:solidFill>
                            <a:schemeClr val="tx1"/>
                          </a:solidFill>
                          <a:effectLst/>
                          <a:latin typeface="+mn-lt"/>
                          <a:ea typeface="+mn-ea"/>
                          <a:cs typeface="+mn-cs"/>
                        </a:rPr>
                        <a:t>learning</a:t>
                      </a:r>
                      <a:r>
                        <a:rPr lang="en-US" sz="1400" dirty="0" smtClean="0">
                          <a:solidFill>
                            <a:schemeClr val="tx1"/>
                          </a:solidFill>
                        </a:rPr>
                        <a:t> </a:t>
                      </a:r>
                      <a:br>
                        <a:rPr lang="en-US" sz="1400" dirty="0" smtClean="0">
                          <a:solidFill>
                            <a:schemeClr val="tx1"/>
                          </a:solidFill>
                        </a:rPr>
                      </a:br>
                      <a:endParaRPr lang="en-US" sz="1400" b="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a:lnSpc>
                          <a:spcPct val="107000"/>
                        </a:lnSpc>
                        <a:spcBef>
                          <a:spcPts val="0"/>
                        </a:spcBef>
                        <a:spcAft>
                          <a:spcPts val="0"/>
                        </a:spcAft>
                      </a:pPr>
                      <a:endParaRPr lang="en-US" sz="1400" b="1"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Durée</a:t>
                      </a: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du signal</a:t>
                      </a:r>
                    </a:p>
                    <a:p>
                      <a:pPr marL="0" marR="0">
                        <a:lnSpc>
                          <a:spcPct val="107000"/>
                        </a:lnSpc>
                        <a:spcBef>
                          <a:spcPts val="0"/>
                        </a:spcBef>
                        <a:spcAft>
                          <a:spcPts val="0"/>
                        </a:spcAft>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t>
                      </a: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F1-score</a:t>
                      </a:r>
                    </a:p>
                    <a:p>
                      <a:pPr marL="0" marR="0">
                        <a:lnSpc>
                          <a:spcPct val="107000"/>
                        </a:lnSpc>
                        <a:spcBef>
                          <a:spcPts val="0"/>
                        </a:spcBef>
                        <a:spcAft>
                          <a:spcPts val="0"/>
                        </a:spcAft>
                      </a:pPr>
                      <a:r>
                        <a:rPr lang="en-US"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r>
                      <a:br>
                        <a:rPr lang="en-US"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1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ROC</a:t>
                      </a:r>
                    </a:p>
                    <a:p>
                      <a:pPr marL="0" marR="0">
                        <a:lnSpc>
                          <a:spcPct val="107000"/>
                        </a:lnSpc>
                        <a:spcBef>
                          <a:spcPts val="0"/>
                        </a:spcBef>
                        <a:spcAft>
                          <a:spcPts val="0"/>
                        </a:spcAft>
                      </a:pPr>
                      <a:r>
                        <a:rPr lang="en-US" sz="1400" b="1" i="0" kern="1200"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t>
                      </a: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4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Délai</a:t>
                      </a:r>
                      <a:endPar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t>
                      </a:r>
                    </a:p>
                    <a:p>
                      <a:pPr marL="0" marR="0">
                        <a:lnSpc>
                          <a:spcPct val="107000"/>
                        </a:lnSpc>
                        <a:spcBef>
                          <a:spcPts val="0"/>
                        </a:spcBef>
                        <a:spcAft>
                          <a:spcPts val="0"/>
                        </a:spcAft>
                      </a:pPr>
                      <a:r>
                        <a:rPr lang="en-US"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t/>
                      </a:r>
                      <a:br>
                        <a:rPr lang="en-US" sz="1400" dirty="0" smtClean="0">
                          <a:solidFill>
                            <a:schemeClr val="tx1"/>
                          </a:solidFill>
                          <a:latin typeface="Tahoma" panose="020B0604030504040204" pitchFamily="34" charset="0"/>
                          <a:ea typeface="Tahoma" panose="020B0604030504040204" pitchFamily="34" charset="0"/>
                          <a:cs typeface="Tahoma" panose="020B0604030504040204" pitchFamily="34" charset="0"/>
                        </a:rPr>
                      </a:b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233393">
                <a:tc row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4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Clas</a:t>
                      </a: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a:t>
                      </a:r>
                      <a:r>
                        <a:rPr lang="en-US" sz="14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Pred</a:t>
                      </a:r>
                      <a:endPar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r>
                        <a:rPr lang="en-US" sz="1400" b="0"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Prédiction</a:t>
                      </a:r>
                      <a:endParaRPr lang="en-US" sz="14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endPar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a:lnSpc>
                          <a:spcPct val="107000"/>
                        </a:lnSpc>
                        <a:spcBef>
                          <a:spcPts val="0"/>
                        </a:spcBef>
                        <a:spcAft>
                          <a:spcPts val="0"/>
                        </a:spcAft>
                      </a:pPr>
                      <a:endParaRPr lang="en-US" sz="1400" b="1">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4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Outils</a:t>
                      </a:r>
                      <a:endPar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Matlab</a:t>
                      </a:r>
                      <a:endPar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457200" rtl="0" eaLnBrk="1" fontAlgn="auto" latinLnBrk="0" hangingPunct="1">
                        <a:lnSpc>
                          <a:spcPct val="107000"/>
                        </a:lnSpc>
                        <a:spcBef>
                          <a:spcPts val="0"/>
                        </a:spcBef>
                        <a:spcAft>
                          <a:spcPts val="0"/>
                        </a:spcAft>
                        <a:buClrTx/>
                        <a:buSzTx/>
                        <a:buFontTx/>
                        <a:buNone/>
                        <a:tabLst/>
                        <a:defRPr/>
                      </a:pPr>
                      <a:endPar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endPar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Training</a:t>
                      </a:r>
                    </a:p>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50%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Test</a:t>
                      </a:r>
                    </a:p>
                    <a:p>
                      <a:pPr marL="0" marR="0">
                        <a:lnSpc>
                          <a:spcPct val="107000"/>
                        </a:lnSpc>
                        <a:spcBef>
                          <a:spcPts val="0"/>
                        </a:spcBef>
                        <a:spcAft>
                          <a:spcPts val="0"/>
                        </a:spcAft>
                      </a:pPr>
                      <a:r>
                        <a:rPr lang="en-US" sz="14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50%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marR="0">
                        <a:lnSpc>
                          <a:spcPct val="107000"/>
                        </a:lnSpc>
                        <a:spcBef>
                          <a:spcPts val="0"/>
                        </a:spcBef>
                        <a:spcAft>
                          <a:spcPts val="0"/>
                        </a:spcAft>
                      </a:pPr>
                      <a:r>
                        <a:rPr lang="en-US" sz="14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1804623">
                <a:tc vMerge="1">
                  <a:txBody>
                    <a:bodyPr/>
                    <a:lstStyle/>
                    <a:p>
                      <a:endParaRPr lang="en-US"/>
                    </a:p>
                  </a:txBody>
                  <a:tcPr/>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en-US" sz="11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Base de </a:t>
                      </a:r>
                      <a:r>
                        <a:rPr lang="en-US" sz="1100" b="1" dirty="0" err="1" smtClean="0">
                          <a:solidFill>
                            <a:schemeClr val="tx1"/>
                          </a:solidFill>
                          <a:effectLst/>
                          <a:latin typeface="Tahoma" panose="020B0604030504040204" pitchFamily="34" charset="0"/>
                          <a:ea typeface="Tahoma" panose="020B0604030504040204" pitchFamily="34" charset="0"/>
                          <a:cs typeface="Tahoma" panose="020B0604030504040204" pitchFamily="34" charset="0"/>
                        </a:rPr>
                        <a:t>données</a:t>
                      </a:r>
                      <a:endParaRPr lang="en-US" sz="11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a:lnSpc>
                          <a:spcPct val="107000"/>
                        </a:lnSpc>
                        <a:spcBef>
                          <a:spcPts val="0"/>
                        </a:spcBef>
                        <a:spcAft>
                          <a:spcPts val="0"/>
                        </a:spcAft>
                      </a:pPr>
                      <a:endParaRPr lang="en-US" sz="1100" b="1" dirty="0" smtClean="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457200" rtl="0" eaLnBrk="1" fontAlgn="auto" latinLnBrk="0" hangingPunct="1">
                        <a:lnSpc>
                          <a:spcPct val="107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MIT-BIH, CUDB NSR</a:t>
                      </a:r>
                      <a:endParaRPr lang="en-US" sz="18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8283464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0982" y="624110"/>
            <a:ext cx="10002982" cy="886035"/>
          </a:xfrm>
        </p:spPr>
        <p:txBody>
          <a:bodyPr>
            <a:normAutofit fontScale="90000"/>
          </a:bodyPr>
          <a:lstStyle/>
          <a:p>
            <a:pPr algn="ctr"/>
            <a:r>
              <a:rPr lang="en-US" sz="3000" b="1" cap="none" dirty="0" smtClean="0">
                <a:latin typeface="Tahoma" panose="020B0604030504040204" pitchFamily="34" charset="0"/>
                <a:ea typeface="Tahoma" panose="020B0604030504040204" pitchFamily="34" charset="0"/>
                <a:cs typeface="Tahoma" panose="020B0604030504040204" pitchFamily="34" charset="0"/>
              </a:rPr>
              <a:t>Plan de la </a:t>
            </a:r>
            <a:r>
              <a:rPr lang="en-US" sz="3000" b="1" cap="none" dirty="0" err="1" smtClean="0">
                <a:latin typeface="Tahoma" panose="020B0604030504040204" pitchFamily="34" charset="0"/>
                <a:ea typeface="Tahoma" panose="020B0604030504040204" pitchFamily="34" charset="0"/>
                <a:cs typeface="Tahoma" panose="020B0604030504040204" pitchFamily="34" charset="0"/>
              </a:rPr>
              <a:t>présentation</a:t>
            </a:r>
            <a:r>
              <a:rPr lang="en-US" sz="3000" cap="none" dirty="0" smtClean="0">
                <a:latin typeface="Tahoma" panose="020B0604030504040204" pitchFamily="34" charset="0"/>
                <a:ea typeface="Tahoma" panose="020B0604030504040204" pitchFamily="34" charset="0"/>
                <a:cs typeface="Tahoma" panose="020B0604030504040204" pitchFamily="34" charset="0"/>
              </a:rPr>
              <a:t/>
            </a:r>
            <a:br>
              <a:rPr lang="en-US" sz="3000" cap="none" dirty="0" smtClean="0">
                <a:latin typeface="Tahoma" panose="020B0604030504040204" pitchFamily="34" charset="0"/>
                <a:ea typeface="Tahoma" panose="020B0604030504040204" pitchFamily="34" charset="0"/>
                <a:cs typeface="Tahoma" panose="020B0604030504040204" pitchFamily="34" charset="0"/>
              </a:rPr>
            </a:b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1311578" y="1681162"/>
            <a:ext cx="9051621" cy="4393067"/>
          </a:xfrm>
        </p:spPr>
        <p:txBody>
          <a:bodyPr anchor="t" anchorCtr="0">
            <a:normAutofit/>
          </a:bodyPr>
          <a:lstStyle/>
          <a:p>
            <a:pPr marL="457200" indent="-457200">
              <a:lnSpc>
                <a:spcPct val="150000"/>
              </a:lnSpc>
              <a:buFont typeface="+mj-lt"/>
              <a:buAutoNum type="arabicPeriod"/>
            </a:pPr>
            <a:r>
              <a:rPr lang="fr-FR" sz="2200" dirty="0">
                <a:solidFill>
                  <a:schemeClr val="tx1"/>
                </a:solidFill>
                <a:latin typeface="Tahoma" panose="020B0604030504040204" pitchFamily="34" charset="0"/>
                <a:ea typeface="Tahoma" panose="020B0604030504040204" pitchFamily="34" charset="0"/>
                <a:cs typeface="Tahoma" panose="020B0604030504040204" pitchFamily="34" charset="0"/>
              </a:rPr>
              <a:t>Les </a:t>
            </a:r>
            <a:r>
              <a:rPr lang="fr-FR" sz="2200" dirty="0" err="1">
                <a:solidFill>
                  <a:schemeClr val="tx1"/>
                </a:solidFill>
                <a:latin typeface="Tahoma" panose="020B0604030504040204" pitchFamily="34" charset="0"/>
                <a:ea typeface="Tahoma" panose="020B0604030504040204" pitchFamily="34" charset="0"/>
                <a:cs typeface="Tahoma" panose="020B0604030504040204" pitchFamily="34" charset="0"/>
              </a:rPr>
              <a:t>EMDs</a:t>
            </a:r>
            <a:r>
              <a:rPr lang="fr-FR" sz="2200" dirty="0">
                <a:solidFill>
                  <a:schemeClr val="tx1"/>
                </a:solidFill>
                <a:latin typeface="Tahoma" panose="020B0604030504040204" pitchFamily="34" charset="0"/>
                <a:ea typeface="Tahoma" panose="020B0604030504040204" pitchFamily="34" charset="0"/>
                <a:cs typeface="Tahoma" panose="020B0604030504040204" pitchFamily="34" charset="0"/>
              </a:rPr>
              <a:t>: principe –algorithme et applications sur les signaux des MIT-BIH.</a:t>
            </a:r>
          </a:p>
          <a:p>
            <a:pPr marL="457200" indent="-457200">
              <a:lnSpc>
                <a:spcPct val="150000"/>
              </a:lnSpc>
              <a:buFont typeface="+mj-lt"/>
              <a:buAutoNum type="arabicPeriod"/>
            </a:pPr>
            <a:r>
              <a:rPr lang="fr-FR" sz="2200" dirty="0">
                <a:solidFill>
                  <a:schemeClr val="tx1"/>
                </a:solidFill>
                <a:latin typeface="Tahoma" panose="020B0604030504040204" pitchFamily="34" charset="0"/>
                <a:ea typeface="Tahoma" panose="020B0604030504040204" pitchFamily="34" charset="0"/>
                <a:cs typeface="Tahoma" panose="020B0604030504040204" pitchFamily="34" charset="0"/>
              </a:rPr>
              <a:t>Résumé des articles reçus par M</a:t>
            </a:r>
            <a:r>
              <a:rPr lang="fr-FR" sz="2200" dirty="0" smtClean="0">
                <a:solidFill>
                  <a:schemeClr val="tx1"/>
                </a:solidFill>
                <a:latin typeface="Tahoma" panose="020B0604030504040204" pitchFamily="34" charset="0"/>
                <a:ea typeface="Tahoma" panose="020B0604030504040204" pitchFamily="34" charset="0"/>
                <a:cs typeface="Tahoma" panose="020B0604030504040204" pitchFamily="34" charset="0"/>
              </a:rPr>
              <a:t>me </a:t>
            </a:r>
            <a:r>
              <a:rPr lang="fr-FR" sz="2200" dirty="0" err="1">
                <a:solidFill>
                  <a:schemeClr val="tx1"/>
                </a:solidFill>
                <a:latin typeface="Tahoma" panose="020B0604030504040204" pitchFamily="34" charset="0"/>
                <a:ea typeface="Tahoma" panose="020B0604030504040204" pitchFamily="34" charset="0"/>
                <a:cs typeface="Tahoma" panose="020B0604030504040204" pitchFamily="34" charset="0"/>
              </a:rPr>
              <a:t>Heurtier</a:t>
            </a:r>
            <a:r>
              <a:rPr lang="fr-FR" sz="22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457200" indent="-457200">
              <a:lnSpc>
                <a:spcPct val="150000"/>
              </a:lnSpc>
              <a:buFont typeface="+mj-lt"/>
              <a:buAutoNum type="arabicPeriod"/>
            </a:pPr>
            <a:r>
              <a:rPr lang="fr-FR" sz="2200" b="1" dirty="0">
                <a:solidFill>
                  <a:srgbClr val="FF0000"/>
                </a:solidFill>
                <a:latin typeface="Tahoma" panose="020B0604030504040204" pitchFamily="34" charset="0"/>
                <a:ea typeface="Tahoma" panose="020B0604030504040204" pitchFamily="34" charset="0"/>
                <a:cs typeface="Tahoma" panose="020B0604030504040204" pitchFamily="34" charset="0"/>
              </a:rPr>
              <a:t>Discussion de l’article sur </a:t>
            </a:r>
            <a:r>
              <a:rPr lang="fr-FR" sz="2200" b="1" dirty="0" err="1">
                <a:solidFill>
                  <a:srgbClr val="FF0000"/>
                </a:solidFill>
                <a:latin typeface="Tahoma" panose="020B0604030504040204" pitchFamily="34" charset="0"/>
                <a:ea typeface="Tahoma" panose="020B0604030504040204" pitchFamily="34" charset="0"/>
                <a:cs typeface="Tahoma" panose="020B0604030504040204" pitchFamily="34" charset="0"/>
              </a:rPr>
              <a:t>overleaf</a:t>
            </a:r>
            <a:r>
              <a:rPr lang="fr-FR" sz="2200" b="1" dirty="0">
                <a:solidFill>
                  <a:srgbClr val="FF0000"/>
                </a:solidFill>
                <a:latin typeface="Tahoma" panose="020B0604030504040204" pitchFamily="34" charset="0"/>
                <a:ea typeface="Tahoma" panose="020B0604030504040204" pitchFamily="34" charset="0"/>
                <a:cs typeface="Tahoma" panose="020B0604030504040204" pitchFamily="34" charset="0"/>
              </a:rPr>
              <a:t>.</a:t>
            </a:r>
          </a:p>
        </p:txBody>
      </p:sp>
      <p:sp>
        <p:nvSpPr>
          <p:cNvPr id="2" name="Slide Number Placeholder 1"/>
          <p:cNvSpPr>
            <a:spLocks noGrp="1"/>
          </p:cNvSpPr>
          <p:nvPr>
            <p:ph type="sldNum" sz="quarter" idx="12"/>
          </p:nvPr>
        </p:nvSpPr>
        <p:spPr/>
        <p:txBody>
          <a:bodyPr/>
          <a:lstStyle/>
          <a:p>
            <a:fld id="{3D9FABE2-1C77-4E2F-9FBC-42E74009D933}" type="slidenum">
              <a:rPr lang="en-US" smtClean="0"/>
              <a:t>17</a:t>
            </a:fld>
            <a:endParaRPr lang="en-US"/>
          </a:p>
        </p:txBody>
      </p:sp>
    </p:spTree>
    <p:extLst>
      <p:ext uri="{BB962C8B-B14F-4D97-AF65-F5344CB8AC3E}">
        <p14:creationId xmlns:p14="http://schemas.microsoft.com/office/powerpoint/2010/main" val="10638209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0982" y="624110"/>
            <a:ext cx="10002982" cy="886035"/>
          </a:xfrm>
        </p:spPr>
        <p:txBody>
          <a:bodyPr>
            <a:normAutofit/>
          </a:bodyPr>
          <a:lstStyle/>
          <a:p>
            <a:pPr algn="ctr"/>
            <a:r>
              <a:rPr lang="en-US" sz="2200" b="1" cap="none" dirty="0" smtClean="0">
                <a:latin typeface="Tahoma" panose="020B0604030504040204" pitchFamily="34" charset="0"/>
                <a:ea typeface="Tahoma" panose="020B0604030504040204" pitchFamily="34" charset="0"/>
                <a:cs typeface="Tahoma" panose="020B0604030504040204" pitchFamily="34" charset="0"/>
              </a:rPr>
              <a:t>Section 3. Discussion de </a:t>
            </a:r>
            <a:r>
              <a:rPr lang="en-US" sz="2200" b="1" cap="none" dirty="0" err="1" smtClean="0">
                <a:latin typeface="Tahoma" panose="020B0604030504040204" pitchFamily="34" charset="0"/>
                <a:ea typeface="Tahoma" panose="020B0604030504040204" pitchFamily="34" charset="0"/>
                <a:cs typeface="Tahoma" panose="020B0604030504040204" pitchFamily="34" charset="0"/>
              </a:rPr>
              <a:t>l’article</a:t>
            </a:r>
            <a:r>
              <a:rPr lang="en-US" sz="2200" b="1" cap="none" dirty="0" smtClean="0">
                <a:latin typeface="Tahoma" panose="020B0604030504040204" pitchFamily="34" charset="0"/>
                <a:ea typeface="Tahoma" panose="020B0604030504040204" pitchFamily="34" charset="0"/>
                <a:cs typeface="Tahoma" panose="020B0604030504040204" pitchFamily="34" charset="0"/>
              </a:rPr>
              <a:t> sur overleaf</a:t>
            </a:r>
            <a:r>
              <a:rPr lang="en-US" sz="2800" dirty="0"/>
              <a:t/>
            </a:r>
            <a:br>
              <a:rPr lang="en-US" sz="2800" dirty="0"/>
            </a:b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18</a:t>
            </a:fld>
            <a:endParaRPr lang="en-US"/>
          </a:p>
        </p:txBody>
      </p:sp>
      <p:sp>
        <p:nvSpPr>
          <p:cNvPr id="5" name="Title 3"/>
          <p:cNvSpPr txBox="1">
            <a:spLocks/>
          </p:cNvSpPr>
          <p:nvPr/>
        </p:nvSpPr>
        <p:spPr>
          <a:xfrm>
            <a:off x="1311579" y="2197096"/>
            <a:ext cx="10002982" cy="159113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200" b="1" dirty="0">
                <a:latin typeface="Tahoma" panose="020B0604030504040204" pitchFamily="34" charset="0"/>
                <a:ea typeface="Tahoma" panose="020B0604030504040204" pitchFamily="34" charset="0"/>
                <a:cs typeface="Tahoma" panose="020B0604030504040204" pitchFamily="34" charset="0"/>
                <a:hlinkClick r:id="rId3"/>
              </a:rPr>
              <a:t>https://</a:t>
            </a:r>
            <a:r>
              <a:rPr lang="en-US" sz="2200" b="1" dirty="0" smtClean="0">
                <a:latin typeface="Tahoma" panose="020B0604030504040204" pitchFamily="34" charset="0"/>
                <a:ea typeface="Tahoma" panose="020B0604030504040204" pitchFamily="34" charset="0"/>
                <a:cs typeface="Tahoma" panose="020B0604030504040204" pitchFamily="34" charset="0"/>
                <a:hlinkClick r:id="rId3"/>
              </a:rPr>
              <a:t>www.overleaf.com/project/601a6cc6f8b8158696b6998b</a:t>
            </a:r>
            <a:endParaRPr lang="en-US" sz="2200" b="1" dirty="0" smtClean="0">
              <a:latin typeface="Tahoma" panose="020B0604030504040204" pitchFamily="34" charset="0"/>
              <a:ea typeface="Tahoma" panose="020B0604030504040204" pitchFamily="34" charset="0"/>
              <a:cs typeface="Tahoma" panose="020B0604030504040204" pitchFamily="34" charset="0"/>
            </a:endParaRPr>
          </a:p>
          <a:p>
            <a:pPr algn="ctr"/>
            <a:endParaRPr lang="en-US" sz="3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494895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0982" y="624110"/>
            <a:ext cx="9883629" cy="692072"/>
          </a:xfrm>
        </p:spPr>
        <p:txBody>
          <a:bodyPr>
            <a:normAutofit fontScale="90000"/>
          </a:bodyPr>
          <a:lstStyle/>
          <a:p>
            <a:pPr algn="ctr"/>
            <a:r>
              <a:rPr lang="fr-FR" sz="3000" b="1" cap="none" dirty="0" smtClean="0">
                <a:latin typeface="Tahoma" panose="020B0604030504040204" pitchFamily="34" charset="0"/>
                <a:ea typeface="Tahoma" panose="020B0604030504040204" pitchFamily="34" charset="0"/>
                <a:cs typeface="Tahoma" panose="020B0604030504040204" pitchFamily="34" charset="0"/>
              </a:rPr>
              <a:t>Perspectives</a:t>
            </a:r>
            <a:r>
              <a:rPr lang="en-US" sz="3000" dirty="0">
                <a:latin typeface="Tahoma" panose="020B0604030504040204" pitchFamily="34" charset="0"/>
                <a:ea typeface="Tahoma" panose="020B0604030504040204" pitchFamily="34" charset="0"/>
                <a:cs typeface="Tahoma" panose="020B0604030504040204" pitchFamily="34" charset="0"/>
              </a:rPr>
              <a:t/>
            </a:r>
            <a:br>
              <a:rPr lang="en-US" sz="3000" dirty="0">
                <a:latin typeface="Tahoma" panose="020B0604030504040204" pitchFamily="34" charset="0"/>
                <a:ea typeface="Tahoma" panose="020B0604030504040204" pitchFamily="34" charset="0"/>
                <a:cs typeface="Tahoma" panose="020B0604030504040204" pitchFamily="34" charset="0"/>
              </a:rPr>
            </a:b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665018" y="1681162"/>
            <a:ext cx="10654146" cy="4833938"/>
          </a:xfrm>
        </p:spPr>
        <p:txBody>
          <a:bodyPr anchor="t" anchorCtr="0">
            <a:normAutofit/>
          </a:bodyPr>
          <a:lstStyle/>
          <a:p>
            <a:pPr>
              <a:lnSpc>
                <a:spcPct val="200000"/>
              </a:lnSpc>
            </a:pPr>
            <a:r>
              <a:rPr lang="fr-FR" sz="2000" b="1" dirty="0" smtClean="0"/>
              <a:t>Appliquer en Python :</a:t>
            </a:r>
          </a:p>
          <a:p>
            <a:pPr marL="342900" indent="-342900">
              <a:lnSpc>
                <a:spcPct val="200000"/>
              </a:lnSpc>
              <a:buFont typeface="+mj-lt"/>
              <a:buAutoNum type="arabicPeriod"/>
            </a:pPr>
            <a:r>
              <a:rPr lang="fr-FR" sz="2000" b="1" dirty="0" smtClean="0"/>
              <a:t>La phase d’extraction des données.</a:t>
            </a:r>
          </a:p>
          <a:p>
            <a:pPr marL="342900" indent="-342900">
              <a:lnSpc>
                <a:spcPct val="200000"/>
              </a:lnSpc>
              <a:buFont typeface="+mj-lt"/>
              <a:buAutoNum type="arabicPeriod"/>
            </a:pPr>
            <a:r>
              <a:rPr lang="fr-FR" sz="2000" b="1" dirty="0" smtClean="0"/>
              <a:t>La phase de sélection de données.</a:t>
            </a:r>
          </a:p>
          <a:p>
            <a:pPr marL="342900" indent="-342900">
              <a:lnSpc>
                <a:spcPct val="200000"/>
              </a:lnSpc>
              <a:buFont typeface="+mj-lt"/>
              <a:buAutoNum type="arabicPeriod"/>
            </a:pPr>
            <a:r>
              <a:rPr lang="fr-FR" sz="2000" b="1" dirty="0" smtClean="0"/>
              <a:t>Appliquer un modèle de classification et un autre de prédiction sur ces données.</a:t>
            </a:r>
          </a:p>
          <a:p>
            <a:pPr marL="342900" indent="-342900">
              <a:lnSpc>
                <a:spcPct val="200000"/>
              </a:lnSpc>
              <a:buFont typeface="+mj-lt"/>
              <a:buAutoNum type="arabicPeriod"/>
            </a:pPr>
            <a:r>
              <a:rPr lang="fr-FR" sz="2000" b="1" dirty="0" smtClean="0"/>
              <a:t>Analyser les performances.</a:t>
            </a:r>
            <a:r>
              <a:rPr lang="fr-FR" sz="1400" b="1" dirty="0"/>
              <a:t/>
            </a:r>
            <a:br>
              <a:rPr lang="fr-FR" sz="1400" b="1" dirty="0"/>
            </a:br>
            <a:endParaRPr lang="fr-FR" sz="1400" b="1" dirty="0" smtClean="0"/>
          </a:p>
        </p:txBody>
      </p:sp>
      <p:sp>
        <p:nvSpPr>
          <p:cNvPr id="2" name="Slide Number Placeholder 1"/>
          <p:cNvSpPr>
            <a:spLocks noGrp="1"/>
          </p:cNvSpPr>
          <p:nvPr>
            <p:ph type="sldNum" sz="quarter" idx="12"/>
          </p:nvPr>
        </p:nvSpPr>
        <p:spPr/>
        <p:txBody>
          <a:bodyPr/>
          <a:lstStyle/>
          <a:p>
            <a:fld id="{3D9FABE2-1C77-4E2F-9FBC-42E74009D933}" type="slidenum">
              <a:rPr lang="en-US" smtClean="0"/>
              <a:t>19</a:t>
            </a:fld>
            <a:endParaRPr lang="en-US" dirty="0"/>
          </a:p>
        </p:txBody>
      </p:sp>
    </p:spTree>
    <p:extLst>
      <p:ext uri="{BB962C8B-B14F-4D97-AF65-F5344CB8AC3E}">
        <p14:creationId xmlns:p14="http://schemas.microsoft.com/office/powerpoint/2010/main" val="19704233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0982" y="624110"/>
            <a:ext cx="9883629" cy="692072"/>
          </a:xfrm>
        </p:spPr>
        <p:txBody>
          <a:bodyPr>
            <a:normAutofit fontScale="90000"/>
          </a:bodyPr>
          <a:lstStyle/>
          <a:p>
            <a:pPr algn="ctr"/>
            <a:r>
              <a:rPr lang="fr-FR" sz="3000" b="1" cap="none" dirty="0" smtClean="0">
                <a:latin typeface="Tahoma" panose="020B0604030504040204" pitchFamily="34" charset="0"/>
                <a:ea typeface="Tahoma" panose="020B0604030504040204" pitchFamily="34" charset="0"/>
                <a:cs typeface="Tahoma" panose="020B0604030504040204" pitchFamily="34" charset="0"/>
              </a:rPr>
              <a:t>Travail Demandé</a:t>
            </a:r>
            <a:r>
              <a:rPr lang="en-US" sz="3000" cap="none" dirty="0" smtClean="0">
                <a:latin typeface="Tahoma" panose="020B0604030504040204" pitchFamily="34" charset="0"/>
                <a:ea typeface="Tahoma" panose="020B0604030504040204" pitchFamily="34" charset="0"/>
                <a:cs typeface="Tahoma" panose="020B0604030504040204" pitchFamily="34" charset="0"/>
              </a:rPr>
              <a:t/>
            </a:r>
            <a:br>
              <a:rPr lang="en-US" sz="3000" cap="none" dirty="0" smtClean="0">
                <a:latin typeface="Tahoma" panose="020B0604030504040204" pitchFamily="34" charset="0"/>
                <a:ea typeface="Tahoma" panose="020B0604030504040204" pitchFamily="34" charset="0"/>
                <a:cs typeface="Tahoma" panose="020B0604030504040204" pitchFamily="34" charset="0"/>
              </a:rPr>
            </a:b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665018" y="1681162"/>
            <a:ext cx="10654146" cy="1757497"/>
          </a:xfrm>
        </p:spPr>
        <p:txBody>
          <a:bodyPr anchor="t" anchorCtr="0">
            <a:normAutofit fontScale="85000" lnSpcReduction="10000"/>
          </a:bodyPr>
          <a:lstStyle/>
          <a:p>
            <a:pPr>
              <a:lnSpc>
                <a:spcPct val="200000"/>
              </a:lnSpc>
            </a:pPr>
            <a:r>
              <a:rPr lang="en-US" sz="2200" b="1" dirty="0">
                <a:latin typeface="Tahoma" panose="020B0604030504040204" pitchFamily="34" charset="0"/>
                <a:ea typeface="Tahoma" panose="020B0604030504040204" pitchFamily="34" charset="0"/>
                <a:cs typeface="Tahoma" panose="020B0604030504040204" pitchFamily="34" charset="0"/>
              </a:rPr>
              <a:t>*</a:t>
            </a:r>
            <a:r>
              <a:rPr lang="en-US" sz="2200" b="1" dirty="0" err="1" smtClean="0">
                <a:latin typeface="Tahoma" panose="020B0604030504040204" pitchFamily="34" charset="0"/>
                <a:ea typeface="Tahoma" panose="020B0604030504040204" pitchFamily="34" charset="0"/>
                <a:cs typeface="Tahoma" panose="020B0604030504040204" pitchFamily="34" charset="0"/>
              </a:rPr>
              <a:t>Appliquer</a:t>
            </a:r>
            <a:r>
              <a:rPr lang="en-US" sz="2200" b="1" dirty="0" smtClean="0">
                <a:latin typeface="Tahoma" panose="020B0604030504040204" pitchFamily="34" charset="0"/>
                <a:ea typeface="Tahoma" panose="020B0604030504040204" pitchFamily="34" charset="0"/>
                <a:cs typeface="Tahoma" panose="020B0604030504040204" pitchFamily="34" charset="0"/>
              </a:rPr>
              <a:t> </a:t>
            </a:r>
            <a:r>
              <a:rPr lang="en-US" sz="2200" b="1" dirty="0">
                <a:latin typeface="Tahoma" panose="020B0604030504040204" pitchFamily="34" charset="0"/>
                <a:ea typeface="Tahoma" panose="020B0604030504040204" pitchFamily="34" charset="0"/>
                <a:cs typeface="Tahoma" panose="020B0604030504040204" pitchFamily="34" charset="0"/>
              </a:rPr>
              <a:t>les EMD avec </a:t>
            </a:r>
            <a:r>
              <a:rPr lang="en-US" sz="2200" b="1" dirty="0" err="1" smtClean="0">
                <a:latin typeface="Tahoma" panose="020B0604030504040204" pitchFamily="34" charset="0"/>
                <a:ea typeface="Tahoma" panose="020B0604030504040204" pitchFamily="34" charset="0"/>
                <a:cs typeface="Tahoma" panose="020B0604030504040204" pitchFamily="34" charset="0"/>
              </a:rPr>
              <a:t>deux</a:t>
            </a:r>
            <a:r>
              <a:rPr lang="en-US" sz="2200" b="1" dirty="0" smtClean="0">
                <a:latin typeface="Tahoma" panose="020B0604030504040204" pitchFamily="34" charset="0"/>
                <a:ea typeface="Tahoma" panose="020B0604030504040204" pitchFamily="34" charset="0"/>
                <a:cs typeface="Tahoma" panose="020B0604030504040204" pitchFamily="34" charset="0"/>
              </a:rPr>
              <a:t> bases de </a:t>
            </a:r>
            <a:r>
              <a:rPr lang="en-US" sz="2200" b="1" dirty="0" err="1" smtClean="0">
                <a:latin typeface="Tahoma" panose="020B0604030504040204" pitchFamily="34" charset="0"/>
                <a:ea typeface="Tahoma" panose="020B0604030504040204" pitchFamily="34" charset="0"/>
                <a:cs typeface="Tahoma" panose="020B0604030504040204" pitchFamily="34" charset="0"/>
              </a:rPr>
              <a:t>données</a:t>
            </a:r>
            <a:r>
              <a:rPr lang="en-US" sz="2200" b="1" dirty="0">
                <a:latin typeface="Tahoma" panose="020B0604030504040204" pitchFamily="34" charset="0"/>
                <a:ea typeface="Tahoma" panose="020B0604030504040204" pitchFamily="34" charset="0"/>
                <a:cs typeface="Tahoma" panose="020B0604030504040204" pitchFamily="34" charset="0"/>
              </a:rPr>
              <a:t> </a:t>
            </a:r>
            <a:r>
              <a:rPr lang="en-US" sz="2200" b="1" dirty="0" smtClean="0">
                <a:latin typeface="Tahoma" panose="020B0604030504040204" pitchFamily="34" charset="0"/>
                <a:ea typeface="Tahoma" panose="020B0604030504040204" pitchFamily="34" charset="0"/>
                <a:cs typeface="Tahoma" panose="020B0604030504040204" pitchFamily="34" charset="0"/>
              </a:rPr>
              <a:t>MIT-BIH: à longue </a:t>
            </a:r>
            <a:r>
              <a:rPr lang="en-US" sz="2200" b="1" dirty="0" err="1" smtClean="0">
                <a:latin typeface="Tahoma" panose="020B0604030504040204" pitchFamily="34" charset="0"/>
                <a:ea typeface="Tahoma" panose="020B0604030504040204" pitchFamily="34" charset="0"/>
                <a:cs typeface="Tahoma" panose="020B0604030504040204" pitchFamily="34" charset="0"/>
              </a:rPr>
              <a:t>terme</a:t>
            </a:r>
            <a:r>
              <a:rPr lang="en-US" sz="2200" b="1" dirty="0" smtClean="0">
                <a:latin typeface="Tahoma" panose="020B0604030504040204" pitchFamily="34" charset="0"/>
                <a:ea typeface="Tahoma" panose="020B0604030504040204" pitchFamily="34" charset="0"/>
                <a:cs typeface="Tahoma" panose="020B0604030504040204" pitchFamily="34" charset="0"/>
              </a:rPr>
              <a:t> et AFDB.</a:t>
            </a:r>
            <a:endParaRPr lang="en-US" sz="2200" b="1" dirty="0">
              <a:latin typeface="Tahoma" panose="020B0604030504040204" pitchFamily="34" charset="0"/>
              <a:ea typeface="Tahoma" panose="020B0604030504040204" pitchFamily="34" charset="0"/>
              <a:cs typeface="Tahoma" panose="020B0604030504040204" pitchFamily="34" charset="0"/>
            </a:endParaRPr>
          </a:p>
          <a:p>
            <a:pPr>
              <a:lnSpc>
                <a:spcPct val="200000"/>
              </a:lnSpc>
            </a:pPr>
            <a:r>
              <a:rPr lang="en-US" sz="2200" b="1" dirty="0" smtClean="0">
                <a:latin typeface="Tahoma" panose="020B0604030504040204" pitchFamily="34" charset="0"/>
                <a:ea typeface="Tahoma" panose="020B0604030504040204" pitchFamily="34" charset="0"/>
                <a:cs typeface="Tahoma" panose="020B0604030504040204" pitchFamily="34" charset="0"/>
              </a:rPr>
              <a:t>*Article sur Overleaf.</a:t>
            </a:r>
          </a:p>
        </p:txBody>
      </p:sp>
      <p:sp>
        <p:nvSpPr>
          <p:cNvPr id="9" name="Text Placeholder 4"/>
          <p:cNvSpPr>
            <a:spLocks noGrp="1"/>
          </p:cNvSpPr>
          <p:nvPr>
            <p:ph type="body" sz="quarter" idx="3"/>
          </p:nvPr>
        </p:nvSpPr>
        <p:spPr>
          <a:xfrm>
            <a:off x="1453247" y="3438659"/>
            <a:ext cx="8540759" cy="2356834"/>
          </a:xfrm>
        </p:spPr>
        <p:txBody>
          <a:bodyPr anchor="t" anchorCtr="0">
            <a:noAutofit/>
          </a:bodyPr>
          <a:lstStyle/>
          <a:p>
            <a:pPr algn="just">
              <a:lnSpc>
                <a:spcPct val="200000"/>
              </a:lnSpc>
            </a:pPr>
            <a:r>
              <a:rPr lang="en-US" sz="2200" b="0" dirty="0" smtClean="0">
                <a:latin typeface="Tahoma" panose="020B0604030504040204" pitchFamily="34" charset="0"/>
                <a:ea typeface="Tahoma" panose="020B0604030504040204" pitchFamily="34" charset="0"/>
                <a:cs typeface="Tahoma" panose="020B0604030504040204" pitchFamily="34" charset="0"/>
              </a:rPr>
              <a:t> </a:t>
            </a:r>
            <a:r>
              <a:rPr lang="fr-FR" sz="2200" b="0" dirty="0">
                <a:latin typeface="Tahoma" panose="020B0604030504040204" pitchFamily="34" charset="0"/>
                <a:ea typeface="Tahoma" panose="020B0604030504040204" pitchFamily="34" charset="0"/>
                <a:cs typeface="Tahoma" panose="020B0604030504040204" pitchFamily="34" charset="0"/>
              </a:rPr>
              <a:t/>
            </a:r>
            <a:br>
              <a:rPr lang="fr-FR" sz="2200" b="0" dirty="0">
                <a:latin typeface="Tahoma" panose="020B0604030504040204" pitchFamily="34" charset="0"/>
                <a:ea typeface="Tahoma" panose="020B0604030504040204" pitchFamily="34" charset="0"/>
                <a:cs typeface="Tahoma" panose="020B0604030504040204" pitchFamily="34" charset="0"/>
              </a:rPr>
            </a:br>
            <a:endParaRPr lang="en-US" sz="2200" b="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2</a:t>
            </a:fld>
            <a:endParaRPr lang="en-US" dirty="0"/>
          </a:p>
        </p:txBody>
      </p:sp>
    </p:spTree>
    <p:extLst>
      <p:ext uri="{BB962C8B-B14F-4D97-AF65-F5344CB8AC3E}">
        <p14:creationId xmlns:p14="http://schemas.microsoft.com/office/powerpoint/2010/main" val="26244765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0982" y="624110"/>
            <a:ext cx="10002982" cy="886035"/>
          </a:xfrm>
        </p:spPr>
        <p:txBody>
          <a:bodyPr>
            <a:normAutofit fontScale="90000"/>
          </a:bodyPr>
          <a:lstStyle/>
          <a:p>
            <a:pPr algn="ctr"/>
            <a:r>
              <a:rPr lang="en-US" sz="3000" cap="none" dirty="0" smtClean="0">
                <a:latin typeface="Tahoma" panose="020B0604030504040204" pitchFamily="34" charset="0"/>
                <a:ea typeface="Tahoma" panose="020B0604030504040204" pitchFamily="34" charset="0"/>
                <a:cs typeface="Tahoma" panose="020B0604030504040204" pitchFamily="34" charset="0"/>
              </a:rPr>
              <a:t/>
            </a:r>
            <a:br>
              <a:rPr lang="en-US" sz="3000" cap="none" dirty="0" smtClean="0">
                <a:latin typeface="Tahoma" panose="020B0604030504040204" pitchFamily="34" charset="0"/>
                <a:ea typeface="Tahoma" panose="020B0604030504040204" pitchFamily="34" charset="0"/>
                <a:cs typeface="Tahoma" panose="020B0604030504040204" pitchFamily="34" charset="0"/>
              </a:rPr>
            </a:b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1311578" y="1681162"/>
            <a:ext cx="9661222" cy="4393067"/>
          </a:xfrm>
        </p:spPr>
        <p:txBody>
          <a:bodyPr anchor="ctr" anchorCtr="0">
            <a:normAutofit/>
          </a:bodyPr>
          <a:lstStyle/>
          <a:p>
            <a:pPr algn="ctr">
              <a:lnSpc>
                <a:spcPct val="150000"/>
              </a:lnSpc>
            </a:pPr>
            <a:r>
              <a:rPr lang="fr-FR" sz="3600" b="1" dirty="0"/>
              <a:t>Merci pour votre attention</a:t>
            </a:r>
            <a:endParaRPr lang="fr-FR" sz="3600" dirty="0" smtClean="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20</a:t>
            </a:fld>
            <a:endParaRPr lang="en-US"/>
          </a:p>
        </p:txBody>
      </p:sp>
    </p:spTree>
    <p:extLst>
      <p:ext uri="{BB962C8B-B14F-4D97-AF65-F5344CB8AC3E}">
        <p14:creationId xmlns:p14="http://schemas.microsoft.com/office/powerpoint/2010/main" val="27794769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0982" y="624110"/>
            <a:ext cx="10002982" cy="886035"/>
          </a:xfrm>
        </p:spPr>
        <p:txBody>
          <a:bodyPr>
            <a:normAutofit fontScale="90000"/>
          </a:bodyPr>
          <a:lstStyle/>
          <a:p>
            <a:pPr algn="ctr"/>
            <a:r>
              <a:rPr lang="en-US" sz="3000" b="1" cap="none" dirty="0" smtClean="0">
                <a:latin typeface="Tahoma" panose="020B0604030504040204" pitchFamily="34" charset="0"/>
                <a:ea typeface="Tahoma" panose="020B0604030504040204" pitchFamily="34" charset="0"/>
                <a:cs typeface="Tahoma" panose="020B0604030504040204" pitchFamily="34" charset="0"/>
              </a:rPr>
              <a:t>Plan de la </a:t>
            </a:r>
            <a:r>
              <a:rPr lang="en-US" sz="3000" b="1" cap="none" dirty="0" err="1" smtClean="0">
                <a:latin typeface="Tahoma" panose="020B0604030504040204" pitchFamily="34" charset="0"/>
                <a:ea typeface="Tahoma" panose="020B0604030504040204" pitchFamily="34" charset="0"/>
                <a:cs typeface="Tahoma" panose="020B0604030504040204" pitchFamily="34" charset="0"/>
              </a:rPr>
              <a:t>présentation</a:t>
            </a:r>
            <a:r>
              <a:rPr lang="en-US" sz="3000" cap="none" dirty="0" smtClean="0">
                <a:latin typeface="Tahoma" panose="020B0604030504040204" pitchFamily="34" charset="0"/>
                <a:ea typeface="Tahoma" panose="020B0604030504040204" pitchFamily="34" charset="0"/>
                <a:cs typeface="Tahoma" panose="020B0604030504040204" pitchFamily="34" charset="0"/>
              </a:rPr>
              <a:t/>
            </a:r>
            <a:br>
              <a:rPr lang="en-US" sz="3000" cap="none" dirty="0" smtClean="0">
                <a:latin typeface="Tahoma" panose="020B0604030504040204" pitchFamily="34" charset="0"/>
                <a:ea typeface="Tahoma" panose="020B0604030504040204" pitchFamily="34" charset="0"/>
                <a:cs typeface="Tahoma" panose="020B0604030504040204" pitchFamily="34" charset="0"/>
              </a:rPr>
            </a:b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1311578" y="1681162"/>
            <a:ext cx="9051621" cy="4393067"/>
          </a:xfrm>
        </p:spPr>
        <p:txBody>
          <a:bodyPr anchor="t" anchorCtr="0">
            <a:normAutofit/>
          </a:bodyPr>
          <a:lstStyle/>
          <a:p>
            <a:pPr marL="457200" indent="-457200">
              <a:lnSpc>
                <a:spcPct val="150000"/>
              </a:lnSpc>
              <a:buFont typeface="+mj-lt"/>
              <a:buAutoNum type="arabicPeriod"/>
            </a:pPr>
            <a:r>
              <a:rPr lang="fr-FR" sz="2200" b="1" dirty="0">
                <a:solidFill>
                  <a:srgbClr val="FF0000"/>
                </a:solidFill>
                <a:latin typeface="Tahoma" panose="020B0604030504040204" pitchFamily="34" charset="0"/>
                <a:ea typeface="Tahoma" panose="020B0604030504040204" pitchFamily="34" charset="0"/>
                <a:cs typeface="Tahoma" panose="020B0604030504040204" pitchFamily="34" charset="0"/>
              </a:rPr>
              <a:t>Les </a:t>
            </a:r>
            <a:r>
              <a:rPr lang="fr-FR" sz="2200" b="1" dirty="0" err="1">
                <a:solidFill>
                  <a:srgbClr val="FF0000"/>
                </a:solidFill>
                <a:latin typeface="Tahoma" panose="020B0604030504040204" pitchFamily="34" charset="0"/>
                <a:ea typeface="Tahoma" panose="020B0604030504040204" pitchFamily="34" charset="0"/>
                <a:cs typeface="Tahoma" panose="020B0604030504040204" pitchFamily="34" charset="0"/>
              </a:rPr>
              <a:t>EMDs</a:t>
            </a:r>
            <a:r>
              <a:rPr lang="fr-FR" sz="2200" b="1" dirty="0">
                <a:solidFill>
                  <a:srgbClr val="FF0000"/>
                </a:solidFill>
                <a:latin typeface="Tahoma" panose="020B0604030504040204" pitchFamily="34" charset="0"/>
                <a:ea typeface="Tahoma" panose="020B0604030504040204" pitchFamily="34" charset="0"/>
                <a:cs typeface="Tahoma" panose="020B0604030504040204" pitchFamily="34" charset="0"/>
              </a:rPr>
              <a:t>: principe </a:t>
            </a:r>
            <a:r>
              <a:rPr lang="fr-FR" sz="22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 algorithme </a:t>
            </a:r>
            <a:r>
              <a:rPr lang="fr-FR" sz="2200" b="1" dirty="0">
                <a:solidFill>
                  <a:srgbClr val="FF0000"/>
                </a:solidFill>
                <a:latin typeface="Tahoma" panose="020B0604030504040204" pitchFamily="34" charset="0"/>
                <a:ea typeface="Tahoma" panose="020B0604030504040204" pitchFamily="34" charset="0"/>
                <a:cs typeface="Tahoma" panose="020B0604030504040204" pitchFamily="34" charset="0"/>
              </a:rPr>
              <a:t>et applications sur les signaux des MIT-BIH.</a:t>
            </a:r>
          </a:p>
          <a:p>
            <a:pPr marL="457200" indent="-457200">
              <a:lnSpc>
                <a:spcPct val="150000"/>
              </a:lnSpc>
              <a:buFont typeface="+mj-lt"/>
              <a:buAutoNum type="arabicPeriod"/>
            </a:pPr>
            <a:r>
              <a:rPr lang="fr-FR" sz="2200" dirty="0">
                <a:latin typeface="Tahoma" panose="020B0604030504040204" pitchFamily="34" charset="0"/>
                <a:ea typeface="Tahoma" panose="020B0604030504040204" pitchFamily="34" charset="0"/>
                <a:cs typeface="Tahoma" panose="020B0604030504040204" pitchFamily="34" charset="0"/>
              </a:rPr>
              <a:t>Résumé des articles reçus par M</a:t>
            </a:r>
            <a:r>
              <a:rPr lang="fr-FR" sz="2200" dirty="0" smtClean="0">
                <a:latin typeface="Tahoma" panose="020B0604030504040204" pitchFamily="34" charset="0"/>
                <a:ea typeface="Tahoma" panose="020B0604030504040204" pitchFamily="34" charset="0"/>
                <a:cs typeface="Tahoma" panose="020B0604030504040204" pitchFamily="34" charset="0"/>
              </a:rPr>
              <a:t>me </a:t>
            </a:r>
            <a:r>
              <a:rPr lang="fr-FR" sz="2200" dirty="0" err="1">
                <a:latin typeface="Tahoma" panose="020B0604030504040204" pitchFamily="34" charset="0"/>
                <a:ea typeface="Tahoma" panose="020B0604030504040204" pitchFamily="34" charset="0"/>
                <a:cs typeface="Tahoma" panose="020B0604030504040204" pitchFamily="34" charset="0"/>
              </a:rPr>
              <a:t>Heurtier</a:t>
            </a:r>
            <a:r>
              <a:rPr lang="fr-FR" sz="2200" dirty="0">
                <a:latin typeface="Tahoma" panose="020B0604030504040204" pitchFamily="34" charset="0"/>
                <a:ea typeface="Tahoma" panose="020B0604030504040204" pitchFamily="34" charset="0"/>
                <a:cs typeface="Tahoma" panose="020B0604030504040204" pitchFamily="34" charset="0"/>
              </a:rPr>
              <a:t>.</a:t>
            </a:r>
          </a:p>
          <a:p>
            <a:pPr marL="457200" indent="-457200">
              <a:lnSpc>
                <a:spcPct val="150000"/>
              </a:lnSpc>
              <a:buFont typeface="+mj-lt"/>
              <a:buAutoNum type="arabicPeriod"/>
            </a:pPr>
            <a:r>
              <a:rPr lang="fr-FR" sz="2200" dirty="0">
                <a:latin typeface="Tahoma" panose="020B0604030504040204" pitchFamily="34" charset="0"/>
                <a:ea typeface="Tahoma" panose="020B0604030504040204" pitchFamily="34" charset="0"/>
                <a:cs typeface="Tahoma" panose="020B0604030504040204" pitchFamily="34" charset="0"/>
              </a:rPr>
              <a:t>Discussion de l’article sur </a:t>
            </a:r>
            <a:r>
              <a:rPr lang="fr-FR" sz="2200" dirty="0" err="1">
                <a:latin typeface="Tahoma" panose="020B0604030504040204" pitchFamily="34" charset="0"/>
                <a:ea typeface="Tahoma" panose="020B0604030504040204" pitchFamily="34" charset="0"/>
                <a:cs typeface="Tahoma" panose="020B0604030504040204" pitchFamily="34" charset="0"/>
              </a:rPr>
              <a:t>overleaf</a:t>
            </a:r>
            <a:r>
              <a:rPr lang="fr-FR" sz="2200" dirty="0">
                <a:latin typeface="Tahoma" panose="020B0604030504040204" pitchFamily="34" charset="0"/>
                <a:ea typeface="Tahoma" panose="020B0604030504040204" pitchFamily="34" charset="0"/>
                <a:cs typeface="Tahoma" panose="020B0604030504040204" pitchFamily="34" charset="0"/>
              </a:rPr>
              <a:t>.</a:t>
            </a:r>
          </a:p>
        </p:txBody>
      </p:sp>
      <p:sp>
        <p:nvSpPr>
          <p:cNvPr id="2" name="Slide Number Placeholder 1"/>
          <p:cNvSpPr>
            <a:spLocks noGrp="1"/>
          </p:cNvSpPr>
          <p:nvPr>
            <p:ph type="sldNum" sz="quarter" idx="12"/>
          </p:nvPr>
        </p:nvSpPr>
        <p:spPr/>
        <p:txBody>
          <a:bodyPr/>
          <a:lstStyle/>
          <a:p>
            <a:fld id="{3D9FABE2-1C77-4E2F-9FBC-42E74009D933}" type="slidenum">
              <a:rPr lang="en-US" smtClean="0"/>
              <a:t>3</a:t>
            </a:fld>
            <a:endParaRPr lang="en-US"/>
          </a:p>
        </p:txBody>
      </p:sp>
    </p:spTree>
    <p:extLst>
      <p:ext uri="{BB962C8B-B14F-4D97-AF65-F5344CB8AC3E}">
        <p14:creationId xmlns:p14="http://schemas.microsoft.com/office/powerpoint/2010/main" val="2104329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0982" y="624110"/>
            <a:ext cx="9883629" cy="692072"/>
          </a:xfrm>
        </p:spPr>
        <p:txBody>
          <a:bodyPr>
            <a:normAutofit fontScale="90000"/>
          </a:bodyPr>
          <a:lstStyle/>
          <a:p>
            <a:pPr algn="ctr"/>
            <a:r>
              <a:rPr lang="fr-FR" sz="3000" b="1" cap="none" dirty="0" smtClean="0">
                <a:latin typeface="Tahoma" panose="020B0604030504040204" pitchFamily="34" charset="0"/>
                <a:ea typeface="Tahoma" panose="020B0604030504040204" pitchFamily="34" charset="0"/>
                <a:cs typeface="Tahoma" panose="020B0604030504040204" pitchFamily="34" charset="0"/>
              </a:rPr>
              <a:t>Travail accompli – Fun-</a:t>
            </a:r>
            <a:r>
              <a:rPr lang="fr-FR" sz="3000" b="1" cap="none" dirty="0" err="1" smtClean="0">
                <a:latin typeface="Tahoma" panose="020B0604030504040204" pitchFamily="34" charset="0"/>
                <a:ea typeface="Tahoma" panose="020B0604030504040204" pitchFamily="34" charset="0"/>
                <a:cs typeface="Tahoma" panose="020B0604030504040204" pitchFamily="34" charset="0"/>
              </a:rPr>
              <a:t>mooc</a:t>
            </a:r>
            <a:r>
              <a:rPr lang="en-US" sz="3000" cap="none" dirty="0" smtClean="0">
                <a:latin typeface="Tahoma" panose="020B0604030504040204" pitchFamily="34" charset="0"/>
                <a:ea typeface="Tahoma" panose="020B0604030504040204" pitchFamily="34" charset="0"/>
                <a:cs typeface="Tahoma" panose="020B0604030504040204" pitchFamily="34" charset="0"/>
              </a:rPr>
              <a:t/>
            </a:r>
            <a:br>
              <a:rPr lang="en-US" sz="3000" cap="none" dirty="0" smtClean="0">
                <a:latin typeface="Tahoma" panose="020B0604030504040204" pitchFamily="34" charset="0"/>
                <a:ea typeface="Tahoma" panose="020B0604030504040204" pitchFamily="34" charset="0"/>
                <a:cs typeface="Tahoma" panose="020B0604030504040204" pitchFamily="34" charset="0"/>
              </a:rPr>
            </a:b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665018" y="1681162"/>
            <a:ext cx="10654146" cy="4621667"/>
          </a:xfrm>
        </p:spPr>
        <p:txBody>
          <a:bodyPr anchor="t" anchorCtr="0">
            <a:normAutofit/>
          </a:bodyPr>
          <a:lstStyle/>
          <a:p>
            <a:pPr marL="457200" indent="-457200">
              <a:lnSpc>
                <a:spcPct val="200000"/>
              </a:lnSpc>
              <a:buFont typeface="+mj-lt"/>
              <a:buAutoNum type="arabicPeriod"/>
            </a:pPr>
            <a:r>
              <a:rPr lang="en-US" sz="2000" b="1" dirty="0" err="1" smtClean="0">
                <a:latin typeface="Tahoma" panose="020B0604030504040204" pitchFamily="34" charset="0"/>
                <a:ea typeface="Tahoma" panose="020B0604030504040204" pitchFamily="34" charset="0"/>
                <a:cs typeface="Tahoma" panose="020B0604030504040204" pitchFamily="34" charset="0"/>
              </a:rPr>
              <a:t>Terminer</a:t>
            </a:r>
            <a:r>
              <a:rPr lang="en-US" sz="2000" b="1" dirty="0" smtClean="0">
                <a:latin typeface="Tahoma" panose="020B0604030504040204" pitchFamily="34" charset="0"/>
                <a:ea typeface="Tahoma" panose="020B0604030504040204" pitchFamily="34" charset="0"/>
                <a:cs typeface="Tahoma" panose="020B0604030504040204" pitchFamily="34" charset="0"/>
              </a:rPr>
              <a:t> </a:t>
            </a:r>
            <a:r>
              <a:rPr lang="en-US" sz="2000" b="1" dirty="0" err="1" smtClean="0">
                <a:latin typeface="Tahoma" panose="020B0604030504040204" pitchFamily="34" charset="0"/>
                <a:ea typeface="Tahoma" panose="020B0604030504040204" pitchFamily="34" charset="0"/>
                <a:cs typeface="Tahoma" panose="020B0604030504040204" pitchFamily="34" charset="0"/>
              </a:rPr>
              <a:t>deux</a:t>
            </a:r>
            <a:r>
              <a:rPr lang="en-US" sz="2000" b="1" dirty="0" smtClean="0">
                <a:latin typeface="Tahoma" panose="020B0604030504040204" pitchFamily="34" charset="0"/>
                <a:ea typeface="Tahoma" panose="020B0604030504040204" pitchFamily="34" charset="0"/>
                <a:cs typeface="Tahoma" panose="020B0604030504040204" pitchFamily="34" charset="0"/>
              </a:rPr>
              <a:t> modules du </a:t>
            </a:r>
            <a:r>
              <a:rPr lang="en-US" sz="2000" b="1" dirty="0" err="1" smtClean="0">
                <a:latin typeface="Tahoma" panose="020B0604030504040204" pitchFamily="34" charset="0"/>
                <a:ea typeface="Tahoma" panose="020B0604030504040204" pitchFamily="34" charset="0"/>
                <a:cs typeface="Tahoma" panose="020B0604030504040204" pitchFamily="34" charset="0"/>
              </a:rPr>
              <a:t>cours</a:t>
            </a:r>
            <a:r>
              <a:rPr lang="en-US" sz="2000" b="1" dirty="0" smtClean="0">
                <a:latin typeface="Tahoma" panose="020B0604030504040204" pitchFamily="34" charset="0"/>
                <a:ea typeface="Tahoma" panose="020B0604030504040204" pitchFamily="34" charset="0"/>
                <a:cs typeface="Tahoma" panose="020B0604030504040204" pitchFamily="34" charset="0"/>
              </a:rPr>
              <a:t>:</a:t>
            </a:r>
          </a:p>
          <a:p>
            <a:pPr marL="342900" indent="-342900" algn="ctr">
              <a:lnSpc>
                <a:spcPct val="200000"/>
              </a:lnSpc>
              <a:buFont typeface="Arial" panose="020B0604020202020204" pitchFamily="34" charset="0"/>
              <a:buChar char="•"/>
            </a:pPr>
            <a:r>
              <a:rPr lang="en-US" sz="2000" dirty="0">
                <a:solidFill>
                  <a:schemeClr val="tx1"/>
                </a:solidFill>
                <a:hlinkClick r:id="rId3"/>
              </a:rPr>
              <a:t>A Beginner’s Guide to Etiquette (Part 2</a:t>
            </a:r>
            <a:r>
              <a:rPr lang="en-US" sz="2000" dirty="0" smtClean="0">
                <a:solidFill>
                  <a:schemeClr val="tx1"/>
                </a:solidFill>
                <a:hlinkClick r:id="rId3"/>
              </a:rPr>
              <a:t>)</a:t>
            </a:r>
            <a:endParaRPr lang="en-US" sz="2000" dirty="0" smtClean="0">
              <a:solidFill>
                <a:schemeClr val="tx1"/>
              </a:solidFill>
            </a:endParaRPr>
          </a:p>
          <a:p>
            <a:pPr marL="342900" indent="-342900" algn="ctr">
              <a:lnSpc>
                <a:spcPct val="200000"/>
              </a:lnSpc>
              <a:buFont typeface="Arial" panose="020B0604020202020204" pitchFamily="34" charset="0"/>
              <a:buChar char="•"/>
            </a:pPr>
            <a:r>
              <a:rPr lang="fr-FR" sz="2000" dirty="0">
                <a:hlinkClick r:id="rId4"/>
              </a:rPr>
              <a:t>Intégrité scientifique dans les métiers de la </a:t>
            </a:r>
            <a:r>
              <a:rPr lang="fr-FR" sz="2000" dirty="0" smtClean="0">
                <a:hlinkClick r:id="rId4"/>
              </a:rPr>
              <a:t>recherche</a:t>
            </a:r>
            <a:r>
              <a:rPr lang="fr-FR" sz="2000" dirty="0" smtClean="0"/>
              <a:t>.</a:t>
            </a:r>
          </a:p>
          <a:p>
            <a:pPr marL="457200" indent="-457200">
              <a:lnSpc>
                <a:spcPct val="200000"/>
              </a:lnSpc>
              <a:buFont typeface="+mj-lt"/>
              <a:buAutoNum type="arabicPeriod" startAt="2"/>
            </a:pPr>
            <a:r>
              <a:rPr lang="fr-FR" sz="2000" b="1" dirty="0" smtClean="0"/>
              <a:t>Terminer le niveau A1 en français: </a:t>
            </a:r>
            <a:r>
              <a:rPr lang="en-US" sz="2000" dirty="0">
                <a:hlinkClick r:id="rId5"/>
              </a:rPr>
              <a:t>Vivre </a:t>
            </a:r>
            <a:r>
              <a:rPr lang="en-US" sz="2000" dirty="0" err="1">
                <a:hlinkClick r:id="rId5"/>
              </a:rPr>
              <a:t>en</a:t>
            </a:r>
            <a:r>
              <a:rPr lang="en-US" sz="2000" dirty="0">
                <a:hlinkClick r:id="rId5"/>
              </a:rPr>
              <a:t> France - A1</a:t>
            </a:r>
            <a:endParaRPr lang="en-US" sz="2000" b="1" dirty="0"/>
          </a:p>
          <a:p>
            <a:pPr marL="457200" indent="-457200">
              <a:lnSpc>
                <a:spcPct val="200000"/>
              </a:lnSpc>
              <a:buFont typeface="+mj-lt"/>
              <a:buAutoNum type="arabicPeriod" startAt="2"/>
            </a:pPr>
            <a:endParaRPr lang="fr-FR" sz="2000" b="1" dirty="0"/>
          </a:p>
          <a:p>
            <a:pPr marL="342900" indent="-342900" algn="ctr">
              <a:lnSpc>
                <a:spcPct val="200000"/>
              </a:lnSpc>
              <a:buFont typeface="Arial" panose="020B0604020202020204" pitchFamily="34" charset="0"/>
              <a:buChar char="•"/>
            </a:pPr>
            <a:endParaRPr lang="en-US" sz="2000" b="1" dirty="0">
              <a:solidFill>
                <a:schemeClr val="tx1"/>
              </a:solidFill>
            </a:endParaRPr>
          </a:p>
          <a:p>
            <a:pPr marL="342900" indent="-342900">
              <a:lnSpc>
                <a:spcPct val="200000"/>
              </a:lnSpc>
              <a:buFont typeface="Arial" panose="020B0604020202020204" pitchFamily="34" charset="0"/>
              <a:buChar char="•"/>
            </a:pPr>
            <a:endParaRPr lang="en-US" sz="2000" b="1" dirty="0" smtClean="0">
              <a:latin typeface="Tahoma" panose="020B0604030504040204" pitchFamily="34" charset="0"/>
              <a:ea typeface="Tahoma" panose="020B0604030504040204" pitchFamily="34" charset="0"/>
              <a:cs typeface="Tahoma" panose="020B0604030504040204" pitchFamily="34" charset="0"/>
            </a:endParaRPr>
          </a:p>
          <a:p>
            <a:pPr marL="457200" indent="-457200">
              <a:lnSpc>
                <a:spcPct val="200000"/>
              </a:lnSpc>
              <a:buFont typeface="+mj-lt"/>
              <a:buAutoNum type="arabicPeriod"/>
            </a:pPr>
            <a:endParaRPr lang="en-US" sz="2000" b="1" dirty="0" smtClean="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4</a:t>
            </a:fld>
            <a:endParaRPr lang="en-US" dirty="0"/>
          </a:p>
        </p:txBody>
      </p:sp>
    </p:spTree>
    <p:extLst>
      <p:ext uri="{BB962C8B-B14F-4D97-AF65-F5344CB8AC3E}">
        <p14:creationId xmlns:p14="http://schemas.microsoft.com/office/powerpoint/2010/main" val="2458955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0982" y="624110"/>
            <a:ext cx="10002982" cy="886035"/>
          </a:xfrm>
        </p:spPr>
        <p:txBody>
          <a:bodyPr>
            <a:normAutofit fontScale="90000"/>
          </a:bodyPr>
          <a:lstStyle/>
          <a:p>
            <a:pPr algn="ctr"/>
            <a:r>
              <a:rPr lang="en-US" sz="3000" b="1" cap="none" dirty="0" smtClean="0">
                <a:latin typeface="Tahoma" panose="020B0604030504040204" pitchFamily="34" charset="0"/>
                <a:ea typeface="Tahoma" panose="020B0604030504040204" pitchFamily="34" charset="0"/>
                <a:cs typeface="Tahoma" panose="020B0604030504040204" pitchFamily="34" charset="0"/>
              </a:rPr>
              <a:t>Section </a:t>
            </a:r>
            <a:r>
              <a:rPr lang="en-US" sz="3000" b="1" dirty="0">
                <a:latin typeface="Tahoma" panose="020B0604030504040204" pitchFamily="34" charset="0"/>
                <a:ea typeface="Tahoma" panose="020B0604030504040204" pitchFamily="34" charset="0"/>
                <a:cs typeface="Tahoma" panose="020B0604030504040204" pitchFamily="34" charset="0"/>
              </a:rPr>
              <a:t>1</a:t>
            </a:r>
            <a:r>
              <a:rPr lang="en-US" sz="3000" b="1" dirty="0" smtClean="0">
                <a:latin typeface="Tahoma" panose="020B0604030504040204" pitchFamily="34" charset="0"/>
                <a:ea typeface="Tahoma" panose="020B0604030504040204" pitchFamily="34" charset="0"/>
                <a:cs typeface="Tahoma" panose="020B0604030504040204" pitchFamily="34" charset="0"/>
              </a:rPr>
              <a:t> : Les EMDs - </a:t>
            </a:r>
            <a:r>
              <a:rPr lang="en-US" sz="3000" b="1" dirty="0" err="1" smtClean="0">
                <a:latin typeface="Tahoma" panose="020B0604030504040204" pitchFamily="34" charset="0"/>
                <a:ea typeface="Tahoma" panose="020B0604030504040204" pitchFamily="34" charset="0"/>
                <a:cs typeface="Tahoma" panose="020B0604030504040204" pitchFamily="34" charset="0"/>
              </a:rPr>
              <a:t>principe</a:t>
            </a:r>
            <a:r>
              <a:rPr lang="en-US" sz="3000" b="1" dirty="0" smtClean="0">
                <a:latin typeface="Tahoma" panose="020B0604030504040204" pitchFamily="34" charset="0"/>
                <a:ea typeface="Tahoma" panose="020B0604030504040204" pitchFamily="34" charset="0"/>
                <a:cs typeface="Tahoma" panose="020B0604030504040204" pitchFamily="34" charset="0"/>
              </a:rPr>
              <a:t> </a:t>
            </a:r>
            <a:r>
              <a:rPr lang="en-US" sz="3000" b="1" dirty="0">
                <a:latin typeface="Tahoma" panose="020B0604030504040204" pitchFamily="34" charset="0"/>
                <a:ea typeface="Tahoma" panose="020B0604030504040204" pitchFamily="34" charset="0"/>
                <a:cs typeface="Tahoma" panose="020B0604030504040204" pitchFamily="34" charset="0"/>
              </a:rPr>
              <a:t>(1)</a:t>
            </a:r>
            <a:r>
              <a:rPr lang="en-US" sz="3000" dirty="0">
                <a:latin typeface="Tahoma" panose="020B0604030504040204" pitchFamily="34" charset="0"/>
                <a:ea typeface="Tahoma" panose="020B0604030504040204" pitchFamily="34" charset="0"/>
                <a:cs typeface="Tahoma" panose="020B0604030504040204" pitchFamily="34" charset="0"/>
              </a:rPr>
              <a:t/>
            </a:r>
            <a:br>
              <a:rPr lang="en-US" sz="3000" dirty="0">
                <a:latin typeface="Tahoma" panose="020B0604030504040204" pitchFamily="34" charset="0"/>
                <a:ea typeface="Tahoma" panose="020B0604030504040204" pitchFamily="34" charset="0"/>
                <a:cs typeface="Tahoma" panose="020B0604030504040204" pitchFamily="34" charset="0"/>
              </a:rPr>
            </a:br>
            <a:r>
              <a:rPr lang="en-US" sz="3000" cap="none" dirty="0" smtClean="0">
                <a:latin typeface="Tahoma" panose="020B0604030504040204" pitchFamily="34" charset="0"/>
                <a:ea typeface="Tahoma" panose="020B0604030504040204" pitchFamily="34" charset="0"/>
                <a:cs typeface="Tahoma" panose="020B0604030504040204" pitchFamily="34" charset="0"/>
              </a:rPr>
              <a:t/>
            </a:r>
            <a:br>
              <a:rPr lang="en-US" sz="3000" cap="none" dirty="0" smtClean="0">
                <a:latin typeface="Tahoma" panose="020B0604030504040204" pitchFamily="34" charset="0"/>
                <a:ea typeface="Tahoma" panose="020B0604030504040204" pitchFamily="34" charset="0"/>
                <a:cs typeface="Tahoma" panose="020B0604030504040204" pitchFamily="34" charset="0"/>
              </a:rPr>
            </a:br>
            <a:endParaRPr lang="en-US" sz="3000" dirty="0">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5" name="Text Placeholder 4"/>
              <p:cNvSpPr>
                <a:spLocks noGrp="1"/>
              </p:cNvSpPr>
              <p:nvPr>
                <p:ph type="body" idx="1"/>
              </p:nvPr>
            </p:nvSpPr>
            <p:spPr>
              <a:xfrm>
                <a:off x="1311578" y="1681162"/>
                <a:ext cx="10461322" cy="5176838"/>
              </a:xfrm>
            </p:spPr>
            <p:txBody>
              <a:bodyPr anchor="t" anchorCtr="0">
                <a:noAutofit/>
              </a:bodyPr>
              <a:lstStyle/>
              <a:p>
                <a:pPr marL="342900" indent="-342900" algn="just">
                  <a:lnSpc>
                    <a:spcPct val="150000"/>
                  </a:lnSpc>
                  <a:buClr>
                    <a:schemeClr val="tx1"/>
                  </a:buClr>
                  <a:buSzPct val="150000"/>
                  <a:buFont typeface="Arial" panose="020B0604020202020204" pitchFamily="34" charset="0"/>
                  <a:buChar char="•"/>
                </a:pPr>
                <a:r>
                  <a:rPr lang="fr-FR"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L’EMD est une technique locale, itérative et adaptative basée sur le tamisage (</a:t>
                </a:r>
                <a:r>
                  <a:rPr lang="fr-FR" sz="1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sifting</a:t>
                </a:r>
                <a:r>
                  <a:rPr lang="fr-FR"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 donnant une représentation du signal dans le domaine temporel.</a:t>
                </a:r>
              </a:p>
              <a:p>
                <a:pPr marL="342900" indent="-342900" algn="just">
                  <a:lnSpc>
                    <a:spcPct val="150000"/>
                  </a:lnSpc>
                  <a:buClr>
                    <a:schemeClr val="tx1"/>
                  </a:buClr>
                  <a:buSzPct val="150000"/>
                  <a:buFont typeface="Arial" panose="020B0604020202020204" pitchFamily="34" charset="0"/>
                  <a:buChar char="•"/>
                </a:pPr>
                <a:r>
                  <a:rPr lang="fr-FR"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Combinée avec la transformée de Hilbert Huang (THH) l’EMD sera une approche temps-fréquence du signal.</a:t>
                </a:r>
              </a:p>
              <a:p>
                <a:pPr marL="342900" indent="-342900" algn="just">
                  <a:lnSpc>
                    <a:spcPct val="150000"/>
                  </a:lnSpc>
                  <a:buClr>
                    <a:schemeClr val="tx1"/>
                  </a:buClr>
                  <a:buSzPct val="150000"/>
                  <a:buFont typeface="Arial" panose="020B0604020202020204" pitchFamily="34" charset="0"/>
                  <a:buChar char="•"/>
                </a:pPr>
                <a:r>
                  <a:rPr lang="fr-FR"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 L’EMD sépare </a:t>
                </a:r>
                <a:r>
                  <a:rPr lang="fr-FR" sz="1800" dirty="0">
                    <a:solidFill>
                      <a:schemeClr val="tx1"/>
                    </a:solidFill>
                    <a:latin typeface="Tahoma" panose="020B0604030504040204" pitchFamily="34" charset="0"/>
                    <a:ea typeface="Tahoma" panose="020B0604030504040204" pitchFamily="34" charset="0"/>
                    <a:cs typeface="Tahoma" panose="020B0604030504040204" pitchFamily="34" charset="0"/>
                  </a:rPr>
                  <a:t>les oscillations rapides (hautes fréquences = détails du </a:t>
                </a:r>
                <a:r>
                  <a:rPr lang="fr-FR"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signal = d(t)) des oscillations lentes (basses fréquences = approximations a(t)): s(t)=d(t) +a(t).</a:t>
                </a:r>
              </a:p>
              <a:p>
                <a:pPr marL="342900" indent="-342900" algn="just">
                  <a:lnSpc>
                    <a:spcPct val="150000"/>
                  </a:lnSpc>
                  <a:buClr>
                    <a:schemeClr val="tx1"/>
                  </a:buClr>
                  <a:buSzPct val="150000"/>
                  <a:buFont typeface="Arial" panose="020B0604020202020204" pitchFamily="34" charset="0"/>
                  <a:buChar char="•"/>
                </a:pPr>
                <a:r>
                  <a:rPr lang="fr-FR"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L’EMD décompose le signal en </a:t>
                </a:r>
                <a:r>
                  <a:rPr lang="fr-FR" sz="1800" dirty="0">
                    <a:solidFill>
                      <a:schemeClr val="tx1"/>
                    </a:solidFill>
                    <a:latin typeface="Tahoma" panose="020B0604030504040204" pitchFamily="34" charset="0"/>
                    <a:ea typeface="Tahoma" panose="020B0604030504040204" pitchFamily="34" charset="0"/>
                    <a:cs typeface="Tahoma" panose="020B0604030504040204" pitchFamily="34" charset="0"/>
                  </a:rPr>
                  <a:t>IMF </a:t>
                </a:r>
                <a:r>
                  <a:rPr lang="fr-FR"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(signaux </a:t>
                </a:r>
                <a:r>
                  <a:rPr lang="fr-FR" sz="1800" b="1" dirty="0"/>
                  <a:t>oscillatoires</a:t>
                </a:r>
                <a:r>
                  <a:rPr lang="fr-FR"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fr-FR" sz="1800" dirty="0">
                    <a:solidFill>
                      <a:schemeClr val="tx1"/>
                    </a:solidFill>
                    <a:latin typeface="Tahoma" panose="020B0604030504040204" pitchFamily="34" charset="0"/>
                    <a:ea typeface="Tahoma" panose="020B0604030504040204" pitchFamily="34" charset="0"/>
                    <a:cs typeface="Tahoma" panose="020B0604030504040204" pitchFamily="34" charset="0"/>
                  </a:rPr>
                  <a:t>de moyenne </a:t>
                </a:r>
                <a:r>
                  <a:rPr lang="fr-FR"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nulle, passent par zéro entre un min et un max successifs et ayant un comportement oscillant AM-FM): s(t)=</a:t>
                </a:r>
                <a14:m>
                  <m:oMath xmlns:m="http://schemas.openxmlformats.org/officeDocument/2006/math">
                    <m:nary>
                      <m:naryPr>
                        <m:chr m:val="∑"/>
                        <m:ctrlPr>
                          <a:rPr lang="fr-FR" sz="180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naryPr>
                      <m:sub>
                        <m:r>
                          <a:rPr lang="en-US" sz="18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𝑖</m:t>
                        </m:r>
                        <m:r>
                          <a:rPr lang="en-US" sz="18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=1</m:t>
                        </m:r>
                      </m:sub>
                      <m:sup>
                        <m:r>
                          <a:rPr lang="fr-FR" sz="180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𝑛</m:t>
                        </m:r>
                      </m:sup>
                      <m:e>
                        <m:r>
                          <a:rPr lang="en-US" sz="18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𝐼𝑀𝐹𝑖</m:t>
                        </m:r>
                        <m:d>
                          <m:dPr>
                            <m:ctrlPr>
                              <a:rPr lang="en-US" sz="18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dPr>
                          <m:e>
                            <m:r>
                              <a:rPr lang="en-US" sz="18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𝑡</m:t>
                            </m:r>
                          </m:e>
                        </m:d>
                        <m:r>
                          <a:rPr lang="en-US" sz="18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r>
                          <a:rPr lang="en-US" sz="18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𝑟</m:t>
                        </m:r>
                        <m:r>
                          <a:rPr lang="en-US" sz="18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r>
                          <a:rPr lang="en-US" sz="18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𝑡</m:t>
                        </m:r>
                        <m:r>
                          <a:rPr lang="en-US" sz="18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m:t>
                        </m:r>
                      </m:e>
                    </m:nary>
                  </m:oMath>
                </a14:m>
                <a:r>
                  <a:rPr lang="fr-FR"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avec </a:t>
                </a:r>
                <a:r>
                  <a:rPr lang="fr-FR" sz="1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IMFi</a:t>
                </a:r>
                <a:r>
                  <a:rPr lang="fr-FR"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 est la </a:t>
                </a:r>
                <a:r>
                  <a:rPr lang="fr-FR" sz="1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i</a:t>
                </a:r>
                <a:r>
                  <a:rPr lang="fr-FR" sz="1800" baseline="300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ème</a:t>
                </a:r>
                <a:r>
                  <a:rPr lang="fr-FR"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 oscillation , n = nombre des modes IMF et r(t) est le résidu de la décomposition.</a:t>
                </a:r>
              </a:p>
              <a:p>
                <a:pPr algn="just">
                  <a:lnSpc>
                    <a:spcPct val="150000"/>
                  </a:lnSpc>
                  <a:buClr>
                    <a:schemeClr val="tx1"/>
                  </a:buClr>
                  <a:buSzPct val="150000"/>
                </a:pPr>
                <a:endParaRPr lang="fr-FR" sz="18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5" name="Text Placeholder 4"/>
              <p:cNvSpPr>
                <a:spLocks noGrp="1" noRot="1" noChangeAspect="1" noMove="1" noResize="1" noEditPoints="1" noAdjustHandles="1" noChangeArrowheads="1" noChangeShapeType="1" noTextEdit="1"/>
              </p:cNvSpPr>
              <p:nvPr>
                <p:ph type="body" idx="1"/>
              </p:nvPr>
            </p:nvSpPr>
            <p:spPr>
              <a:xfrm>
                <a:off x="1311578" y="1681162"/>
                <a:ext cx="10461322" cy="5176838"/>
              </a:xfrm>
              <a:blipFill>
                <a:blip r:embed="rId3"/>
                <a:stretch>
                  <a:fillRect l="-991" t="-1060" r="-524"/>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3D9FABE2-1C77-4E2F-9FBC-42E74009D933}" type="slidenum">
              <a:rPr lang="en-US" smtClean="0"/>
              <a:t>5</a:t>
            </a:fld>
            <a:endParaRPr lang="en-US"/>
          </a:p>
        </p:txBody>
      </p:sp>
    </p:spTree>
    <p:extLst>
      <p:ext uri="{BB962C8B-B14F-4D97-AF65-F5344CB8AC3E}">
        <p14:creationId xmlns:p14="http://schemas.microsoft.com/office/powerpoint/2010/main" val="35733547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0982" y="624110"/>
            <a:ext cx="10002982" cy="886035"/>
          </a:xfrm>
        </p:spPr>
        <p:txBody>
          <a:bodyPr>
            <a:normAutofit fontScale="90000"/>
          </a:bodyPr>
          <a:lstStyle/>
          <a:p>
            <a:pPr algn="ctr"/>
            <a:r>
              <a:rPr lang="en-US" sz="3000" b="1" cap="none" dirty="0" smtClean="0">
                <a:latin typeface="Tahoma" panose="020B0604030504040204" pitchFamily="34" charset="0"/>
                <a:ea typeface="Tahoma" panose="020B0604030504040204" pitchFamily="34" charset="0"/>
                <a:cs typeface="Tahoma" panose="020B0604030504040204" pitchFamily="34" charset="0"/>
              </a:rPr>
              <a:t>Section </a:t>
            </a:r>
            <a:r>
              <a:rPr lang="en-US" sz="3000" b="1" dirty="0">
                <a:latin typeface="Tahoma" panose="020B0604030504040204" pitchFamily="34" charset="0"/>
                <a:ea typeface="Tahoma" panose="020B0604030504040204" pitchFamily="34" charset="0"/>
                <a:cs typeface="Tahoma" panose="020B0604030504040204" pitchFamily="34" charset="0"/>
              </a:rPr>
              <a:t>1</a:t>
            </a:r>
            <a:r>
              <a:rPr lang="en-US" sz="3000" b="1" dirty="0" smtClean="0">
                <a:latin typeface="Tahoma" panose="020B0604030504040204" pitchFamily="34" charset="0"/>
                <a:ea typeface="Tahoma" panose="020B0604030504040204" pitchFamily="34" charset="0"/>
                <a:cs typeface="Tahoma" panose="020B0604030504040204" pitchFamily="34" charset="0"/>
              </a:rPr>
              <a:t> : Les EMDs - </a:t>
            </a:r>
            <a:r>
              <a:rPr lang="en-US" sz="3000" b="1" dirty="0" err="1" smtClean="0">
                <a:latin typeface="Tahoma" panose="020B0604030504040204" pitchFamily="34" charset="0"/>
                <a:ea typeface="Tahoma" panose="020B0604030504040204" pitchFamily="34" charset="0"/>
                <a:cs typeface="Tahoma" panose="020B0604030504040204" pitchFamily="34" charset="0"/>
              </a:rPr>
              <a:t>principe</a:t>
            </a:r>
            <a:r>
              <a:rPr lang="en-US" sz="3000" b="1" dirty="0" smtClean="0">
                <a:latin typeface="Tahoma" panose="020B0604030504040204" pitchFamily="34" charset="0"/>
                <a:ea typeface="Tahoma" panose="020B0604030504040204" pitchFamily="34" charset="0"/>
                <a:cs typeface="Tahoma" panose="020B0604030504040204" pitchFamily="34" charset="0"/>
              </a:rPr>
              <a:t> (2)</a:t>
            </a:r>
            <a:r>
              <a:rPr lang="en-US" sz="3000" dirty="0">
                <a:latin typeface="Tahoma" panose="020B0604030504040204" pitchFamily="34" charset="0"/>
                <a:ea typeface="Tahoma" panose="020B0604030504040204" pitchFamily="34" charset="0"/>
                <a:cs typeface="Tahoma" panose="020B0604030504040204" pitchFamily="34" charset="0"/>
              </a:rPr>
              <a:t/>
            </a:r>
            <a:br>
              <a:rPr lang="en-US" sz="3000" dirty="0">
                <a:latin typeface="Tahoma" panose="020B0604030504040204" pitchFamily="34" charset="0"/>
                <a:ea typeface="Tahoma" panose="020B0604030504040204" pitchFamily="34" charset="0"/>
                <a:cs typeface="Tahoma" panose="020B0604030504040204" pitchFamily="34" charset="0"/>
              </a:rPr>
            </a:br>
            <a:r>
              <a:rPr lang="en-US" sz="3000" cap="none" dirty="0" smtClean="0">
                <a:latin typeface="Tahoma" panose="020B0604030504040204" pitchFamily="34" charset="0"/>
                <a:ea typeface="Tahoma" panose="020B0604030504040204" pitchFamily="34" charset="0"/>
                <a:cs typeface="Tahoma" panose="020B0604030504040204" pitchFamily="34" charset="0"/>
              </a:rPr>
              <a:t/>
            </a:r>
            <a:br>
              <a:rPr lang="en-US" sz="3000" cap="none" dirty="0" smtClean="0">
                <a:latin typeface="Tahoma" panose="020B0604030504040204" pitchFamily="34" charset="0"/>
                <a:ea typeface="Tahoma" panose="020B0604030504040204" pitchFamily="34" charset="0"/>
                <a:cs typeface="Tahoma" panose="020B0604030504040204" pitchFamily="34" charset="0"/>
              </a:rPr>
            </a:b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1311578" y="1681162"/>
            <a:ext cx="10461322" cy="4605338"/>
          </a:xfrm>
        </p:spPr>
        <p:txBody>
          <a:bodyPr anchor="t" anchorCtr="0">
            <a:noAutofit/>
          </a:bodyPr>
          <a:lstStyle/>
          <a:p>
            <a:pPr marL="342900" indent="-342900" algn="just">
              <a:lnSpc>
                <a:spcPct val="150000"/>
              </a:lnSpc>
              <a:buClr>
                <a:schemeClr val="tx1"/>
              </a:buClr>
              <a:buSzPct val="150000"/>
              <a:buFont typeface="Arial" panose="020B0604020202020204" pitchFamily="34" charset="0"/>
              <a:buChar char="•"/>
            </a:pPr>
            <a:r>
              <a:rPr lang="fr-FR"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L’EMD présente deux limitations : l’interpolation qui influe la qualité (détermination locale des enveloppes supérieure et inférieure de chaque mode  par exemple les </a:t>
            </a:r>
            <a:r>
              <a:rPr lang="fr-FR" sz="1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splines</a:t>
            </a:r>
            <a:r>
              <a:rPr lang="fr-FR"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 cubiques) et l’échantillonnage du signal.</a:t>
            </a:r>
          </a:p>
          <a:p>
            <a:pPr marL="342900" indent="-342900" algn="just">
              <a:lnSpc>
                <a:spcPct val="150000"/>
              </a:lnSpc>
              <a:buClr>
                <a:schemeClr val="tx1"/>
              </a:buClr>
              <a:buSzPct val="150000"/>
              <a:buFont typeface="Arial" panose="020B0604020202020204" pitchFamily="34" charset="0"/>
              <a:buChar char="•"/>
            </a:pPr>
            <a:r>
              <a:rPr lang="fr-FR"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L’EMD est utilisée pour le </a:t>
            </a:r>
            <a:r>
              <a:rPr lang="fr-FR" sz="1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débruitage</a:t>
            </a:r>
            <a:r>
              <a:rPr lang="fr-FR"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 des signaux ECG mais avec deux critères de sélection des IMF basés sur la RMSE modale et la bande fréquentielle de chaque composante. Ce qui détermine si la composante contient du signal ou du bruit.</a:t>
            </a:r>
          </a:p>
          <a:p>
            <a:pPr marL="342900" indent="-342900" algn="just">
              <a:lnSpc>
                <a:spcPct val="150000"/>
              </a:lnSpc>
              <a:buClr>
                <a:schemeClr val="tx1"/>
              </a:buClr>
              <a:buSzPct val="150000"/>
              <a:buFont typeface="Arial" panose="020B0604020202020204" pitchFamily="34" charset="0"/>
              <a:buChar char="•"/>
            </a:pPr>
            <a:r>
              <a:rPr lang="fr-FR"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Les objectifs de </a:t>
            </a:r>
            <a:r>
              <a:rPr lang="fr-FR" sz="1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débruitage</a:t>
            </a:r>
            <a:r>
              <a:rPr lang="fr-FR"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 des ECG par l’EMD sont : Eliminer la ligne de base; filtrage passe bande; détection du complexe QRS; améliorer la mesure de la VFC et rendre exploitable les ondes P.</a:t>
            </a:r>
          </a:p>
        </p:txBody>
      </p:sp>
      <p:sp>
        <p:nvSpPr>
          <p:cNvPr id="2" name="Slide Number Placeholder 1"/>
          <p:cNvSpPr>
            <a:spLocks noGrp="1"/>
          </p:cNvSpPr>
          <p:nvPr>
            <p:ph type="sldNum" sz="quarter" idx="12"/>
          </p:nvPr>
        </p:nvSpPr>
        <p:spPr/>
        <p:txBody>
          <a:bodyPr/>
          <a:lstStyle/>
          <a:p>
            <a:fld id="{3D9FABE2-1C77-4E2F-9FBC-42E74009D933}" type="slidenum">
              <a:rPr lang="en-US" smtClean="0"/>
              <a:t>6</a:t>
            </a:fld>
            <a:endParaRPr lang="en-US"/>
          </a:p>
        </p:txBody>
      </p:sp>
    </p:spTree>
    <p:extLst>
      <p:ext uri="{BB962C8B-B14F-4D97-AF65-F5344CB8AC3E}">
        <p14:creationId xmlns:p14="http://schemas.microsoft.com/office/powerpoint/2010/main" val="39450642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0982" y="624110"/>
            <a:ext cx="10002982" cy="886035"/>
          </a:xfrm>
        </p:spPr>
        <p:txBody>
          <a:bodyPr>
            <a:normAutofit fontScale="90000"/>
          </a:bodyPr>
          <a:lstStyle/>
          <a:p>
            <a:pPr algn="ctr"/>
            <a:r>
              <a:rPr lang="en-US" sz="3000" b="1" cap="none" dirty="0" smtClean="0">
                <a:latin typeface="Tahoma" panose="020B0604030504040204" pitchFamily="34" charset="0"/>
                <a:ea typeface="Tahoma" panose="020B0604030504040204" pitchFamily="34" charset="0"/>
                <a:cs typeface="Tahoma" panose="020B0604030504040204" pitchFamily="34" charset="0"/>
              </a:rPr>
              <a:t>Section </a:t>
            </a:r>
            <a:r>
              <a:rPr lang="en-US" sz="3000" b="1" dirty="0">
                <a:latin typeface="Tahoma" panose="020B0604030504040204" pitchFamily="34" charset="0"/>
                <a:ea typeface="Tahoma" panose="020B0604030504040204" pitchFamily="34" charset="0"/>
                <a:cs typeface="Tahoma" panose="020B0604030504040204" pitchFamily="34" charset="0"/>
              </a:rPr>
              <a:t>1</a:t>
            </a:r>
            <a:r>
              <a:rPr lang="en-US" sz="3000" b="1" dirty="0" smtClean="0">
                <a:latin typeface="Tahoma" panose="020B0604030504040204" pitchFamily="34" charset="0"/>
                <a:ea typeface="Tahoma" panose="020B0604030504040204" pitchFamily="34" charset="0"/>
                <a:cs typeface="Tahoma" panose="020B0604030504040204" pitchFamily="34" charset="0"/>
              </a:rPr>
              <a:t> : Les EMDs - </a:t>
            </a:r>
            <a:r>
              <a:rPr lang="en-US" sz="3000" b="1" dirty="0" err="1" smtClean="0">
                <a:latin typeface="Tahoma" panose="020B0604030504040204" pitchFamily="34" charset="0"/>
                <a:ea typeface="Tahoma" panose="020B0604030504040204" pitchFamily="34" charset="0"/>
                <a:cs typeface="Tahoma" panose="020B0604030504040204" pitchFamily="34" charset="0"/>
              </a:rPr>
              <a:t>algorithme</a:t>
            </a:r>
            <a:r>
              <a:rPr lang="en-US" sz="3000" b="1" dirty="0" smtClean="0">
                <a:latin typeface="Tahoma" panose="020B0604030504040204" pitchFamily="34" charset="0"/>
                <a:ea typeface="Tahoma" panose="020B0604030504040204" pitchFamily="34" charset="0"/>
                <a:cs typeface="Tahoma" panose="020B0604030504040204" pitchFamily="34" charset="0"/>
              </a:rPr>
              <a:t> (1)</a:t>
            </a:r>
            <a:r>
              <a:rPr lang="en-US" sz="3000" dirty="0">
                <a:latin typeface="Tahoma" panose="020B0604030504040204" pitchFamily="34" charset="0"/>
                <a:ea typeface="Tahoma" panose="020B0604030504040204" pitchFamily="34" charset="0"/>
                <a:cs typeface="Tahoma" panose="020B0604030504040204" pitchFamily="34" charset="0"/>
              </a:rPr>
              <a:t/>
            </a:r>
            <a:br>
              <a:rPr lang="en-US" sz="3000" dirty="0">
                <a:latin typeface="Tahoma" panose="020B0604030504040204" pitchFamily="34" charset="0"/>
                <a:ea typeface="Tahoma" panose="020B0604030504040204" pitchFamily="34" charset="0"/>
                <a:cs typeface="Tahoma" panose="020B0604030504040204" pitchFamily="34" charset="0"/>
              </a:rPr>
            </a:br>
            <a:r>
              <a:rPr lang="en-US" sz="3000" cap="none" dirty="0" smtClean="0">
                <a:latin typeface="Tahoma" panose="020B0604030504040204" pitchFamily="34" charset="0"/>
                <a:ea typeface="Tahoma" panose="020B0604030504040204" pitchFamily="34" charset="0"/>
                <a:cs typeface="Tahoma" panose="020B0604030504040204" pitchFamily="34" charset="0"/>
              </a:rPr>
              <a:t/>
            </a:r>
            <a:br>
              <a:rPr lang="en-US" sz="3000" cap="none" dirty="0" smtClean="0">
                <a:latin typeface="Tahoma" panose="020B0604030504040204" pitchFamily="34" charset="0"/>
                <a:ea typeface="Tahoma" panose="020B0604030504040204" pitchFamily="34" charset="0"/>
                <a:cs typeface="Tahoma" panose="020B0604030504040204" pitchFamily="34" charset="0"/>
              </a:rPr>
            </a:b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1311578" y="1681162"/>
            <a:ext cx="10461322" cy="4050167"/>
          </a:xfrm>
        </p:spPr>
        <p:txBody>
          <a:bodyPr anchor="t" anchorCtr="0">
            <a:noAutofit/>
          </a:bodyPr>
          <a:lstStyle/>
          <a:p>
            <a:pPr algn="just">
              <a:lnSpc>
                <a:spcPct val="150000"/>
              </a:lnSpc>
              <a:buClr>
                <a:schemeClr val="tx1"/>
              </a:buClr>
              <a:buSzPct val="150000"/>
            </a:pPr>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Le </a:t>
            </a:r>
            <a:r>
              <a:rPr lang="en-US" sz="1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processus</a:t>
            </a:r>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 de </a:t>
            </a:r>
            <a:r>
              <a:rPr lang="en-US" sz="1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l’EMD</a:t>
            </a:r>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est</a:t>
            </a:r>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composé</a:t>
            </a:r>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 de </a:t>
            </a:r>
            <a:r>
              <a:rPr lang="en-US" sz="1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deux</a:t>
            </a:r>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boucles</a:t>
            </a:r>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lgn="just">
              <a:lnSpc>
                <a:spcPct val="150000"/>
              </a:lnSpc>
              <a:buClr>
                <a:schemeClr val="tx1"/>
              </a:buClr>
              <a:buSzPct val="100000"/>
              <a:buFont typeface="+mj-lt"/>
              <a:buAutoNum type="alphaLcPeriod"/>
            </a:pPr>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La boucle de </a:t>
            </a:r>
            <a:r>
              <a:rPr lang="en-US" sz="1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tamissage</a:t>
            </a:r>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 : pour </a:t>
            </a:r>
            <a:r>
              <a:rPr lang="en-US" sz="1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extraire</a:t>
            </a:r>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 les IMF </a:t>
            </a:r>
            <a:r>
              <a:rPr lang="en-US" sz="1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ce</a:t>
            </a:r>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 qui </a:t>
            </a:r>
            <a:r>
              <a:rPr lang="en-US" sz="1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détermine</a:t>
            </a:r>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l’echelle</a:t>
            </a:r>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 de </a:t>
            </a:r>
            <a:r>
              <a:rPr lang="en-US" sz="1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l’EMD</a:t>
            </a:r>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lgn="just">
              <a:lnSpc>
                <a:spcPct val="150000"/>
              </a:lnSpc>
              <a:buClr>
                <a:schemeClr val="tx1"/>
              </a:buClr>
              <a:buSzPct val="100000"/>
              <a:buFont typeface="+mj-lt"/>
              <a:buAutoNum type="alphaLcPeriod"/>
            </a:pPr>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b</a:t>
            </a:r>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oucle de </a:t>
            </a:r>
            <a:r>
              <a:rPr lang="en-US" sz="1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vérification</a:t>
            </a:r>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 des </a:t>
            </a:r>
            <a:r>
              <a:rPr lang="en-US" sz="1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critères</a:t>
            </a:r>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d’une</a:t>
            </a:r>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 IMF .</a:t>
            </a:r>
            <a:endParaRPr lang="fr-FR" sz="18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lgn="just">
              <a:lnSpc>
                <a:spcPct val="150000"/>
              </a:lnSpc>
              <a:buClr>
                <a:schemeClr val="tx1"/>
              </a:buClr>
              <a:buSzPct val="150000"/>
              <a:buFont typeface="Arial" panose="020B0604020202020204" pitchFamily="34" charset="0"/>
              <a:buChar char="•"/>
            </a:pPr>
            <a:endParaRPr lang="fr-FR" sz="18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7</a:t>
            </a:fld>
            <a:endParaRPr lang="en-US"/>
          </a:p>
        </p:txBody>
      </p:sp>
    </p:spTree>
    <p:extLst>
      <p:ext uri="{BB962C8B-B14F-4D97-AF65-F5344CB8AC3E}">
        <p14:creationId xmlns:p14="http://schemas.microsoft.com/office/powerpoint/2010/main" val="10334816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0982" y="624110"/>
            <a:ext cx="10002982" cy="886035"/>
          </a:xfrm>
        </p:spPr>
        <p:txBody>
          <a:bodyPr>
            <a:normAutofit fontScale="90000"/>
          </a:bodyPr>
          <a:lstStyle/>
          <a:p>
            <a:pPr algn="ctr"/>
            <a:r>
              <a:rPr lang="en-US" sz="3000" b="1" cap="none" dirty="0" smtClean="0">
                <a:latin typeface="Tahoma" panose="020B0604030504040204" pitchFamily="34" charset="0"/>
                <a:ea typeface="Tahoma" panose="020B0604030504040204" pitchFamily="34" charset="0"/>
                <a:cs typeface="Tahoma" panose="020B0604030504040204" pitchFamily="34" charset="0"/>
              </a:rPr>
              <a:t>Section 1 : Les EMDs - </a:t>
            </a:r>
            <a:r>
              <a:rPr lang="en-US" sz="3000" b="1" cap="none" dirty="0" err="1" smtClean="0">
                <a:latin typeface="Tahoma" panose="020B0604030504040204" pitchFamily="34" charset="0"/>
                <a:ea typeface="Tahoma" panose="020B0604030504040204" pitchFamily="34" charset="0"/>
                <a:cs typeface="Tahoma" panose="020B0604030504040204" pitchFamily="34" charset="0"/>
              </a:rPr>
              <a:t>algorithme</a:t>
            </a:r>
            <a:r>
              <a:rPr lang="en-US" sz="3000" b="1" cap="none" dirty="0" smtClean="0">
                <a:latin typeface="Tahoma" panose="020B0604030504040204" pitchFamily="34" charset="0"/>
                <a:ea typeface="Tahoma" panose="020B0604030504040204" pitchFamily="34" charset="0"/>
                <a:cs typeface="Tahoma" panose="020B0604030504040204" pitchFamily="34" charset="0"/>
              </a:rPr>
              <a:t> (2)</a:t>
            </a:r>
            <a:r>
              <a:rPr lang="en-US" sz="3000" cap="none" dirty="0" smtClean="0">
                <a:latin typeface="Tahoma" panose="020B0604030504040204" pitchFamily="34" charset="0"/>
                <a:ea typeface="Tahoma" panose="020B0604030504040204" pitchFamily="34" charset="0"/>
                <a:cs typeface="Tahoma" panose="020B0604030504040204" pitchFamily="34" charset="0"/>
              </a:rPr>
              <a:t/>
            </a:r>
            <a:br>
              <a:rPr lang="en-US" sz="3000" cap="none" dirty="0" smtClean="0">
                <a:latin typeface="Tahoma" panose="020B0604030504040204" pitchFamily="34" charset="0"/>
                <a:ea typeface="Tahoma" panose="020B0604030504040204" pitchFamily="34" charset="0"/>
                <a:cs typeface="Tahoma" panose="020B0604030504040204" pitchFamily="34" charset="0"/>
              </a:rPr>
            </a:b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5" name="Text Placeholder 4"/>
          <p:cNvSpPr>
            <a:spLocks noGrp="1"/>
          </p:cNvSpPr>
          <p:nvPr>
            <p:ph type="body" idx="1"/>
          </p:nvPr>
        </p:nvSpPr>
        <p:spPr>
          <a:xfrm>
            <a:off x="1156876" y="1218490"/>
            <a:ext cx="4811635" cy="4999430"/>
          </a:xfrm>
        </p:spPr>
        <p:txBody>
          <a:bodyPr anchor="t" anchorCtr="0">
            <a:noAutofit/>
          </a:bodyPr>
          <a:lstStyle/>
          <a:p>
            <a:pPr>
              <a:lnSpc>
                <a:spcPct val="150000"/>
              </a:lnSpc>
            </a:pPr>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1: </a:t>
            </a:r>
            <a:r>
              <a:rPr lang="en-US" sz="1800" b="1" dirty="0" err="1">
                <a:solidFill>
                  <a:schemeClr val="tx1"/>
                </a:solidFill>
                <a:latin typeface="Tahoma" panose="020B0604030504040204" pitchFamily="34" charset="0"/>
                <a:ea typeface="Tahoma" panose="020B0604030504040204" pitchFamily="34" charset="0"/>
                <a:cs typeface="Tahoma" panose="020B0604030504040204" pitchFamily="34" charset="0"/>
              </a:rPr>
              <a:t>Initialisation</a:t>
            </a:r>
            <a: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t> : </a:t>
            </a: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r = </a:t>
            </a:r>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f, k=1</a:t>
            </a: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
            </a:r>
            <a:b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2: </a:t>
            </a:r>
            <a:r>
              <a:rPr lang="en-US" sz="1800" b="1" dirty="0" err="1">
                <a:solidFill>
                  <a:schemeClr val="tx1"/>
                </a:solidFill>
                <a:latin typeface="Tahoma" panose="020B0604030504040204" pitchFamily="34" charset="0"/>
                <a:ea typeface="Tahoma" panose="020B0604030504040204" pitchFamily="34" charset="0"/>
                <a:cs typeface="Tahoma" panose="020B0604030504040204" pitchFamily="34" charset="0"/>
              </a:rPr>
              <a:t>Calcul</a:t>
            </a:r>
            <a: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t> de </a:t>
            </a:r>
            <a:r>
              <a:rPr lang="en-US" sz="1800" b="1" dirty="0" err="1">
                <a:solidFill>
                  <a:schemeClr val="tx1"/>
                </a:solidFill>
                <a:latin typeface="Tahoma" panose="020B0604030504040204" pitchFamily="34" charset="0"/>
                <a:ea typeface="Tahoma" panose="020B0604030504040204" pitchFamily="34" charset="0"/>
                <a:cs typeface="Tahoma" panose="020B0604030504040204" pitchFamily="34" charset="0"/>
              </a:rPr>
              <a:t>l’enveloppe</a:t>
            </a:r>
            <a: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800" b="1" dirty="0" err="1">
                <a:solidFill>
                  <a:schemeClr val="tx1"/>
                </a:solidFill>
                <a:latin typeface="Tahoma" panose="020B0604030504040204" pitchFamily="34" charset="0"/>
                <a:ea typeface="Tahoma" panose="020B0604030504040204" pitchFamily="34" charset="0"/>
                <a:cs typeface="Tahoma" panose="020B0604030504040204" pitchFamily="34" charset="0"/>
              </a:rPr>
              <a:t>moyenne</a:t>
            </a:r>
            <a: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e de </a:t>
            </a:r>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r  </a:t>
            </a: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
            </a:r>
            <a:b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3: </a:t>
            </a:r>
            <a: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t>Extraction de </a:t>
            </a:r>
            <a:r>
              <a:rPr lang="en-US" sz="1800" b="1" dirty="0" err="1">
                <a:solidFill>
                  <a:schemeClr val="tx1"/>
                </a:solidFill>
                <a:latin typeface="Tahoma" panose="020B0604030504040204" pitchFamily="34" charset="0"/>
                <a:ea typeface="Tahoma" panose="020B0604030504040204" pitchFamily="34" charset="0"/>
                <a:cs typeface="Tahoma" panose="020B0604030504040204" pitchFamily="34" charset="0"/>
              </a:rPr>
              <a:t>fonctions</a:t>
            </a:r>
            <a: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800" b="1" dirty="0" err="1">
                <a:solidFill>
                  <a:schemeClr val="tx1"/>
                </a:solidFill>
                <a:latin typeface="Tahoma" panose="020B0604030504040204" pitchFamily="34" charset="0"/>
                <a:ea typeface="Tahoma" panose="020B0604030504040204" pitchFamily="34" charset="0"/>
                <a:cs typeface="Tahoma" panose="020B0604030504040204" pitchFamily="34" charset="0"/>
              </a:rPr>
              <a:t>intermédiaires</a:t>
            </a:r>
            <a: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pi = r - e </a:t>
            </a:r>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
            </a:r>
            <a:b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4: </a:t>
            </a:r>
            <a:r>
              <a:rPr lang="en-US" sz="1800" b="1" dirty="0" err="1">
                <a:solidFill>
                  <a:schemeClr val="tx1"/>
                </a:solidFill>
                <a:latin typeface="Tahoma" panose="020B0604030504040204" pitchFamily="34" charset="0"/>
                <a:ea typeface="Tahoma" panose="020B0604030504040204" pitchFamily="34" charset="0"/>
                <a:cs typeface="Tahoma" panose="020B0604030504040204" pitchFamily="34" charset="0"/>
              </a:rPr>
              <a:t>Tant</a:t>
            </a:r>
            <a: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t> que </a:t>
            </a: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pi </a:t>
            </a:r>
            <a:r>
              <a:rPr lang="en-US" sz="1800" b="1" dirty="0" err="1">
                <a:solidFill>
                  <a:schemeClr val="tx1"/>
                </a:solidFill>
                <a:latin typeface="Tahoma" panose="020B0604030504040204" pitchFamily="34" charset="0"/>
                <a:ea typeface="Tahoma" panose="020B0604030504040204" pitchFamily="34" charset="0"/>
                <a:cs typeface="Tahoma" panose="020B0604030504040204" pitchFamily="34" charset="0"/>
              </a:rPr>
              <a:t>n’est</a:t>
            </a:r>
            <a: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t> pas un IMF </a:t>
            </a:r>
            <a:r>
              <a:rPr lang="en-US" sz="1800" b="1" dirty="0" err="1">
                <a:solidFill>
                  <a:schemeClr val="tx1"/>
                </a:solidFill>
                <a:latin typeface="Tahoma" panose="020B0604030504040204" pitchFamily="34" charset="0"/>
                <a:ea typeface="Tahoma" panose="020B0604030504040204" pitchFamily="34" charset="0"/>
                <a:cs typeface="Tahoma" panose="020B0604030504040204" pitchFamily="34" charset="0"/>
              </a:rPr>
              <a:t>répéter</a:t>
            </a:r>
            <a: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t/>
            </a:r>
            <a:br>
              <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solidFill>
                <a:latin typeface="Tahoma" panose="020B0604030504040204" pitchFamily="34" charset="0"/>
                <a:ea typeface="Tahoma" panose="020B0604030504040204" pitchFamily="34" charset="0"/>
                <a:cs typeface="Tahoma" panose="020B0604030504040204" pitchFamily="34" charset="0"/>
              </a:rPr>
              <a:t>Calcul</a:t>
            </a: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 de </a:t>
            </a:r>
            <a:r>
              <a:rPr lang="en-US" sz="1800" dirty="0" err="1">
                <a:solidFill>
                  <a:schemeClr val="tx1"/>
                </a:solidFill>
                <a:latin typeface="Tahoma" panose="020B0604030504040204" pitchFamily="34" charset="0"/>
                <a:ea typeface="Tahoma" panose="020B0604030504040204" pitchFamily="34" charset="0"/>
                <a:cs typeface="Tahoma" panose="020B0604030504040204" pitchFamily="34" charset="0"/>
              </a:rPr>
              <a:t>l’enveloppe</a:t>
            </a: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solidFill>
                <a:latin typeface="Tahoma" panose="020B0604030504040204" pitchFamily="34" charset="0"/>
                <a:ea typeface="Tahoma" panose="020B0604030504040204" pitchFamily="34" charset="0"/>
                <a:cs typeface="Tahoma" panose="020B0604030504040204" pitchFamily="34" charset="0"/>
              </a:rPr>
              <a:t>moyenne</a:t>
            </a: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 e de </a:t>
            </a:r>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pi </a:t>
            </a:r>
          </a:p>
          <a:p>
            <a:pPr algn="ctr">
              <a:lnSpc>
                <a:spcPct val="150000"/>
              </a:lnSpc>
            </a:pPr>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pi+1 = pi - </a:t>
            </a:r>
            <a:r>
              <a:rPr lang="en-US" sz="1800" dirty="0" err="1">
                <a:solidFill>
                  <a:schemeClr val="tx1"/>
                </a:solidFill>
                <a:latin typeface="Tahoma" panose="020B0604030504040204" pitchFamily="34" charset="0"/>
                <a:ea typeface="Tahoma" panose="020B0604030504040204" pitchFamily="34" charset="0"/>
                <a:cs typeface="Tahoma" panose="020B0604030504040204" pitchFamily="34" charset="0"/>
              </a:rPr>
              <a:t>ei</a:t>
            </a: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solidFill>
                <a:latin typeface="Tahoma" panose="020B0604030504040204" pitchFamily="34" charset="0"/>
                <a:ea typeface="Tahoma" panose="020B0604030504040204" pitchFamily="34" charset="0"/>
                <a:cs typeface="Tahoma" panose="020B0604030504040204" pitchFamily="34" charset="0"/>
              </a:rPr>
              <a:t>i</a:t>
            </a: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 = </a:t>
            </a:r>
            <a:r>
              <a:rPr lang="en-US" sz="1800" dirty="0" err="1">
                <a:solidFill>
                  <a:schemeClr val="tx1"/>
                </a:solidFill>
                <a:latin typeface="Tahoma" panose="020B0604030504040204" pitchFamily="34" charset="0"/>
                <a:ea typeface="Tahoma" panose="020B0604030504040204" pitchFamily="34" charset="0"/>
                <a:cs typeface="Tahoma" panose="020B0604030504040204" pitchFamily="34" charset="0"/>
              </a:rPr>
              <a:t>i</a:t>
            </a: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 + 1</a:t>
            </a:r>
          </a:p>
          <a:p>
            <a:pPr>
              <a:lnSpc>
                <a:spcPct val="150000"/>
              </a:lnSpc>
            </a:pPr>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5</a:t>
            </a: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solidFill>
                <a:latin typeface="Tahoma" panose="020B0604030504040204" pitchFamily="34" charset="0"/>
                <a:ea typeface="Tahoma" panose="020B0604030504040204" pitchFamily="34" charset="0"/>
                <a:cs typeface="Tahoma" panose="020B0604030504040204" pitchFamily="34" charset="0"/>
              </a:rPr>
              <a:t>dk</a:t>
            </a: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 = pi, r = r - </a:t>
            </a:r>
            <a:r>
              <a:rPr lang="en-US" sz="1800" dirty="0" err="1">
                <a:solidFill>
                  <a:schemeClr val="tx1"/>
                </a:solidFill>
                <a:latin typeface="Tahoma" panose="020B0604030504040204" pitchFamily="34" charset="0"/>
                <a:ea typeface="Tahoma" panose="020B0604030504040204" pitchFamily="34" charset="0"/>
                <a:cs typeface="Tahoma" panose="020B0604030504040204" pitchFamily="34" charset="0"/>
              </a:rPr>
              <a:t>dk</a:t>
            </a: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
            </a:r>
            <a:b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b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6: Si r </a:t>
            </a:r>
            <a:r>
              <a:rPr lang="en-US" sz="1800" dirty="0" err="1">
                <a:solidFill>
                  <a:schemeClr val="tx1"/>
                </a:solidFill>
                <a:latin typeface="Tahoma" panose="020B0604030504040204" pitchFamily="34" charset="0"/>
                <a:ea typeface="Tahoma" panose="020B0604030504040204" pitchFamily="34" charset="0"/>
                <a:cs typeface="Tahoma" panose="020B0604030504040204" pitchFamily="34" charset="0"/>
              </a:rPr>
              <a:t>n’est</a:t>
            </a: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 pas monotone, retour à </a:t>
            </a:r>
            <a:r>
              <a:rPr lang="en-US" sz="1800" dirty="0" err="1">
                <a:solidFill>
                  <a:schemeClr val="tx1"/>
                </a:solidFill>
                <a:latin typeface="Tahoma" panose="020B0604030504040204" pitchFamily="34" charset="0"/>
                <a:ea typeface="Tahoma" panose="020B0604030504040204" pitchFamily="34" charset="0"/>
                <a:cs typeface="Tahoma" panose="020B0604030504040204" pitchFamily="34" charset="0"/>
              </a:rPr>
              <a:t>l’étape</a:t>
            </a: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 2 et </a:t>
            </a:r>
            <a:r>
              <a:rPr lang="en-US" sz="1800" dirty="0" err="1">
                <a:solidFill>
                  <a:schemeClr val="tx1"/>
                </a:solidFill>
                <a:latin typeface="Tahoma" panose="020B0604030504040204" pitchFamily="34" charset="0"/>
                <a:ea typeface="Tahoma" panose="020B0604030504040204" pitchFamily="34" charset="0"/>
                <a:cs typeface="Tahoma" panose="020B0604030504040204" pitchFamily="34" charset="0"/>
              </a:rPr>
              <a:t>posons</a:t>
            </a: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 k = k + 1 </a:t>
            </a:r>
            <a:r>
              <a:rPr lang="en-US" sz="1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sinon</a:t>
            </a:r>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en-US" sz="1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décomposition</a:t>
            </a:r>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800"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est</a:t>
            </a:r>
            <a:r>
              <a:rPr lang="en-US" sz="1800" dirty="0" smtClean="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solidFill>
                <a:latin typeface="Tahoma" panose="020B0604030504040204" pitchFamily="34" charset="0"/>
                <a:ea typeface="Tahoma" panose="020B0604030504040204" pitchFamily="34" charset="0"/>
                <a:cs typeface="Tahoma" panose="020B0604030504040204" pitchFamily="34" charset="0"/>
              </a:rPr>
              <a:t>terminée</a:t>
            </a: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 </a:t>
            </a:r>
            <a:b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br>
            <a:endParaRPr lang="fr-FR" sz="1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8</a:t>
            </a:fld>
            <a:endParaRPr lang="en-US"/>
          </a:p>
        </p:txBody>
      </p:sp>
      <p:pic>
        <p:nvPicPr>
          <p:cNvPr id="6" name="Picture 5"/>
          <p:cNvPicPr>
            <a:picLocks noChangeAspect="1"/>
          </p:cNvPicPr>
          <p:nvPr/>
        </p:nvPicPr>
        <p:blipFill>
          <a:blip r:embed="rId3"/>
          <a:stretch>
            <a:fillRect/>
          </a:stretch>
        </p:blipFill>
        <p:spPr>
          <a:xfrm>
            <a:off x="6123213" y="1152907"/>
            <a:ext cx="6267353" cy="1476375"/>
          </a:xfrm>
          <a:prstGeom prst="rect">
            <a:avLst/>
          </a:prstGeom>
        </p:spPr>
      </p:pic>
      <p:pic>
        <p:nvPicPr>
          <p:cNvPr id="7" name="Picture 6"/>
          <p:cNvPicPr>
            <a:picLocks noChangeAspect="1"/>
          </p:cNvPicPr>
          <p:nvPr/>
        </p:nvPicPr>
        <p:blipFill>
          <a:blip r:embed="rId4"/>
          <a:stretch>
            <a:fillRect/>
          </a:stretch>
        </p:blipFill>
        <p:spPr>
          <a:xfrm>
            <a:off x="6364679" y="2629282"/>
            <a:ext cx="5827321" cy="1390650"/>
          </a:xfrm>
          <a:prstGeom prst="rect">
            <a:avLst/>
          </a:prstGeom>
        </p:spPr>
      </p:pic>
      <p:pic>
        <p:nvPicPr>
          <p:cNvPr id="3" name="Picture 2"/>
          <p:cNvPicPr>
            <a:picLocks noChangeAspect="1"/>
          </p:cNvPicPr>
          <p:nvPr/>
        </p:nvPicPr>
        <p:blipFill>
          <a:blip r:embed="rId5"/>
          <a:stretch>
            <a:fillRect/>
          </a:stretch>
        </p:blipFill>
        <p:spPr>
          <a:xfrm>
            <a:off x="6317350" y="4019932"/>
            <a:ext cx="5874650" cy="2348211"/>
          </a:xfrm>
          <a:prstGeom prst="rect">
            <a:avLst/>
          </a:prstGeom>
        </p:spPr>
      </p:pic>
    </p:spTree>
    <p:extLst>
      <p:ext uri="{BB962C8B-B14F-4D97-AF65-F5344CB8AC3E}">
        <p14:creationId xmlns:p14="http://schemas.microsoft.com/office/powerpoint/2010/main" val="3969092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0982" y="624110"/>
            <a:ext cx="10002982" cy="886035"/>
          </a:xfrm>
        </p:spPr>
        <p:txBody>
          <a:bodyPr>
            <a:normAutofit fontScale="90000"/>
          </a:bodyPr>
          <a:lstStyle/>
          <a:p>
            <a:pPr algn="ctr"/>
            <a:r>
              <a:rPr lang="en-US" sz="3000" b="1" cap="none" dirty="0" smtClean="0">
                <a:latin typeface="Tahoma" panose="020B0604030504040204" pitchFamily="34" charset="0"/>
                <a:ea typeface="Tahoma" panose="020B0604030504040204" pitchFamily="34" charset="0"/>
                <a:cs typeface="Tahoma" panose="020B0604030504040204" pitchFamily="34" charset="0"/>
              </a:rPr>
              <a:t>Section 1: EMD-Description de la base de </a:t>
            </a:r>
            <a:r>
              <a:rPr lang="en-US" sz="3000" b="1" cap="none" dirty="0" err="1" smtClean="0">
                <a:latin typeface="Tahoma" panose="020B0604030504040204" pitchFamily="34" charset="0"/>
                <a:ea typeface="Tahoma" panose="020B0604030504040204" pitchFamily="34" charset="0"/>
                <a:cs typeface="Tahoma" panose="020B0604030504040204" pitchFamily="34" charset="0"/>
              </a:rPr>
              <a:t>données</a:t>
            </a:r>
            <a:r>
              <a:rPr lang="en-US" sz="3000" b="1" cap="none" dirty="0" smtClean="0">
                <a:latin typeface="Tahoma" panose="020B0604030504040204" pitchFamily="34" charset="0"/>
                <a:ea typeface="Tahoma" panose="020B0604030504040204" pitchFamily="34" charset="0"/>
                <a:cs typeface="Tahoma" panose="020B0604030504040204" pitchFamily="34" charset="0"/>
              </a:rPr>
              <a:t> MIT-BIH “</a:t>
            </a:r>
            <a:r>
              <a:rPr lang="en-US" sz="3200" b="1" dirty="0" smtClean="0"/>
              <a:t>Arrhythmia Database” </a:t>
            </a:r>
            <a:r>
              <a:rPr lang="en-US" sz="3000" b="1" cap="none" dirty="0" smtClean="0">
                <a:latin typeface="Tahoma" panose="020B0604030504040204" pitchFamily="34" charset="0"/>
                <a:ea typeface="Tahoma" panose="020B0604030504040204" pitchFamily="34" charset="0"/>
                <a:cs typeface="Tahoma" panose="020B0604030504040204" pitchFamily="34" charset="0"/>
              </a:rPr>
              <a:t>à longue </a:t>
            </a:r>
            <a:r>
              <a:rPr lang="en-US" sz="3000" b="1" cap="none" dirty="0" err="1" smtClean="0">
                <a:latin typeface="Tahoma" panose="020B0604030504040204" pitchFamily="34" charset="0"/>
                <a:ea typeface="Tahoma" panose="020B0604030504040204" pitchFamily="34" charset="0"/>
                <a:cs typeface="Tahoma" panose="020B0604030504040204" pitchFamily="34" charset="0"/>
              </a:rPr>
              <a:t>terme</a:t>
            </a:r>
            <a:r>
              <a:rPr lang="en-US" sz="3000" b="1" cap="none" dirty="0" smtClean="0">
                <a:latin typeface="Tahoma" panose="020B0604030504040204" pitchFamily="34" charset="0"/>
                <a:ea typeface="Tahoma" panose="020B0604030504040204" pitchFamily="34" charset="0"/>
                <a:cs typeface="Tahoma" panose="020B0604030504040204" pitchFamily="34" charset="0"/>
              </a:rPr>
              <a:t> </a:t>
            </a:r>
            <a:br>
              <a:rPr lang="en-US" sz="3000" b="1" cap="none" dirty="0" smtClean="0">
                <a:latin typeface="Tahoma" panose="020B0604030504040204" pitchFamily="34" charset="0"/>
                <a:ea typeface="Tahoma" panose="020B0604030504040204" pitchFamily="34" charset="0"/>
                <a:cs typeface="Tahoma" panose="020B0604030504040204" pitchFamily="34" charset="0"/>
              </a:rPr>
            </a:br>
            <a:r>
              <a:rPr lang="en-US" sz="3000" cap="none" dirty="0" smtClean="0">
                <a:latin typeface="Tahoma" panose="020B0604030504040204" pitchFamily="34" charset="0"/>
                <a:ea typeface="Tahoma" panose="020B0604030504040204" pitchFamily="34" charset="0"/>
                <a:cs typeface="Tahoma" panose="020B0604030504040204" pitchFamily="34" charset="0"/>
              </a:rPr>
              <a:t/>
            </a:r>
            <a:br>
              <a:rPr lang="en-US" sz="3000" cap="none" dirty="0" smtClean="0">
                <a:latin typeface="Tahoma" panose="020B0604030504040204" pitchFamily="34" charset="0"/>
                <a:ea typeface="Tahoma" panose="020B0604030504040204" pitchFamily="34" charset="0"/>
                <a:cs typeface="Tahoma" panose="020B0604030504040204" pitchFamily="34" charset="0"/>
              </a:rPr>
            </a:br>
            <a:endParaRPr lang="en-US" sz="30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D9FABE2-1C77-4E2F-9FBC-42E74009D933}" type="slidenum">
              <a:rPr lang="en-US" smtClean="0"/>
              <a:t>9</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277048107"/>
              </p:ext>
            </p:extLst>
          </p:nvPr>
        </p:nvGraphicFramePr>
        <p:xfrm>
          <a:off x="615134" y="1828801"/>
          <a:ext cx="11555285" cy="4916494"/>
        </p:xfrm>
        <a:graphic>
          <a:graphicData uri="http://schemas.openxmlformats.org/drawingml/2006/table">
            <a:tbl>
              <a:tblPr firstRow="1" firstCol="1" bandRow="1">
                <a:tableStyleId>{5C22544A-7EE6-4342-B048-85BDC9FD1C3A}</a:tableStyleId>
              </a:tblPr>
              <a:tblGrid>
                <a:gridCol w="2045184">
                  <a:extLst>
                    <a:ext uri="{9D8B030D-6E8A-4147-A177-3AD203B41FA5}">
                      <a16:colId xmlns:a16="http://schemas.microsoft.com/office/drawing/2014/main" xmlns="" val="20000"/>
                    </a:ext>
                  </a:extLst>
                </a:gridCol>
                <a:gridCol w="1358585">
                  <a:extLst>
                    <a:ext uri="{9D8B030D-6E8A-4147-A177-3AD203B41FA5}">
                      <a16:colId xmlns:a16="http://schemas.microsoft.com/office/drawing/2014/main" xmlns="" val="20001"/>
                    </a:ext>
                  </a:extLst>
                </a:gridCol>
                <a:gridCol w="1358587">
                  <a:extLst>
                    <a:ext uri="{9D8B030D-6E8A-4147-A177-3AD203B41FA5}">
                      <a16:colId xmlns:a16="http://schemas.microsoft.com/office/drawing/2014/main" xmlns="" val="20002"/>
                    </a:ext>
                  </a:extLst>
                </a:gridCol>
                <a:gridCol w="1358585">
                  <a:extLst>
                    <a:ext uri="{9D8B030D-6E8A-4147-A177-3AD203B41FA5}">
                      <a16:colId xmlns:a16="http://schemas.microsoft.com/office/drawing/2014/main" xmlns="" val="20003"/>
                    </a:ext>
                  </a:extLst>
                </a:gridCol>
                <a:gridCol w="1358587">
                  <a:extLst>
                    <a:ext uri="{9D8B030D-6E8A-4147-A177-3AD203B41FA5}">
                      <a16:colId xmlns:a16="http://schemas.microsoft.com/office/drawing/2014/main" xmlns="" val="20004"/>
                    </a:ext>
                  </a:extLst>
                </a:gridCol>
                <a:gridCol w="1358585">
                  <a:extLst>
                    <a:ext uri="{9D8B030D-6E8A-4147-A177-3AD203B41FA5}">
                      <a16:colId xmlns:a16="http://schemas.microsoft.com/office/drawing/2014/main" xmlns="" val="20005"/>
                    </a:ext>
                  </a:extLst>
                </a:gridCol>
                <a:gridCol w="1358587">
                  <a:extLst>
                    <a:ext uri="{9D8B030D-6E8A-4147-A177-3AD203B41FA5}">
                      <a16:colId xmlns:a16="http://schemas.microsoft.com/office/drawing/2014/main" xmlns="" val="20006"/>
                    </a:ext>
                  </a:extLst>
                </a:gridCol>
                <a:gridCol w="1358585">
                  <a:extLst>
                    <a:ext uri="{9D8B030D-6E8A-4147-A177-3AD203B41FA5}">
                      <a16:colId xmlns:a16="http://schemas.microsoft.com/office/drawing/2014/main" xmlns="" val="20007"/>
                    </a:ext>
                  </a:extLst>
                </a:gridCol>
              </a:tblGrid>
              <a:tr h="774114">
                <a:tc>
                  <a:txBody>
                    <a:bodyPr/>
                    <a:lstStyle/>
                    <a:p>
                      <a:r>
                        <a:rPr lang="en-US" sz="1400" b="1" dirty="0" smtClean="0">
                          <a:solidFill>
                            <a:schemeClr val="tx1"/>
                          </a:solidFill>
                        </a:rPr>
                        <a:t>Date de publication</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1" dirty="0" smtClean="0">
                          <a:solidFill>
                            <a:schemeClr val="tx1"/>
                          </a:solidFill>
                        </a:rPr>
                        <a:t>Version </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1" dirty="0" err="1" smtClean="0">
                          <a:solidFill>
                            <a:schemeClr val="tx1"/>
                          </a:solidFill>
                        </a:rPr>
                        <a:t>Nombre</a:t>
                      </a:r>
                      <a:r>
                        <a:rPr lang="en-US" sz="1400" b="1" dirty="0" smtClean="0">
                          <a:solidFill>
                            <a:schemeClr val="tx1"/>
                          </a:solidFill>
                        </a:rPr>
                        <a:t> des ECGs</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1" dirty="0" smtClean="0">
                          <a:solidFill>
                            <a:schemeClr val="tx1"/>
                          </a:solidFill>
                        </a:rPr>
                        <a:t>Patients</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1" dirty="0" err="1" smtClean="0">
                          <a:solidFill>
                            <a:schemeClr val="tx1"/>
                          </a:solidFill>
                        </a:rPr>
                        <a:t>Fréquence</a:t>
                      </a:r>
                      <a:r>
                        <a:rPr lang="en-US" sz="1400" b="1" dirty="0" smtClean="0">
                          <a:solidFill>
                            <a:schemeClr val="tx1"/>
                          </a:solidFill>
                        </a:rPr>
                        <a:t> </a:t>
                      </a:r>
                      <a:r>
                        <a:rPr lang="en-US" sz="1400" b="1" dirty="0" err="1" smtClean="0">
                          <a:solidFill>
                            <a:schemeClr val="tx1"/>
                          </a:solidFill>
                        </a:rPr>
                        <a:t>d’ecahantillonage</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1" dirty="0" err="1" smtClean="0">
                          <a:solidFill>
                            <a:schemeClr val="tx1"/>
                          </a:solidFill>
                        </a:rPr>
                        <a:t>Résolution</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1" dirty="0" err="1" smtClean="0">
                          <a:solidFill>
                            <a:schemeClr val="tx1"/>
                          </a:solidFill>
                        </a:rPr>
                        <a:t>Plage</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1" dirty="0" err="1" smtClean="0">
                          <a:solidFill>
                            <a:schemeClr val="tx1"/>
                          </a:solidFill>
                        </a:rPr>
                        <a:t>Durée</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99989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2007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rPr>
                        <a:t>1.0.0</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rPr>
                        <a:t>84</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rPr>
                        <a:t>FA</a:t>
                      </a:r>
                      <a:r>
                        <a:rPr lang="en-US" sz="1400" baseline="0" dirty="0" smtClean="0">
                          <a:solidFill>
                            <a:schemeClr val="tx1"/>
                          </a:solidFill>
                        </a:rPr>
                        <a:t> </a:t>
                      </a:r>
                      <a:r>
                        <a:rPr lang="en-US" sz="1400" b="0" i="0" kern="1200" dirty="0" smtClean="0">
                          <a:solidFill>
                            <a:schemeClr val="tx1"/>
                          </a:solidFill>
                          <a:effectLst/>
                          <a:latin typeface="+mn-lt"/>
                          <a:ea typeface="+mn-ea"/>
                          <a:cs typeface="+mn-cs"/>
                        </a:rPr>
                        <a:t>paroxysmal </a:t>
                      </a:r>
                      <a:r>
                        <a:rPr lang="en-US" sz="1400" b="0" i="0" kern="1200" dirty="0" err="1" smtClean="0">
                          <a:solidFill>
                            <a:schemeClr val="tx1"/>
                          </a:solidFill>
                          <a:effectLst/>
                          <a:latin typeface="+mn-lt"/>
                          <a:ea typeface="+mn-ea"/>
                          <a:cs typeface="+mn-cs"/>
                        </a:rPr>
                        <a:t>ou</a:t>
                      </a:r>
                      <a:r>
                        <a:rPr lang="en-US" sz="1400" b="0" i="0" kern="1200" baseline="0" dirty="0" smtClean="0">
                          <a:solidFill>
                            <a:schemeClr val="tx1"/>
                          </a:solidFill>
                          <a:effectLst/>
                          <a:latin typeface="+mn-lt"/>
                          <a:ea typeface="+mn-ea"/>
                          <a:cs typeface="+mn-cs"/>
                        </a:rPr>
                        <a:t> </a:t>
                      </a:r>
                      <a:r>
                        <a:rPr lang="en-US" sz="1400" b="0" i="0" kern="1200" baseline="0" dirty="0" err="1" smtClean="0">
                          <a:solidFill>
                            <a:schemeClr val="tx1"/>
                          </a:solidFill>
                          <a:effectLst/>
                          <a:latin typeface="+mn-lt"/>
                          <a:ea typeface="+mn-ea"/>
                          <a:cs typeface="+mn-cs"/>
                        </a:rPr>
                        <a:t>permanente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rPr>
                        <a:t>128 Hz</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rPr>
                        <a:t>12 bits</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rPr>
                        <a:t>20 mv</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rPr>
                        <a:t>24-25 </a:t>
                      </a:r>
                      <a:r>
                        <a:rPr lang="en-US" sz="1400" dirty="0" err="1" smtClean="0">
                          <a:solidFill>
                            <a:schemeClr val="tx1"/>
                          </a:solidFill>
                        </a:rPr>
                        <a:t>heures</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673603">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rPr>
                        <a:t>Types de </a:t>
                      </a:r>
                      <a:r>
                        <a:rPr lang="en-US" sz="1600" b="1" dirty="0" err="1" smtClean="0">
                          <a:solidFill>
                            <a:schemeClr val="tx1"/>
                          </a:solidFill>
                        </a:rPr>
                        <a:t>fichiers</a:t>
                      </a:r>
                      <a:endParaRPr lang="en-US" sz="1600" b="1" dirty="0" smtClean="0">
                        <a:solidFill>
                          <a:schemeClr val="tx1"/>
                        </a:solidFil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600" b="1" dirty="0" smtClean="0">
                        <a:solidFill>
                          <a:schemeClr val="tx1"/>
                        </a:solidFil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600" b="1" dirty="0" smtClean="0">
                        <a:solidFill>
                          <a:schemeClr val="tx1"/>
                        </a:solidFil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600" b="1" dirty="0" smtClean="0">
                        <a:solidFill>
                          <a:schemeClr val="tx1"/>
                        </a:solidFil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600" b="1" dirty="0" smtClean="0">
                        <a:solidFill>
                          <a:schemeClr val="tx1"/>
                        </a:solidFil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600" b="1" dirty="0" smtClean="0">
                        <a:solidFill>
                          <a:schemeClr val="tx1"/>
                        </a:solidFil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600" b="1" dirty="0" smtClean="0">
                        <a:solidFill>
                          <a:schemeClr val="tx1"/>
                        </a:solidFil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600" b="1" dirty="0" smtClean="0">
                        <a:solidFill>
                          <a:schemeClr val="tx1"/>
                        </a:solidFill>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2386852">
                <a:tc gridSpan="2">
                  <a:txBody>
                    <a:bodyPr/>
                    <a:lstStyle/>
                    <a:p>
                      <a:pPr algn="ctr"/>
                      <a:r>
                        <a:rPr lang="en-US" sz="1600" b="1" dirty="0" smtClean="0">
                          <a:solidFill>
                            <a:schemeClr val="tx1"/>
                          </a:solidFill>
                        </a:rPr>
                        <a:t>.</a:t>
                      </a:r>
                      <a:r>
                        <a:rPr lang="en-US" sz="1600" b="1" dirty="0" err="1" smtClean="0">
                          <a:solidFill>
                            <a:schemeClr val="tx1"/>
                          </a:solidFill>
                        </a:rPr>
                        <a:t>atr</a:t>
                      </a:r>
                      <a:endParaRPr lang="en-US" sz="1600" b="1" dirty="0">
                        <a:solidFill>
                          <a:schemeClr val="tx1"/>
                        </a:solidFill>
                      </a:endParaRPr>
                    </a:p>
                    <a:p>
                      <a:endParaRPr lang="fr-FR" sz="1400" b="0" dirty="0" smtClean="0">
                        <a:solidFill>
                          <a:schemeClr val="tx1"/>
                        </a:solidFill>
                      </a:endParaRPr>
                    </a:p>
                    <a:p>
                      <a:r>
                        <a:rPr lang="fr-FR" sz="1400" b="0" dirty="0" smtClean="0">
                          <a:solidFill>
                            <a:schemeClr val="tx1"/>
                          </a:solidFill>
                        </a:rPr>
                        <a:t>Comporte les positions ou les moments d’apparition des pics R du signal ECG</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a:t>
                      </a:r>
                      <a:r>
                        <a:rPr lang="en-US" sz="1600" b="1" dirty="0" err="1" smtClean="0">
                          <a:solidFill>
                            <a:schemeClr val="tx1"/>
                          </a:solidFill>
                        </a:rPr>
                        <a:t>qrs</a:t>
                      </a:r>
                      <a:endParaRPr lang="en-US" sz="1600" b="1" dirty="0" smtClean="0">
                        <a:solidFill>
                          <a:schemeClr val="tx1"/>
                        </a:solidFill>
                      </a:endParaRPr>
                    </a:p>
                    <a:p>
                      <a:endParaRPr lang="en-US" sz="1600" dirty="0">
                        <a:solidFill>
                          <a:schemeClr val="tx1"/>
                        </a:solidFill>
                      </a:endParaRPr>
                    </a:p>
                    <a:p>
                      <a:r>
                        <a:rPr lang="fr-FR" sz="1400" dirty="0" smtClean="0">
                          <a:solidFill>
                            <a:schemeClr val="tx1"/>
                          </a:solidFill>
                        </a:rPr>
                        <a:t>annotations de battements non vérifiées générées par </a:t>
                      </a:r>
                      <a:r>
                        <a:rPr lang="fr-FR" sz="1400" dirty="0" err="1" smtClean="0">
                          <a:solidFill>
                            <a:schemeClr val="tx1"/>
                          </a:solidFill>
                        </a:rPr>
                        <a:t>sqrs</a:t>
                      </a:r>
                      <a:r>
                        <a:rPr lang="fr-FR" sz="1400" dirty="0" smtClean="0">
                          <a:solidFill>
                            <a:schemeClr val="tx1"/>
                          </a:solidFill>
                        </a:rPr>
                        <a:t>, avec terminaisons AF (T)</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sz="1600" b="1" dirty="0" smtClean="0">
                          <a:solidFill>
                            <a:schemeClr val="tx1"/>
                          </a:solidFill>
                        </a:rPr>
                        <a:t>.</a:t>
                      </a:r>
                      <a:r>
                        <a:rPr lang="en-US" sz="1600" b="1" dirty="0" err="1" smtClean="0">
                          <a:solidFill>
                            <a:schemeClr val="tx1"/>
                          </a:solidFill>
                        </a:rPr>
                        <a:t>dat</a:t>
                      </a:r>
                      <a:endParaRPr lang="en-US" sz="1600" b="1" dirty="0">
                        <a:solidFill>
                          <a:schemeClr val="tx1"/>
                        </a:solidFill>
                      </a:endParaRPr>
                    </a:p>
                    <a:p>
                      <a:endParaRPr lang="fr-FR" sz="1400" dirty="0" smtClean="0">
                        <a:solidFill>
                          <a:schemeClr val="tx1"/>
                        </a:solidFill>
                      </a:endParaRPr>
                    </a:p>
                    <a:p>
                      <a:r>
                        <a:rPr lang="fr-FR" sz="1400" dirty="0" smtClean="0">
                          <a:solidFill>
                            <a:schemeClr val="tx1"/>
                          </a:solidFill>
                        </a:rPr>
                        <a:t>Chaque enregistrement dans ce fichier contient des données numérisées de deux signaux différents correspondant aux deux dérivations .....</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algn="ctr"/>
                      <a:r>
                        <a:rPr lang="en-US" sz="1600" b="1" dirty="0" smtClean="0">
                          <a:solidFill>
                            <a:schemeClr val="tx1"/>
                          </a:solidFill>
                        </a:rPr>
                        <a:t>.head</a:t>
                      </a:r>
                    </a:p>
                    <a:p>
                      <a:endParaRPr lang="fr-FR" sz="1400" dirty="0" smtClean="0">
                        <a:solidFill>
                          <a:schemeClr val="tx1"/>
                        </a:solidFill>
                      </a:endParaRPr>
                    </a:p>
                    <a:p>
                      <a:r>
                        <a:rPr lang="fr-FR" sz="1400" dirty="0" smtClean="0">
                          <a:solidFill>
                            <a:schemeClr val="tx1"/>
                          </a:solidFill>
                        </a:rPr>
                        <a:t>Ce fichier contient les paramètres d’interprétation du fichier de données correspondant (fréquence d’échantillonnage, gain d’amplification, dérivations utilisées, nombre d’échantillons, pathologie, etc.</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71790745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51135</TotalTime>
  <Words>1509</Words>
  <Application>Microsoft Office PowerPoint</Application>
  <PresentationFormat>Widescreen</PresentationFormat>
  <Paragraphs>362</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Cambria Math</vt:lpstr>
      <vt:lpstr>Century Gothic</vt:lpstr>
      <vt:lpstr>Symbol</vt:lpstr>
      <vt:lpstr>Tahoma</vt:lpstr>
      <vt:lpstr>Wingdings 3</vt:lpstr>
      <vt:lpstr>Wisp</vt:lpstr>
      <vt:lpstr>Présentation des avancements des travaux de thèse </vt:lpstr>
      <vt:lpstr>Travail Demandé </vt:lpstr>
      <vt:lpstr>Plan de la présentation </vt:lpstr>
      <vt:lpstr>Travail accompli – Fun-mooc </vt:lpstr>
      <vt:lpstr>Section 1 : Les EMDs - principe (1)  </vt:lpstr>
      <vt:lpstr>Section 1 : Les EMDs - principe (2)  </vt:lpstr>
      <vt:lpstr>Section 1 : Les EMDs - algorithme (1)  </vt:lpstr>
      <vt:lpstr>Section 1 : Les EMDs - algorithme (2) </vt:lpstr>
      <vt:lpstr>Section 1: EMD-Description de la base de données MIT-BIH “Arrhythmia Database” à longue terme   </vt:lpstr>
      <vt:lpstr>Section 1: EMD-Description de la base de données MIT-BIH Arrhythmia Database PAFDB  </vt:lpstr>
      <vt:lpstr>Section 1: EMD-Python  </vt:lpstr>
      <vt:lpstr>Plan de la présentation </vt:lpstr>
      <vt:lpstr>Section 2: Article 1:Deep Neural Networks Can Predict NewOnset Atrial Fibrillation From the 12-Lead ECG and Help Identify Those at Risk of Atrial Fibrillation– Related Stroke  </vt:lpstr>
      <vt:lpstr>Section 2: Article 2: Revisit to the Prognostic Value of Premature Atrial Contraction Burden in 24-h Holter Electrocardiography for Predicting Undiagnosed Atrial Fibrillation  </vt:lpstr>
      <vt:lpstr>Section 2: Article 3:Development, validation, and proof-of-concept implementation of a two-year risk prediction model for undiagnosed atrial fibrillation using common electronic health data (UNAFIED)  </vt:lpstr>
      <vt:lpstr>Section 2: Article 4: From ECG signals to images: a transformation based approach for deep learning  </vt:lpstr>
      <vt:lpstr>Plan de la présentation </vt:lpstr>
      <vt:lpstr>Section 3. Discussion de l’article sur overleaf </vt:lpstr>
      <vt:lpstr>Perspectives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 de thèse de doctorat</dc:title>
  <dc:creator>hp</dc:creator>
  <cp:lastModifiedBy>Hassan</cp:lastModifiedBy>
  <cp:revision>508</cp:revision>
  <cp:lastPrinted>2021-04-21T06:35:59Z</cp:lastPrinted>
  <dcterms:created xsi:type="dcterms:W3CDTF">2020-12-17T07:18:29Z</dcterms:created>
  <dcterms:modified xsi:type="dcterms:W3CDTF">2021-04-21T08:42:01Z</dcterms:modified>
</cp:coreProperties>
</file>