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14.xml" ContentType="application/vnd.openxmlformats-officedocument.drawingml.diagramData+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handoutMasterIdLst>
    <p:handoutMasterId r:id="rId72"/>
  </p:handoutMasterIdLst>
  <p:sldIdLst>
    <p:sldId id="256" r:id="rId2"/>
    <p:sldId id="258" r:id="rId3"/>
    <p:sldId id="259" r:id="rId4"/>
    <p:sldId id="284" r:id="rId5"/>
    <p:sldId id="277" r:id="rId6"/>
    <p:sldId id="367" r:id="rId7"/>
    <p:sldId id="368" r:id="rId8"/>
    <p:sldId id="369" r:id="rId9"/>
    <p:sldId id="288" r:id="rId10"/>
    <p:sldId id="287" r:id="rId11"/>
    <p:sldId id="289" r:id="rId12"/>
    <p:sldId id="377" r:id="rId13"/>
    <p:sldId id="378" r:id="rId14"/>
    <p:sldId id="379" r:id="rId15"/>
    <p:sldId id="360" r:id="rId16"/>
    <p:sldId id="370" r:id="rId17"/>
    <p:sldId id="388" r:id="rId18"/>
    <p:sldId id="381" r:id="rId19"/>
    <p:sldId id="382" r:id="rId20"/>
    <p:sldId id="383" r:id="rId21"/>
    <p:sldId id="384" r:id="rId22"/>
    <p:sldId id="389" r:id="rId23"/>
    <p:sldId id="380" r:id="rId24"/>
    <p:sldId id="387" r:id="rId25"/>
    <p:sldId id="396" r:id="rId26"/>
    <p:sldId id="375" r:id="rId27"/>
    <p:sldId id="385" r:id="rId28"/>
    <p:sldId id="386" r:id="rId29"/>
    <p:sldId id="390" r:id="rId30"/>
    <p:sldId id="391" r:id="rId31"/>
    <p:sldId id="392" r:id="rId32"/>
    <p:sldId id="394" r:id="rId33"/>
    <p:sldId id="393" r:id="rId34"/>
    <p:sldId id="395" r:id="rId35"/>
    <p:sldId id="397" r:id="rId36"/>
    <p:sldId id="290" r:id="rId37"/>
    <p:sldId id="336" r:id="rId38"/>
    <p:sldId id="337" r:id="rId39"/>
    <p:sldId id="338" r:id="rId40"/>
    <p:sldId id="339" r:id="rId41"/>
    <p:sldId id="340" r:id="rId42"/>
    <p:sldId id="341" r:id="rId43"/>
    <p:sldId id="342" r:id="rId44"/>
    <p:sldId id="343" r:id="rId45"/>
    <p:sldId id="344" r:id="rId46"/>
    <p:sldId id="345" r:id="rId47"/>
    <p:sldId id="398" r:id="rId48"/>
    <p:sldId id="304" r:id="rId49"/>
    <p:sldId id="315" r:id="rId50"/>
    <p:sldId id="316" r:id="rId51"/>
    <p:sldId id="317" r:id="rId52"/>
    <p:sldId id="371" r:id="rId53"/>
    <p:sldId id="346" r:id="rId54"/>
    <p:sldId id="347" r:id="rId55"/>
    <p:sldId id="348" r:id="rId56"/>
    <p:sldId id="349" r:id="rId57"/>
    <p:sldId id="350" r:id="rId58"/>
    <p:sldId id="351" r:id="rId59"/>
    <p:sldId id="352" r:id="rId60"/>
    <p:sldId id="353" r:id="rId61"/>
    <p:sldId id="373" r:id="rId62"/>
    <p:sldId id="399" r:id="rId63"/>
    <p:sldId id="355" r:id="rId64"/>
    <p:sldId id="356" r:id="rId65"/>
    <p:sldId id="357" r:id="rId66"/>
    <p:sldId id="358" r:id="rId67"/>
    <p:sldId id="332" r:id="rId68"/>
    <p:sldId id="333" r:id="rId69"/>
    <p:sldId id="335" r:id="rId70"/>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1831A0-A4A6-4FBB-81C9-32A7DDE7528A}">
          <p14:sldIdLst>
            <p14:sldId id="256"/>
            <p14:sldId id="258"/>
            <p14:sldId id="259"/>
            <p14:sldId id="284"/>
            <p14:sldId id="277"/>
            <p14:sldId id="367"/>
            <p14:sldId id="368"/>
            <p14:sldId id="369"/>
            <p14:sldId id="288"/>
            <p14:sldId id="287"/>
            <p14:sldId id="289"/>
            <p14:sldId id="377"/>
            <p14:sldId id="378"/>
            <p14:sldId id="379"/>
            <p14:sldId id="360"/>
            <p14:sldId id="370"/>
            <p14:sldId id="388"/>
            <p14:sldId id="381"/>
            <p14:sldId id="382"/>
            <p14:sldId id="383"/>
            <p14:sldId id="384"/>
            <p14:sldId id="389"/>
            <p14:sldId id="380"/>
            <p14:sldId id="387"/>
            <p14:sldId id="396"/>
            <p14:sldId id="375"/>
            <p14:sldId id="385"/>
            <p14:sldId id="386"/>
            <p14:sldId id="390"/>
            <p14:sldId id="391"/>
            <p14:sldId id="392"/>
            <p14:sldId id="394"/>
            <p14:sldId id="393"/>
            <p14:sldId id="395"/>
            <p14:sldId id="397"/>
            <p14:sldId id="290"/>
            <p14:sldId id="336"/>
            <p14:sldId id="337"/>
            <p14:sldId id="338"/>
            <p14:sldId id="339"/>
            <p14:sldId id="340"/>
            <p14:sldId id="341"/>
            <p14:sldId id="342"/>
            <p14:sldId id="343"/>
            <p14:sldId id="344"/>
            <p14:sldId id="345"/>
            <p14:sldId id="398"/>
            <p14:sldId id="304"/>
            <p14:sldId id="315"/>
            <p14:sldId id="316"/>
            <p14:sldId id="317"/>
            <p14:sldId id="371"/>
            <p14:sldId id="346"/>
            <p14:sldId id="347"/>
            <p14:sldId id="348"/>
            <p14:sldId id="349"/>
            <p14:sldId id="350"/>
            <p14:sldId id="351"/>
            <p14:sldId id="352"/>
            <p14:sldId id="353"/>
            <p14:sldId id="373"/>
            <p14:sldId id="399"/>
            <p14:sldId id="355"/>
            <p14:sldId id="356"/>
            <p14:sldId id="357"/>
            <p14:sldId id="358"/>
            <p14:sldId id="332"/>
            <p14:sldId id="333"/>
            <p14:sldId id="33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9" autoAdjust="0"/>
    <p:restoredTop sz="84919" autoAdjust="0"/>
  </p:normalViewPr>
  <p:slideViewPr>
    <p:cSldViewPr snapToGrid="0">
      <p:cViewPr varScale="1">
        <p:scale>
          <a:sx n="59" d="100"/>
          <a:sy n="59" d="100"/>
        </p:scale>
        <p:origin x="1110" y="78"/>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1.xml.rels><?xml version="1.0" encoding="UTF-8" standalone="yes"?>
<Relationships xmlns="http://schemas.openxmlformats.org/package/2006/relationships"><Relationship Id="rId1" Type="http://schemas.openxmlformats.org/officeDocument/2006/relationships/image" Target="../media/image19.png"/></Relationships>
</file>

<file path=ppt/diagrams/_rels/data14.xml.rels><?xml version="1.0" encoding="UTF-8" standalone="yes"?>
<Relationships xmlns="http://schemas.openxmlformats.org/package/2006/relationships"><Relationship Id="rId1" Type="http://schemas.openxmlformats.org/officeDocument/2006/relationships/image" Target="../media/image200.png"/></Relationships>
</file>

<file path=ppt/diagrams/_rels/data15.xml.rels><?xml version="1.0" encoding="UTF-8" standalone="yes"?>
<Relationships xmlns="http://schemas.openxmlformats.org/package/2006/relationships"><Relationship Id="rId2" Type="http://schemas.openxmlformats.org/officeDocument/2006/relationships/hyperlink" Target="https://docs.microsoft.com/fr-fr/azure/machine-learning/how-to-understand-automated-ml#roc-curve" TargetMode="External"/><Relationship Id="rId1" Type="http://schemas.openxmlformats.org/officeDocument/2006/relationships/hyperlink" Target="https://docs.microsoft.com/fr-fr/azure/machine-learning/how-to-understand-automated-ml#roc-curve" TargetMode="External"/></Relationships>
</file>

<file path=ppt/diagrams/_rels/data16.xml.rels><?xml version="1.0" encoding="UTF-8" standalone="yes"?>
<Relationships xmlns="http://schemas.openxmlformats.org/package/2006/relationships"><Relationship Id="rId1" Type="http://schemas.openxmlformats.org/officeDocument/2006/relationships/image" Target="../media/image190.png"/></Relationships>
</file>

<file path=ppt/diagrams/_rels/drawing13.xml.rels><?xml version="1.0" encoding="UTF-8" standalone="yes"?>
<Relationships xmlns="http://schemas.openxmlformats.org/package/2006/relationships"><Relationship Id="rId1" Type="http://schemas.openxmlformats.org/officeDocument/2006/relationships/hyperlink" Target="https://docs.microsoft.com/fr-fr/azure/machine-learning/how-to-understand-automated-ml#roc-curve" TargetMode="Externa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44B5E0-CB38-407E-81DD-B05E4F90C7AE}" type="doc">
      <dgm:prSet loTypeId="urn:microsoft.com/office/officeart/2005/8/layout/hierarchy1" loCatId="hierarchy" qsTypeId="urn:microsoft.com/office/officeart/2005/8/quickstyle/simple1" qsCatId="simple" csTypeId="urn:microsoft.com/office/officeart/2005/8/colors/accent6_3" csCatId="accent6" phldr="1"/>
      <dgm:spPr/>
      <dgm:t>
        <a:bodyPr/>
        <a:lstStyle/>
        <a:p>
          <a:endParaRPr lang="en-US"/>
        </a:p>
      </dgm:t>
    </dgm:pt>
    <dgm:pt modelId="{9DAD19AF-9AEA-4D1B-AEB1-AE4C32C0EFE9}">
      <dgm:prSet phldrT="[Tex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Paroxystique</a:t>
          </a:r>
        </a:p>
      </dgm:t>
    </dgm:pt>
    <dgm:pt modelId="{7B3320E8-4764-47A0-A0DF-2CC846115865}" type="parTrans" cxnId="{152D6463-ECBB-4CE6-97AD-7ED8E97FB4D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32DCEFDF-5170-4C3B-B201-0B9B10B7536F}" type="sibTrans" cxnId="{152D6463-ECBB-4CE6-97AD-7ED8E97FB4D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B4609ACB-1E07-4301-A0A1-261050FBB88C}">
      <dgm:prSet phldrT="[Tex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Avec symptômes</a:t>
          </a:r>
        </a:p>
      </dgm:t>
    </dgm:pt>
    <dgm:pt modelId="{041C9CBC-32A4-4B22-A4E1-3AA53A533084}" type="parTrans" cxnId="{2A4D31E1-6217-4737-80BB-3D44707D420D}">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EB7522B0-A982-4CC9-8985-D0429394E3BE}" type="sibTrans" cxnId="{2A4D31E1-6217-4737-80BB-3D44707D420D}">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79170DBC-E934-49FE-8D21-B9007F1D0C94}">
      <dgm:prSet phldrT="[Text]" custT="1"/>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dirty="0">
            <a:latin typeface="Tahoma" panose="020B0604030504040204" pitchFamily="34" charset="0"/>
            <a:ea typeface="Tahoma" panose="020B0604030504040204" pitchFamily="34" charset="0"/>
            <a:cs typeface="Tahoma" panose="020B0604030504040204" pitchFamily="34" charset="0"/>
          </a:endParaRPr>
        </a:p>
        <a:p>
          <a:r>
            <a:rPr lang="en-US" sz="1100" b="0" i="0" dirty="0" err="1">
              <a:latin typeface="Tahoma" panose="020B0604030504040204" pitchFamily="34" charset="0"/>
              <a:ea typeface="Tahoma" panose="020B0604030504040204" pitchFamily="34" charset="0"/>
              <a:cs typeface="Tahoma" panose="020B0604030504040204" pitchFamily="34" charset="0"/>
            </a:rPr>
            <a:t>contrôle</a:t>
          </a:r>
          <a:r>
            <a:rPr lang="en-US" sz="1100" b="0" i="0" dirty="0">
              <a:latin typeface="Tahoma" panose="020B0604030504040204" pitchFamily="34" charset="0"/>
              <a:ea typeface="Tahoma" panose="020B0604030504040204" pitchFamily="34" charset="0"/>
              <a:cs typeface="Tahoma" panose="020B0604030504040204" pitchFamily="34" charset="0"/>
            </a:rPr>
            <a:t> de la </a:t>
          </a:r>
          <a:endParaRPr lang="en-US" sz="1100" b="0" i="0" dirty="0" smtClean="0">
            <a:latin typeface="Tahoma" panose="020B0604030504040204" pitchFamily="34" charset="0"/>
            <a:ea typeface="Tahoma" panose="020B0604030504040204" pitchFamily="34" charset="0"/>
            <a:cs typeface="Tahoma" panose="020B0604030504040204" pitchFamily="34" charset="0"/>
          </a:endParaRPr>
        </a:p>
        <a:p>
          <a:r>
            <a:rPr lang="en-US" sz="1100" b="0" i="0" dirty="0" err="1" smtClean="0">
              <a:latin typeface="Tahoma" panose="020B0604030504040204" pitchFamily="34" charset="0"/>
              <a:ea typeface="Tahoma" panose="020B0604030504040204" pitchFamily="34" charset="0"/>
              <a:cs typeface="Tahoma" panose="020B0604030504040204" pitchFamily="34" charset="0"/>
            </a:rPr>
            <a:t>fréquence</a:t>
          </a:r>
          <a:r>
            <a:rPr lang="en-US" sz="1100" b="0" i="0" dirty="0">
              <a:latin typeface="Tahoma" panose="020B0604030504040204" pitchFamily="34" charset="0"/>
              <a:ea typeface="Tahoma" panose="020B0604030504040204" pitchFamily="34" charset="0"/>
              <a:cs typeface="Tahoma" panose="020B0604030504040204" pitchFamily="34" charset="0"/>
            </a:rPr>
            <a:t> </a:t>
          </a:r>
          <a:r>
            <a:rPr lang="en-US" sz="1100" b="0" i="0" dirty="0" err="1">
              <a:latin typeface="Tahoma" panose="020B0604030504040204" pitchFamily="34" charset="0"/>
              <a:ea typeface="Tahoma" panose="020B0604030504040204" pitchFamily="34" charset="0"/>
              <a:cs typeface="Tahoma" panose="020B0604030504040204" pitchFamily="34" charset="0"/>
            </a:rPr>
            <a:t>cardiaque</a:t>
          </a:r>
          <a:endParaRPr lang="en-US" sz="1100" dirty="0">
            <a:latin typeface="Tahoma" panose="020B0604030504040204" pitchFamily="34" charset="0"/>
            <a:ea typeface="Tahoma" panose="020B0604030504040204" pitchFamily="34" charset="0"/>
            <a:cs typeface="Tahoma" panose="020B0604030504040204" pitchFamily="34" charset="0"/>
          </a:endParaRPr>
        </a:p>
      </dgm:t>
    </dgm:pt>
    <dgm:pt modelId="{1680E98F-7391-4D24-87EA-338EB2FC7C26}" type="parTrans" cxnId="{4AD2CC09-D5CE-447C-831A-73E75A093695}">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D2A938AF-CA3A-4496-ABA8-118711E66083}" type="sibTrans" cxnId="{4AD2CC09-D5CE-447C-831A-73E75A093695}">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4FC9F472-1943-42F4-9F31-1630EA338EA8}">
      <dgm:prSet phldrT="[Text]" custT="1"/>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Sans </a:t>
          </a:r>
          <a:r>
            <a:rPr lang="en-US" sz="1100" dirty="0" err="1" smtClean="0">
              <a:latin typeface="Tahoma" panose="020B0604030504040204" pitchFamily="34" charset="0"/>
              <a:ea typeface="Tahoma" panose="020B0604030504040204" pitchFamily="34" charset="0"/>
              <a:cs typeface="Tahoma" panose="020B0604030504040204" pitchFamily="34" charset="0"/>
            </a:rPr>
            <a:t>symptômes</a:t>
          </a:r>
          <a:endParaRPr lang="en-US" sz="1100" dirty="0">
            <a:latin typeface="Tahoma" panose="020B0604030504040204" pitchFamily="34" charset="0"/>
            <a:ea typeface="Tahoma" panose="020B0604030504040204" pitchFamily="34" charset="0"/>
            <a:cs typeface="Tahoma" panose="020B0604030504040204" pitchFamily="34" charset="0"/>
          </a:endParaRPr>
        </a:p>
      </dgm:t>
    </dgm:pt>
    <dgm:pt modelId="{BE0E416C-8F02-498D-A0A2-9BEE1FC6AFEB}" type="parTrans" cxnId="{578AEE69-8CE8-45F8-BE5D-A83A0725B77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9AC23956-7710-40E0-9AC0-869AC0159AC8}" type="sibTrans" cxnId="{578AEE69-8CE8-45F8-BE5D-A83A0725B77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CB19A92B-8218-40C1-96DC-FF2720F8B716}">
      <dgm:prSet phldrT="[Text]" custT="1"/>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dirty="0">
            <a:latin typeface="Tahoma" panose="020B0604030504040204" pitchFamily="34" charset="0"/>
            <a:ea typeface="Tahoma" panose="020B0604030504040204" pitchFamily="34" charset="0"/>
            <a:cs typeface="Tahoma" panose="020B0604030504040204" pitchFamily="34" charset="0"/>
          </a:endParaRPr>
        </a:p>
        <a:p>
          <a:r>
            <a:rPr lang="en-US" sz="1100" b="0" i="0" dirty="0" err="1">
              <a:latin typeface="Tahoma" panose="020B0604030504040204" pitchFamily="34" charset="0"/>
              <a:ea typeface="Tahoma" panose="020B0604030504040204" pitchFamily="34" charset="0"/>
              <a:cs typeface="Tahoma" panose="020B0604030504040204" pitchFamily="34" charset="0"/>
            </a:rPr>
            <a:t>contrôle</a:t>
          </a:r>
          <a:r>
            <a:rPr lang="en-US" sz="1100" b="0" i="0" dirty="0">
              <a:latin typeface="Tahoma" panose="020B0604030504040204" pitchFamily="34" charset="0"/>
              <a:ea typeface="Tahoma" panose="020B0604030504040204" pitchFamily="34" charset="0"/>
              <a:cs typeface="Tahoma" panose="020B0604030504040204" pitchFamily="34" charset="0"/>
            </a:rPr>
            <a:t> de la </a:t>
          </a:r>
          <a:r>
            <a:rPr lang="en-US" sz="1100" b="0" i="0" dirty="0" err="1" smtClean="0">
              <a:latin typeface="Tahoma" panose="020B0604030504040204" pitchFamily="34" charset="0"/>
              <a:ea typeface="Tahoma" panose="020B0604030504040204" pitchFamily="34" charset="0"/>
              <a:cs typeface="Tahoma" panose="020B0604030504040204" pitchFamily="34" charset="0"/>
            </a:rPr>
            <a:t>fréquence</a:t>
          </a:r>
          <a:endParaRPr lang="en-US" sz="1100" b="0" i="0" dirty="0" smtClean="0">
            <a:latin typeface="Tahoma" panose="020B0604030504040204" pitchFamily="34" charset="0"/>
            <a:ea typeface="Tahoma" panose="020B0604030504040204" pitchFamily="34" charset="0"/>
            <a:cs typeface="Tahoma" panose="020B0604030504040204" pitchFamily="34" charset="0"/>
          </a:endParaRPr>
        </a:p>
        <a:p>
          <a:r>
            <a:rPr lang="en-US" sz="1100" b="0" i="0" dirty="0" err="1" smtClean="0">
              <a:latin typeface="Tahoma" panose="020B0604030504040204" pitchFamily="34" charset="0"/>
              <a:ea typeface="Tahoma" panose="020B0604030504040204" pitchFamily="34" charset="0"/>
              <a:cs typeface="Tahoma" panose="020B0604030504040204" pitchFamily="34" charset="0"/>
            </a:rPr>
            <a:t>cardiaque</a:t>
          </a:r>
          <a:endParaRPr lang="en-US" sz="1100" dirty="0">
            <a:latin typeface="Tahoma" panose="020B0604030504040204" pitchFamily="34" charset="0"/>
            <a:ea typeface="Tahoma" panose="020B0604030504040204" pitchFamily="34" charset="0"/>
            <a:cs typeface="Tahoma" panose="020B0604030504040204" pitchFamily="34" charset="0"/>
          </a:endParaRPr>
        </a:p>
      </dgm:t>
    </dgm:pt>
    <dgm:pt modelId="{69EB20F1-7ED0-41F6-9445-53AC407150D7}" type="parTrans" cxnId="{456202B1-A61C-4747-91E1-5F3525895D54}">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023E2335-AC2E-4AE4-BE17-E4DDF15DD462}" type="sibTrans" cxnId="{456202B1-A61C-4747-91E1-5F3525895D54}">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00E1BF4F-75B3-4585-A93A-FC4C9F785FF1}">
      <dgm:prSet custT="1"/>
      <dgm:spPr/>
      <dgm:t>
        <a:bodyPr/>
        <a:lstStyle/>
        <a:p>
          <a:r>
            <a:rPr lang="en-US" sz="1100" dirty="0">
              <a:latin typeface="Tahoma" panose="020B0604030504040204" pitchFamily="34" charset="0"/>
              <a:ea typeface="Tahoma" panose="020B0604030504040204" pitchFamily="34" charset="0"/>
              <a:cs typeface="Tahoma" panose="020B0604030504040204" pitchFamily="34" charset="0"/>
            </a:rPr>
            <a:t>AAT</a:t>
          </a:r>
        </a:p>
      </dgm:t>
    </dgm:pt>
    <dgm:pt modelId="{FA62D6F7-A25C-4D1B-B288-4AD8E3C23894}" type="parTrans" cxnId="{5FFC472A-2F7C-4E90-8B46-0A5580786297}">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F1DC1E14-5B2A-47F3-9820-E1AB4EBCD4C3}" type="sibTrans" cxnId="{5FFC472A-2F7C-4E90-8B46-0A5580786297}">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B8F0E78F-D1A2-4A49-AF2C-28861EEE105E}">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Ablation de la FA si l'AAT est échoué</a:t>
          </a:r>
        </a:p>
      </dgm:t>
    </dgm:pt>
    <dgm:pt modelId="{82E3D57D-BE33-47B7-96E0-FC8BE920C5BD}" type="parTrans" cxnId="{B97EE26F-3734-4E40-853D-73B50B3A2B73}">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AD3D2F28-E574-4CFD-B22E-C74AFEA39C94}" type="sibTrans" cxnId="{B97EE26F-3734-4E40-853D-73B50B3A2B73}">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CE25CC45-5C60-431B-BBBF-38B3BBBF058C}">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Pas de AAT</a:t>
          </a:r>
        </a:p>
      </dgm:t>
    </dgm:pt>
    <dgm:pt modelId="{29CE4604-A0FC-4B47-B54F-9D638E4EF4AA}" type="parTrans" cxnId="{E4DDA768-CA46-43ED-B386-5C6076314070}">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1DAAB062-62CD-4288-B5B9-543D984839B5}" type="sibTrans" cxnId="{E4DDA768-CA46-43ED-B386-5C6076314070}">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94CD5DCB-E58D-4EFC-9470-1B87D59E8A1B}" type="pres">
      <dgm:prSet presAssocID="{2544B5E0-CB38-407E-81DD-B05E4F90C7AE}" presName="hierChild1" presStyleCnt="0">
        <dgm:presLayoutVars>
          <dgm:chPref val="1"/>
          <dgm:dir/>
          <dgm:animOne val="branch"/>
          <dgm:animLvl val="lvl"/>
          <dgm:resizeHandles/>
        </dgm:presLayoutVars>
      </dgm:prSet>
      <dgm:spPr/>
      <dgm:t>
        <a:bodyPr/>
        <a:lstStyle/>
        <a:p>
          <a:endParaRPr lang="en-US"/>
        </a:p>
      </dgm:t>
    </dgm:pt>
    <dgm:pt modelId="{935A6C35-7BD7-411A-9D76-26D9BF77AEDA}" type="pres">
      <dgm:prSet presAssocID="{9DAD19AF-9AEA-4D1B-AEB1-AE4C32C0EFE9}" presName="hierRoot1" presStyleCnt="0"/>
      <dgm:spPr/>
    </dgm:pt>
    <dgm:pt modelId="{B196DA00-7458-4898-B136-E5B4E9C3D0B7}" type="pres">
      <dgm:prSet presAssocID="{9DAD19AF-9AEA-4D1B-AEB1-AE4C32C0EFE9}" presName="composite" presStyleCnt="0"/>
      <dgm:spPr/>
    </dgm:pt>
    <dgm:pt modelId="{583EA153-40B7-4706-96B5-F041242B777D}" type="pres">
      <dgm:prSet presAssocID="{9DAD19AF-9AEA-4D1B-AEB1-AE4C32C0EFE9}" presName="background" presStyleLbl="node0" presStyleIdx="0" presStyleCnt="1"/>
      <dgm:spPr/>
    </dgm:pt>
    <dgm:pt modelId="{1374E4FC-3041-4168-A456-E8E0EBD9E886}" type="pres">
      <dgm:prSet presAssocID="{9DAD19AF-9AEA-4D1B-AEB1-AE4C32C0EFE9}" presName="text" presStyleLbl="fgAcc0" presStyleIdx="0" presStyleCnt="1">
        <dgm:presLayoutVars>
          <dgm:chPref val="3"/>
        </dgm:presLayoutVars>
      </dgm:prSet>
      <dgm:spPr/>
      <dgm:t>
        <a:bodyPr/>
        <a:lstStyle/>
        <a:p>
          <a:endParaRPr lang="en-US"/>
        </a:p>
      </dgm:t>
    </dgm:pt>
    <dgm:pt modelId="{A3B31960-2757-4CFB-828D-38C2949184D6}" type="pres">
      <dgm:prSet presAssocID="{9DAD19AF-9AEA-4D1B-AEB1-AE4C32C0EFE9}" presName="hierChild2" presStyleCnt="0"/>
      <dgm:spPr/>
    </dgm:pt>
    <dgm:pt modelId="{0D4CD11A-2503-4531-B615-4F2C15F13245}" type="pres">
      <dgm:prSet presAssocID="{041C9CBC-32A4-4B22-A4E1-3AA53A533084}" presName="Name10" presStyleLbl="parChTrans1D2" presStyleIdx="0" presStyleCnt="2"/>
      <dgm:spPr/>
      <dgm:t>
        <a:bodyPr/>
        <a:lstStyle/>
        <a:p>
          <a:endParaRPr lang="en-US"/>
        </a:p>
      </dgm:t>
    </dgm:pt>
    <dgm:pt modelId="{BFEC2B4D-AA1B-4797-A719-775B79B6F0B6}" type="pres">
      <dgm:prSet presAssocID="{B4609ACB-1E07-4301-A0A1-261050FBB88C}" presName="hierRoot2" presStyleCnt="0"/>
      <dgm:spPr/>
    </dgm:pt>
    <dgm:pt modelId="{971CD9C9-A206-4588-9662-9A249258B2FE}" type="pres">
      <dgm:prSet presAssocID="{B4609ACB-1E07-4301-A0A1-261050FBB88C}" presName="composite2" presStyleCnt="0"/>
      <dgm:spPr/>
    </dgm:pt>
    <dgm:pt modelId="{84916E0F-CAE0-4535-8BB2-D6E1F40A8059}" type="pres">
      <dgm:prSet presAssocID="{B4609ACB-1E07-4301-A0A1-261050FBB88C}" presName="background2" presStyleLbl="node2" presStyleIdx="0" presStyleCnt="2"/>
      <dgm:spPr/>
    </dgm:pt>
    <dgm:pt modelId="{6DBE20C9-ECA1-4E34-B6B7-E112AFC5EAE8}" type="pres">
      <dgm:prSet presAssocID="{B4609ACB-1E07-4301-A0A1-261050FBB88C}" presName="text2" presStyleLbl="fgAcc2" presStyleIdx="0" presStyleCnt="2">
        <dgm:presLayoutVars>
          <dgm:chPref val="3"/>
        </dgm:presLayoutVars>
      </dgm:prSet>
      <dgm:spPr/>
      <dgm:t>
        <a:bodyPr/>
        <a:lstStyle/>
        <a:p>
          <a:endParaRPr lang="en-US"/>
        </a:p>
      </dgm:t>
    </dgm:pt>
    <dgm:pt modelId="{FC0B54B2-C056-4328-9647-92256CCBFEFA}" type="pres">
      <dgm:prSet presAssocID="{B4609ACB-1E07-4301-A0A1-261050FBB88C}" presName="hierChild3" presStyleCnt="0"/>
      <dgm:spPr/>
    </dgm:pt>
    <dgm:pt modelId="{923F693C-B83C-445D-BAC2-64ACB7EDF5A3}" type="pres">
      <dgm:prSet presAssocID="{1680E98F-7391-4D24-87EA-338EB2FC7C26}" presName="Name17" presStyleLbl="parChTrans1D3" presStyleIdx="0" presStyleCnt="2"/>
      <dgm:spPr/>
      <dgm:t>
        <a:bodyPr/>
        <a:lstStyle/>
        <a:p>
          <a:endParaRPr lang="en-US"/>
        </a:p>
      </dgm:t>
    </dgm:pt>
    <dgm:pt modelId="{AA74C6EE-CB69-4C89-A83D-5F71F6628C7E}" type="pres">
      <dgm:prSet presAssocID="{79170DBC-E934-49FE-8D21-B9007F1D0C94}" presName="hierRoot3" presStyleCnt="0"/>
      <dgm:spPr/>
    </dgm:pt>
    <dgm:pt modelId="{E0DC5A21-591E-4375-B41A-F96955934F5E}" type="pres">
      <dgm:prSet presAssocID="{79170DBC-E934-49FE-8D21-B9007F1D0C94}" presName="composite3" presStyleCnt="0"/>
      <dgm:spPr/>
    </dgm:pt>
    <dgm:pt modelId="{447066CF-69BC-4D24-9C11-046A6ACEED20}" type="pres">
      <dgm:prSet presAssocID="{79170DBC-E934-49FE-8D21-B9007F1D0C94}" presName="background3" presStyleLbl="node3" presStyleIdx="0" presStyleCnt="2"/>
      <dgm:spPr/>
    </dgm:pt>
    <dgm:pt modelId="{6002BF6A-9FCC-4CB0-B507-28F2FC15A83A}" type="pres">
      <dgm:prSet presAssocID="{79170DBC-E934-49FE-8D21-B9007F1D0C94}" presName="text3" presStyleLbl="fgAcc3" presStyleIdx="0" presStyleCnt="2" custScaleX="145503">
        <dgm:presLayoutVars>
          <dgm:chPref val="3"/>
        </dgm:presLayoutVars>
      </dgm:prSet>
      <dgm:spPr/>
      <dgm:t>
        <a:bodyPr/>
        <a:lstStyle/>
        <a:p>
          <a:endParaRPr lang="en-US"/>
        </a:p>
      </dgm:t>
    </dgm:pt>
    <dgm:pt modelId="{D15202EF-8B46-495B-A50B-F14EE397480F}" type="pres">
      <dgm:prSet presAssocID="{79170DBC-E934-49FE-8D21-B9007F1D0C94}" presName="hierChild4" presStyleCnt="0"/>
      <dgm:spPr/>
    </dgm:pt>
    <dgm:pt modelId="{8FE3061C-1DA1-430D-B15F-9002B9EE558D}" type="pres">
      <dgm:prSet presAssocID="{FA62D6F7-A25C-4D1B-B288-4AD8E3C23894}" presName="Name23" presStyleLbl="parChTrans1D4" presStyleIdx="0" presStyleCnt="3"/>
      <dgm:spPr/>
      <dgm:t>
        <a:bodyPr/>
        <a:lstStyle/>
        <a:p>
          <a:endParaRPr lang="en-US"/>
        </a:p>
      </dgm:t>
    </dgm:pt>
    <dgm:pt modelId="{4AB10EF4-BBD4-4769-9C9E-954E34C625C5}" type="pres">
      <dgm:prSet presAssocID="{00E1BF4F-75B3-4585-A93A-FC4C9F785FF1}" presName="hierRoot4" presStyleCnt="0"/>
      <dgm:spPr/>
    </dgm:pt>
    <dgm:pt modelId="{18F97CBD-48B2-4851-97BB-A3A5C39D4A9E}" type="pres">
      <dgm:prSet presAssocID="{00E1BF4F-75B3-4585-A93A-FC4C9F785FF1}" presName="composite4" presStyleCnt="0"/>
      <dgm:spPr/>
    </dgm:pt>
    <dgm:pt modelId="{4CAAC627-4A3B-4C48-B158-292CBD386985}" type="pres">
      <dgm:prSet presAssocID="{00E1BF4F-75B3-4585-A93A-FC4C9F785FF1}" presName="background4" presStyleLbl="node4" presStyleIdx="0" presStyleCnt="3"/>
      <dgm:spPr/>
    </dgm:pt>
    <dgm:pt modelId="{39A56985-D399-460E-9EFB-01715D78B7CF}" type="pres">
      <dgm:prSet presAssocID="{00E1BF4F-75B3-4585-A93A-FC4C9F785FF1}" presName="text4" presStyleLbl="fgAcc4" presStyleIdx="0" presStyleCnt="3">
        <dgm:presLayoutVars>
          <dgm:chPref val="3"/>
        </dgm:presLayoutVars>
      </dgm:prSet>
      <dgm:spPr/>
      <dgm:t>
        <a:bodyPr/>
        <a:lstStyle/>
        <a:p>
          <a:endParaRPr lang="en-US"/>
        </a:p>
      </dgm:t>
    </dgm:pt>
    <dgm:pt modelId="{E24459F1-7211-4920-BD00-E26321FA69FC}" type="pres">
      <dgm:prSet presAssocID="{00E1BF4F-75B3-4585-A93A-FC4C9F785FF1}" presName="hierChild5" presStyleCnt="0"/>
      <dgm:spPr/>
    </dgm:pt>
    <dgm:pt modelId="{2D7D6612-F50F-4D17-A8B4-C60D595A38FF}" type="pres">
      <dgm:prSet presAssocID="{82E3D57D-BE33-47B7-96E0-FC8BE920C5BD}" presName="Name23" presStyleLbl="parChTrans1D4" presStyleIdx="1" presStyleCnt="3"/>
      <dgm:spPr/>
      <dgm:t>
        <a:bodyPr/>
        <a:lstStyle/>
        <a:p>
          <a:endParaRPr lang="en-US"/>
        </a:p>
      </dgm:t>
    </dgm:pt>
    <dgm:pt modelId="{5917A1A5-E820-44A1-8493-3885ACB7F33A}" type="pres">
      <dgm:prSet presAssocID="{B8F0E78F-D1A2-4A49-AF2C-28861EEE105E}" presName="hierRoot4" presStyleCnt="0"/>
      <dgm:spPr/>
    </dgm:pt>
    <dgm:pt modelId="{F6786EDB-FA30-40DC-8EFB-2B36BA1B8B0D}" type="pres">
      <dgm:prSet presAssocID="{B8F0E78F-D1A2-4A49-AF2C-28861EEE105E}" presName="composite4" presStyleCnt="0"/>
      <dgm:spPr/>
    </dgm:pt>
    <dgm:pt modelId="{7BD97E8C-B4A3-44D6-B347-AE622993B895}" type="pres">
      <dgm:prSet presAssocID="{B8F0E78F-D1A2-4A49-AF2C-28861EEE105E}" presName="background4" presStyleLbl="node4" presStyleIdx="1" presStyleCnt="3"/>
      <dgm:spPr/>
    </dgm:pt>
    <dgm:pt modelId="{2CC9A155-7C9E-4940-A2CE-31C26F2DD178}" type="pres">
      <dgm:prSet presAssocID="{B8F0E78F-D1A2-4A49-AF2C-28861EEE105E}" presName="text4" presStyleLbl="fgAcc4" presStyleIdx="1" presStyleCnt="3">
        <dgm:presLayoutVars>
          <dgm:chPref val="3"/>
        </dgm:presLayoutVars>
      </dgm:prSet>
      <dgm:spPr/>
      <dgm:t>
        <a:bodyPr/>
        <a:lstStyle/>
        <a:p>
          <a:endParaRPr lang="en-US"/>
        </a:p>
      </dgm:t>
    </dgm:pt>
    <dgm:pt modelId="{5EA37861-8422-45ED-A382-3D3E68B37821}" type="pres">
      <dgm:prSet presAssocID="{B8F0E78F-D1A2-4A49-AF2C-28861EEE105E}" presName="hierChild5" presStyleCnt="0"/>
      <dgm:spPr/>
    </dgm:pt>
    <dgm:pt modelId="{B531D770-C1BC-459E-B140-A1B79D89A7A2}" type="pres">
      <dgm:prSet presAssocID="{BE0E416C-8F02-498D-A0A2-9BEE1FC6AFEB}" presName="Name10" presStyleLbl="parChTrans1D2" presStyleIdx="1" presStyleCnt="2"/>
      <dgm:spPr/>
      <dgm:t>
        <a:bodyPr/>
        <a:lstStyle/>
        <a:p>
          <a:endParaRPr lang="en-US"/>
        </a:p>
      </dgm:t>
    </dgm:pt>
    <dgm:pt modelId="{BA9765A2-F3F9-467B-B7E2-A9842616239D}" type="pres">
      <dgm:prSet presAssocID="{4FC9F472-1943-42F4-9F31-1630EA338EA8}" presName="hierRoot2" presStyleCnt="0"/>
      <dgm:spPr/>
    </dgm:pt>
    <dgm:pt modelId="{F458EF83-FF96-4504-AAA3-E9F92E637668}" type="pres">
      <dgm:prSet presAssocID="{4FC9F472-1943-42F4-9F31-1630EA338EA8}" presName="composite2" presStyleCnt="0"/>
      <dgm:spPr/>
    </dgm:pt>
    <dgm:pt modelId="{7A62CA93-3C58-43FA-9753-783C4D8B70E2}" type="pres">
      <dgm:prSet presAssocID="{4FC9F472-1943-42F4-9F31-1630EA338EA8}" presName="background2" presStyleLbl="node2" presStyleIdx="1" presStyleCnt="2"/>
      <dgm:spPr/>
    </dgm:pt>
    <dgm:pt modelId="{8D2E1824-FE6A-4B9C-8FA6-5B9E25C3221A}" type="pres">
      <dgm:prSet presAssocID="{4FC9F472-1943-42F4-9F31-1630EA338EA8}" presName="text2" presStyleLbl="fgAcc2" presStyleIdx="1" presStyleCnt="2">
        <dgm:presLayoutVars>
          <dgm:chPref val="3"/>
        </dgm:presLayoutVars>
      </dgm:prSet>
      <dgm:spPr/>
      <dgm:t>
        <a:bodyPr/>
        <a:lstStyle/>
        <a:p>
          <a:endParaRPr lang="en-US"/>
        </a:p>
      </dgm:t>
    </dgm:pt>
    <dgm:pt modelId="{7A0EA3F3-FCA6-45B9-84A6-DEFE72005A11}" type="pres">
      <dgm:prSet presAssocID="{4FC9F472-1943-42F4-9F31-1630EA338EA8}" presName="hierChild3" presStyleCnt="0"/>
      <dgm:spPr/>
    </dgm:pt>
    <dgm:pt modelId="{81DF1EFA-6DFA-4642-A5FC-67D3CDDEF361}" type="pres">
      <dgm:prSet presAssocID="{69EB20F1-7ED0-41F6-9445-53AC407150D7}" presName="Name17" presStyleLbl="parChTrans1D3" presStyleIdx="1" presStyleCnt="2"/>
      <dgm:spPr/>
      <dgm:t>
        <a:bodyPr/>
        <a:lstStyle/>
        <a:p>
          <a:endParaRPr lang="en-US"/>
        </a:p>
      </dgm:t>
    </dgm:pt>
    <dgm:pt modelId="{2F5A33B2-B5B4-4D9E-9AE7-075BEEA9C0BA}" type="pres">
      <dgm:prSet presAssocID="{CB19A92B-8218-40C1-96DC-FF2720F8B716}" presName="hierRoot3" presStyleCnt="0"/>
      <dgm:spPr/>
    </dgm:pt>
    <dgm:pt modelId="{53856A54-847D-48FB-9475-1F107CCE1530}" type="pres">
      <dgm:prSet presAssocID="{CB19A92B-8218-40C1-96DC-FF2720F8B716}" presName="composite3" presStyleCnt="0"/>
      <dgm:spPr/>
    </dgm:pt>
    <dgm:pt modelId="{57C4F1F1-BEE7-4903-8264-EE17DE9CF3A8}" type="pres">
      <dgm:prSet presAssocID="{CB19A92B-8218-40C1-96DC-FF2720F8B716}" presName="background3" presStyleLbl="node3" presStyleIdx="1" presStyleCnt="2"/>
      <dgm:spPr/>
    </dgm:pt>
    <dgm:pt modelId="{5AAF2AD5-A0E1-48DA-800A-F917546578E0}" type="pres">
      <dgm:prSet presAssocID="{CB19A92B-8218-40C1-96DC-FF2720F8B716}" presName="text3" presStyleLbl="fgAcc3" presStyleIdx="1" presStyleCnt="2" custScaleX="157143">
        <dgm:presLayoutVars>
          <dgm:chPref val="3"/>
        </dgm:presLayoutVars>
      </dgm:prSet>
      <dgm:spPr/>
      <dgm:t>
        <a:bodyPr/>
        <a:lstStyle/>
        <a:p>
          <a:endParaRPr lang="en-US"/>
        </a:p>
      </dgm:t>
    </dgm:pt>
    <dgm:pt modelId="{61A13366-28CB-4741-BF11-672919BEBDF6}" type="pres">
      <dgm:prSet presAssocID="{CB19A92B-8218-40C1-96DC-FF2720F8B716}" presName="hierChild4" presStyleCnt="0"/>
      <dgm:spPr/>
    </dgm:pt>
    <dgm:pt modelId="{ACB7E22B-9BDF-4395-8E29-EE3A49E15188}" type="pres">
      <dgm:prSet presAssocID="{29CE4604-A0FC-4B47-B54F-9D638E4EF4AA}" presName="Name23" presStyleLbl="parChTrans1D4" presStyleIdx="2" presStyleCnt="3"/>
      <dgm:spPr/>
      <dgm:t>
        <a:bodyPr/>
        <a:lstStyle/>
        <a:p>
          <a:endParaRPr lang="en-US"/>
        </a:p>
      </dgm:t>
    </dgm:pt>
    <dgm:pt modelId="{A932B904-DBFE-4E65-A034-CBED07A7BEDC}" type="pres">
      <dgm:prSet presAssocID="{CE25CC45-5C60-431B-BBBF-38B3BBBF058C}" presName="hierRoot4" presStyleCnt="0"/>
      <dgm:spPr/>
    </dgm:pt>
    <dgm:pt modelId="{7677ACDC-AAA0-4923-930A-65755EA39218}" type="pres">
      <dgm:prSet presAssocID="{CE25CC45-5C60-431B-BBBF-38B3BBBF058C}" presName="composite4" presStyleCnt="0"/>
      <dgm:spPr/>
    </dgm:pt>
    <dgm:pt modelId="{4D830357-B639-4778-9BF7-1E93BE28C52B}" type="pres">
      <dgm:prSet presAssocID="{CE25CC45-5C60-431B-BBBF-38B3BBBF058C}" presName="background4" presStyleLbl="node4" presStyleIdx="2" presStyleCnt="3"/>
      <dgm:spPr/>
    </dgm:pt>
    <dgm:pt modelId="{AFA1D5B9-ADAA-49D6-A47D-EFC352DBE701}" type="pres">
      <dgm:prSet presAssocID="{CE25CC45-5C60-431B-BBBF-38B3BBBF058C}" presName="text4" presStyleLbl="fgAcc4" presStyleIdx="2" presStyleCnt="3">
        <dgm:presLayoutVars>
          <dgm:chPref val="3"/>
        </dgm:presLayoutVars>
      </dgm:prSet>
      <dgm:spPr/>
      <dgm:t>
        <a:bodyPr/>
        <a:lstStyle/>
        <a:p>
          <a:endParaRPr lang="en-US"/>
        </a:p>
      </dgm:t>
    </dgm:pt>
    <dgm:pt modelId="{0235F982-E5C9-4773-8D0E-9A85E598A635}" type="pres">
      <dgm:prSet presAssocID="{CE25CC45-5C60-431B-BBBF-38B3BBBF058C}" presName="hierChild5" presStyleCnt="0"/>
      <dgm:spPr/>
    </dgm:pt>
  </dgm:ptLst>
  <dgm:cxnLst>
    <dgm:cxn modelId="{2A4D31E1-6217-4737-80BB-3D44707D420D}" srcId="{9DAD19AF-9AEA-4D1B-AEB1-AE4C32C0EFE9}" destId="{B4609ACB-1E07-4301-A0A1-261050FBB88C}" srcOrd="0" destOrd="0" parTransId="{041C9CBC-32A4-4B22-A4E1-3AA53A533084}" sibTransId="{EB7522B0-A982-4CC9-8985-D0429394E3BE}"/>
    <dgm:cxn modelId="{B97EE26F-3734-4E40-853D-73B50B3A2B73}" srcId="{00E1BF4F-75B3-4585-A93A-FC4C9F785FF1}" destId="{B8F0E78F-D1A2-4A49-AF2C-28861EEE105E}" srcOrd="0" destOrd="0" parTransId="{82E3D57D-BE33-47B7-96E0-FC8BE920C5BD}" sibTransId="{AD3D2F28-E574-4CFD-B22E-C74AFEA39C94}"/>
    <dgm:cxn modelId="{3BD1555D-9760-4931-BFAE-9096D548ADB4}" type="presOf" srcId="{1680E98F-7391-4D24-87EA-338EB2FC7C26}" destId="{923F693C-B83C-445D-BAC2-64ACB7EDF5A3}" srcOrd="0" destOrd="0" presId="urn:microsoft.com/office/officeart/2005/8/layout/hierarchy1"/>
    <dgm:cxn modelId="{0C0A9127-A4E2-478E-BC87-3A09B98C14E6}" type="presOf" srcId="{BE0E416C-8F02-498D-A0A2-9BEE1FC6AFEB}" destId="{B531D770-C1BC-459E-B140-A1B79D89A7A2}" srcOrd="0" destOrd="0" presId="urn:microsoft.com/office/officeart/2005/8/layout/hierarchy1"/>
    <dgm:cxn modelId="{4A4F12ED-0E50-412C-97C8-49AB00C8FAF6}" type="presOf" srcId="{00E1BF4F-75B3-4585-A93A-FC4C9F785FF1}" destId="{39A56985-D399-460E-9EFB-01715D78B7CF}" srcOrd="0" destOrd="0" presId="urn:microsoft.com/office/officeart/2005/8/layout/hierarchy1"/>
    <dgm:cxn modelId="{7D51B8ED-3E00-465D-9A63-88C57DD47213}" type="presOf" srcId="{B4609ACB-1E07-4301-A0A1-261050FBB88C}" destId="{6DBE20C9-ECA1-4E34-B6B7-E112AFC5EAE8}" srcOrd="0" destOrd="0" presId="urn:microsoft.com/office/officeart/2005/8/layout/hierarchy1"/>
    <dgm:cxn modelId="{7D0E4990-E767-4746-9A29-D686AE653175}" type="presOf" srcId="{CE25CC45-5C60-431B-BBBF-38B3BBBF058C}" destId="{AFA1D5B9-ADAA-49D6-A47D-EFC352DBE701}" srcOrd="0" destOrd="0" presId="urn:microsoft.com/office/officeart/2005/8/layout/hierarchy1"/>
    <dgm:cxn modelId="{578AEE69-8CE8-45F8-BE5D-A83A0725B77F}" srcId="{9DAD19AF-9AEA-4D1B-AEB1-AE4C32C0EFE9}" destId="{4FC9F472-1943-42F4-9F31-1630EA338EA8}" srcOrd="1" destOrd="0" parTransId="{BE0E416C-8F02-498D-A0A2-9BEE1FC6AFEB}" sibTransId="{9AC23956-7710-40E0-9AC0-869AC0159AC8}"/>
    <dgm:cxn modelId="{2A40CD31-71F8-4D00-A2DF-EA5FCFE0301C}" type="presOf" srcId="{2544B5E0-CB38-407E-81DD-B05E4F90C7AE}" destId="{94CD5DCB-E58D-4EFC-9470-1B87D59E8A1B}" srcOrd="0" destOrd="0" presId="urn:microsoft.com/office/officeart/2005/8/layout/hierarchy1"/>
    <dgm:cxn modelId="{69E8FA88-7950-4382-B8E8-AE7D5CB5CE78}" type="presOf" srcId="{CB19A92B-8218-40C1-96DC-FF2720F8B716}" destId="{5AAF2AD5-A0E1-48DA-800A-F917546578E0}" srcOrd="0" destOrd="0" presId="urn:microsoft.com/office/officeart/2005/8/layout/hierarchy1"/>
    <dgm:cxn modelId="{AD7CFFC5-7D7E-4136-AD26-B0F4308F331B}" type="presOf" srcId="{79170DBC-E934-49FE-8D21-B9007F1D0C94}" destId="{6002BF6A-9FCC-4CB0-B507-28F2FC15A83A}" srcOrd="0" destOrd="0" presId="urn:microsoft.com/office/officeart/2005/8/layout/hierarchy1"/>
    <dgm:cxn modelId="{D2E8D4D9-0991-4F92-AF18-31D3614C9CE4}" type="presOf" srcId="{69EB20F1-7ED0-41F6-9445-53AC407150D7}" destId="{81DF1EFA-6DFA-4642-A5FC-67D3CDDEF361}" srcOrd="0" destOrd="0" presId="urn:microsoft.com/office/officeart/2005/8/layout/hierarchy1"/>
    <dgm:cxn modelId="{7E2EDB83-3ABF-48A7-A234-FDB06BADD4F9}" type="presOf" srcId="{82E3D57D-BE33-47B7-96E0-FC8BE920C5BD}" destId="{2D7D6612-F50F-4D17-A8B4-C60D595A38FF}" srcOrd="0" destOrd="0" presId="urn:microsoft.com/office/officeart/2005/8/layout/hierarchy1"/>
    <dgm:cxn modelId="{456202B1-A61C-4747-91E1-5F3525895D54}" srcId="{4FC9F472-1943-42F4-9F31-1630EA338EA8}" destId="{CB19A92B-8218-40C1-96DC-FF2720F8B716}" srcOrd="0" destOrd="0" parTransId="{69EB20F1-7ED0-41F6-9445-53AC407150D7}" sibTransId="{023E2335-AC2E-4AE4-BE17-E4DDF15DD462}"/>
    <dgm:cxn modelId="{E4CAE397-E225-4035-A73C-D9DF0DA2F0CE}" type="presOf" srcId="{041C9CBC-32A4-4B22-A4E1-3AA53A533084}" destId="{0D4CD11A-2503-4531-B615-4F2C15F13245}" srcOrd="0" destOrd="0" presId="urn:microsoft.com/office/officeart/2005/8/layout/hierarchy1"/>
    <dgm:cxn modelId="{4C58E971-89EC-42DD-99D5-732337B1B833}" type="presOf" srcId="{29CE4604-A0FC-4B47-B54F-9D638E4EF4AA}" destId="{ACB7E22B-9BDF-4395-8E29-EE3A49E15188}" srcOrd="0" destOrd="0" presId="urn:microsoft.com/office/officeart/2005/8/layout/hierarchy1"/>
    <dgm:cxn modelId="{4AD2CC09-D5CE-447C-831A-73E75A093695}" srcId="{B4609ACB-1E07-4301-A0A1-261050FBB88C}" destId="{79170DBC-E934-49FE-8D21-B9007F1D0C94}" srcOrd="0" destOrd="0" parTransId="{1680E98F-7391-4D24-87EA-338EB2FC7C26}" sibTransId="{D2A938AF-CA3A-4496-ABA8-118711E66083}"/>
    <dgm:cxn modelId="{059F4299-31A4-4FF0-B40F-A50EF5892249}" type="presOf" srcId="{FA62D6F7-A25C-4D1B-B288-4AD8E3C23894}" destId="{8FE3061C-1DA1-430D-B15F-9002B9EE558D}" srcOrd="0" destOrd="0" presId="urn:microsoft.com/office/officeart/2005/8/layout/hierarchy1"/>
    <dgm:cxn modelId="{152D6463-ECBB-4CE6-97AD-7ED8E97FB4DF}" srcId="{2544B5E0-CB38-407E-81DD-B05E4F90C7AE}" destId="{9DAD19AF-9AEA-4D1B-AEB1-AE4C32C0EFE9}" srcOrd="0" destOrd="0" parTransId="{7B3320E8-4764-47A0-A0DF-2CC846115865}" sibTransId="{32DCEFDF-5170-4C3B-B201-0B9B10B7536F}"/>
    <dgm:cxn modelId="{E4DDA768-CA46-43ED-B386-5C6076314070}" srcId="{CB19A92B-8218-40C1-96DC-FF2720F8B716}" destId="{CE25CC45-5C60-431B-BBBF-38B3BBBF058C}" srcOrd="0" destOrd="0" parTransId="{29CE4604-A0FC-4B47-B54F-9D638E4EF4AA}" sibTransId="{1DAAB062-62CD-4288-B5B9-543D984839B5}"/>
    <dgm:cxn modelId="{5FFC472A-2F7C-4E90-8B46-0A5580786297}" srcId="{79170DBC-E934-49FE-8D21-B9007F1D0C94}" destId="{00E1BF4F-75B3-4585-A93A-FC4C9F785FF1}" srcOrd="0" destOrd="0" parTransId="{FA62D6F7-A25C-4D1B-B288-4AD8E3C23894}" sibTransId="{F1DC1E14-5B2A-47F3-9820-E1AB4EBCD4C3}"/>
    <dgm:cxn modelId="{B4DB1B5A-92DF-4284-8E73-DCED31847C0D}" type="presOf" srcId="{B8F0E78F-D1A2-4A49-AF2C-28861EEE105E}" destId="{2CC9A155-7C9E-4940-A2CE-31C26F2DD178}" srcOrd="0" destOrd="0" presId="urn:microsoft.com/office/officeart/2005/8/layout/hierarchy1"/>
    <dgm:cxn modelId="{B7BA3608-4E57-4E3A-A0C0-F980B285853F}" type="presOf" srcId="{9DAD19AF-9AEA-4D1B-AEB1-AE4C32C0EFE9}" destId="{1374E4FC-3041-4168-A456-E8E0EBD9E886}" srcOrd="0" destOrd="0" presId="urn:microsoft.com/office/officeart/2005/8/layout/hierarchy1"/>
    <dgm:cxn modelId="{52A790A9-81EF-43D7-A98D-AF9ED91D475E}" type="presOf" srcId="{4FC9F472-1943-42F4-9F31-1630EA338EA8}" destId="{8D2E1824-FE6A-4B9C-8FA6-5B9E25C3221A}" srcOrd="0" destOrd="0" presId="urn:microsoft.com/office/officeart/2005/8/layout/hierarchy1"/>
    <dgm:cxn modelId="{0A2F955D-68C6-4D94-B97E-42F179BE0CFE}" type="presParOf" srcId="{94CD5DCB-E58D-4EFC-9470-1B87D59E8A1B}" destId="{935A6C35-7BD7-411A-9D76-26D9BF77AEDA}" srcOrd="0" destOrd="0" presId="urn:microsoft.com/office/officeart/2005/8/layout/hierarchy1"/>
    <dgm:cxn modelId="{F4B068E7-8E16-424A-AC42-EBF3390D5EFF}" type="presParOf" srcId="{935A6C35-7BD7-411A-9D76-26D9BF77AEDA}" destId="{B196DA00-7458-4898-B136-E5B4E9C3D0B7}" srcOrd="0" destOrd="0" presId="urn:microsoft.com/office/officeart/2005/8/layout/hierarchy1"/>
    <dgm:cxn modelId="{D3BC5CB0-6228-4FFB-A5F8-7D674942E65B}" type="presParOf" srcId="{B196DA00-7458-4898-B136-E5B4E9C3D0B7}" destId="{583EA153-40B7-4706-96B5-F041242B777D}" srcOrd="0" destOrd="0" presId="urn:microsoft.com/office/officeart/2005/8/layout/hierarchy1"/>
    <dgm:cxn modelId="{F3DAB3C3-8660-4385-B0A4-B9589863D9C0}" type="presParOf" srcId="{B196DA00-7458-4898-B136-E5B4E9C3D0B7}" destId="{1374E4FC-3041-4168-A456-E8E0EBD9E886}" srcOrd="1" destOrd="0" presId="urn:microsoft.com/office/officeart/2005/8/layout/hierarchy1"/>
    <dgm:cxn modelId="{C018792D-C31C-4F9B-94BD-DC68638E005A}" type="presParOf" srcId="{935A6C35-7BD7-411A-9D76-26D9BF77AEDA}" destId="{A3B31960-2757-4CFB-828D-38C2949184D6}" srcOrd="1" destOrd="0" presId="urn:microsoft.com/office/officeart/2005/8/layout/hierarchy1"/>
    <dgm:cxn modelId="{63F2E604-F7D6-409D-9981-FACB01D45824}" type="presParOf" srcId="{A3B31960-2757-4CFB-828D-38C2949184D6}" destId="{0D4CD11A-2503-4531-B615-4F2C15F13245}" srcOrd="0" destOrd="0" presId="urn:microsoft.com/office/officeart/2005/8/layout/hierarchy1"/>
    <dgm:cxn modelId="{4BE14EFD-B504-4878-AB13-AC0F13A83B41}" type="presParOf" srcId="{A3B31960-2757-4CFB-828D-38C2949184D6}" destId="{BFEC2B4D-AA1B-4797-A719-775B79B6F0B6}" srcOrd="1" destOrd="0" presId="urn:microsoft.com/office/officeart/2005/8/layout/hierarchy1"/>
    <dgm:cxn modelId="{4B3B8188-2857-40D0-81E6-40D350EA55BE}" type="presParOf" srcId="{BFEC2B4D-AA1B-4797-A719-775B79B6F0B6}" destId="{971CD9C9-A206-4588-9662-9A249258B2FE}" srcOrd="0" destOrd="0" presId="urn:microsoft.com/office/officeart/2005/8/layout/hierarchy1"/>
    <dgm:cxn modelId="{2244D518-5030-48D4-8F73-E512814AC98E}" type="presParOf" srcId="{971CD9C9-A206-4588-9662-9A249258B2FE}" destId="{84916E0F-CAE0-4535-8BB2-D6E1F40A8059}" srcOrd="0" destOrd="0" presId="urn:microsoft.com/office/officeart/2005/8/layout/hierarchy1"/>
    <dgm:cxn modelId="{15B83C03-C725-4870-8320-F51F583B9D33}" type="presParOf" srcId="{971CD9C9-A206-4588-9662-9A249258B2FE}" destId="{6DBE20C9-ECA1-4E34-B6B7-E112AFC5EAE8}" srcOrd="1" destOrd="0" presId="urn:microsoft.com/office/officeart/2005/8/layout/hierarchy1"/>
    <dgm:cxn modelId="{5B069AE7-966F-4FCA-A659-12F27D1D1153}" type="presParOf" srcId="{BFEC2B4D-AA1B-4797-A719-775B79B6F0B6}" destId="{FC0B54B2-C056-4328-9647-92256CCBFEFA}" srcOrd="1" destOrd="0" presId="urn:microsoft.com/office/officeart/2005/8/layout/hierarchy1"/>
    <dgm:cxn modelId="{1B3156F6-D21D-4D1A-9C09-1A49C4AB72B0}" type="presParOf" srcId="{FC0B54B2-C056-4328-9647-92256CCBFEFA}" destId="{923F693C-B83C-445D-BAC2-64ACB7EDF5A3}" srcOrd="0" destOrd="0" presId="urn:microsoft.com/office/officeart/2005/8/layout/hierarchy1"/>
    <dgm:cxn modelId="{203D76AA-F2DE-43EE-989F-A60FA1CCD02C}" type="presParOf" srcId="{FC0B54B2-C056-4328-9647-92256CCBFEFA}" destId="{AA74C6EE-CB69-4C89-A83D-5F71F6628C7E}" srcOrd="1" destOrd="0" presId="urn:microsoft.com/office/officeart/2005/8/layout/hierarchy1"/>
    <dgm:cxn modelId="{3DDDA8E9-5AEF-45A6-A9EA-0B40F9574422}" type="presParOf" srcId="{AA74C6EE-CB69-4C89-A83D-5F71F6628C7E}" destId="{E0DC5A21-591E-4375-B41A-F96955934F5E}" srcOrd="0" destOrd="0" presId="urn:microsoft.com/office/officeart/2005/8/layout/hierarchy1"/>
    <dgm:cxn modelId="{4B3B8784-61C1-4E74-8A6B-6ECADE5CAA0F}" type="presParOf" srcId="{E0DC5A21-591E-4375-B41A-F96955934F5E}" destId="{447066CF-69BC-4D24-9C11-046A6ACEED20}" srcOrd="0" destOrd="0" presId="urn:microsoft.com/office/officeart/2005/8/layout/hierarchy1"/>
    <dgm:cxn modelId="{B174500B-C341-4B6B-9990-07B9A14974CC}" type="presParOf" srcId="{E0DC5A21-591E-4375-B41A-F96955934F5E}" destId="{6002BF6A-9FCC-4CB0-B507-28F2FC15A83A}" srcOrd="1" destOrd="0" presId="urn:microsoft.com/office/officeart/2005/8/layout/hierarchy1"/>
    <dgm:cxn modelId="{DC5D992A-02C5-4E2C-8BE2-5115B1DD0A0E}" type="presParOf" srcId="{AA74C6EE-CB69-4C89-A83D-5F71F6628C7E}" destId="{D15202EF-8B46-495B-A50B-F14EE397480F}" srcOrd="1" destOrd="0" presId="urn:microsoft.com/office/officeart/2005/8/layout/hierarchy1"/>
    <dgm:cxn modelId="{24B74679-3A49-4511-A797-4295FE813614}" type="presParOf" srcId="{D15202EF-8B46-495B-A50B-F14EE397480F}" destId="{8FE3061C-1DA1-430D-B15F-9002B9EE558D}" srcOrd="0" destOrd="0" presId="urn:microsoft.com/office/officeart/2005/8/layout/hierarchy1"/>
    <dgm:cxn modelId="{4BB04D53-5D5C-48A8-B189-60695603C55D}" type="presParOf" srcId="{D15202EF-8B46-495B-A50B-F14EE397480F}" destId="{4AB10EF4-BBD4-4769-9C9E-954E34C625C5}" srcOrd="1" destOrd="0" presId="urn:microsoft.com/office/officeart/2005/8/layout/hierarchy1"/>
    <dgm:cxn modelId="{3D4D8A40-6B22-4384-8407-907D461AB748}" type="presParOf" srcId="{4AB10EF4-BBD4-4769-9C9E-954E34C625C5}" destId="{18F97CBD-48B2-4851-97BB-A3A5C39D4A9E}" srcOrd="0" destOrd="0" presId="urn:microsoft.com/office/officeart/2005/8/layout/hierarchy1"/>
    <dgm:cxn modelId="{412D26EB-1CA2-44C0-952F-E43D11676F3B}" type="presParOf" srcId="{18F97CBD-48B2-4851-97BB-A3A5C39D4A9E}" destId="{4CAAC627-4A3B-4C48-B158-292CBD386985}" srcOrd="0" destOrd="0" presId="urn:microsoft.com/office/officeart/2005/8/layout/hierarchy1"/>
    <dgm:cxn modelId="{D0375D85-FD1A-4E80-8AF6-D873664CCC25}" type="presParOf" srcId="{18F97CBD-48B2-4851-97BB-A3A5C39D4A9E}" destId="{39A56985-D399-460E-9EFB-01715D78B7CF}" srcOrd="1" destOrd="0" presId="urn:microsoft.com/office/officeart/2005/8/layout/hierarchy1"/>
    <dgm:cxn modelId="{8D59E009-CD79-4A35-B074-6AA75D9B6DAE}" type="presParOf" srcId="{4AB10EF4-BBD4-4769-9C9E-954E34C625C5}" destId="{E24459F1-7211-4920-BD00-E26321FA69FC}" srcOrd="1" destOrd="0" presId="urn:microsoft.com/office/officeart/2005/8/layout/hierarchy1"/>
    <dgm:cxn modelId="{B74CDCE9-0496-4A77-8CA7-0B3424D53321}" type="presParOf" srcId="{E24459F1-7211-4920-BD00-E26321FA69FC}" destId="{2D7D6612-F50F-4D17-A8B4-C60D595A38FF}" srcOrd="0" destOrd="0" presId="urn:microsoft.com/office/officeart/2005/8/layout/hierarchy1"/>
    <dgm:cxn modelId="{84315CC3-446E-4448-A804-D5DC3CAE3D8E}" type="presParOf" srcId="{E24459F1-7211-4920-BD00-E26321FA69FC}" destId="{5917A1A5-E820-44A1-8493-3885ACB7F33A}" srcOrd="1" destOrd="0" presId="urn:microsoft.com/office/officeart/2005/8/layout/hierarchy1"/>
    <dgm:cxn modelId="{D59573FE-7B85-4555-9C9D-27872CE3B3D4}" type="presParOf" srcId="{5917A1A5-E820-44A1-8493-3885ACB7F33A}" destId="{F6786EDB-FA30-40DC-8EFB-2B36BA1B8B0D}" srcOrd="0" destOrd="0" presId="urn:microsoft.com/office/officeart/2005/8/layout/hierarchy1"/>
    <dgm:cxn modelId="{97C6034D-F680-4CB2-B148-2CD1A1AC269A}" type="presParOf" srcId="{F6786EDB-FA30-40DC-8EFB-2B36BA1B8B0D}" destId="{7BD97E8C-B4A3-44D6-B347-AE622993B895}" srcOrd="0" destOrd="0" presId="urn:microsoft.com/office/officeart/2005/8/layout/hierarchy1"/>
    <dgm:cxn modelId="{5E7F58AA-4FEC-44A1-B249-1C11F2F8168F}" type="presParOf" srcId="{F6786EDB-FA30-40DC-8EFB-2B36BA1B8B0D}" destId="{2CC9A155-7C9E-4940-A2CE-31C26F2DD178}" srcOrd="1" destOrd="0" presId="urn:microsoft.com/office/officeart/2005/8/layout/hierarchy1"/>
    <dgm:cxn modelId="{72CA5C25-E724-4D60-9C4F-5E7A77BDC384}" type="presParOf" srcId="{5917A1A5-E820-44A1-8493-3885ACB7F33A}" destId="{5EA37861-8422-45ED-A382-3D3E68B37821}" srcOrd="1" destOrd="0" presId="urn:microsoft.com/office/officeart/2005/8/layout/hierarchy1"/>
    <dgm:cxn modelId="{CE4EEE72-6987-4E40-A834-CE9F0606A080}" type="presParOf" srcId="{A3B31960-2757-4CFB-828D-38C2949184D6}" destId="{B531D770-C1BC-459E-B140-A1B79D89A7A2}" srcOrd="2" destOrd="0" presId="urn:microsoft.com/office/officeart/2005/8/layout/hierarchy1"/>
    <dgm:cxn modelId="{2A037E8E-BE9A-45FF-98BC-D1B6B2C82378}" type="presParOf" srcId="{A3B31960-2757-4CFB-828D-38C2949184D6}" destId="{BA9765A2-F3F9-467B-B7E2-A9842616239D}" srcOrd="3" destOrd="0" presId="urn:microsoft.com/office/officeart/2005/8/layout/hierarchy1"/>
    <dgm:cxn modelId="{50B75C74-2FF2-4B68-BFFB-170A20728308}" type="presParOf" srcId="{BA9765A2-F3F9-467B-B7E2-A9842616239D}" destId="{F458EF83-FF96-4504-AAA3-E9F92E637668}" srcOrd="0" destOrd="0" presId="urn:microsoft.com/office/officeart/2005/8/layout/hierarchy1"/>
    <dgm:cxn modelId="{15514DBB-B82B-4345-9287-3CF6C88F416E}" type="presParOf" srcId="{F458EF83-FF96-4504-AAA3-E9F92E637668}" destId="{7A62CA93-3C58-43FA-9753-783C4D8B70E2}" srcOrd="0" destOrd="0" presId="urn:microsoft.com/office/officeart/2005/8/layout/hierarchy1"/>
    <dgm:cxn modelId="{B0A015F4-75F5-4D56-A8F8-83A743F7B1BF}" type="presParOf" srcId="{F458EF83-FF96-4504-AAA3-E9F92E637668}" destId="{8D2E1824-FE6A-4B9C-8FA6-5B9E25C3221A}" srcOrd="1" destOrd="0" presId="urn:microsoft.com/office/officeart/2005/8/layout/hierarchy1"/>
    <dgm:cxn modelId="{A2E71E18-8607-4E7E-9E71-8FBFD3E7EEE1}" type="presParOf" srcId="{BA9765A2-F3F9-467B-B7E2-A9842616239D}" destId="{7A0EA3F3-FCA6-45B9-84A6-DEFE72005A11}" srcOrd="1" destOrd="0" presId="urn:microsoft.com/office/officeart/2005/8/layout/hierarchy1"/>
    <dgm:cxn modelId="{F030B7C5-4778-4A79-85F4-0590F87B7396}" type="presParOf" srcId="{7A0EA3F3-FCA6-45B9-84A6-DEFE72005A11}" destId="{81DF1EFA-6DFA-4642-A5FC-67D3CDDEF361}" srcOrd="0" destOrd="0" presId="urn:microsoft.com/office/officeart/2005/8/layout/hierarchy1"/>
    <dgm:cxn modelId="{A50E3FF8-346F-4385-84FB-1A5FC6B94BE7}" type="presParOf" srcId="{7A0EA3F3-FCA6-45B9-84A6-DEFE72005A11}" destId="{2F5A33B2-B5B4-4D9E-9AE7-075BEEA9C0BA}" srcOrd="1" destOrd="0" presId="urn:microsoft.com/office/officeart/2005/8/layout/hierarchy1"/>
    <dgm:cxn modelId="{77AEDADD-3F95-40F5-BBD2-534F829AB466}" type="presParOf" srcId="{2F5A33B2-B5B4-4D9E-9AE7-075BEEA9C0BA}" destId="{53856A54-847D-48FB-9475-1F107CCE1530}" srcOrd="0" destOrd="0" presId="urn:microsoft.com/office/officeart/2005/8/layout/hierarchy1"/>
    <dgm:cxn modelId="{5477F04E-AB5E-40A8-9513-418A547C61DF}" type="presParOf" srcId="{53856A54-847D-48FB-9475-1F107CCE1530}" destId="{57C4F1F1-BEE7-4903-8264-EE17DE9CF3A8}" srcOrd="0" destOrd="0" presId="urn:microsoft.com/office/officeart/2005/8/layout/hierarchy1"/>
    <dgm:cxn modelId="{9954EAE7-1CCC-42A3-9E2E-BE31EBB72F51}" type="presParOf" srcId="{53856A54-847D-48FB-9475-1F107CCE1530}" destId="{5AAF2AD5-A0E1-48DA-800A-F917546578E0}" srcOrd="1" destOrd="0" presId="urn:microsoft.com/office/officeart/2005/8/layout/hierarchy1"/>
    <dgm:cxn modelId="{5C3AE9CE-E2DC-4637-83D2-F8EA4BA960EE}" type="presParOf" srcId="{2F5A33B2-B5B4-4D9E-9AE7-075BEEA9C0BA}" destId="{61A13366-28CB-4741-BF11-672919BEBDF6}" srcOrd="1" destOrd="0" presId="urn:microsoft.com/office/officeart/2005/8/layout/hierarchy1"/>
    <dgm:cxn modelId="{E57DDA59-4EC9-4D7B-B990-C0AB2BA6791B}" type="presParOf" srcId="{61A13366-28CB-4741-BF11-672919BEBDF6}" destId="{ACB7E22B-9BDF-4395-8E29-EE3A49E15188}" srcOrd="0" destOrd="0" presId="urn:microsoft.com/office/officeart/2005/8/layout/hierarchy1"/>
    <dgm:cxn modelId="{1344F472-7FD5-432A-A766-DAD37C8B8195}" type="presParOf" srcId="{61A13366-28CB-4741-BF11-672919BEBDF6}" destId="{A932B904-DBFE-4E65-A034-CBED07A7BEDC}" srcOrd="1" destOrd="0" presId="urn:microsoft.com/office/officeart/2005/8/layout/hierarchy1"/>
    <dgm:cxn modelId="{D4B429DF-AABD-4A3D-BFFF-D053F43296C6}" type="presParOf" srcId="{A932B904-DBFE-4E65-A034-CBED07A7BEDC}" destId="{7677ACDC-AAA0-4923-930A-65755EA39218}" srcOrd="0" destOrd="0" presId="urn:microsoft.com/office/officeart/2005/8/layout/hierarchy1"/>
    <dgm:cxn modelId="{6F7C068F-946F-4148-B54C-9818BEFA3D57}" type="presParOf" srcId="{7677ACDC-AAA0-4923-930A-65755EA39218}" destId="{4D830357-B639-4778-9BF7-1E93BE28C52B}" srcOrd="0" destOrd="0" presId="urn:microsoft.com/office/officeart/2005/8/layout/hierarchy1"/>
    <dgm:cxn modelId="{810018F1-6FEC-4AB8-A0E9-2F860EB1BEE7}" type="presParOf" srcId="{7677ACDC-AAA0-4923-930A-65755EA39218}" destId="{AFA1D5B9-ADAA-49D6-A47D-EFC352DBE701}" srcOrd="1" destOrd="0" presId="urn:microsoft.com/office/officeart/2005/8/layout/hierarchy1"/>
    <dgm:cxn modelId="{66D3280C-38A2-4E9D-83F6-7324BD794802}" type="presParOf" srcId="{A932B904-DBFE-4E65-A034-CBED07A7BEDC}" destId="{0235F982-E5C9-4773-8D0E-9A85E598A63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(6)</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mc:AlternateContent xmlns:mc="http://schemas.openxmlformats.org/markup-compatibility/2006">
      <mc:Choice xmlns:a14="http://schemas.microsoft.com/office/drawing/2010/main" Requires="a14">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smtClean="0">
                  <a:latin typeface="Tahoma" panose="020B0604030504040204" pitchFamily="34" charset="0"/>
                  <a:ea typeface="Tahoma" panose="020B0604030504040204" pitchFamily="34" charset="0"/>
                  <a:cs typeface="Tahoma" panose="020B0604030504040204" pitchFamily="34" charset="0"/>
                </a:rPr>
                <a:t>Les </a:t>
              </a:r>
              <a:r>
                <a:rPr lang="en-US" sz="1100" b="1" u="sng"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100" b="1" u="sng" dirty="0" smtClean="0">
                  <a:latin typeface="Tahoma" panose="020B0604030504040204" pitchFamily="34" charset="0"/>
                  <a:ea typeface="Tahoma" panose="020B0604030504040204" pitchFamily="34" charset="0"/>
                  <a:cs typeface="Tahoma" panose="020B0604030504040204" pitchFamily="34" charset="0"/>
                </a:rPr>
                <a:t> non </a:t>
              </a:r>
              <a:r>
                <a:rPr lang="en-US" sz="1100" b="1" u="sng" dirty="0" err="1" smtClean="0">
                  <a:latin typeface="Tahoma" panose="020B0604030504040204" pitchFamily="34" charset="0"/>
                  <a:ea typeface="Tahoma" panose="020B0604030504040204" pitchFamily="34" charset="0"/>
                  <a:cs typeface="Tahoma" panose="020B0604030504040204" pitchFamily="34" charset="0"/>
                </a:rPr>
                <a:t>linéaires</a:t>
              </a:r>
              <a:endParaRPr lang="en-US" sz="1100" b="1" u="sng"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en-US" sz="2000" b="0" u="none" dirty="0" smtClean="0">
                  <a:latin typeface="Tahoma" panose="020B0604030504040204" pitchFamily="34" charset="0"/>
                  <a:ea typeface="Tahoma" panose="020B0604030504040204" pitchFamily="34" charset="0"/>
                  <a:cs typeface="Tahoma" panose="020B0604030504040204" pitchFamily="34" charset="0"/>
                </a:rPr>
                <a:t>*</a:t>
              </a:r>
              <a:r>
                <a:rPr lang="en-US" sz="1400" b="0" u="none" dirty="0" err="1" smtClean="0">
                  <a:latin typeface="Tahoma" panose="020B0604030504040204" pitchFamily="34" charset="0"/>
                  <a:ea typeface="Tahoma" panose="020B0604030504040204" pitchFamily="34" charset="0"/>
                  <a:cs typeface="Tahoma" panose="020B0604030504040204" pitchFamily="34" charset="0"/>
                </a:rPr>
                <a:t>Entropie</a:t>
              </a:r>
              <a:r>
                <a:rPr lang="en-US" sz="1400" b="0" u="none" dirty="0" smtClean="0">
                  <a:latin typeface="Tahoma" panose="020B0604030504040204" pitchFamily="34" charset="0"/>
                  <a:ea typeface="Tahoma" panose="020B0604030504040204" pitchFamily="34" charset="0"/>
                  <a:cs typeface="Tahoma" panose="020B0604030504040204" pitchFamily="34" charset="0"/>
                </a:rPr>
                <a:t> simple.</a:t>
              </a:r>
            </a:p>
            <a:p>
              <a:pPr lvl="0" algn="l" defTabSz="533400">
                <a:lnSpc>
                  <a:spcPct val="90000"/>
                </a:lnSpc>
                <a:spcBef>
                  <a:spcPct val="0"/>
                </a:spcBef>
                <a:spcAft>
                  <a:spcPct val="35000"/>
                </a:spcAft>
              </a:pPr>
              <a:r>
                <a:rPr lang="fr-FR" sz="1400" dirty="0" smtClean="0">
                  <a:latin typeface="Tahoma" panose="020B0604030504040204" pitchFamily="34" charset="0"/>
                  <a:ea typeface="Tahoma" panose="020B0604030504040204" pitchFamily="34" charset="0"/>
                  <a:cs typeface="Tahoma" panose="020B0604030504040204" pitchFamily="34" charset="0"/>
                </a:rPr>
                <a:t>L’entropie est une mesure statistique issue de la théorie de l’information. Elle est introduite par Shannon pour quantifier l’information contenue dans chaque message émis dans le contexte de la communication entre une source et un récepteur.</a:t>
              </a:r>
              <a:br>
                <a:rPr lang="fr-FR" sz="1400" dirty="0" smtClean="0">
                  <a:latin typeface="Tahoma" panose="020B0604030504040204" pitchFamily="34" charset="0"/>
                  <a:ea typeface="Tahoma" panose="020B0604030504040204" pitchFamily="34" charset="0"/>
                  <a:cs typeface="Tahoma" panose="020B0604030504040204" pitchFamily="34" charset="0"/>
                </a:rPr>
              </a:br>
              <a:r>
                <a:rPr lang="fr-FR" sz="1400" dirty="0" smtClean="0">
                  <a:latin typeface="Tahoma" panose="020B0604030504040204" pitchFamily="34" charset="0"/>
                  <a:ea typeface="Tahoma" panose="020B0604030504040204" pitchFamily="34" charset="0"/>
                  <a:cs typeface="Tahoma" panose="020B0604030504040204" pitchFamily="34" charset="0"/>
                </a:rPr>
                <a:t>*Entropie approximative </a:t>
              </a:r>
              <a:r>
                <a:rPr lang="fr-FR" sz="1400" dirty="0" err="1" smtClean="0">
                  <a:latin typeface="Tahoma" panose="020B0604030504040204" pitchFamily="34" charset="0"/>
                  <a:ea typeface="Tahoma" panose="020B0604030504040204" pitchFamily="34" charset="0"/>
                  <a:cs typeface="Tahoma" panose="020B0604030504040204" pitchFamily="34" charset="0"/>
                </a:rPr>
                <a:t>ApEn</a:t>
              </a:r>
              <a:r>
                <a:rPr lang="fr-FR" sz="14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fr-FR" sz="1400" dirty="0" smtClean="0">
                  <a:latin typeface="Tahoma" panose="020B0604030504040204" pitchFamily="34" charset="0"/>
                  <a:ea typeface="Tahoma" panose="020B0604030504040204" pitchFamily="34" charset="0"/>
                  <a:cs typeface="Tahoma" panose="020B0604030504040204" pitchFamily="34" charset="0"/>
                </a:rPr>
                <a:t>C’est une mesure statistique utilisée pour évaluer la complexité des signaux de séries chronologiques physiologiques en particulier les signaux biomédicaux l’ECG qui captent facilement le bruit.</a:t>
              </a:r>
            </a:p>
            <a:p>
              <a:pPr lvl="0" algn="l" defTabSz="533400">
                <a:lnSpc>
                  <a:spcPct val="90000"/>
                </a:lnSpc>
                <a:spcBef>
                  <a:spcPct val="0"/>
                </a:spcBef>
                <a:spcAft>
                  <a:spcPct val="35000"/>
                </a:spcAft>
              </a:pPr>
              <a:r>
                <a:rPr lang="en-US" sz="1400" b="0" u="none" dirty="0" smtClean="0">
                  <a:latin typeface="Tahoma" panose="020B0604030504040204" pitchFamily="34" charset="0"/>
                  <a:ea typeface="Tahoma" panose="020B0604030504040204" pitchFamily="34" charset="0"/>
                  <a:cs typeface="Tahoma" panose="020B0604030504040204" pitchFamily="34" charset="0"/>
                </a:rPr>
                <a:t>*</a:t>
              </a:r>
              <a:r>
                <a:rPr lang="en-US" sz="1400" b="0" u="none" dirty="0" err="1" smtClean="0">
                  <a:latin typeface="Tahoma" panose="020B0604030504040204" pitchFamily="34" charset="0"/>
                  <a:ea typeface="Tahoma" panose="020B0604030504040204" pitchFamily="34" charset="0"/>
                  <a:cs typeface="Tahoma" panose="020B0604030504040204" pitchFamily="34" charset="0"/>
                </a:rPr>
                <a:t>Ecart</a:t>
              </a:r>
              <a:r>
                <a:rPr lang="en-US" sz="1400" b="0" u="none" dirty="0" smtClean="0">
                  <a:latin typeface="Tahoma" panose="020B0604030504040204" pitchFamily="34" charset="0"/>
                  <a:ea typeface="Tahoma" panose="020B0604030504040204" pitchFamily="34" charset="0"/>
                  <a:cs typeface="Tahoma" panose="020B0604030504040204" pitchFamily="34" charset="0"/>
                </a:rPr>
                <a:t> type SD1.</a:t>
              </a:r>
            </a:p>
            <a:p>
              <a:pPr lvl="0" algn="l" defTabSz="533400">
                <a:lnSpc>
                  <a:spcPct val="90000"/>
                </a:lnSpc>
                <a:spcBef>
                  <a:spcPct val="0"/>
                </a:spcBef>
                <a:spcAft>
                  <a:spcPct val="35000"/>
                </a:spcAft>
              </a:pPr>
              <a:r>
                <a:rPr lang="en-US" sz="1400" b="0" u="none" dirty="0" smtClean="0">
                  <a:latin typeface="Tahoma" panose="020B0604030504040204" pitchFamily="34" charset="0"/>
                  <a:ea typeface="Tahoma" panose="020B0604030504040204" pitchFamily="34" charset="0"/>
                  <a:cs typeface="Tahoma" panose="020B0604030504040204" pitchFamily="34" charset="0"/>
                </a:rPr>
                <a:t>*</a:t>
              </a:r>
              <a:r>
                <a:rPr lang="en-US" sz="1400" b="0" u="none" dirty="0" err="1" smtClean="0">
                  <a:latin typeface="Tahoma" panose="020B0604030504040204" pitchFamily="34" charset="0"/>
                  <a:ea typeface="Tahoma" panose="020B0604030504040204" pitchFamily="34" charset="0"/>
                  <a:cs typeface="Tahoma" panose="020B0604030504040204" pitchFamily="34" charset="0"/>
                </a:rPr>
                <a:t>Ecart</a:t>
              </a:r>
              <a:r>
                <a:rPr lang="en-US" sz="1400" b="0" u="none" dirty="0" smtClean="0">
                  <a:latin typeface="Tahoma" panose="020B0604030504040204" pitchFamily="34" charset="0"/>
                  <a:ea typeface="Tahoma" panose="020B0604030504040204" pitchFamily="34" charset="0"/>
                  <a:cs typeface="Tahoma" panose="020B0604030504040204" pitchFamily="34" charset="0"/>
                </a:rPr>
                <a:t> type SD2.</a:t>
              </a:r>
            </a:p>
            <a:p>
              <a:pPr lvl="0" algn="l" defTabSz="533400">
                <a:lnSpc>
                  <a:spcPct val="90000"/>
                </a:lnSpc>
                <a:spcBef>
                  <a:spcPct val="0"/>
                </a:spcBef>
                <a:spcAft>
                  <a:spcPct val="35000"/>
                </a:spcAft>
              </a:pPr>
              <a:r>
                <a:rPr lang="en-US" sz="1400" b="0" u="none" dirty="0" smtClean="0">
                  <a:latin typeface="Tahoma" panose="020B0604030504040204" pitchFamily="34" charset="0"/>
                  <a:ea typeface="Tahoma" panose="020B0604030504040204" pitchFamily="34" charset="0"/>
                  <a:cs typeface="Tahoma" panose="020B0604030504040204" pitchFamily="34" charset="0"/>
                </a:rPr>
                <a:t>*Le rapport SD1/SD2</a:t>
              </a:r>
              <a:endParaRPr lang="en-US" sz="1400" b="1" u="sng" dirty="0" smtClean="0">
                <a:latin typeface="Tahoma" panose="020B0604030504040204" pitchFamily="34" charset="0"/>
                <a:ea typeface="Tahoma" panose="020B0604030504040204" pitchFamily="34" charset="0"/>
                <a:cs typeface="Tahoma" panose="020B0604030504040204" pitchFamily="34" charset="0"/>
              </a:endParaRPr>
            </a:p>
            <a:p>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*DFA (</a:t>
              </a:r>
              <a:r>
                <a:rPr lang="en-US" sz="14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Detrended</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Fluctuation Analysis) pour </a:t>
              </a:r>
              <a:r>
                <a:rPr lang="en-US" sz="14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une</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série des intervalles de temps RR entre les contractions </a:t>
              </a:r>
              <a:r>
                <a:rPr lang="en-US" sz="14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ventriculaires</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d’un Coeur:</a:t>
              </a:r>
              <a14:m>
                <m:oMath xmlns:m="http://schemas.openxmlformats.org/officeDocument/2006/math">
                  <m:r>
                    <a:rPr lang="en-US" sz="1400" b="0" i="1" u="none"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𝛼</m:t>
                  </m:r>
                </m:oMath>
              </a14:m>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1-DFA ; </a:t>
              </a:r>
              <a14:m>
                <m:oMath xmlns:m="http://schemas.openxmlformats.org/officeDocument/2006/math">
                  <m:r>
                    <a:rPr lang="en-US" sz="1400" b="0" i="1" u="none"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𝛼</m:t>
                  </m:r>
                  <m:r>
                    <a:rPr lang="en-US" sz="1400" b="0" i="1" u="none"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2</m:t>
                  </m:r>
                </m:oMath>
              </a14:m>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-DFA ; resid1-DFA et resid2-DFA</a:t>
              </a:r>
            </a:p>
          </dgm:t>
          <dgm:extLst/>
        </dgm:pt>
      </mc:Choice>
      <mc:Fallback>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smtClean="0">
                  <a:latin typeface="Tahoma" panose="020B0604030504040204" pitchFamily="34" charset="0"/>
                  <a:ea typeface="Tahoma" panose="020B0604030504040204" pitchFamily="34" charset="0"/>
                  <a:cs typeface="Tahoma" panose="020B0604030504040204" pitchFamily="34" charset="0"/>
                </a:rPr>
                <a:t>Les </a:t>
              </a:r>
              <a:r>
                <a:rPr lang="en-US" sz="1100" b="1" u="sng"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100" b="1" u="sng" dirty="0" smtClean="0">
                  <a:latin typeface="Tahoma" panose="020B0604030504040204" pitchFamily="34" charset="0"/>
                  <a:ea typeface="Tahoma" panose="020B0604030504040204" pitchFamily="34" charset="0"/>
                  <a:cs typeface="Tahoma" panose="020B0604030504040204" pitchFamily="34" charset="0"/>
                </a:rPr>
                <a:t> non </a:t>
              </a:r>
              <a:r>
                <a:rPr lang="en-US" sz="1100" b="1" u="sng" dirty="0" err="1" smtClean="0">
                  <a:latin typeface="Tahoma" panose="020B0604030504040204" pitchFamily="34" charset="0"/>
                  <a:ea typeface="Tahoma" panose="020B0604030504040204" pitchFamily="34" charset="0"/>
                  <a:cs typeface="Tahoma" panose="020B0604030504040204" pitchFamily="34" charset="0"/>
                </a:rPr>
                <a:t>linéaires</a:t>
              </a:r>
              <a:endParaRPr lang="en-US" sz="1100" b="1" u="sng"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en-US" sz="2000" b="0" u="none" dirty="0" smtClean="0">
                  <a:latin typeface="Tahoma" panose="020B0604030504040204" pitchFamily="34" charset="0"/>
                  <a:ea typeface="Tahoma" panose="020B0604030504040204" pitchFamily="34" charset="0"/>
                  <a:cs typeface="Tahoma" panose="020B0604030504040204" pitchFamily="34" charset="0"/>
                </a:rPr>
                <a:t>*</a:t>
              </a:r>
              <a:r>
                <a:rPr lang="en-US" sz="1400" b="0" u="none" dirty="0" err="1" smtClean="0">
                  <a:latin typeface="Tahoma" panose="020B0604030504040204" pitchFamily="34" charset="0"/>
                  <a:ea typeface="Tahoma" panose="020B0604030504040204" pitchFamily="34" charset="0"/>
                  <a:cs typeface="Tahoma" panose="020B0604030504040204" pitchFamily="34" charset="0"/>
                </a:rPr>
                <a:t>Entropie</a:t>
              </a:r>
              <a:r>
                <a:rPr lang="en-US" sz="1400" b="0" u="none" dirty="0" smtClean="0">
                  <a:latin typeface="Tahoma" panose="020B0604030504040204" pitchFamily="34" charset="0"/>
                  <a:ea typeface="Tahoma" panose="020B0604030504040204" pitchFamily="34" charset="0"/>
                  <a:cs typeface="Tahoma" panose="020B0604030504040204" pitchFamily="34" charset="0"/>
                </a:rPr>
                <a:t> simple.</a:t>
              </a:r>
            </a:p>
            <a:p>
              <a:pPr lvl="0" algn="l" defTabSz="533400">
                <a:lnSpc>
                  <a:spcPct val="90000"/>
                </a:lnSpc>
                <a:spcBef>
                  <a:spcPct val="0"/>
                </a:spcBef>
                <a:spcAft>
                  <a:spcPct val="35000"/>
                </a:spcAft>
              </a:pPr>
              <a:r>
                <a:rPr lang="fr-FR" sz="1400" dirty="0" smtClean="0">
                  <a:latin typeface="Tahoma" panose="020B0604030504040204" pitchFamily="34" charset="0"/>
                  <a:ea typeface="Tahoma" panose="020B0604030504040204" pitchFamily="34" charset="0"/>
                  <a:cs typeface="Tahoma" panose="020B0604030504040204" pitchFamily="34" charset="0"/>
                </a:rPr>
                <a:t>L’entropie est une mesure statistique issue de la théorie de l’information. Elle est introduite par Shannon pour quantifier l’information contenue dans chaque message émis dans le contexte de la communication entre une source et un récepteur.</a:t>
              </a:r>
              <a:br>
                <a:rPr lang="fr-FR" sz="1400" dirty="0" smtClean="0">
                  <a:latin typeface="Tahoma" panose="020B0604030504040204" pitchFamily="34" charset="0"/>
                  <a:ea typeface="Tahoma" panose="020B0604030504040204" pitchFamily="34" charset="0"/>
                  <a:cs typeface="Tahoma" panose="020B0604030504040204" pitchFamily="34" charset="0"/>
                </a:rPr>
              </a:br>
              <a:r>
                <a:rPr lang="fr-FR" sz="1400" dirty="0" smtClean="0">
                  <a:latin typeface="Tahoma" panose="020B0604030504040204" pitchFamily="34" charset="0"/>
                  <a:ea typeface="Tahoma" panose="020B0604030504040204" pitchFamily="34" charset="0"/>
                  <a:cs typeface="Tahoma" panose="020B0604030504040204" pitchFamily="34" charset="0"/>
                </a:rPr>
                <a:t>*Entropie approximative </a:t>
              </a:r>
              <a:r>
                <a:rPr lang="fr-FR" sz="1400" dirty="0" err="1" smtClean="0">
                  <a:latin typeface="Tahoma" panose="020B0604030504040204" pitchFamily="34" charset="0"/>
                  <a:ea typeface="Tahoma" panose="020B0604030504040204" pitchFamily="34" charset="0"/>
                  <a:cs typeface="Tahoma" panose="020B0604030504040204" pitchFamily="34" charset="0"/>
                </a:rPr>
                <a:t>ApEn</a:t>
              </a:r>
              <a:r>
                <a:rPr lang="fr-FR" sz="14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fr-FR" sz="1400" dirty="0" smtClean="0">
                  <a:latin typeface="Tahoma" panose="020B0604030504040204" pitchFamily="34" charset="0"/>
                  <a:ea typeface="Tahoma" panose="020B0604030504040204" pitchFamily="34" charset="0"/>
                  <a:cs typeface="Tahoma" panose="020B0604030504040204" pitchFamily="34" charset="0"/>
                </a:rPr>
                <a:t>C’est une mesure statistique utilisée pour évaluer la complexité des signaux de séries chronologiques physiologiques en particulier les signaux biomédicaux l’ECG qui captent facilement le bruit.</a:t>
              </a:r>
            </a:p>
            <a:p>
              <a:pPr lvl="0" algn="l" defTabSz="533400">
                <a:lnSpc>
                  <a:spcPct val="90000"/>
                </a:lnSpc>
                <a:spcBef>
                  <a:spcPct val="0"/>
                </a:spcBef>
                <a:spcAft>
                  <a:spcPct val="35000"/>
                </a:spcAft>
              </a:pPr>
              <a:r>
                <a:rPr lang="en-US" sz="1400" b="0" u="none" dirty="0" smtClean="0">
                  <a:latin typeface="Tahoma" panose="020B0604030504040204" pitchFamily="34" charset="0"/>
                  <a:ea typeface="Tahoma" panose="020B0604030504040204" pitchFamily="34" charset="0"/>
                  <a:cs typeface="Tahoma" panose="020B0604030504040204" pitchFamily="34" charset="0"/>
                </a:rPr>
                <a:t>*</a:t>
              </a:r>
              <a:r>
                <a:rPr lang="en-US" sz="1400" b="0" u="none" dirty="0" err="1" smtClean="0">
                  <a:latin typeface="Tahoma" panose="020B0604030504040204" pitchFamily="34" charset="0"/>
                  <a:ea typeface="Tahoma" panose="020B0604030504040204" pitchFamily="34" charset="0"/>
                  <a:cs typeface="Tahoma" panose="020B0604030504040204" pitchFamily="34" charset="0"/>
                </a:rPr>
                <a:t>Ecart</a:t>
              </a:r>
              <a:r>
                <a:rPr lang="en-US" sz="1400" b="0" u="none" dirty="0" smtClean="0">
                  <a:latin typeface="Tahoma" panose="020B0604030504040204" pitchFamily="34" charset="0"/>
                  <a:ea typeface="Tahoma" panose="020B0604030504040204" pitchFamily="34" charset="0"/>
                  <a:cs typeface="Tahoma" panose="020B0604030504040204" pitchFamily="34" charset="0"/>
                </a:rPr>
                <a:t> type SD1.</a:t>
              </a:r>
            </a:p>
            <a:p>
              <a:pPr lvl="0" algn="l" defTabSz="533400">
                <a:lnSpc>
                  <a:spcPct val="90000"/>
                </a:lnSpc>
                <a:spcBef>
                  <a:spcPct val="0"/>
                </a:spcBef>
                <a:spcAft>
                  <a:spcPct val="35000"/>
                </a:spcAft>
              </a:pPr>
              <a:r>
                <a:rPr lang="en-US" sz="1400" b="0" u="none" dirty="0" smtClean="0">
                  <a:latin typeface="Tahoma" panose="020B0604030504040204" pitchFamily="34" charset="0"/>
                  <a:ea typeface="Tahoma" panose="020B0604030504040204" pitchFamily="34" charset="0"/>
                  <a:cs typeface="Tahoma" panose="020B0604030504040204" pitchFamily="34" charset="0"/>
                </a:rPr>
                <a:t>*</a:t>
              </a:r>
              <a:r>
                <a:rPr lang="en-US" sz="1400" b="0" u="none" dirty="0" err="1" smtClean="0">
                  <a:latin typeface="Tahoma" panose="020B0604030504040204" pitchFamily="34" charset="0"/>
                  <a:ea typeface="Tahoma" panose="020B0604030504040204" pitchFamily="34" charset="0"/>
                  <a:cs typeface="Tahoma" panose="020B0604030504040204" pitchFamily="34" charset="0"/>
                </a:rPr>
                <a:t>Ecart</a:t>
              </a:r>
              <a:r>
                <a:rPr lang="en-US" sz="1400" b="0" u="none" dirty="0" smtClean="0">
                  <a:latin typeface="Tahoma" panose="020B0604030504040204" pitchFamily="34" charset="0"/>
                  <a:ea typeface="Tahoma" panose="020B0604030504040204" pitchFamily="34" charset="0"/>
                  <a:cs typeface="Tahoma" panose="020B0604030504040204" pitchFamily="34" charset="0"/>
                </a:rPr>
                <a:t> type SD2.</a:t>
              </a:r>
            </a:p>
            <a:p>
              <a:pPr lvl="0" algn="l" defTabSz="533400">
                <a:lnSpc>
                  <a:spcPct val="90000"/>
                </a:lnSpc>
                <a:spcBef>
                  <a:spcPct val="0"/>
                </a:spcBef>
                <a:spcAft>
                  <a:spcPct val="35000"/>
                </a:spcAft>
              </a:pPr>
              <a:r>
                <a:rPr lang="en-US" sz="1400" b="0" u="none" dirty="0" smtClean="0">
                  <a:latin typeface="Tahoma" panose="020B0604030504040204" pitchFamily="34" charset="0"/>
                  <a:ea typeface="Tahoma" panose="020B0604030504040204" pitchFamily="34" charset="0"/>
                  <a:cs typeface="Tahoma" panose="020B0604030504040204" pitchFamily="34" charset="0"/>
                </a:rPr>
                <a:t>*Le rapport SD1/SD2</a:t>
              </a:r>
              <a:endParaRPr lang="en-US" sz="1400" b="1" u="sng" dirty="0" smtClean="0">
                <a:latin typeface="Tahoma" panose="020B0604030504040204" pitchFamily="34" charset="0"/>
                <a:ea typeface="Tahoma" panose="020B0604030504040204" pitchFamily="34" charset="0"/>
                <a:cs typeface="Tahoma" panose="020B0604030504040204" pitchFamily="34" charset="0"/>
              </a:endParaRPr>
            </a:p>
            <a:p>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*DFA (</a:t>
              </a:r>
              <a:r>
                <a:rPr lang="en-US" sz="14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Detrended</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Fluctuation Analysis) pour </a:t>
              </a:r>
              <a:r>
                <a:rPr lang="en-US" sz="14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une</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série des intervalles de temps RR entre les contractions </a:t>
              </a:r>
              <a:r>
                <a:rPr lang="en-US" sz="14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ventriculaires</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d’un Coeur:</a:t>
              </a:r>
              <a:r>
                <a:rPr lang="en-US" sz="1400" b="0" i="0" u="none" smtClean="0">
                  <a:solidFill>
                    <a:schemeClr val="tx1"/>
                  </a:solidFill>
                  <a:latin typeface="Cambria Math" panose="02040503050406030204" pitchFamily="18" charset="0"/>
                  <a:ea typeface="Cambria Math" panose="02040503050406030204" pitchFamily="18" charset="0"/>
                  <a:cs typeface="Tahoma" panose="020B0604030504040204" pitchFamily="34" charset="0"/>
                </a:rPr>
                <a:t>𝛼</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1-DFA ; </a:t>
              </a:r>
              <a:r>
                <a:rPr lang="en-US" sz="1400" b="0" i="0" u="none" smtClean="0">
                  <a:solidFill>
                    <a:schemeClr val="tx1"/>
                  </a:solidFill>
                  <a:latin typeface="Cambria Math" panose="02040503050406030204" pitchFamily="18" charset="0"/>
                  <a:ea typeface="Cambria Math" panose="02040503050406030204" pitchFamily="18" charset="0"/>
                  <a:cs typeface="Tahoma" panose="020B0604030504040204" pitchFamily="34" charset="0"/>
                </a:rPr>
                <a:t>𝛼</a:t>
              </a:r>
              <a:r>
                <a:rPr lang="en-US" sz="1400" b="0" i="0" u="none" smtClean="0">
                  <a:solidFill>
                    <a:schemeClr val="tx1"/>
                  </a:solidFill>
                  <a:latin typeface="Cambria Math" panose="02040503050406030204" pitchFamily="18" charset="0"/>
                  <a:ea typeface="Cambria Math" panose="02040503050406030204" pitchFamily="18" charset="0"/>
                  <a:cs typeface="Tahoma" panose="020B0604030504040204" pitchFamily="34" charset="0"/>
                </a:rPr>
                <a:t>2</a:t>
              </a:r>
              <a:r>
                <a:rPr lang="en-US" sz="14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-DFA ; resid1-DFA et resid2-DFA</a:t>
              </a:r>
            </a:p>
          </dgm:t>
          <dgm:extLst/>
        </dgm:pt>
      </mc:Fallback>
    </mc:AlternateConten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2F330D36-B8F9-45AC-9DC8-D74C80D83892}" type="presOf" srcId="{904807BA-989A-495C-BE5C-5FC8697AF085}" destId="{F8F0FACD-3967-49E4-ADDC-E3FA07839CAA}"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D39C2A62-936C-4ED9-B1A3-DF104180CCB1}" type="presOf" srcId="{D3FCC977-F498-49A3-9EE1-7FBC9C6105E2}" destId="{70D3AACF-4080-460C-9D88-BF04E98C6855}" srcOrd="0" destOrd="0" presId="urn:microsoft.com/office/officeart/2005/8/layout/hList3"/>
    <dgm:cxn modelId="{40B2AE87-C348-4FF8-9016-C24F45ADC0A0}" type="presOf" srcId="{F2563A68-E78E-4B14-9C9A-10790D5D09E6}" destId="{20B894B8-224D-4FCE-A311-3182C0A8FCB5}" srcOrd="0" destOrd="0" presId="urn:microsoft.com/office/officeart/2005/8/layout/hList3"/>
    <dgm:cxn modelId="{EE65386F-93C1-4201-B67D-2628EF8A534F}" type="presParOf" srcId="{70D3AACF-4080-460C-9D88-BF04E98C6855}" destId="{20B894B8-224D-4FCE-A311-3182C0A8FCB5}" srcOrd="0" destOrd="0" presId="urn:microsoft.com/office/officeart/2005/8/layout/hList3"/>
    <dgm:cxn modelId="{B92CA6EA-70FB-485B-BD1B-8191EEBA9AC4}" type="presParOf" srcId="{70D3AACF-4080-460C-9D88-BF04E98C6855}" destId="{88C16499-CCD0-4E18-ADF7-1F400139F6B3}" srcOrd="1" destOrd="0" presId="urn:microsoft.com/office/officeart/2005/8/layout/hList3"/>
    <dgm:cxn modelId="{C5487F91-AC3B-47D1-873A-7DA855E72DF5}" type="presParOf" srcId="{88C16499-CCD0-4E18-ADF7-1F400139F6B3}" destId="{F8F0FACD-3967-49E4-ADDC-E3FA07839CAA}" srcOrd="0" destOrd="0" presId="urn:microsoft.com/office/officeart/2005/8/layout/hList3"/>
    <dgm:cxn modelId="{124B5C5E-B78D-4DCA-B74F-D4D5AFB91012}"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(6)</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a:blipFill rotWithShape="0">
          <a:blip xmlns:r="http://schemas.openxmlformats.org/officeDocument/2006/relationships" r:embed="rId1"/>
          <a:stretch>
            <a:fillRect l="-1119" t="-533" r="-746"/>
          </a:stretch>
        </a:blipFill>
      </dgm:spPr>
      <dgm:t>
        <a:bodyPr/>
        <a:lstStyle/>
        <a:p>
          <a:r>
            <a:rPr lang="en-US">
              <a:noFill/>
            </a:rPr>
            <a:t> </a:t>
          </a: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2F330D36-B8F9-45AC-9DC8-D74C80D83892}" type="presOf" srcId="{904807BA-989A-495C-BE5C-5FC8697AF085}" destId="{F8F0FACD-3967-49E4-ADDC-E3FA07839CAA}"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D39C2A62-936C-4ED9-B1A3-DF104180CCB1}" type="presOf" srcId="{D3FCC977-F498-49A3-9EE1-7FBC9C6105E2}" destId="{70D3AACF-4080-460C-9D88-BF04E98C6855}" srcOrd="0" destOrd="0" presId="urn:microsoft.com/office/officeart/2005/8/layout/hList3"/>
    <dgm:cxn modelId="{40B2AE87-C348-4FF8-9016-C24F45ADC0A0}" type="presOf" srcId="{F2563A68-E78E-4B14-9C9A-10790D5D09E6}" destId="{20B894B8-224D-4FCE-A311-3182C0A8FCB5}" srcOrd="0" destOrd="0" presId="urn:microsoft.com/office/officeart/2005/8/layout/hList3"/>
    <dgm:cxn modelId="{EE65386F-93C1-4201-B67D-2628EF8A534F}" type="presParOf" srcId="{70D3AACF-4080-460C-9D88-BF04E98C6855}" destId="{20B894B8-224D-4FCE-A311-3182C0A8FCB5}" srcOrd="0" destOrd="0" presId="urn:microsoft.com/office/officeart/2005/8/layout/hList3"/>
    <dgm:cxn modelId="{B92CA6EA-70FB-485B-BD1B-8191EEBA9AC4}" type="presParOf" srcId="{70D3AACF-4080-460C-9D88-BF04E98C6855}" destId="{88C16499-CCD0-4E18-ADF7-1F400139F6B3}" srcOrd="1" destOrd="0" presId="urn:microsoft.com/office/officeart/2005/8/layout/hList3"/>
    <dgm:cxn modelId="{C5487F91-AC3B-47D1-873A-7DA855E72DF5}" type="presParOf" srcId="{88C16499-CCD0-4E18-ADF7-1F400139F6B3}" destId="{F8F0FACD-3967-49E4-ADDC-E3FA07839CAA}" srcOrd="0" destOrd="0" presId="urn:microsoft.com/office/officeart/2005/8/layout/hList3"/>
    <dgm:cxn modelId="{124B5C5E-B78D-4DCA-B74F-D4D5AFB91012}"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(7)</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smtClean="0">
              <a:latin typeface="Tahoma" panose="020B0604030504040204" pitchFamily="34" charset="0"/>
              <a:ea typeface="Tahoma" panose="020B0604030504040204" pitchFamily="34" charset="0"/>
              <a:cs typeface="Tahoma" panose="020B0604030504040204" pitchFamily="34" charset="0"/>
            </a:rPr>
            <a:t>Les </a:t>
          </a:r>
          <a:r>
            <a:rPr lang="en-US" sz="1100" b="1" u="sng"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100" b="1" u="sng" dirty="0" smtClean="0">
              <a:latin typeface="Tahoma" panose="020B0604030504040204" pitchFamily="34" charset="0"/>
              <a:ea typeface="Tahoma" panose="020B0604030504040204" pitchFamily="34" charset="0"/>
              <a:cs typeface="Tahoma" panose="020B0604030504040204" pitchFamily="34" charset="0"/>
            </a:rPr>
            <a:t> </a:t>
          </a:r>
          <a:r>
            <a:rPr lang="en-US" sz="1100" b="1" u="sng" dirty="0" err="1" smtClean="0">
              <a:latin typeface="Tahoma" panose="020B0604030504040204" pitchFamily="34" charset="0"/>
              <a:ea typeface="Tahoma" panose="020B0604030504040204" pitchFamily="34" charset="0"/>
              <a:cs typeface="Tahoma" panose="020B0604030504040204" pitchFamily="34" charset="0"/>
            </a:rPr>
            <a:t>cliniques</a:t>
          </a:r>
          <a:r>
            <a:rPr lang="en-US" sz="1100" b="1" u="sng"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fr-FR" sz="20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*La fréquence cardiaque , la fréquence respiratoire, la saturation en oxygène, les pouls et</a:t>
          </a:r>
          <a:r>
            <a:rPr lang="en-US" sz="20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la</a:t>
          </a:r>
          <a:r>
            <a:rPr lang="fr-FR" sz="20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pression veineuse centrale.</a:t>
          </a:r>
        </a:p>
        <a:p>
          <a:pPr lvl="0" algn="l" defTabSz="533400">
            <a:lnSpc>
              <a:spcPct val="150000"/>
            </a:lnSpc>
            <a:spcBef>
              <a:spcPct val="0"/>
            </a:spcBef>
            <a:spcAft>
              <a:spcPct val="35000"/>
            </a:spcAft>
          </a:pPr>
          <a:r>
            <a:rPr lang="fr-FR" sz="2000" b="0" i="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*L’âge, la race/l’ethnicité, la taille, le poids, la pression artérielle, le tabagisme courant, l’utilisation de médicaments antihypertenseurs, la diabète et l’hormone  NT-</a:t>
          </a:r>
          <a:r>
            <a:rPr lang="fr-FR" sz="2000" b="0" i="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proBNP</a:t>
          </a:r>
          <a:r>
            <a:rPr lang="fr-FR" sz="2000" b="0" i="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endParaRPr lang="en-US" sz="2000" b="0" u="none"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F68AC880-BA7B-4728-A5E6-15F49697610D}" type="presOf" srcId="{F2563A68-E78E-4B14-9C9A-10790D5D09E6}" destId="{20B894B8-224D-4FCE-A311-3182C0A8FCB5}" srcOrd="0" destOrd="0" presId="urn:microsoft.com/office/officeart/2005/8/layout/hList3"/>
    <dgm:cxn modelId="{6D74F630-21A6-4599-A671-C8228DE454F3}" type="presOf" srcId="{904807BA-989A-495C-BE5C-5FC8697AF085}" destId="{F8F0FACD-3967-49E4-ADDC-E3FA07839CAA}"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9F7C3240-7368-4340-91EA-E271247072E9}" type="presOf" srcId="{D3FCC977-F498-49A3-9EE1-7FBC9C6105E2}" destId="{70D3AACF-4080-460C-9D88-BF04E98C6855}" srcOrd="0" destOrd="0" presId="urn:microsoft.com/office/officeart/2005/8/layout/hList3"/>
    <dgm:cxn modelId="{A35F5864-23BD-409D-B17B-0D0D637B99FB}" type="presParOf" srcId="{70D3AACF-4080-460C-9D88-BF04E98C6855}" destId="{20B894B8-224D-4FCE-A311-3182C0A8FCB5}" srcOrd="0" destOrd="0" presId="urn:microsoft.com/office/officeart/2005/8/layout/hList3"/>
    <dgm:cxn modelId="{C372D250-197A-47B8-81EC-6E8DFCE30E74}" type="presParOf" srcId="{70D3AACF-4080-460C-9D88-BF04E98C6855}" destId="{88C16499-CCD0-4E18-ADF7-1F400139F6B3}" srcOrd="1" destOrd="0" presId="urn:microsoft.com/office/officeart/2005/8/layout/hList3"/>
    <dgm:cxn modelId="{19B29244-76BA-489D-8F7D-0DDE76A9599E}" type="presParOf" srcId="{88C16499-CCD0-4E18-ADF7-1F400139F6B3}" destId="{F8F0FACD-3967-49E4-ADDC-E3FA07839CAA}" srcOrd="0" destOrd="0" presId="urn:microsoft.com/office/officeart/2005/8/layout/hList3"/>
    <dgm:cxn modelId="{05102E01-4048-4734-98CE-41A744D66457}"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métriques</a:t>
          </a:r>
          <a:r>
            <a:rPr lang="en-US" sz="3000" b="1" dirty="0" smtClean="0">
              <a:latin typeface="Tahoma" panose="020B0604030504040204" pitchFamily="34" charset="0"/>
              <a:ea typeface="Tahoma" panose="020B0604030504040204" pitchFamily="34" charset="0"/>
              <a:cs typeface="Tahoma" panose="020B0604030504040204" pitchFamily="34" charset="0"/>
            </a:rPr>
            <a:t> de performance d’un </a:t>
          </a:r>
          <a:r>
            <a:rPr lang="en-US" sz="3000" b="1" dirty="0" err="1" smtClean="0">
              <a:latin typeface="Tahoma" panose="020B0604030504040204" pitchFamily="34" charset="0"/>
              <a:ea typeface="Tahoma" panose="020B0604030504040204" pitchFamily="34" charset="0"/>
              <a:cs typeface="Tahoma" panose="020B0604030504040204" pitchFamily="34" charset="0"/>
            </a:rPr>
            <a:t>modèle</a:t>
          </a:r>
          <a:r>
            <a:rPr lang="en-US" sz="3000" b="1" dirty="0" smtClean="0">
              <a:latin typeface="Tahoma" panose="020B0604030504040204" pitchFamily="34" charset="0"/>
              <a:ea typeface="Tahoma" panose="020B0604030504040204" pitchFamily="34" charset="0"/>
              <a:cs typeface="Tahoma" panose="020B0604030504040204" pitchFamily="34" charset="0"/>
            </a:rPr>
            <a:t> (1)</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mc:AlternateContent xmlns:mc="http://schemas.openxmlformats.org/markup-compatibility/2006" xmlns:a14="http://schemas.microsoft.com/office/drawing/2010/main">
      <mc:Choice Requires="a14">
        <dgm:pt modelId="{14D72BAE-2D15-48A9-B88C-A7B97BEE98A0}">
          <dgm:prSet phldrT="[Text]" custT="1"/>
          <dgm:spPr/>
          <dgm:t>
            <a:bodyPr anchor="t" anchorCtr="0"/>
            <a:lstStyle/>
            <a:p>
              <a:pPr algn="l"/>
              <a:r>
                <a:rPr lang="en-US" sz="1200" b="1" dirty="0" smtClean="0">
                  <a:latin typeface="Tahoma" panose="020B0604030504040204" pitchFamily="34" charset="0"/>
                  <a:ea typeface="Tahoma" panose="020B0604030504040204" pitchFamily="34" charset="0"/>
                  <a:cs typeface="Tahoma" panose="020B0604030504040204" pitchFamily="34" charset="0"/>
                </a:rPr>
                <a:t>*</a:t>
              </a:r>
              <a:r>
                <a:rPr lang="fr-FR" sz="1200" b="1" dirty="0" smtClean="0">
                  <a:latin typeface="Tahoma" panose="020B0604030504040204" pitchFamily="34" charset="0"/>
                  <a:ea typeface="Tahoma" panose="020B0604030504040204" pitchFamily="34" charset="0"/>
                  <a:cs typeface="Tahoma" panose="020B0604030504040204" pitchFamily="34" charset="0"/>
                </a:rPr>
                <a:t>La précision (</a:t>
              </a:r>
              <a:r>
                <a:rPr lang="fr-FR" sz="1200" b="1" dirty="0" err="1" smtClean="0">
                  <a:latin typeface="Tahoma" panose="020B0604030504040204" pitchFamily="34" charset="0"/>
                  <a:ea typeface="Tahoma" panose="020B0604030504040204" pitchFamily="34" charset="0"/>
                  <a:cs typeface="Tahoma" panose="020B0604030504040204" pitchFamily="34" charset="0"/>
                </a:rPr>
                <a:t>accuracy</a:t>
              </a:r>
              <a:r>
                <a:rPr lang="fr-FR" sz="1200" b="1" dirty="0" smtClean="0">
                  <a:latin typeface="Tahoma" panose="020B0604030504040204" pitchFamily="34" charset="0"/>
                  <a:ea typeface="Tahoma" panose="020B0604030504040204" pitchFamily="34" charset="0"/>
                  <a:cs typeface="Tahoma" panose="020B0604030504040204" pitchFamily="34" charset="0"/>
                </a:rPr>
                <a:t>):</a:t>
              </a:r>
            </a:p>
            <a:p>
              <a:pPr algn="l"/>
              <a:r>
                <a:rPr lang="fr-FR" sz="1200" dirty="0" smtClean="0">
                  <a:latin typeface="Tahoma" panose="020B0604030504040204" pitchFamily="34" charset="0"/>
                  <a:ea typeface="Tahoma" panose="020B0604030504040204" pitchFamily="34" charset="0"/>
                  <a:cs typeface="Tahoma" panose="020B0604030504040204" pitchFamily="34" charset="0"/>
                </a:rPr>
                <a:t>La précision représente le taux de prédictions qui correspondent exactement aux étiquettes de classes réelles.</a:t>
              </a:r>
            </a:p>
            <a:p>
              <a:pPr algn="l"/>
              <a:r>
                <a:rPr lang="fr-FR" sz="1200" dirty="0" smtClean="0">
                  <a:latin typeface="Tahoma" panose="020B0604030504040204" pitchFamily="34" charset="0"/>
                  <a:ea typeface="Tahoma" panose="020B0604030504040204" pitchFamily="34" charset="0"/>
                  <a:cs typeface="Tahoma" panose="020B0604030504040204" pitchFamily="34" charset="0"/>
                </a:rPr>
                <a:t>C’est la capacité de notre modèle à ne déclencher d’alarme que pour un vrai incendie.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Précision=</a:t>
              </a:r>
              <a14:m>
                <m:oMath xmlns:m="http://schemas.openxmlformats.org/officeDocument/2006/math">
                  <m:f>
                    <m:fPr>
                      <m:ctrlPr>
                        <a:rPr lang="fr-FR" sz="1200" b="1" i="1"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smtClean="0">
                          <a:latin typeface="Cambria Math" panose="02040503050406030204" pitchFamily="18" charset="0"/>
                          <a:ea typeface="Tahoma" panose="020B0604030504040204" pitchFamily="34" charset="0"/>
                          <a:cs typeface="Tahoma" panose="020B0604030504040204" pitchFamily="34" charset="0"/>
                        </a:rPr>
                        <m:t>𝑻𝑷</m:t>
                      </m:r>
                    </m:num>
                    <m:den>
                      <m:r>
                        <a:rPr lang="en-US" sz="1200" b="1" i="1" smtClean="0">
                          <a:latin typeface="Cambria Math" panose="02040503050406030204" pitchFamily="18" charset="0"/>
                          <a:ea typeface="Tahoma" panose="020B0604030504040204" pitchFamily="34" charset="0"/>
                          <a:cs typeface="Tahoma" panose="020B0604030504040204" pitchFamily="34" charset="0"/>
                        </a:rPr>
                        <m:t>𝑻𝑷</m:t>
                      </m:r>
                      <m:r>
                        <a:rPr lang="en-US" sz="1200" b="1" i="1" smtClean="0">
                          <a:latin typeface="Cambria Math" panose="02040503050406030204" pitchFamily="18" charset="0"/>
                          <a:ea typeface="Tahoma" panose="020B0604030504040204" pitchFamily="34" charset="0"/>
                          <a:cs typeface="Tahoma" panose="020B0604030504040204" pitchFamily="34" charset="0"/>
                        </a:rPr>
                        <m:t>+</m:t>
                      </m:r>
                      <m:r>
                        <a:rPr lang="en-US" sz="1200" b="1" i="1" smtClean="0">
                          <a:latin typeface="Cambria Math" panose="02040503050406030204" pitchFamily="18" charset="0"/>
                          <a:ea typeface="Tahoma" panose="020B0604030504040204" pitchFamily="34" charset="0"/>
                          <a:cs typeface="Tahoma" panose="020B0604030504040204" pitchFamily="34" charset="0"/>
                        </a:rPr>
                        <m:t>𝑭𝑷</m:t>
                      </m:r>
                    </m:den>
                  </m:f>
                </m:oMath>
              </a14:m>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l"/>
              <a:r>
                <a:rPr lang="en-US" sz="1200" b="1" dirty="0" smtClean="0">
                  <a:latin typeface="Tahoma" panose="020B0604030504040204" pitchFamily="34" charset="0"/>
                  <a:ea typeface="Tahoma" panose="020B0604030504040204" pitchFamily="34" charset="0"/>
                  <a:cs typeface="Tahoma" panose="020B0604030504040204" pitchFamily="34" charset="0"/>
                </a:rPr>
                <a:t>*La </a:t>
              </a:r>
              <a:r>
                <a:rPr lang="en-US" sz="1200" b="1" dirty="0" err="1" smtClean="0">
                  <a:latin typeface="Tahoma" panose="020B0604030504040204" pitchFamily="34" charset="0"/>
                  <a:ea typeface="Tahoma" panose="020B0604030504040204" pitchFamily="34" charset="0"/>
                  <a:cs typeface="Tahoma" panose="020B0604030504040204" pitchFamily="34" charset="0"/>
                </a:rPr>
                <a:t>sensibilité</a:t>
              </a:r>
              <a:r>
                <a:rPr lang="en-US" sz="1200" b="1" dirty="0" smtClean="0">
                  <a:latin typeface="Tahoma" panose="020B0604030504040204" pitchFamily="34" charset="0"/>
                  <a:ea typeface="Tahoma" panose="020B0604030504040204" pitchFamily="34" charset="0"/>
                  <a:cs typeface="Tahoma" panose="020B0604030504040204" pitchFamily="34" charset="0"/>
                </a:rPr>
                <a:t> </a:t>
              </a:r>
              <a:r>
                <a:rPr lang="en-US" sz="1200" b="1" dirty="0" err="1" smtClean="0">
                  <a:latin typeface="Tahoma" panose="020B0604030504040204" pitchFamily="34" charset="0"/>
                  <a:ea typeface="Tahoma" panose="020B0604030504040204" pitchFamily="34" charset="0"/>
                  <a:cs typeface="Tahoma" panose="020B0604030504040204" pitchFamily="34" charset="0"/>
                </a:rPr>
                <a:t>ou</a:t>
              </a:r>
              <a:r>
                <a:rPr lang="en-US" sz="1200" b="1" dirty="0" smtClean="0">
                  <a:latin typeface="Tahoma" panose="020B0604030504040204" pitchFamily="34" charset="0"/>
                  <a:ea typeface="Tahoma" panose="020B0604030504040204" pitchFamily="34" charset="0"/>
                  <a:cs typeface="Tahoma" panose="020B0604030504040204" pitchFamily="34" charset="0"/>
                </a:rPr>
                <a:t> rappel (Sensitivity or recall):</a:t>
              </a:r>
            </a:p>
            <a:p>
              <a:pPr algn="l"/>
              <a:r>
                <a:rPr lang="fr-FR" sz="1200" dirty="0" smtClean="0">
                  <a:latin typeface="Tahoma" panose="020B0604030504040204" pitchFamily="34" charset="0"/>
                  <a:ea typeface="Tahoma" panose="020B0604030504040204" pitchFamily="34" charset="0"/>
                  <a:cs typeface="Tahoma" panose="020B0604030504040204" pitchFamily="34" charset="0"/>
                </a:rPr>
                <a:t>Le rappel est la capacité d’un modèle à détecter tous les échantillons positifs.</a:t>
              </a:r>
            </a:p>
            <a:p>
              <a:pPr algn="l"/>
              <a:r>
                <a:rPr lang="fr-FR" sz="1200" dirty="0" smtClean="0">
                  <a:latin typeface="Tahoma" panose="020B0604030504040204" pitchFamily="34" charset="0"/>
                  <a:ea typeface="Tahoma" panose="020B0604030504040204" pitchFamily="34" charset="0"/>
                  <a:cs typeface="Tahoma" panose="020B0604030504040204" pitchFamily="34" charset="0"/>
                </a:rPr>
                <a:t>est le </a:t>
              </a:r>
              <a:r>
                <a:rPr lang="fr-FR" sz="1200" b="1" dirty="0" smtClean="0">
                  <a:latin typeface="Tahoma" panose="020B0604030504040204" pitchFamily="34" charset="0"/>
                  <a:ea typeface="Tahoma" panose="020B0604030504040204" pitchFamily="34" charset="0"/>
                  <a:cs typeface="Tahoma" panose="020B0604030504040204" pitchFamily="34" charset="0"/>
                </a:rPr>
                <a:t>taux de vrais positifs</a:t>
              </a:r>
              <a:r>
                <a:rPr lang="fr-FR" sz="1200" dirty="0" smtClean="0">
                  <a:latin typeface="Tahoma" panose="020B0604030504040204" pitchFamily="34" charset="0"/>
                  <a:ea typeface="Tahoma" panose="020B0604030504040204" pitchFamily="34" charset="0"/>
                  <a:cs typeface="Tahoma" panose="020B0604030504040204" pitchFamily="34" charset="0"/>
                </a:rPr>
                <a:t>, c’est à dire la proportion de positifs que l’on a correctement identifiés.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Rappel =</a:t>
              </a:r>
              <a14:m>
                <m:oMath xmlns:m="http://schemas.openxmlformats.org/officeDocument/2006/math">
                  <m:f>
                    <m:fPr>
                      <m:ctrlPr>
                        <a:rPr lang="fr-FR" sz="1200" b="1" i="1"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smtClean="0">
                          <a:latin typeface="Cambria Math" panose="02040503050406030204" pitchFamily="18" charset="0"/>
                          <a:ea typeface="Tahoma" panose="020B0604030504040204" pitchFamily="34" charset="0"/>
                          <a:cs typeface="Tahoma" panose="020B0604030504040204" pitchFamily="34" charset="0"/>
                        </a:rPr>
                        <m:t>𝑻𝑷</m:t>
                      </m:r>
                    </m:num>
                    <m:den>
                      <m:r>
                        <a:rPr lang="en-US" sz="1200" b="1" i="1" smtClean="0">
                          <a:latin typeface="Cambria Math" panose="02040503050406030204" pitchFamily="18" charset="0"/>
                          <a:ea typeface="Tahoma" panose="020B0604030504040204" pitchFamily="34" charset="0"/>
                          <a:cs typeface="Tahoma" panose="020B0604030504040204" pitchFamily="34" charset="0"/>
                        </a:rPr>
                        <m:t>𝑻𝑷</m:t>
                      </m:r>
                      <m:r>
                        <a:rPr lang="en-US" sz="1200" b="1" i="1" smtClean="0">
                          <a:latin typeface="Cambria Math" panose="02040503050406030204" pitchFamily="18" charset="0"/>
                          <a:ea typeface="Tahoma" panose="020B0604030504040204" pitchFamily="34" charset="0"/>
                          <a:cs typeface="Tahoma" panose="020B0604030504040204" pitchFamily="34" charset="0"/>
                        </a:rPr>
                        <m:t>+</m:t>
                      </m:r>
                      <m:r>
                        <a:rPr lang="en-US" sz="1200" b="1" i="1" smtClean="0">
                          <a:latin typeface="Cambria Math" panose="02040503050406030204" pitchFamily="18" charset="0"/>
                          <a:ea typeface="Tahoma" panose="020B0604030504040204" pitchFamily="34" charset="0"/>
                          <a:cs typeface="Tahoma" panose="020B0604030504040204" pitchFamily="34" charset="0"/>
                        </a:rPr>
                        <m:t>𝑭𝑵</m:t>
                      </m:r>
                    </m:den>
                  </m:f>
                </m:oMath>
              </a14:m>
              <a:r>
                <a:rPr lang="fr-FR" sz="1200" dirty="0" smtClean="0">
                  <a:latin typeface="Tahoma" panose="020B0604030504040204" pitchFamily="34" charset="0"/>
                  <a:ea typeface="Tahoma" panose="020B0604030504040204" pitchFamily="34" charset="0"/>
                  <a:cs typeface="Tahoma" panose="020B0604030504040204" pitchFamily="34" charset="0"/>
                </a:rPr>
                <a:t> </a:t>
              </a:r>
            </a:p>
            <a:p>
              <a:pPr algn="l"/>
              <a:r>
                <a:rPr lang="en-US" sz="1200" b="1" dirty="0" smtClean="0">
                  <a:latin typeface="Tahoma" panose="020B0604030504040204" pitchFamily="34" charset="0"/>
                  <a:ea typeface="Tahoma" panose="020B0604030504040204" pitchFamily="34" charset="0"/>
                  <a:cs typeface="Tahoma" panose="020B0604030504040204" pitchFamily="34" charset="0"/>
                </a:rPr>
                <a:t>*La </a:t>
              </a:r>
              <a:r>
                <a:rPr lang="en-US" sz="1200" b="1" dirty="0" err="1" smtClean="0">
                  <a:latin typeface="Tahoma" panose="020B0604030504040204" pitchFamily="34" charset="0"/>
                  <a:ea typeface="Tahoma" panose="020B0604030504040204" pitchFamily="34" charset="0"/>
                  <a:cs typeface="Tahoma" panose="020B0604030504040204" pitchFamily="34" charset="0"/>
                </a:rPr>
                <a:t>spécifité</a:t>
              </a:r>
              <a:r>
                <a:rPr lang="en-US" sz="1200" b="1" dirty="0" smtClean="0">
                  <a:latin typeface="Tahoma" panose="020B0604030504040204" pitchFamily="34" charset="0"/>
                  <a:ea typeface="Tahoma" panose="020B0604030504040204" pitchFamily="34" charset="0"/>
                  <a:cs typeface="Tahoma" panose="020B0604030504040204" pitchFamily="34" charset="0"/>
                </a:rPr>
                <a:t> (</a:t>
              </a:r>
              <a:r>
                <a:rPr lang="en-US" sz="1200" b="1" dirty="0" err="1" smtClean="0">
                  <a:latin typeface="Tahoma" panose="020B0604030504040204" pitchFamily="34" charset="0"/>
                  <a:ea typeface="Tahoma" panose="020B0604030504040204" pitchFamily="34" charset="0"/>
                  <a:cs typeface="Tahoma" panose="020B0604030504040204" pitchFamily="34" charset="0"/>
                </a:rPr>
                <a:t>specifity</a:t>
              </a:r>
              <a:r>
                <a:rPr lang="en-US" sz="1200" b="1" dirty="0" smtClean="0">
                  <a:latin typeface="Tahoma" panose="020B0604030504040204" pitchFamily="34" charset="0"/>
                  <a:ea typeface="Tahoma" panose="020B0604030504040204" pitchFamily="34" charset="0"/>
                  <a:cs typeface="Tahoma" panose="020B0604030504040204" pitchFamily="34" charset="0"/>
                </a:rPr>
                <a:t>):</a:t>
              </a:r>
            </a:p>
            <a:p>
              <a:pPr algn="l"/>
              <a:r>
                <a:rPr lang="fr-FR" sz="1200" dirty="0" err="1" smtClean="0">
                  <a:latin typeface="Tahoma" panose="020B0604030504040204" pitchFamily="34" charset="0"/>
                  <a:ea typeface="Tahoma" panose="020B0604030504040204" pitchFamily="34" charset="0"/>
                  <a:cs typeface="Tahoma" panose="020B0604030504040204" pitchFamily="34" charset="0"/>
                </a:rPr>
                <a:t>Ls</a:t>
              </a:r>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dirty="0" err="1" smtClean="0">
                  <a:latin typeface="Tahoma" panose="020B0604030504040204" pitchFamily="34" charset="0"/>
                  <a:ea typeface="Tahoma" panose="020B0604030504040204" pitchFamily="34" charset="0"/>
                  <a:cs typeface="Tahoma" panose="020B0604030504040204" pitchFamily="34" charset="0"/>
                </a:rPr>
                <a:t>spécifité</a:t>
              </a:r>
              <a:r>
                <a:rPr lang="fr-FR" sz="1200" dirty="0" smtClean="0">
                  <a:latin typeface="Tahoma" panose="020B0604030504040204" pitchFamily="34" charset="0"/>
                  <a:ea typeface="Tahoma" panose="020B0604030504040204" pitchFamily="34" charset="0"/>
                  <a:cs typeface="Tahoma" panose="020B0604030504040204" pitchFamily="34" charset="0"/>
                </a:rPr>
                <a:t> est le </a:t>
              </a:r>
              <a:r>
                <a:rPr lang="fr-FR" sz="1200" b="1" dirty="0" smtClean="0">
                  <a:latin typeface="Tahoma" panose="020B0604030504040204" pitchFamily="34" charset="0"/>
                  <a:ea typeface="Tahoma" panose="020B0604030504040204" pitchFamily="34" charset="0"/>
                  <a:cs typeface="Tahoma" panose="020B0604030504040204" pitchFamily="34" charset="0"/>
                </a:rPr>
                <a:t>taux de vrais négatifs</a:t>
              </a:r>
              <a:r>
                <a:rPr lang="fr-FR" sz="1200" dirty="0" smtClean="0">
                  <a:latin typeface="Tahoma" panose="020B0604030504040204" pitchFamily="34" charset="0"/>
                  <a:ea typeface="Tahoma" panose="020B0604030504040204" pitchFamily="34" charset="0"/>
                  <a:cs typeface="Tahoma" panose="020B0604030504040204" pitchFamily="34" charset="0"/>
                </a:rPr>
                <a:t>, autrement dit la capacité à détecter toutes les  situations où il n’y a pas d’incendie. C’est une mesure complémentaire de la sensibilité.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Spécificité=</a:t>
              </a:r>
              <a14:m>
                <m:oMath xmlns:m="http://schemas.openxmlformats.org/officeDocument/2006/math">
                  <m:f>
                    <m:fPr>
                      <m:ctrlPr>
                        <a:rPr lang="fr-FR" sz="1200" b="1" i="1"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smtClean="0">
                          <a:latin typeface="Cambria Math" panose="02040503050406030204" pitchFamily="18" charset="0"/>
                          <a:ea typeface="Tahoma" panose="020B0604030504040204" pitchFamily="34" charset="0"/>
                          <a:cs typeface="Tahoma" panose="020B0604030504040204" pitchFamily="34" charset="0"/>
                        </a:rPr>
                        <m:t>𝑻𝑵</m:t>
                      </m:r>
                    </m:num>
                    <m:den>
                      <m:r>
                        <a:rPr lang="en-US" sz="1200" b="1" i="1" smtClean="0">
                          <a:latin typeface="Cambria Math" panose="02040503050406030204" pitchFamily="18" charset="0"/>
                          <a:ea typeface="Tahoma" panose="020B0604030504040204" pitchFamily="34" charset="0"/>
                          <a:cs typeface="Tahoma" panose="020B0604030504040204" pitchFamily="34" charset="0"/>
                        </a:rPr>
                        <m:t>𝑭𝑷</m:t>
                      </m:r>
                      <m:r>
                        <a:rPr lang="en-US" sz="1200" b="1" i="1" smtClean="0">
                          <a:latin typeface="Cambria Math" panose="02040503050406030204" pitchFamily="18" charset="0"/>
                          <a:ea typeface="Tahoma" panose="020B0604030504040204" pitchFamily="34" charset="0"/>
                          <a:cs typeface="Tahoma" panose="020B0604030504040204" pitchFamily="34" charset="0"/>
                        </a:rPr>
                        <m:t>+</m:t>
                      </m:r>
                      <m:r>
                        <a:rPr lang="en-US" sz="1200" b="1" i="1" smtClean="0">
                          <a:latin typeface="Cambria Math" panose="02040503050406030204" pitchFamily="18" charset="0"/>
                          <a:ea typeface="Tahoma" panose="020B0604030504040204" pitchFamily="34" charset="0"/>
                          <a:cs typeface="Tahoma" panose="020B0604030504040204" pitchFamily="34" charset="0"/>
                        </a:rPr>
                        <m:t>𝑻𝑵</m:t>
                      </m:r>
                    </m:den>
                  </m:f>
                </m:oMath>
              </a14:m>
              <a:r>
                <a:rPr lang="fr-FR" sz="1200" b="1" dirty="0" smtClean="0">
                  <a:latin typeface="Tahoma" panose="020B0604030504040204" pitchFamily="34" charset="0"/>
                  <a:ea typeface="Tahoma" panose="020B0604030504040204" pitchFamily="34" charset="0"/>
                  <a:cs typeface="Tahoma" panose="020B0604030504040204" pitchFamily="34" charset="0"/>
                </a:rPr>
                <a:t> </a:t>
              </a:r>
            </a:p>
            <a:p>
              <a:pPr algn="l"/>
              <a:r>
                <a:rPr lang="fr-FR" sz="1400" dirty="0" smtClean="0"/>
                <a:t/>
              </a:r>
              <a:br>
                <a:rPr lang="fr-FR" sz="1400" dirty="0" smtClean="0"/>
              </a:br>
              <a:endParaRPr lang="en-US" sz="1400" b="1" dirty="0" smtClean="0">
                <a:latin typeface="Tahoma" panose="020B0604030504040204" pitchFamily="34" charset="0"/>
                <a:ea typeface="Tahoma" panose="020B0604030504040204" pitchFamily="34" charset="0"/>
                <a:cs typeface="Tahoma" panose="020B0604030504040204" pitchFamily="34" charset="0"/>
              </a:endParaRPr>
            </a:p>
          </dgm:t>
        </dgm:pt>
      </mc:Choice>
      <mc:Fallback xmlns="">
        <dgm:pt modelId="{14D72BAE-2D15-48A9-B88C-A7B97BEE98A0}">
          <dgm:prSet phldrT="[Text]" custT="1"/>
          <dgm:spPr/>
          <dgm:t>
            <a:bodyPr anchor="t" anchorCtr="0"/>
            <a:lstStyle/>
            <a:p>
              <a:pPr algn="l"/>
              <a:r>
                <a:rPr lang="en-US" sz="1200" b="1" dirty="0" smtClean="0">
                  <a:latin typeface="Tahoma" panose="020B0604030504040204" pitchFamily="34" charset="0"/>
                  <a:ea typeface="Tahoma" panose="020B0604030504040204" pitchFamily="34" charset="0"/>
                  <a:cs typeface="Tahoma" panose="020B0604030504040204" pitchFamily="34" charset="0"/>
                </a:rPr>
                <a:t>*</a:t>
              </a:r>
              <a:r>
                <a:rPr lang="fr-FR" sz="1200" b="1" dirty="0" smtClean="0">
                  <a:latin typeface="Tahoma" panose="020B0604030504040204" pitchFamily="34" charset="0"/>
                  <a:ea typeface="Tahoma" panose="020B0604030504040204" pitchFamily="34" charset="0"/>
                  <a:cs typeface="Tahoma" panose="020B0604030504040204" pitchFamily="34" charset="0"/>
                </a:rPr>
                <a:t>La précision (</a:t>
              </a:r>
              <a:r>
                <a:rPr lang="fr-FR" sz="1200" b="1" dirty="0" err="1" smtClean="0">
                  <a:latin typeface="Tahoma" panose="020B0604030504040204" pitchFamily="34" charset="0"/>
                  <a:ea typeface="Tahoma" panose="020B0604030504040204" pitchFamily="34" charset="0"/>
                  <a:cs typeface="Tahoma" panose="020B0604030504040204" pitchFamily="34" charset="0"/>
                </a:rPr>
                <a:t>accuracy</a:t>
              </a:r>
              <a:r>
                <a:rPr lang="fr-FR" sz="1200" b="1" dirty="0" smtClean="0">
                  <a:latin typeface="Tahoma" panose="020B0604030504040204" pitchFamily="34" charset="0"/>
                  <a:ea typeface="Tahoma" panose="020B0604030504040204" pitchFamily="34" charset="0"/>
                  <a:cs typeface="Tahoma" panose="020B0604030504040204" pitchFamily="34" charset="0"/>
                </a:rPr>
                <a:t>):</a:t>
              </a:r>
            </a:p>
            <a:p>
              <a:pPr algn="l"/>
              <a:r>
                <a:rPr lang="fr-FR" sz="1200" dirty="0" smtClean="0">
                  <a:latin typeface="Tahoma" panose="020B0604030504040204" pitchFamily="34" charset="0"/>
                  <a:ea typeface="Tahoma" panose="020B0604030504040204" pitchFamily="34" charset="0"/>
                  <a:cs typeface="Tahoma" panose="020B0604030504040204" pitchFamily="34" charset="0"/>
                </a:rPr>
                <a:t>La précision représente le taux de prédictions qui correspondent exactement aux étiquettes de classes réelles.</a:t>
              </a:r>
            </a:p>
            <a:p>
              <a:pPr algn="l"/>
              <a:r>
                <a:rPr lang="fr-FR" sz="1200" dirty="0" smtClean="0">
                  <a:latin typeface="Tahoma" panose="020B0604030504040204" pitchFamily="34" charset="0"/>
                  <a:ea typeface="Tahoma" panose="020B0604030504040204" pitchFamily="34" charset="0"/>
                  <a:cs typeface="Tahoma" panose="020B0604030504040204" pitchFamily="34" charset="0"/>
                </a:rPr>
                <a:t>C’est la capacité de notre modèle à ne déclencher d’alarme que pour un vrai incendie.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Précision=</a:t>
              </a:r>
              <a:r>
                <a:rPr lang="en-US" sz="1200" b="1" i="0" smtClean="0">
                  <a:latin typeface="Cambria Math" panose="02040503050406030204" pitchFamily="18" charset="0"/>
                  <a:ea typeface="Tahoma" panose="020B0604030504040204" pitchFamily="34" charset="0"/>
                  <a:cs typeface="Tahoma" panose="020B0604030504040204" pitchFamily="34" charset="0"/>
                </a:rPr>
                <a:t>𝑻𝑷</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𝑻𝑷+𝑭𝑷</a:t>
              </a:r>
              <a:r>
                <a:rPr lang="fr-FR" sz="1200" b="1" i="0" smtClean="0">
                  <a:latin typeface="Cambria Math" panose="02040503050406030204" pitchFamily="18" charset="0"/>
                  <a:ea typeface="Tahoma" panose="020B0604030504040204" pitchFamily="34" charset="0"/>
                  <a:cs typeface="Tahoma" panose="020B0604030504040204" pitchFamily="34" charset="0"/>
                </a:rPr>
                <a:t>)</a:t>
              </a: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l"/>
              <a:r>
                <a:rPr lang="en-US" sz="1200" b="1" dirty="0" smtClean="0">
                  <a:latin typeface="Tahoma" panose="020B0604030504040204" pitchFamily="34" charset="0"/>
                  <a:ea typeface="Tahoma" panose="020B0604030504040204" pitchFamily="34" charset="0"/>
                  <a:cs typeface="Tahoma" panose="020B0604030504040204" pitchFamily="34" charset="0"/>
                </a:rPr>
                <a:t>*La </a:t>
              </a:r>
              <a:r>
                <a:rPr lang="en-US" sz="1200" b="1" dirty="0" err="1" smtClean="0">
                  <a:latin typeface="Tahoma" panose="020B0604030504040204" pitchFamily="34" charset="0"/>
                  <a:ea typeface="Tahoma" panose="020B0604030504040204" pitchFamily="34" charset="0"/>
                  <a:cs typeface="Tahoma" panose="020B0604030504040204" pitchFamily="34" charset="0"/>
                </a:rPr>
                <a:t>sensibilité</a:t>
              </a:r>
              <a:r>
                <a:rPr lang="en-US" sz="1200" b="1" dirty="0" smtClean="0">
                  <a:latin typeface="Tahoma" panose="020B0604030504040204" pitchFamily="34" charset="0"/>
                  <a:ea typeface="Tahoma" panose="020B0604030504040204" pitchFamily="34" charset="0"/>
                  <a:cs typeface="Tahoma" panose="020B0604030504040204" pitchFamily="34" charset="0"/>
                </a:rPr>
                <a:t> </a:t>
              </a:r>
              <a:r>
                <a:rPr lang="en-US" sz="1200" b="1" dirty="0" err="1" smtClean="0">
                  <a:latin typeface="Tahoma" panose="020B0604030504040204" pitchFamily="34" charset="0"/>
                  <a:ea typeface="Tahoma" panose="020B0604030504040204" pitchFamily="34" charset="0"/>
                  <a:cs typeface="Tahoma" panose="020B0604030504040204" pitchFamily="34" charset="0"/>
                </a:rPr>
                <a:t>ou</a:t>
              </a:r>
              <a:r>
                <a:rPr lang="en-US" sz="1200" b="1" dirty="0" smtClean="0">
                  <a:latin typeface="Tahoma" panose="020B0604030504040204" pitchFamily="34" charset="0"/>
                  <a:ea typeface="Tahoma" panose="020B0604030504040204" pitchFamily="34" charset="0"/>
                  <a:cs typeface="Tahoma" panose="020B0604030504040204" pitchFamily="34" charset="0"/>
                </a:rPr>
                <a:t> rappel (Sensitivity or recall):</a:t>
              </a: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l"/>
              <a:r>
                <a:rPr lang="fr-FR" sz="1200" dirty="0" smtClean="0">
                  <a:latin typeface="Tahoma" panose="020B0604030504040204" pitchFamily="34" charset="0"/>
                  <a:ea typeface="Tahoma" panose="020B0604030504040204" pitchFamily="34" charset="0"/>
                  <a:cs typeface="Tahoma" panose="020B0604030504040204" pitchFamily="34" charset="0"/>
                </a:rPr>
                <a:t>Le rappel est la capacité d’un modèle à détecter tous les échantillons positifs.</a:t>
              </a: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algn="l"/>
              <a:r>
                <a:rPr lang="fr-FR" sz="1200" dirty="0" smtClean="0">
                  <a:latin typeface="Tahoma" panose="020B0604030504040204" pitchFamily="34" charset="0"/>
                  <a:ea typeface="Tahoma" panose="020B0604030504040204" pitchFamily="34" charset="0"/>
                  <a:cs typeface="Tahoma" panose="020B0604030504040204" pitchFamily="34" charset="0"/>
                </a:rPr>
                <a:t>est le </a:t>
              </a:r>
              <a:r>
                <a:rPr lang="fr-FR" sz="1200" b="1" dirty="0" smtClean="0">
                  <a:latin typeface="Tahoma" panose="020B0604030504040204" pitchFamily="34" charset="0"/>
                  <a:ea typeface="Tahoma" panose="020B0604030504040204" pitchFamily="34" charset="0"/>
                  <a:cs typeface="Tahoma" panose="020B0604030504040204" pitchFamily="34" charset="0"/>
                </a:rPr>
                <a:t>taux de vrais positifs</a:t>
              </a:r>
              <a:r>
                <a:rPr lang="fr-FR" sz="1200" dirty="0" smtClean="0">
                  <a:latin typeface="Tahoma" panose="020B0604030504040204" pitchFamily="34" charset="0"/>
                  <a:ea typeface="Tahoma" panose="020B0604030504040204" pitchFamily="34" charset="0"/>
                  <a:cs typeface="Tahoma" panose="020B0604030504040204" pitchFamily="34" charset="0"/>
                </a:rPr>
                <a:t>, c’est à dire la proportion de positifs que l’on a correctement identifiés. </a:t>
              </a: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Rappel =</a:t>
              </a:r>
              <a:r>
                <a:rPr lang="en-US" sz="1200" b="1" i="0" smtClean="0">
                  <a:latin typeface="Cambria Math" panose="02040503050406030204" pitchFamily="18" charset="0"/>
                  <a:ea typeface="Tahoma" panose="020B0604030504040204" pitchFamily="34" charset="0"/>
                  <a:cs typeface="Tahoma" panose="020B0604030504040204" pitchFamily="34" charset="0"/>
                </a:rPr>
                <a:t>𝑻𝑷</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𝑻𝑷+𝑭𝑵</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fr-FR" sz="1200" dirty="0" smtClean="0">
                  <a:latin typeface="Tahoma" panose="020B0604030504040204" pitchFamily="34" charset="0"/>
                  <a:ea typeface="Tahoma" panose="020B0604030504040204" pitchFamily="34" charset="0"/>
                  <a:cs typeface="Tahoma" panose="020B0604030504040204" pitchFamily="34" charset="0"/>
                </a:rPr>
                <a:t> </a:t>
              </a:r>
            </a:p>
            <a:p>
              <a:pPr algn="l"/>
              <a:r>
                <a:rPr lang="en-US" sz="1200" b="1" dirty="0" smtClean="0">
                  <a:latin typeface="Tahoma" panose="020B0604030504040204" pitchFamily="34" charset="0"/>
                  <a:ea typeface="Tahoma" panose="020B0604030504040204" pitchFamily="34" charset="0"/>
                  <a:cs typeface="Tahoma" panose="020B0604030504040204" pitchFamily="34" charset="0"/>
                </a:rPr>
                <a:t>*La </a:t>
              </a:r>
              <a:r>
                <a:rPr lang="en-US" sz="1200" b="1" dirty="0" err="1" smtClean="0">
                  <a:latin typeface="Tahoma" panose="020B0604030504040204" pitchFamily="34" charset="0"/>
                  <a:ea typeface="Tahoma" panose="020B0604030504040204" pitchFamily="34" charset="0"/>
                  <a:cs typeface="Tahoma" panose="020B0604030504040204" pitchFamily="34" charset="0"/>
                </a:rPr>
                <a:t>spécifité</a:t>
              </a:r>
              <a:r>
                <a:rPr lang="en-US" sz="1200" b="1" dirty="0" smtClean="0">
                  <a:latin typeface="Tahoma" panose="020B0604030504040204" pitchFamily="34" charset="0"/>
                  <a:ea typeface="Tahoma" panose="020B0604030504040204" pitchFamily="34" charset="0"/>
                  <a:cs typeface="Tahoma" panose="020B0604030504040204" pitchFamily="34" charset="0"/>
                </a:rPr>
                <a:t> (</a:t>
              </a:r>
              <a:r>
                <a:rPr lang="en-US" sz="1200" b="1" dirty="0" err="1" smtClean="0">
                  <a:latin typeface="Tahoma" panose="020B0604030504040204" pitchFamily="34" charset="0"/>
                  <a:ea typeface="Tahoma" panose="020B0604030504040204" pitchFamily="34" charset="0"/>
                  <a:cs typeface="Tahoma" panose="020B0604030504040204" pitchFamily="34" charset="0"/>
                </a:rPr>
                <a:t>specifity</a:t>
              </a:r>
              <a:r>
                <a:rPr lang="en-US" sz="1200" b="1" dirty="0" smtClean="0">
                  <a:latin typeface="Tahoma" panose="020B0604030504040204" pitchFamily="34" charset="0"/>
                  <a:ea typeface="Tahoma" panose="020B0604030504040204" pitchFamily="34" charset="0"/>
                  <a:cs typeface="Tahoma" panose="020B0604030504040204" pitchFamily="34" charset="0"/>
                </a:rPr>
                <a:t>):</a:t>
              </a: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l"/>
              <a:r>
                <a:rPr lang="fr-FR" sz="1200" dirty="0" err="1" smtClean="0">
                  <a:latin typeface="Tahoma" panose="020B0604030504040204" pitchFamily="34" charset="0"/>
                  <a:ea typeface="Tahoma" panose="020B0604030504040204" pitchFamily="34" charset="0"/>
                  <a:cs typeface="Tahoma" panose="020B0604030504040204" pitchFamily="34" charset="0"/>
                </a:rPr>
                <a:t>Ls</a:t>
              </a:r>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dirty="0" err="1" smtClean="0">
                  <a:latin typeface="Tahoma" panose="020B0604030504040204" pitchFamily="34" charset="0"/>
                  <a:ea typeface="Tahoma" panose="020B0604030504040204" pitchFamily="34" charset="0"/>
                  <a:cs typeface="Tahoma" panose="020B0604030504040204" pitchFamily="34" charset="0"/>
                </a:rPr>
                <a:t>spécifité</a:t>
              </a:r>
              <a:r>
                <a:rPr lang="fr-FR" sz="1200" dirty="0" smtClean="0">
                  <a:latin typeface="Tahoma" panose="020B0604030504040204" pitchFamily="34" charset="0"/>
                  <a:ea typeface="Tahoma" panose="020B0604030504040204" pitchFamily="34" charset="0"/>
                  <a:cs typeface="Tahoma" panose="020B0604030504040204" pitchFamily="34" charset="0"/>
                </a:rPr>
                <a:t> est le </a:t>
              </a:r>
              <a:r>
                <a:rPr lang="fr-FR" sz="1200" b="1" dirty="0" smtClean="0">
                  <a:latin typeface="Tahoma" panose="020B0604030504040204" pitchFamily="34" charset="0"/>
                  <a:ea typeface="Tahoma" panose="020B0604030504040204" pitchFamily="34" charset="0"/>
                  <a:cs typeface="Tahoma" panose="020B0604030504040204" pitchFamily="34" charset="0"/>
                </a:rPr>
                <a:t>taux de vrais négatifs</a:t>
              </a:r>
              <a:r>
                <a:rPr lang="fr-FR" sz="1200" dirty="0" smtClean="0">
                  <a:latin typeface="Tahoma" panose="020B0604030504040204" pitchFamily="34" charset="0"/>
                  <a:ea typeface="Tahoma" panose="020B0604030504040204" pitchFamily="34" charset="0"/>
                  <a:cs typeface="Tahoma" panose="020B0604030504040204" pitchFamily="34" charset="0"/>
                </a:rPr>
                <a:t>, autrement dit la capacité à détecter toutes les  situations où il n’y a pas d’incendie. C’est une mesure complémentaire de la sensibilité.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Spécificité=</a:t>
              </a:r>
              <a:r>
                <a:rPr lang="en-US" sz="1200" b="1" i="0" smtClean="0">
                  <a:latin typeface="Cambria Math" panose="02040503050406030204" pitchFamily="18" charset="0"/>
                  <a:ea typeface="Tahoma" panose="020B0604030504040204" pitchFamily="34" charset="0"/>
                  <a:cs typeface="Tahoma" panose="020B0604030504040204" pitchFamily="34" charset="0"/>
                </a:rPr>
                <a:t>𝑻𝑵</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𝑭𝑷+𝑻𝑵</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fr-FR" sz="1200" b="1" dirty="0" smtClean="0">
                  <a:latin typeface="Tahoma" panose="020B0604030504040204" pitchFamily="34" charset="0"/>
                  <a:ea typeface="Tahoma" panose="020B0604030504040204" pitchFamily="34" charset="0"/>
                  <a:cs typeface="Tahoma" panose="020B0604030504040204" pitchFamily="34" charset="0"/>
                </a:rPr>
                <a:t> </a:t>
              </a:r>
              <a:endParaRPr lang="fr-FR" sz="1200" b="1" dirty="0" smtClean="0">
                <a:latin typeface="Tahoma" panose="020B0604030504040204" pitchFamily="34" charset="0"/>
                <a:ea typeface="Tahoma" panose="020B0604030504040204" pitchFamily="34" charset="0"/>
                <a:cs typeface="Tahoma" panose="020B0604030504040204" pitchFamily="34" charset="0"/>
              </a:endParaRPr>
            </a:p>
            <a:p>
              <a:pPr algn="l"/>
              <a:r>
                <a:rPr lang="fr-FR" sz="1400" dirty="0" smtClean="0"/>
                <a:t/>
              </a:r>
              <a:br>
                <a:rPr lang="fr-FR" sz="1400" dirty="0" smtClean="0"/>
              </a:br>
              <a:endParaRPr lang="en-US" sz="1400" b="1" dirty="0" smtClean="0">
                <a:latin typeface="Tahoma" panose="020B0604030504040204" pitchFamily="34" charset="0"/>
                <a:ea typeface="Tahoma" panose="020B0604030504040204" pitchFamily="34" charset="0"/>
                <a:cs typeface="Tahoma" panose="020B0604030504040204" pitchFamily="34" charset="0"/>
              </a:endParaRPr>
            </a:p>
          </dgm:t>
        </dgm:pt>
      </mc:Fallback>
    </mc:AlternateContent>
    <dgm:pt modelId="{1DAB395A-EC08-4C71-A7EA-6E1E2A2C20FB}" type="par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8E71D94-D390-4F4A-9433-6DF8B23700E8}" type="sib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CDBB685C-C761-421D-A930-4CEA8E3110FC}" type="presOf" srcId="{14D72BAE-2D15-48A9-B88C-A7B97BEE98A0}" destId="{F8F0FACD-3967-49E4-ADDC-E3FA07839CAA}" srcOrd="0" destOrd="0" presId="urn:microsoft.com/office/officeart/2005/8/layout/hList3"/>
    <dgm:cxn modelId="{B0AC3EFB-4EE4-41BB-9F8D-A757D6E532FA}" srcId="{F2563A68-E78E-4B14-9C9A-10790D5D09E6}" destId="{14D72BAE-2D15-48A9-B88C-A7B97BEE98A0}" srcOrd="0" destOrd="0" parTransId="{1DAB395A-EC08-4C71-A7EA-6E1E2A2C20FB}" sibTransId="{88E71D94-D390-4F4A-9433-6DF8B23700E8}"/>
    <dgm:cxn modelId="{D84FA25F-9027-42B2-BF1E-9099F0456AE0}" type="presOf" srcId="{F2563A68-E78E-4B14-9C9A-10790D5D09E6}" destId="{20B894B8-224D-4FCE-A311-3182C0A8FCB5}" srcOrd="0" destOrd="0" presId="urn:microsoft.com/office/officeart/2005/8/layout/hList3"/>
    <dgm:cxn modelId="{75DB1806-B1AC-4104-9258-CB2452AC74BA}" type="presOf" srcId="{D3FCC977-F498-49A3-9EE1-7FBC9C6105E2}" destId="{70D3AACF-4080-460C-9D88-BF04E98C6855}" srcOrd="0" destOrd="0" presId="urn:microsoft.com/office/officeart/2005/8/layout/hList3"/>
    <dgm:cxn modelId="{DDEECA53-FC60-40DC-9A2E-9B8FC1672D59}" type="presParOf" srcId="{70D3AACF-4080-460C-9D88-BF04E98C6855}" destId="{20B894B8-224D-4FCE-A311-3182C0A8FCB5}" srcOrd="0" destOrd="0" presId="urn:microsoft.com/office/officeart/2005/8/layout/hList3"/>
    <dgm:cxn modelId="{BDD4D55F-2B46-4048-BD1D-C1D3A4B91228}" type="presParOf" srcId="{70D3AACF-4080-460C-9D88-BF04E98C6855}" destId="{88C16499-CCD0-4E18-ADF7-1F400139F6B3}" srcOrd="1" destOrd="0" presId="urn:microsoft.com/office/officeart/2005/8/layout/hList3"/>
    <dgm:cxn modelId="{D3CCB156-C8BA-41CC-90C6-05E45104E53D}" type="presParOf" srcId="{88C16499-CCD0-4E18-ADF7-1F400139F6B3}" destId="{F8F0FACD-3967-49E4-ADDC-E3FA07839CAA}" srcOrd="0" destOrd="0" presId="urn:microsoft.com/office/officeart/2005/8/layout/hList3"/>
    <dgm:cxn modelId="{AE6E21F0-5443-4EE7-8BF9-8008C8984003}"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métriques</a:t>
          </a:r>
          <a:r>
            <a:rPr lang="en-US" sz="3000" b="1" dirty="0" smtClean="0">
              <a:latin typeface="Tahoma" panose="020B0604030504040204" pitchFamily="34" charset="0"/>
              <a:ea typeface="Tahoma" panose="020B0604030504040204" pitchFamily="34" charset="0"/>
              <a:cs typeface="Tahoma" panose="020B0604030504040204" pitchFamily="34" charset="0"/>
            </a:rPr>
            <a:t> de performance d’un </a:t>
          </a:r>
          <a:r>
            <a:rPr lang="en-US" sz="3000" b="1" dirty="0" err="1" smtClean="0">
              <a:latin typeface="Tahoma" panose="020B0604030504040204" pitchFamily="34" charset="0"/>
              <a:ea typeface="Tahoma" panose="020B0604030504040204" pitchFamily="34" charset="0"/>
              <a:cs typeface="Tahoma" panose="020B0604030504040204" pitchFamily="34" charset="0"/>
            </a:rPr>
            <a:t>modèle</a:t>
          </a:r>
          <a:r>
            <a:rPr lang="en-US" sz="3000" b="1" dirty="0" smtClean="0">
              <a:latin typeface="Tahoma" panose="020B0604030504040204" pitchFamily="34" charset="0"/>
              <a:ea typeface="Tahoma" panose="020B0604030504040204" pitchFamily="34" charset="0"/>
              <a:cs typeface="Tahoma" panose="020B0604030504040204" pitchFamily="34" charset="0"/>
            </a:rPr>
            <a:t> (1</a:t>
          </a:r>
          <a:r>
            <a:rPr lang="en-US" sz="3000" b="1" dirty="0" smtClean="0">
              <a:latin typeface="Tahoma" panose="020B0604030504040204" pitchFamily="34" charset="0"/>
              <a:ea typeface="Tahoma" panose="020B0604030504040204" pitchFamily="34" charset="0"/>
              <a:cs typeface="Tahoma" panose="020B0604030504040204" pitchFamily="34" charset="0"/>
            </a:rPr>
            <a:t>)</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4D72BAE-2D15-48A9-B88C-A7B97BEE98A0}">
      <dgm:prSet phldrT="[Text]" custT="1"/>
      <dgm:spPr>
        <a:blipFill>
          <a:blip xmlns:r="http://schemas.openxmlformats.org/officeDocument/2006/relationships" r:embed="rId1"/>
          <a:stretch>
            <a:fillRect l="-435" t="-533"/>
          </a:stretch>
        </a:blipFill>
      </dgm:spPr>
      <dgm:t>
        <a:bodyPr/>
        <a:lstStyle/>
        <a:p>
          <a:r>
            <a:rPr lang="en-US">
              <a:noFill/>
            </a:rPr>
            <a:t> </a:t>
          </a:r>
        </a:p>
      </dgm:t>
    </dgm:pt>
    <dgm:pt modelId="{1DAB395A-EC08-4C71-A7EA-6E1E2A2C20FB}" type="par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8E71D94-D390-4F4A-9433-6DF8B23700E8}" type="sib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CDBB685C-C761-421D-A930-4CEA8E3110FC}" type="presOf" srcId="{14D72BAE-2D15-48A9-B88C-A7B97BEE98A0}" destId="{F8F0FACD-3967-49E4-ADDC-E3FA07839CAA}" srcOrd="0" destOrd="0" presId="urn:microsoft.com/office/officeart/2005/8/layout/hList3"/>
    <dgm:cxn modelId="{B0AC3EFB-4EE4-41BB-9F8D-A757D6E532FA}" srcId="{F2563A68-E78E-4B14-9C9A-10790D5D09E6}" destId="{14D72BAE-2D15-48A9-B88C-A7B97BEE98A0}" srcOrd="0" destOrd="0" parTransId="{1DAB395A-EC08-4C71-A7EA-6E1E2A2C20FB}" sibTransId="{88E71D94-D390-4F4A-9433-6DF8B23700E8}"/>
    <dgm:cxn modelId="{D84FA25F-9027-42B2-BF1E-9099F0456AE0}" type="presOf" srcId="{F2563A68-E78E-4B14-9C9A-10790D5D09E6}" destId="{20B894B8-224D-4FCE-A311-3182C0A8FCB5}" srcOrd="0" destOrd="0" presId="urn:microsoft.com/office/officeart/2005/8/layout/hList3"/>
    <dgm:cxn modelId="{75DB1806-B1AC-4104-9258-CB2452AC74BA}" type="presOf" srcId="{D3FCC977-F498-49A3-9EE1-7FBC9C6105E2}" destId="{70D3AACF-4080-460C-9D88-BF04E98C6855}" srcOrd="0" destOrd="0" presId="urn:microsoft.com/office/officeart/2005/8/layout/hList3"/>
    <dgm:cxn modelId="{DDEECA53-FC60-40DC-9A2E-9B8FC1672D59}" type="presParOf" srcId="{70D3AACF-4080-460C-9D88-BF04E98C6855}" destId="{20B894B8-224D-4FCE-A311-3182C0A8FCB5}" srcOrd="0" destOrd="0" presId="urn:microsoft.com/office/officeart/2005/8/layout/hList3"/>
    <dgm:cxn modelId="{BDD4D55F-2B46-4048-BD1D-C1D3A4B91228}" type="presParOf" srcId="{70D3AACF-4080-460C-9D88-BF04E98C6855}" destId="{88C16499-CCD0-4E18-ADF7-1F400139F6B3}" srcOrd="1" destOrd="0" presId="urn:microsoft.com/office/officeart/2005/8/layout/hList3"/>
    <dgm:cxn modelId="{D3CCB156-C8BA-41CC-90C6-05E45104E53D}" type="presParOf" srcId="{88C16499-CCD0-4E18-ADF7-1F400139F6B3}" destId="{F8F0FACD-3967-49E4-ADDC-E3FA07839CAA}" srcOrd="0" destOrd="0" presId="urn:microsoft.com/office/officeart/2005/8/layout/hList3"/>
    <dgm:cxn modelId="{AE6E21F0-5443-4EE7-8BF9-8008C8984003}"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métriques</a:t>
          </a:r>
          <a:r>
            <a:rPr lang="en-US" sz="3000" b="1" dirty="0" smtClean="0">
              <a:latin typeface="Tahoma" panose="020B0604030504040204" pitchFamily="34" charset="0"/>
              <a:ea typeface="Tahoma" panose="020B0604030504040204" pitchFamily="34" charset="0"/>
              <a:cs typeface="Tahoma" panose="020B0604030504040204" pitchFamily="34" charset="0"/>
            </a:rPr>
            <a:t> de performance d’un </a:t>
          </a:r>
          <a:r>
            <a:rPr lang="en-US" sz="3000" b="1" dirty="0" err="1" smtClean="0">
              <a:latin typeface="Tahoma" panose="020B0604030504040204" pitchFamily="34" charset="0"/>
              <a:ea typeface="Tahoma" panose="020B0604030504040204" pitchFamily="34" charset="0"/>
              <a:cs typeface="Tahoma" panose="020B0604030504040204" pitchFamily="34" charset="0"/>
            </a:rPr>
            <a:t>modèle</a:t>
          </a:r>
          <a:r>
            <a:rPr lang="en-US" sz="3000" b="1" dirty="0" smtClean="0">
              <a:latin typeface="Tahoma" panose="020B0604030504040204" pitchFamily="34" charset="0"/>
              <a:ea typeface="Tahoma" panose="020B0604030504040204" pitchFamily="34" charset="0"/>
              <a:cs typeface="Tahoma" panose="020B0604030504040204" pitchFamily="34" charset="0"/>
            </a:rPr>
            <a:t>  (2)</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mc:AlternateContent xmlns:mc="http://schemas.openxmlformats.org/markup-compatibility/2006" xmlns:a14="http://schemas.microsoft.com/office/drawing/2010/main">
      <mc:Choice Requires="a14">
        <dgm:pt modelId="{14D72BAE-2D15-48A9-B88C-A7B97BEE98A0}">
          <dgm:prSet phldrT="[Text]" custT="1"/>
          <dgm:spPr/>
          <dgm:t>
            <a:bodyPr anchor="t" anchorCtr="0"/>
            <a:lstStyle/>
            <a:p>
              <a:pPr algn="l">
                <a:lnSpc>
                  <a:spcPct val="150000"/>
                </a:lnSpc>
              </a:pPr>
              <a:r>
                <a:rPr lang="en-US" sz="1200" b="0" dirty="0" smtClean="0">
                  <a:latin typeface="Tahoma" panose="020B0604030504040204" pitchFamily="34" charset="0"/>
                  <a:ea typeface="Tahoma" panose="020B0604030504040204" pitchFamily="34" charset="0"/>
                  <a:cs typeface="Tahoma" panose="020B0604030504040204" pitchFamily="34" charset="0"/>
                </a:rPr>
                <a:t>*ROC (AUC </a:t>
              </a:r>
              <a:r>
                <a:rPr lang="fr-FR" sz="1200" dirty="0"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Area </a:t>
              </a:r>
              <a:r>
                <a:rPr lang="fr-FR" sz="1200" dirty="0" err="1"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under</a:t>
              </a:r>
              <a:r>
                <a:rPr lang="fr-FR" sz="1200" dirty="0"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 </a:t>
              </a:r>
              <a:r>
                <a:rPr lang="fr-FR" sz="1200" dirty="0" err="1"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Curve</a:t>
              </a:r>
              <a:r>
                <a:rPr lang="en-US" sz="1200" b="0" dirty="0" smtClean="0">
                  <a:latin typeface="Tahoma" panose="020B0604030504040204" pitchFamily="34" charset="0"/>
                  <a:ea typeface="Tahoma" panose="020B0604030504040204" pitchFamily="34" charset="0"/>
                  <a:cs typeface="Tahoma" panose="020B0604030504040204" pitchFamily="34" charset="0"/>
                </a:rPr>
                <a:t>) : </a:t>
              </a:r>
              <a:r>
                <a:rPr lang="fr-FR" sz="1200" dirty="0" smtClean="0">
                  <a:latin typeface="Tahoma" panose="020B0604030504040204" pitchFamily="34" charset="0"/>
                  <a:ea typeface="Tahoma" panose="020B0604030504040204" pitchFamily="34" charset="0"/>
                  <a:cs typeface="Tahoma" panose="020B0604030504040204" pitchFamily="34" charset="0"/>
                </a:rPr>
                <a:t>la zone sous la courbe caractéristique de fonctionnement du récepteur.</a:t>
              </a:r>
            </a:p>
            <a:p>
              <a:pPr algn="l">
                <a:lnSpc>
                  <a:spcPct val="150000"/>
                </a:lnSpc>
              </a:pPr>
              <a:r>
                <a:rPr lang="fr-FR" sz="1200" b="1" dirty="0" smtClean="0">
                  <a:latin typeface="Tahoma" panose="020B0604030504040204" pitchFamily="34" charset="0"/>
                  <a:ea typeface="Tahoma" panose="020B0604030504040204" pitchFamily="34" charset="0"/>
                  <a:cs typeface="Tahoma" panose="020B0604030504040204" pitchFamily="34" charset="0"/>
                </a:rPr>
                <a:t>*Le score F1 (F1-score):</a:t>
              </a: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fr-FR" sz="1200" dirty="0" smtClean="0">
                  <a:latin typeface="Tahoma" panose="020B0604030504040204" pitchFamily="34" charset="0"/>
                  <a:ea typeface="Tahoma" panose="020B0604030504040204" pitchFamily="34" charset="0"/>
                  <a:cs typeface="Tahoma" panose="020B0604030504040204" pitchFamily="34" charset="0"/>
                </a:rPr>
                <a:t>Le score F1 est la moyenne harmonique de la précision et du rappel. </a:t>
              </a:r>
            </a:p>
            <a:p>
              <a:pPr algn="l">
                <a:lnSpc>
                  <a:spcPct val="150000"/>
                </a:lnSpc>
              </a:pPr>
              <a:r>
                <a:rPr lang="fr-FR" sz="1200" dirty="0" smtClean="0">
                  <a:latin typeface="Tahoma" panose="020B0604030504040204" pitchFamily="34" charset="0"/>
                  <a:ea typeface="Tahoma" panose="020B0604030504040204" pitchFamily="34" charset="0"/>
                  <a:cs typeface="Tahoma" panose="020B0604030504040204" pitchFamily="34" charset="0"/>
                </a:rPr>
                <a:t>Il s’agit d’une bonne métrique équilibrée de faux positifs et de faux négatifs. Toutefois, il ne prend pas en compte les vrais négatifs.</a:t>
              </a:r>
            </a:p>
            <a:p>
              <a:pPr algn="l">
                <a:lnSpc>
                  <a:spcPct val="150000"/>
                </a:lnSpc>
              </a:pPr>
              <a:r>
                <a:rPr lang="fr-FR" sz="1200" b="1" dirty="0" smtClean="0">
                  <a:latin typeface="Tahoma" panose="020B0604030504040204" pitchFamily="34" charset="0"/>
                  <a:ea typeface="Tahoma" panose="020B0604030504040204" pitchFamily="34" charset="0"/>
                  <a:cs typeface="Tahoma" panose="020B0604030504040204" pitchFamily="34" charset="0"/>
                </a:rPr>
                <a:t>F−mesure=2×</a:t>
              </a:r>
              <a14:m>
                <m:oMath xmlns:m="http://schemas.openxmlformats.org/officeDocument/2006/math">
                  <m:f>
                    <m:fPr>
                      <m:ctrlPr>
                        <a:rPr lang="fr-FR" sz="1200" b="1" i="1" smtClean="0">
                          <a:latin typeface="Cambria Math" panose="02040503050406030204" pitchFamily="18" charset="0"/>
                          <a:ea typeface="Tahoma" panose="020B0604030504040204" pitchFamily="34" charset="0"/>
                          <a:cs typeface="Tahoma" panose="020B0604030504040204" pitchFamily="34" charset="0"/>
                        </a:rPr>
                      </m:ctrlPr>
                    </m:fPr>
                    <m:num>
                      <m:r>
                        <a:rPr lang="fr-FR" sz="1200" b="1" i="1" smtClean="0">
                          <a:latin typeface="Cambria Math" panose="02040503050406030204" pitchFamily="18" charset="0"/>
                          <a:ea typeface="Tahoma" panose="020B0604030504040204" pitchFamily="34" charset="0"/>
                          <a:cs typeface="Tahoma" panose="020B0604030504040204" pitchFamily="34" charset="0"/>
                        </a:rPr>
                        <m:t>𝐏𝐫</m:t>
                      </m:r>
                      <m:r>
                        <a:rPr lang="fr-FR" sz="1200" b="1" smtClean="0">
                          <a:latin typeface="Cambria Math" panose="02040503050406030204" pitchFamily="18" charset="0"/>
                          <a:ea typeface="Tahoma" panose="020B0604030504040204" pitchFamily="34" charset="0"/>
                          <a:cs typeface="Tahoma" panose="020B0604030504040204" pitchFamily="34" charset="0"/>
                        </a:rPr>
                        <m:t>é</m:t>
                      </m:r>
                      <m:r>
                        <a:rPr lang="fr-FR" sz="1200" b="1" i="1" smtClean="0">
                          <a:latin typeface="Cambria Math" panose="02040503050406030204" pitchFamily="18" charset="0"/>
                          <a:ea typeface="Tahoma" panose="020B0604030504040204" pitchFamily="34" charset="0"/>
                          <a:cs typeface="Tahoma" panose="020B0604030504040204" pitchFamily="34" charset="0"/>
                        </a:rPr>
                        <m:t>𝐜𝐢𝐬𝐢𝐨𝐧</m:t>
                      </m:r>
                      <m:r>
                        <a:rPr lang="fr-FR" sz="1200" b="1" smtClean="0">
                          <a:latin typeface="Cambria Math" panose="02040503050406030204" pitchFamily="18" charset="0"/>
                          <a:ea typeface="Tahoma" panose="020B0604030504040204" pitchFamily="34" charset="0"/>
                          <a:cs typeface="Tahoma" panose="020B0604030504040204" pitchFamily="34" charset="0"/>
                        </a:rPr>
                        <m:t>×</m:t>
                      </m:r>
                      <m:r>
                        <a:rPr lang="fr-FR" sz="1200" b="1" i="1" smtClean="0">
                          <a:latin typeface="Cambria Math" panose="02040503050406030204" pitchFamily="18" charset="0"/>
                          <a:ea typeface="Tahoma" panose="020B0604030504040204" pitchFamily="34" charset="0"/>
                          <a:cs typeface="Tahoma" panose="020B0604030504040204" pitchFamily="34" charset="0"/>
                        </a:rPr>
                        <m:t>𝐑𝐚𝐩𝐩𝐞𝐥</m:t>
                      </m:r>
                    </m:num>
                    <m:den>
                      <m:r>
                        <a:rPr lang="fr-FR" sz="1200" b="1" i="1" smtClean="0">
                          <a:latin typeface="Cambria Math" panose="02040503050406030204" pitchFamily="18" charset="0"/>
                          <a:ea typeface="Tahoma" panose="020B0604030504040204" pitchFamily="34" charset="0"/>
                          <a:cs typeface="Tahoma" panose="020B0604030504040204" pitchFamily="34" charset="0"/>
                        </a:rPr>
                        <m:t>𝐏𝐫</m:t>
                      </m:r>
                      <m:r>
                        <a:rPr lang="fr-FR" sz="1200" b="1" smtClean="0">
                          <a:latin typeface="Cambria Math" panose="02040503050406030204" pitchFamily="18" charset="0"/>
                          <a:ea typeface="Tahoma" panose="020B0604030504040204" pitchFamily="34" charset="0"/>
                          <a:cs typeface="Tahoma" panose="020B0604030504040204" pitchFamily="34" charset="0"/>
                        </a:rPr>
                        <m:t>é</m:t>
                      </m:r>
                      <m:r>
                        <a:rPr lang="fr-FR" sz="1200" b="1" i="1" smtClean="0">
                          <a:latin typeface="Cambria Math" panose="02040503050406030204" pitchFamily="18" charset="0"/>
                          <a:ea typeface="Tahoma" panose="020B0604030504040204" pitchFamily="34" charset="0"/>
                          <a:cs typeface="Tahoma" panose="020B0604030504040204" pitchFamily="34" charset="0"/>
                        </a:rPr>
                        <m:t>𝐜𝐢𝐬𝐢𝐨𝐧</m:t>
                      </m:r>
                      <m:r>
                        <a:rPr lang="fr-FR" sz="1200" b="1" smtClean="0">
                          <a:latin typeface="Cambria Math" panose="02040503050406030204" pitchFamily="18" charset="0"/>
                          <a:ea typeface="Tahoma" panose="020B0604030504040204" pitchFamily="34" charset="0"/>
                          <a:cs typeface="Tahoma" panose="020B0604030504040204" pitchFamily="34" charset="0"/>
                        </a:rPr>
                        <m:t>+</m:t>
                      </m:r>
                      <m:r>
                        <a:rPr lang="fr-FR" sz="1200" b="1" i="1" smtClean="0">
                          <a:latin typeface="Cambria Math" panose="02040503050406030204" pitchFamily="18" charset="0"/>
                          <a:ea typeface="Tahoma" panose="020B0604030504040204" pitchFamily="34" charset="0"/>
                          <a:cs typeface="Tahoma" panose="020B0604030504040204" pitchFamily="34" charset="0"/>
                        </a:rPr>
                        <m:t>𝐑𝐚𝐩𝐩𝐞𝐥</m:t>
                      </m:r>
                    </m:den>
                  </m:f>
                  <m:r>
                    <a:rPr lang="en-US" sz="1200" b="1" i="1" smtClean="0">
                      <a:latin typeface="Cambria Math" panose="02040503050406030204" pitchFamily="18" charset="0"/>
                      <a:ea typeface="Tahoma" panose="020B0604030504040204" pitchFamily="34" charset="0"/>
                      <a:cs typeface="Tahoma" panose="020B0604030504040204" pitchFamily="34" charset="0"/>
                    </a:rPr>
                    <m:t>= </m:t>
                  </m:r>
                </m:oMath>
              </a14:m>
              <a:r>
                <a:rPr lang="fr-FR" sz="1200" b="1" dirty="0" smtClean="0">
                  <a:latin typeface="Tahoma" panose="020B0604030504040204" pitchFamily="34" charset="0"/>
                  <a:ea typeface="Tahoma" panose="020B0604030504040204" pitchFamily="34" charset="0"/>
                  <a:cs typeface="Tahoma" panose="020B0604030504040204" pitchFamily="34" charset="0"/>
                </a:rPr>
                <a:t>2×</a:t>
              </a:r>
              <a14:m>
                <m:oMath xmlns:m="http://schemas.openxmlformats.org/officeDocument/2006/math">
                  <m:f>
                    <m:fPr>
                      <m:ctrlPr>
                        <a:rPr lang="fr-FR" sz="1200" b="1" i="1"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smtClean="0">
                          <a:latin typeface="Cambria Math" panose="02040503050406030204" pitchFamily="18" charset="0"/>
                          <a:ea typeface="Tahoma" panose="020B0604030504040204" pitchFamily="34" charset="0"/>
                          <a:cs typeface="Tahoma" panose="020B0604030504040204" pitchFamily="34" charset="0"/>
                        </a:rPr>
                        <m:t>𝑻𝑷</m:t>
                      </m:r>
                    </m:num>
                    <m:den>
                      <m:r>
                        <a:rPr lang="en-US" sz="1200" b="1" i="0" smtClean="0">
                          <a:latin typeface="Cambria Math" panose="02040503050406030204" pitchFamily="18" charset="0"/>
                          <a:ea typeface="Tahoma" panose="020B0604030504040204" pitchFamily="34" charset="0"/>
                          <a:cs typeface="Tahoma" panose="020B0604030504040204" pitchFamily="34" charset="0"/>
                        </a:rPr>
                        <m:t>𝟐𝐓𝐏</m:t>
                      </m:r>
                      <m:r>
                        <a:rPr lang="en-US" sz="1200" b="1" i="0" smtClean="0">
                          <a:latin typeface="Cambria Math" panose="02040503050406030204" pitchFamily="18" charset="0"/>
                          <a:ea typeface="Tahoma" panose="020B0604030504040204" pitchFamily="34" charset="0"/>
                          <a:cs typeface="Tahoma" panose="020B0604030504040204" pitchFamily="34" charset="0"/>
                        </a:rPr>
                        <m:t>+</m:t>
                      </m:r>
                      <m:r>
                        <a:rPr lang="en-US" sz="1200" b="1" i="0" smtClean="0">
                          <a:latin typeface="Cambria Math" panose="02040503050406030204" pitchFamily="18" charset="0"/>
                          <a:ea typeface="Tahoma" panose="020B0604030504040204" pitchFamily="34" charset="0"/>
                          <a:cs typeface="Tahoma" panose="020B0604030504040204" pitchFamily="34" charset="0"/>
                        </a:rPr>
                        <m:t>𝐅𝐏</m:t>
                      </m:r>
                      <m:r>
                        <a:rPr lang="en-US" sz="1200" b="1" i="0" smtClean="0">
                          <a:latin typeface="Cambria Math" panose="02040503050406030204" pitchFamily="18" charset="0"/>
                          <a:ea typeface="Tahoma" panose="020B0604030504040204" pitchFamily="34" charset="0"/>
                          <a:cs typeface="Tahoma" panose="020B0604030504040204" pitchFamily="34" charset="0"/>
                        </a:rPr>
                        <m:t>+</m:t>
                      </m:r>
                      <m:r>
                        <a:rPr lang="en-US" sz="1200" b="1" i="0" smtClean="0">
                          <a:latin typeface="Cambria Math" panose="02040503050406030204" pitchFamily="18" charset="0"/>
                          <a:ea typeface="Tahoma" panose="020B0604030504040204" pitchFamily="34" charset="0"/>
                          <a:cs typeface="Tahoma" panose="020B0604030504040204" pitchFamily="34" charset="0"/>
                        </a:rPr>
                        <m:t>𝐅𝐍</m:t>
                      </m:r>
                    </m:den>
                  </m:f>
                </m:oMath>
              </a14:m>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fr-FR" sz="1200" b="0" dirty="0" smtClean="0">
                  <a:latin typeface="Tahoma" panose="020B0604030504040204" pitchFamily="34" charset="0"/>
                  <a:ea typeface="Tahoma" panose="020B0604030504040204" pitchFamily="34" charset="0"/>
                  <a:cs typeface="Tahoma" panose="020B0604030504040204" pitchFamily="34" charset="0"/>
                </a:rPr>
                <a:t>*</a:t>
              </a:r>
              <a:r>
                <a:rPr lang="fr-FR" sz="1200" b="0" dirty="0" err="1" smtClean="0">
                  <a:latin typeface="Tahoma" panose="020B0604030504040204" pitchFamily="34" charset="0"/>
                  <a:ea typeface="Tahoma" panose="020B0604030504040204" pitchFamily="34" charset="0"/>
                  <a:cs typeface="Tahoma" panose="020B0604030504040204" pitchFamily="34" charset="0"/>
                </a:rPr>
                <a:t>Log_loss</a:t>
              </a:r>
              <a:r>
                <a:rPr lang="fr-FR" sz="1200" b="0" dirty="0" smtClean="0">
                  <a:latin typeface="Tahoma" panose="020B0604030504040204" pitchFamily="34" charset="0"/>
                  <a:ea typeface="Tahoma" panose="020B0604030504040204" pitchFamily="34" charset="0"/>
                  <a:cs typeface="Tahoma" panose="020B0604030504040204" pitchFamily="34" charset="0"/>
                </a:rPr>
                <a:t>: </a:t>
              </a:r>
              <a:r>
                <a:rPr lang="fr-FR" sz="1200" dirty="0" smtClean="0">
                  <a:latin typeface="Tahoma" panose="020B0604030504040204" pitchFamily="34" charset="0"/>
                  <a:ea typeface="Tahoma" panose="020B0604030504040204" pitchFamily="34" charset="0"/>
                  <a:cs typeface="Tahoma" panose="020B0604030504040204" pitchFamily="34" charset="0"/>
                </a:rPr>
                <a:t>Il s’agit de la fonction de perte utilisée dans la régression logistique (multinomiale) et les extensions de celle-ci, comme les réseaux neuronaux, définie comme la probabilité logarithmique négative des étiquettes réelles, étant données les prédictions d’un </a:t>
              </a:r>
              <a:r>
                <a:rPr lang="fr-FR" sz="1200" dirty="0" err="1" smtClean="0">
                  <a:latin typeface="Tahoma" panose="020B0604030504040204" pitchFamily="34" charset="0"/>
                  <a:ea typeface="Tahoma" panose="020B0604030504040204" pitchFamily="34" charset="0"/>
                  <a:cs typeface="Tahoma" panose="020B0604030504040204" pitchFamily="34" charset="0"/>
                </a:rPr>
                <a:t>classifieur</a:t>
              </a:r>
              <a:r>
                <a:rPr lang="fr-FR" sz="1200" dirty="0" smtClean="0">
                  <a:latin typeface="Tahoma" panose="020B0604030504040204" pitchFamily="34" charset="0"/>
                  <a:ea typeface="Tahoma" panose="020B0604030504040204" pitchFamily="34" charset="0"/>
                  <a:cs typeface="Tahoma" panose="020B0604030504040204" pitchFamily="34" charset="0"/>
                </a:rPr>
                <a:t> probabiliste.</a:t>
              </a:r>
            </a:p>
          </dgm:t>
        </dgm:pt>
      </mc:Choice>
      <mc:Fallback xmlns="">
        <dgm:pt modelId="{14D72BAE-2D15-48A9-B88C-A7B97BEE98A0}">
          <dgm:prSet phldrT="[Text]" custT="1"/>
          <dgm:spPr/>
          <dgm:t>
            <a:bodyPr anchor="t" anchorCtr="0"/>
            <a:lstStyle/>
            <a:p>
              <a:pPr algn="l">
                <a:lnSpc>
                  <a:spcPct val="150000"/>
                </a:lnSpc>
              </a:pPr>
              <a:r>
                <a:rPr lang="en-US" sz="1200" b="0" dirty="0" smtClean="0">
                  <a:latin typeface="Tahoma" panose="020B0604030504040204" pitchFamily="34" charset="0"/>
                  <a:ea typeface="Tahoma" panose="020B0604030504040204" pitchFamily="34" charset="0"/>
                  <a:cs typeface="Tahoma" panose="020B0604030504040204" pitchFamily="34" charset="0"/>
                </a:rPr>
                <a:t>*ROC (AUC </a:t>
              </a:r>
              <a:r>
                <a:rPr lang="fr-FR" sz="1200" dirty="0"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2"/>
                </a:rPr>
                <a:t>Area </a:t>
              </a:r>
              <a:r>
                <a:rPr lang="fr-FR" sz="1200" dirty="0" err="1"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2"/>
                </a:rPr>
                <a:t>under</a:t>
              </a:r>
              <a:r>
                <a:rPr lang="fr-FR" sz="1200" dirty="0"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2"/>
                </a:rPr>
                <a:t> </a:t>
              </a:r>
              <a:r>
                <a:rPr lang="fr-FR" sz="1200" dirty="0" err="1"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2"/>
                </a:rPr>
                <a:t>Curve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fr-FR" sz="1200" dirty="0" smtClean="0">
                  <a:latin typeface="Tahoma" panose="020B0604030504040204" pitchFamily="34" charset="0"/>
                  <a:ea typeface="Tahoma" panose="020B0604030504040204" pitchFamily="34" charset="0"/>
                  <a:cs typeface="Tahoma" panose="020B0604030504040204" pitchFamily="34" charset="0"/>
                </a:rPr>
                <a:t>la </a:t>
              </a:r>
              <a:r>
                <a:rPr lang="fr-FR" sz="1200" dirty="0" smtClean="0">
                  <a:latin typeface="Tahoma" panose="020B0604030504040204" pitchFamily="34" charset="0"/>
                  <a:ea typeface="Tahoma" panose="020B0604030504040204" pitchFamily="34" charset="0"/>
                  <a:cs typeface="Tahoma" panose="020B0604030504040204" pitchFamily="34" charset="0"/>
                </a:rPr>
                <a:t>zone sous la courbe caractéristique de fonctionnement du </a:t>
              </a:r>
              <a:r>
                <a:rPr lang="fr-FR" sz="1200" dirty="0" smtClean="0">
                  <a:latin typeface="Tahoma" panose="020B0604030504040204" pitchFamily="34" charset="0"/>
                  <a:ea typeface="Tahoma" panose="020B0604030504040204" pitchFamily="34" charset="0"/>
                  <a:cs typeface="Tahoma" panose="020B0604030504040204" pitchFamily="34" charset="0"/>
                </a:rPr>
                <a:t>récepteur.</a:t>
              </a: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fr-FR" sz="1200" b="1" dirty="0" smtClean="0">
                  <a:latin typeface="Tahoma" panose="020B0604030504040204" pitchFamily="34" charset="0"/>
                  <a:ea typeface="Tahoma" panose="020B0604030504040204" pitchFamily="34" charset="0"/>
                  <a:cs typeface="Tahoma" panose="020B0604030504040204" pitchFamily="34" charset="0"/>
                </a:rPr>
                <a:t>*Le score F1 (F1-score):</a:t>
              </a: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fr-FR" sz="1200" dirty="0" smtClean="0">
                  <a:latin typeface="Tahoma" panose="020B0604030504040204" pitchFamily="34" charset="0"/>
                  <a:ea typeface="Tahoma" panose="020B0604030504040204" pitchFamily="34" charset="0"/>
                  <a:cs typeface="Tahoma" panose="020B0604030504040204" pitchFamily="34" charset="0"/>
                </a:rPr>
                <a:t>Le score F1 est la moyenne harmonique de la précision et du rappel. </a:t>
              </a:r>
            </a:p>
            <a:p>
              <a:pPr algn="l">
                <a:lnSpc>
                  <a:spcPct val="150000"/>
                </a:lnSpc>
              </a:pPr>
              <a:r>
                <a:rPr lang="fr-FR" sz="1200" dirty="0" smtClean="0">
                  <a:latin typeface="Tahoma" panose="020B0604030504040204" pitchFamily="34" charset="0"/>
                  <a:ea typeface="Tahoma" panose="020B0604030504040204" pitchFamily="34" charset="0"/>
                  <a:cs typeface="Tahoma" panose="020B0604030504040204" pitchFamily="34" charset="0"/>
                </a:rPr>
                <a:t>Il s’agit d’une bonne métrique équilibrée de faux positifs et de faux négatifs. Toutefois, il ne prend pas en compte les vrais négatifs.</a:t>
              </a:r>
            </a:p>
            <a:p>
              <a:pPr algn="l">
                <a:lnSpc>
                  <a:spcPct val="150000"/>
                </a:lnSpc>
              </a:pPr>
              <a:r>
                <a:rPr lang="fr-FR" sz="1200" b="1" dirty="0" smtClean="0">
                  <a:latin typeface="Tahoma" panose="020B0604030504040204" pitchFamily="34" charset="0"/>
                  <a:ea typeface="Tahoma" panose="020B0604030504040204" pitchFamily="34" charset="0"/>
                  <a:cs typeface="Tahoma" panose="020B0604030504040204" pitchFamily="34" charset="0"/>
                </a:rPr>
                <a:t>F−mesure=2×</a:t>
              </a:r>
              <a:r>
                <a:rPr lang="fr-FR" sz="1200" b="1" i="0" smtClean="0">
                  <a:latin typeface="Cambria Math" panose="02040503050406030204" pitchFamily="18" charset="0"/>
                  <a:ea typeface="Tahoma" panose="020B0604030504040204" pitchFamily="34" charset="0"/>
                  <a:cs typeface="Tahoma" panose="020B0604030504040204" pitchFamily="34" charset="0"/>
                </a:rPr>
                <a:t>(𝐏𝐫é𝐜𝐢𝐬𝐢𝐨𝐧×𝐑𝐚𝐩𝐩𝐞𝐥)/(𝐏𝐫é𝐜𝐢𝐬𝐢𝐨𝐧+𝐑𝐚𝐩𝐩𝐞𝐥)</a:t>
              </a:r>
              <a:r>
                <a:rPr lang="en-US" sz="1200" b="1" i="0" smtClean="0">
                  <a:latin typeface="Cambria Math" panose="02040503050406030204" pitchFamily="18" charset="0"/>
                  <a:ea typeface="Tahoma" panose="020B0604030504040204" pitchFamily="34" charset="0"/>
                  <a:cs typeface="Tahoma" panose="020B0604030504040204" pitchFamily="34" charset="0"/>
                </a:rPr>
                <a:t>= </a:t>
              </a:r>
              <a:r>
                <a:rPr lang="fr-FR" sz="1200" b="1" dirty="0" smtClean="0">
                  <a:latin typeface="Tahoma" panose="020B0604030504040204" pitchFamily="34" charset="0"/>
                  <a:ea typeface="Tahoma" panose="020B0604030504040204" pitchFamily="34" charset="0"/>
                  <a:cs typeface="Tahoma" panose="020B0604030504040204" pitchFamily="34" charset="0"/>
                </a:rPr>
                <a:t>2×</a:t>
              </a:r>
              <a:r>
                <a:rPr lang="en-US" sz="1200" b="1" i="0" smtClean="0">
                  <a:latin typeface="Cambria Math" panose="02040503050406030204" pitchFamily="18" charset="0"/>
                  <a:ea typeface="Tahoma" panose="020B0604030504040204" pitchFamily="34" charset="0"/>
                  <a:cs typeface="Tahoma" panose="020B0604030504040204" pitchFamily="34" charset="0"/>
                </a:rPr>
                <a:t>𝑻𝑷</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𝟐𝐓𝐏+𝐅𝐏+𝐅𝐍</a:t>
              </a:r>
              <a:r>
                <a:rPr lang="fr-FR" sz="1200" b="1" i="0" smtClean="0">
                  <a:latin typeface="Cambria Math" panose="02040503050406030204" pitchFamily="18" charset="0"/>
                  <a:ea typeface="Tahoma" panose="020B0604030504040204" pitchFamily="34" charset="0"/>
                  <a:cs typeface="Tahoma" panose="020B0604030504040204" pitchFamily="34" charset="0"/>
                </a:rPr>
                <a:t>)</a:t>
              </a: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fr-FR" sz="1200" b="0" dirty="0" smtClean="0">
                  <a:latin typeface="Tahoma" panose="020B0604030504040204" pitchFamily="34" charset="0"/>
                  <a:ea typeface="Tahoma" panose="020B0604030504040204" pitchFamily="34" charset="0"/>
                  <a:cs typeface="Tahoma" panose="020B0604030504040204" pitchFamily="34" charset="0"/>
                </a:rPr>
                <a:t>*</a:t>
              </a:r>
              <a:r>
                <a:rPr lang="fr-FR" sz="1200" b="0" dirty="0" err="1" smtClean="0">
                  <a:latin typeface="Tahoma" panose="020B0604030504040204" pitchFamily="34" charset="0"/>
                  <a:ea typeface="Tahoma" panose="020B0604030504040204" pitchFamily="34" charset="0"/>
                  <a:cs typeface="Tahoma" panose="020B0604030504040204" pitchFamily="34" charset="0"/>
                </a:rPr>
                <a:t>Log_loss</a:t>
              </a:r>
              <a:r>
                <a:rPr lang="fr-FR" sz="1200" b="0" dirty="0" smtClean="0">
                  <a:latin typeface="Tahoma" panose="020B0604030504040204" pitchFamily="34" charset="0"/>
                  <a:ea typeface="Tahoma" panose="020B0604030504040204" pitchFamily="34" charset="0"/>
                  <a:cs typeface="Tahoma" panose="020B0604030504040204" pitchFamily="34" charset="0"/>
                </a:rPr>
                <a:t>: </a:t>
              </a:r>
              <a:r>
                <a:rPr lang="fr-FR" sz="1200" dirty="0" smtClean="0">
                  <a:latin typeface="Tahoma" panose="020B0604030504040204" pitchFamily="34" charset="0"/>
                  <a:ea typeface="Tahoma" panose="020B0604030504040204" pitchFamily="34" charset="0"/>
                  <a:cs typeface="Tahoma" panose="020B0604030504040204" pitchFamily="34" charset="0"/>
                </a:rPr>
                <a:t>Il s’agit de la fonction de perte utilisée dans la régression logistique (multinomiale) et les extensions de celle-ci, comme les réseaux neuronaux, définie comme la probabilité logarithmique négative des étiquettes réelles, étant données les prédictions d’un </a:t>
              </a:r>
              <a:r>
                <a:rPr lang="fr-FR" sz="1200" dirty="0" err="1" smtClean="0">
                  <a:latin typeface="Tahoma" panose="020B0604030504040204" pitchFamily="34" charset="0"/>
                  <a:ea typeface="Tahoma" panose="020B0604030504040204" pitchFamily="34" charset="0"/>
                  <a:cs typeface="Tahoma" panose="020B0604030504040204" pitchFamily="34" charset="0"/>
                </a:rPr>
                <a:t>classifieur</a:t>
              </a:r>
              <a:r>
                <a:rPr lang="fr-FR" sz="1200" dirty="0" smtClean="0">
                  <a:latin typeface="Tahoma" panose="020B0604030504040204" pitchFamily="34" charset="0"/>
                  <a:ea typeface="Tahoma" panose="020B0604030504040204" pitchFamily="34" charset="0"/>
                  <a:cs typeface="Tahoma" panose="020B0604030504040204" pitchFamily="34" charset="0"/>
                </a:rPr>
                <a:t> probabiliste.</a:t>
              </a:r>
            </a:p>
          </dgm:t>
        </dgm:pt>
      </mc:Fallback>
    </mc:AlternateContent>
    <dgm:pt modelId="{1DAB395A-EC08-4C71-A7EA-6E1E2A2C20FB}" type="par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8E71D94-D390-4F4A-9433-6DF8B23700E8}" type="sib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FA1A2FA4-4806-4D50-A0B4-717858848200}" type="presOf" srcId="{14D72BAE-2D15-48A9-B88C-A7B97BEE98A0}" destId="{F8F0FACD-3967-49E4-ADDC-E3FA07839CAA}" srcOrd="0" destOrd="0" presId="urn:microsoft.com/office/officeart/2005/8/layout/hList3"/>
    <dgm:cxn modelId="{B0AC3EFB-4EE4-41BB-9F8D-A757D6E532FA}" srcId="{F2563A68-E78E-4B14-9C9A-10790D5D09E6}" destId="{14D72BAE-2D15-48A9-B88C-A7B97BEE98A0}" srcOrd="0" destOrd="0" parTransId="{1DAB395A-EC08-4C71-A7EA-6E1E2A2C20FB}" sibTransId="{88E71D94-D390-4F4A-9433-6DF8B23700E8}"/>
    <dgm:cxn modelId="{4430FAF8-F18C-49C2-A96E-8D0A4120F197}" type="presOf" srcId="{D3FCC977-F498-49A3-9EE1-7FBC9C6105E2}" destId="{70D3AACF-4080-460C-9D88-BF04E98C6855}" srcOrd="0" destOrd="0" presId="urn:microsoft.com/office/officeart/2005/8/layout/hList3"/>
    <dgm:cxn modelId="{909D4DAB-CE94-4B8D-A157-726064D44EA8}" type="presOf" srcId="{F2563A68-E78E-4B14-9C9A-10790D5D09E6}" destId="{20B894B8-224D-4FCE-A311-3182C0A8FCB5}" srcOrd="0" destOrd="0" presId="urn:microsoft.com/office/officeart/2005/8/layout/hList3"/>
    <dgm:cxn modelId="{73331566-7C65-41B1-984C-ABA591EE4368}" type="presParOf" srcId="{70D3AACF-4080-460C-9D88-BF04E98C6855}" destId="{20B894B8-224D-4FCE-A311-3182C0A8FCB5}" srcOrd="0" destOrd="0" presId="urn:microsoft.com/office/officeart/2005/8/layout/hList3"/>
    <dgm:cxn modelId="{75DD965C-8E0F-47AB-8313-74C27E61D6F5}" type="presParOf" srcId="{70D3AACF-4080-460C-9D88-BF04E98C6855}" destId="{88C16499-CCD0-4E18-ADF7-1F400139F6B3}" srcOrd="1" destOrd="0" presId="urn:microsoft.com/office/officeart/2005/8/layout/hList3"/>
    <dgm:cxn modelId="{AC039BB3-3416-467E-BC9C-6DBC0A8E125B}" type="presParOf" srcId="{88C16499-CCD0-4E18-ADF7-1F400139F6B3}" destId="{F8F0FACD-3967-49E4-ADDC-E3FA07839CAA}" srcOrd="0" destOrd="0" presId="urn:microsoft.com/office/officeart/2005/8/layout/hList3"/>
    <dgm:cxn modelId="{B8166038-134F-4C0E-9D3D-A4BF156DDF83}"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métriques</a:t>
          </a:r>
          <a:r>
            <a:rPr lang="en-US" sz="3000" b="1" dirty="0" smtClean="0">
              <a:latin typeface="Tahoma" panose="020B0604030504040204" pitchFamily="34" charset="0"/>
              <a:ea typeface="Tahoma" panose="020B0604030504040204" pitchFamily="34" charset="0"/>
              <a:cs typeface="Tahoma" panose="020B0604030504040204" pitchFamily="34" charset="0"/>
            </a:rPr>
            <a:t> de performance d’un </a:t>
          </a:r>
          <a:r>
            <a:rPr lang="en-US" sz="3000" b="1" dirty="0" err="1" smtClean="0">
              <a:latin typeface="Tahoma" panose="020B0604030504040204" pitchFamily="34" charset="0"/>
              <a:ea typeface="Tahoma" panose="020B0604030504040204" pitchFamily="34" charset="0"/>
              <a:cs typeface="Tahoma" panose="020B0604030504040204" pitchFamily="34" charset="0"/>
            </a:rPr>
            <a:t>modèle</a:t>
          </a:r>
          <a:r>
            <a:rPr lang="en-US" sz="3000" b="1" dirty="0" smtClean="0">
              <a:latin typeface="Tahoma" panose="020B0604030504040204" pitchFamily="34" charset="0"/>
              <a:ea typeface="Tahoma" panose="020B0604030504040204" pitchFamily="34" charset="0"/>
              <a:cs typeface="Tahoma" panose="020B0604030504040204" pitchFamily="34" charset="0"/>
            </a:rPr>
            <a:t>  (2)</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4D72BAE-2D15-48A9-B88C-A7B97BEE98A0}">
      <dgm:prSet phldrT="[Text]" custT="1"/>
      <dgm:spPr>
        <a:blipFill rotWithShape="0">
          <a:blip xmlns:r="http://schemas.openxmlformats.org/officeDocument/2006/relationships" r:embed="rId1"/>
          <a:stretch>
            <a:fillRect l="-435"/>
          </a:stretch>
        </a:blipFill>
      </dgm:spPr>
      <dgm:t>
        <a:bodyPr/>
        <a:lstStyle/>
        <a:p>
          <a:r>
            <a:rPr lang="en-US">
              <a:noFill/>
            </a:rPr>
            <a:t> </a:t>
          </a:r>
        </a:p>
      </dgm:t>
    </dgm:pt>
    <dgm:pt modelId="{1DAB395A-EC08-4C71-A7EA-6E1E2A2C20FB}" type="par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8E71D94-D390-4F4A-9433-6DF8B23700E8}" type="sib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FA1A2FA4-4806-4D50-A0B4-717858848200}" type="presOf" srcId="{14D72BAE-2D15-48A9-B88C-A7B97BEE98A0}" destId="{F8F0FACD-3967-49E4-ADDC-E3FA07839CAA}" srcOrd="0" destOrd="0" presId="urn:microsoft.com/office/officeart/2005/8/layout/hList3"/>
    <dgm:cxn modelId="{B0AC3EFB-4EE4-41BB-9F8D-A757D6E532FA}" srcId="{F2563A68-E78E-4B14-9C9A-10790D5D09E6}" destId="{14D72BAE-2D15-48A9-B88C-A7B97BEE98A0}" srcOrd="0" destOrd="0" parTransId="{1DAB395A-EC08-4C71-A7EA-6E1E2A2C20FB}" sibTransId="{88E71D94-D390-4F4A-9433-6DF8B23700E8}"/>
    <dgm:cxn modelId="{4430FAF8-F18C-49C2-A96E-8D0A4120F197}" type="presOf" srcId="{D3FCC977-F498-49A3-9EE1-7FBC9C6105E2}" destId="{70D3AACF-4080-460C-9D88-BF04E98C6855}" srcOrd="0" destOrd="0" presId="urn:microsoft.com/office/officeart/2005/8/layout/hList3"/>
    <dgm:cxn modelId="{909D4DAB-CE94-4B8D-A157-726064D44EA8}" type="presOf" srcId="{F2563A68-E78E-4B14-9C9A-10790D5D09E6}" destId="{20B894B8-224D-4FCE-A311-3182C0A8FCB5}" srcOrd="0" destOrd="0" presId="urn:microsoft.com/office/officeart/2005/8/layout/hList3"/>
    <dgm:cxn modelId="{73331566-7C65-41B1-984C-ABA591EE4368}" type="presParOf" srcId="{70D3AACF-4080-460C-9D88-BF04E98C6855}" destId="{20B894B8-224D-4FCE-A311-3182C0A8FCB5}" srcOrd="0" destOrd="0" presId="urn:microsoft.com/office/officeart/2005/8/layout/hList3"/>
    <dgm:cxn modelId="{75DD965C-8E0F-47AB-8313-74C27E61D6F5}" type="presParOf" srcId="{70D3AACF-4080-460C-9D88-BF04E98C6855}" destId="{88C16499-CCD0-4E18-ADF7-1F400139F6B3}" srcOrd="1" destOrd="0" presId="urn:microsoft.com/office/officeart/2005/8/layout/hList3"/>
    <dgm:cxn modelId="{AC039BB3-3416-467E-BC9C-6DBC0A8E125B}" type="presParOf" srcId="{88C16499-CCD0-4E18-ADF7-1F400139F6B3}" destId="{F8F0FACD-3967-49E4-ADDC-E3FA07839CAA}" srcOrd="0" destOrd="0" presId="urn:microsoft.com/office/officeart/2005/8/layout/hList3"/>
    <dgm:cxn modelId="{B8166038-134F-4C0E-9D3D-A4BF156DDF83}"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44B5E0-CB38-407E-81DD-B05E4F90C7AE}" type="doc">
      <dgm:prSet loTypeId="urn:microsoft.com/office/officeart/2005/8/layout/hierarchy1" loCatId="hierarchy" qsTypeId="urn:microsoft.com/office/officeart/2005/8/quickstyle/simple1" qsCatId="simple" csTypeId="urn:microsoft.com/office/officeart/2005/8/colors/accent6_3" csCatId="accent6" phldr="1"/>
      <dgm:spPr/>
      <dgm:t>
        <a:bodyPr/>
        <a:lstStyle/>
        <a:p>
          <a:endParaRPr lang="en-US"/>
        </a:p>
      </dgm:t>
    </dgm:pt>
    <dgm:pt modelId="{9DAD19AF-9AEA-4D1B-AEB1-AE4C32C0EFE9}">
      <dgm:prSet phldrT="[Tex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Persistante</a:t>
          </a:r>
        </a:p>
      </dgm:t>
    </dgm:pt>
    <dgm:pt modelId="{7B3320E8-4764-47A0-A0DF-2CC846115865}" type="parTrans" cxnId="{152D6463-ECBB-4CE6-97AD-7ED8E97FB4D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32DCEFDF-5170-4C3B-B201-0B9B10B7536F}" type="sibTrans" cxnId="{152D6463-ECBB-4CE6-97AD-7ED8E97FB4D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B4609ACB-1E07-4301-A0A1-261050FBB88C}">
      <dgm:prSet phldrT="[Tex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Avec symptômes</a:t>
          </a:r>
        </a:p>
      </dgm:t>
    </dgm:pt>
    <dgm:pt modelId="{041C9CBC-32A4-4B22-A4E1-3AA53A533084}" type="parTrans" cxnId="{2A4D31E1-6217-4737-80BB-3D44707D420D}">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EB7522B0-A982-4CC9-8985-D0429394E3BE}" type="sibTrans" cxnId="{2A4D31E1-6217-4737-80BB-3D44707D420D}">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79170DBC-E934-49FE-8D21-B9007F1D0C94}">
      <dgm:prSet phldrT="[Text]" custT="1"/>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dirty="0">
            <a:latin typeface="Tahoma" panose="020B0604030504040204" pitchFamily="34" charset="0"/>
            <a:ea typeface="Tahoma" panose="020B0604030504040204" pitchFamily="34" charset="0"/>
            <a:cs typeface="Tahoma" panose="020B0604030504040204" pitchFamily="34" charset="0"/>
          </a:endParaRPr>
        </a:p>
        <a:p>
          <a:r>
            <a:rPr lang="en-US" sz="1100" b="0" i="0" dirty="0" err="1">
              <a:latin typeface="Tahoma" panose="020B0604030504040204" pitchFamily="34" charset="0"/>
              <a:ea typeface="Tahoma" panose="020B0604030504040204" pitchFamily="34" charset="0"/>
              <a:cs typeface="Tahoma" panose="020B0604030504040204" pitchFamily="34" charset="0"/>
            </a:rPr>
            <a:t>contrôle</a:t>
          </a:r>
          <a:r>
            <a:rPr lang="en-US" sz="1100" b="0" i="0" dirty="0">
              <a:latin typeface="Tahoma" panose="020B0604030504040204" pitchFamily="34" charset="0"/>
              <a:ea typeface="Tahoma" panose="020B0604030504040204" pitchFamily="34" charset="0"/>
              <a:cs typeface="Tahoma" panose="020B0604030504040204" pitchFamily="34" charset="0"/>
            </a:rPr>
            <a:t> de la </a:t>
          </a:r>
          <a:r>
            <a:rPr lang="en-US" sz="1100" b="0" i="0" dirty="0" err="1">
              <a:latin typeface="Tahoma" panose="020B0604030504040204" pitchFamily="34" charset="0"/>
              <a:ea typeface="Tahoma" panose="020B0604030504040204" pitchFamily="34" charset="0"/>
              <a:cs typeface="Tahoma" panose="020B0604030504040204" pitchFamily="34" charset="0"/>
            </a:rPr>
            <a:t>fréquence</a:t>
          </a:r>
          <a:r>
            <a:rPr lang="en-US" sz="1100" b="0" i="0" dirty="0">
              <a:latin typeface="Tahoma" panose="020B0604030504040204" pitchFamily="34" charset="0"/>
              <a:ea typeface="Tahoma" panose="020B0604030504040204" pitchFamily="34" charset="0"/>
              <a:cs typeface="Tahoma" panose="020B0604030504040204" pitchFamily="34" charset="0"/>
            </a:rPr>
            <a:t> </a:t>
          </a:r>
        </a:p>
        <a:p>
          <a:r>
            <a:rPr lang="en-US" sz="1100" b="0" i="0" dirty="0" err="1">
              <a:latin typeface="Tahoma" panose="020B0604030504040204" pitchFamily="34" charset="0"/>
              <a:ea typeface="Tahoma" panose="020B0604030504040204" pitchFamily="34" charset="0"/>
              <a:cs typeface="Tahoma" panose="020B0604030504040204" pitchFamily="34" charset="0"/>
            </a:rPr>
            <a:t>cardiaque</a:t>
          </a:r>
          <a:endParaRPr lang="en-US" sz="1100" dirty="0">
            <a:latin typeface="Tahoma" panose="020B0604030504040204" pitchFamily="34" charset="0"/>
            <a:ea typeface="Tahoma" panose="020B0604030504040204" pitchFamily="34" charset="0"/>
            <a:cs typeface="Tahoma" panose="020B0604030504040204" pitchFamily="34" charset="0"/>
          </a:endParaRPr>
        </a:p>
      </dgm:t>
    </dgm:pt>
    <dgm:pt modelId="{1680E98F-7391-4D24-87EA-338EB2FC7C26}" type="parTrans" cxnId="{4AD2CC09-D5CE-447C-831A-73E75A093695}">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D2A938AF-CA3A-4496-ABA8-118711E66083}" type="sibTrans" cxnId="{4AD2CC09-D5CE-447C-831A-73E75A093695}">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4FC9F472-1943-42F4-9F31-1630EA338EA8}">
      <dgm:prSet phldrT="[Text]" custT="1"/>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Sans </a:t>
          </a:r>
          <a:r>
            <a:rPr lang="en-US" sz="1100" dirty="0" err="1">
              <a:latin typeface="Tahoma" panose="020B0604030504040204" pitchFamily="34" charset="0"/>
              <a:ea typeface="Tahoma" panose="020B0604030504040204" pitchFamily="34" charset="0"/>
              <a:cs typeface="Tahoma" panose="020B0604030504040204" pitchFamily="34" charset="0"/>
            </a:rPr>
            <a:t>symptômes</a:t>
          </a:r>
          <a:endParaRPr lang="en-US" sz="1100" dirty="0">
            <a:latin typeface="Tahoma" panose="020B0604030504040204" pitchFamily="34" charset="0"/>
            <a:ea typeface="Tahoma" panose="020B0604030504040204" pitchFamily="34" charset="0"/>
            <a:cs typeface="Tahoma" panose="020B0604030504040204" pitchFamily="34" charset="0"/>
          </a:endParaRPr>
        </a:p>
      </dgm:t>
    </dgm:pt>
    <dgm:pt modelId="{BE0E416C-8F02-498D-A0A2-9BEE1FC6AFEB}" type="parTrans" cxnId="{578AEE69-8CE8-45F8-BE5D-A83A0725B77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9AC23956-7710-40E0-9AC0-869AC0159AC8}" type="sibTrans" cxnId="{578AEE69-8CE8-45F8-BE5D-A83A0725B77F}">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CB19A92B-8218-40C1-96DC-FF2720F8B716}">
      <dgm:prSet phldrT="[Text]" custT="1"/>
      <dgm:spPr/>
      <dgm:t>
        <a:bodyPr/>
        <a:lstStyle/>
        <a:p>
          <a:r>
            <a:rPr lang="en-US" sz="11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dirty="0">
            <a:latin typeface="Tahoma" panose="020B0604030504040204" pitchFamily="34" charset="0"/>
            <a:ea typeface="Tahoma" panose="020B0604030504040204" pitchFamily="34" charset="0"/>
            <a:cs typeface="Tahoma" panose="020B0604030504040204" pitchFamily="34" charset="0"/>
          </a:endParaRPr>
        </a:p>
        <a:p>
          <a:r>
            <a:rPr lang="en-US" sz="1100" b="0" i="0" dirty="0" err="1">
              <a:latin typeface="Tahoma" panose="020B0604030504040204" pitchFamily="34" charset="0"/>
              <a:ea typeface="Tahoma" panose="020B0604030504040204" pitchFamily="34" charset="0"/>
              <a:cs typeface="Tahoma" panose="020B0604030504040204" pitchFamily="34" charset="0"/>
            </a:rPr>
            <a:t>contrôle</a:t>
          </a:r>
          <a:r>
            <a:rPr lang="en-US" sz="1100" b="0" i="0" dirty="0">
              <a:latin typeface="Tahoma" panose="020B0604030504040204" pitchFamily="34" charset="0"/>
              <a:ea typeface="Tahoma" panose="020B0604030504040204" pitchFamily="34" charset="0"/>
              <a:cs typeface="Tahoma" panose="020B0604030504040204" pitchFamily="34" charset="0"/>
            </a:rPr>
            <a:t> de la </a:t>
          </a:r>
        </a:p>
        <a:p>
          <a:r>
            <a:rPr lang="en-US" sz="1100" b="0" i="0" dirty="0" err="1">
              <a:latin typeface="Tahoma" panose="020B0604030504040204" pitchFamily="34" charset="0"/>
              <a:ea typeface="Tahoma" panose="020B0604030504040204" pitchFamily="34" charset="0"/>
              <a:cs typeface="Tahoma" panose="020B0604030504040204" pitchFamily="34" charset="0"/>
            </a:rPr>
            <a:t>fréquence</a:t>
          </a:r>
          <a:r>
            <a:rPr lang="en-US" sz="1100" b="0" i="0" dirty="0">
              <a:latin typeface="Tahoma" panose="020B0604030504040204" pitchFamily="34" charset="0"/>
              <a:ea typeface="Tahoma" panose="020B0604030504040204" pitchFamily="34" charset="0"/>
              <a:cs typeface="Tahoma" panose="020B0604030504040204" pitchFamily="34" charset="0"/>
            </a:rPr>
            <a:t> </a:t>
          </a:r>
          <a:r>
            <a:rPr lang="en-US" sz="1100" b="0" i="0" dirty="0" err="1">
              <a:latin typeface="Tahoma" panose="020B0604030504040204" pitchFamily="34" charset="0"/>
              <a:ea typeface="Tahoma" panose="020B0604030504040204" pitchFamily="34" charset="0"/>
              <a:cs typeface="Tahoma" panose="020B0604030504040204" pitchFamily="34" charset="0"/>
            </a:rPr>
            <a:t>cardiaque</a:t>
          </a:r>
          <a:endParaRPr lang="en-US" sz="1100" dirty="0">
            <a:latin typeface="Tahoma" panose="020B0604030504040204" pitchFamily="34" charset="0"/>
            <a:ea typeface="Tahoma" panose="020B0604030504040204" pitchFamily="34" charset="0"/>
            <a:cs typeface="Tahoma" panose="020B0604030504040204" pitchFamily="34" charset="0"/>
          </a:endParaRPr>
        </a:p>
      </dgm:t>
    </dgm:pt>
    <dgm:pt modelId="{69EB20F1-7ED0-41F6-9445-53AC407150D7}" type="parTrans" cxnId="{456202B1-A61C-4747-91E1-5F3525895D54}">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023E2335-AC2E-4AE4-BE17-E4DDF15DD462}" type="sibTrans" cxnId="{456202B1-A61C-4747-91E1-5F3525895D54}">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00E1BF4F-75B3-4585-A93A-FC4C9F785FF1}">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DCCV</a:t>
          </a:r>
        </a:p>
      </dgm:t>
    </dgm:pt>
    <dgm:pt modelId="{FA62D6F7-A25C-4D1B-B288-4AD8E3C23894}" type="parTrans" cxnId="{5FFC472A-2F7C-4E90-8B46-0A5580786297}">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F1DC1E14-5B2A-47F3-9820-E1AB4EBCD4C3}" type="sibTrans" cxnId="{5FFC472A-2F7C-4E90-8B46-0A5580786297}">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B8F0E78F-D1A2-4A49-AF2C-28861EEE105E}">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Ablation de la FA si l'AAT est échoué</a:t>
          </a:r>
        </a:p>
      </dgm:t>
    </dgm:pt>
    <dgm:pt modelId="{82E3D57D-BE33-47B7-96E0-FC8BE920C5BD}" type="parTrans" cxnId="{B97EE26F-3734-4E40-853D-73B50B3A2B73}">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AD3D2F28-E574-4CFD-B22E-C74AFEA39C94}" type="sibTrans" cxnId="{B97EE26F-3734-4E40-853D-73B50B3A2B73}">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CE25CC45-5C60-431B-BBBF-38B3BBBF058C}">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DCCV</a:t>
          </a:r>
        </a:p>
      </dgm:t>
    </dgm:pt>
    <dgm:pt modelId="{29CE4604-A0FC-4B47-B54F-9D638E4EF4AA}" type="parTrans" cxnId="{E4DDA768-CA46-43ED-B386-5C6076314070}">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1DAAB062-62CD-4288-B5B9-543D984839B5}" type="sibTrans" cxnId="{E4DDA768-CA46-43ED-B386-5C6076314070}">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FAA32B26-CD93-4B67-86DF-81798146583A}">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AAT</a:t>
          </a:r>
        </a:p>
      </dgm:t>
    </dgm:pt>
    <dgm:pt modelId="{8658F63B-9B9B-4789-91AD-701DEB21903C}" type="parTrans" cxnId="{5A334FF8-BD58-4291-B8B1-E47ED182937C}">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05FD685B-8786-4B20-B73C-6E50D973E82B}" type="sibTrans" cxnId="{5A334FF8-BD58-4291-B8B1-E47ED182937C}">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23560DE7-6778-48AD-8EBE-DFA2D2072D75}">
      <dgm:prSet custT="1"/>
      <dgm:spPr/>
      <dgm:t>
        <a:bodyPr/>
        <a:lstStyle/>
        <a:p>
          <a:r>
            <a:rPr lang="en-US" sz="1100">
              <a:latin typeface="Tahoma" panose="020B0604030504040204" pitchFamily="34" charset="0"/>
              <a:ea typeface="Tahoma" panose="020B0604030504040204" pitchFamily="34" charset="0"/>
              <a:cs typeface="Tahoma" panose="020B0604030504040204" pitchFamily="34" charset="0"/>
            </a:rPr>
            <a:t>FA permanente si La DCCV est échoué</a:t>
          </a:r>
        </a:p>
      </dgm:t>
    </dgm:pt>
    <dgm:pt modelId="{3B2EB172-F65A-427D-A4E7-FBA70EAB1147}" type="parTrans" cxnId="{30FFB22F-CCE4-44AC-8212-E3D1C7F21FE8}">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02056367-991A-4FF9-921B-91E6A3BDC173}" type="sibTrans" cxnId="{30FFB22F-CCE4-44AC-8212-E3D1C7F21FE8}">
      <dgm:prSet/>
      <dgm:spPr/>
      <dgm:t>
        <a:bodyPr/>
        <a:lstStyle/>
        <a:p>
          <a:endParaRPr lang="en-US" sz="1100">
            <a:latin typeface="Tahoma" panose="020B0604030504040204" pitchFamily="34" charset="0"/>
            <a:ea typeface="Tahoma" panose="020B0604030504040204" pitchFamily="34" charset="0"/>
            <a:cs typeface="Tahoma" panose="020B0604030504040204" pitchFamily="34" charset="0"/>
          </a:endParaRPr>
        </a:p>
      </dgm:t>
    </dgm:pt>
    <dgm:pt modelId="{94CD5DCB-E58D-4EFC-9470-1B87D59E8A1B}" type="pres">
      <dgm:prSet presAssocID="{2544B5E0-CB38-407E-81DD-B05E4F90C7AE}" presName="hierChild1" presStyleCnt="0">
        <dgm:presLayoutVars>
          <dgm:chPref val="1"/>
          <dgm:dir/>
          <dgm:animOne val="branch"/>
          <dgm:animLvl val="lvl"/>
          <dgm:resizeHandles/>
        </dgm:presLayoutVars>
      </dgm:prSet>
      <dgm:spPr/>
      <dgm:t>
        <a:bodyPr/>
        <a:lstStyle/>
        <a:p>
          <a:endParaRPr lang="en-US"/>
        </a:p>
      </dgm:t>
    </dgm:pt>
    <dgm:pt modelId="{935A6C35-7BD7-411A-9D76-26D9BF77AEDA}" type="pres">
      <dgm:prSet presAssocID="{9DAD19AF-9AEA-4D1B-AEB1-AE4C32C0EFE9}" presName="hierRoot1" presStyleCnt="0"/>
      <dgm:spPr/>
    </dgm:pt>
    <dgm:pt modelId="{B196DA00-7458-4898-B136-E5B4E9C3D0B7}" type="pres">
      <dgm:prSet presAssocID="{9DAD19AF-9AEA-4D1B-AEB1-AE4C32C0EFE9}" presName="composite" presStyleCnt="0"/>
      <dgm:spPr/>
    </dgm:pt>
    <dgm:pt modelId="{583EA153-40B7-4706-96B5-F041242B777D}" type="pres">
      <dgm:prSet presAssocID="{9DAD19AF-9AEA-4D1B-AEB1-AE4C32C0EFE9}" presName="background" presStyleLbl="node0" presStyleIdx="0" presStyleCnt="1"/>
      <dgm:spPr/>
    </dgm:pt>
    <dgm:pt modelId="{1374E4FC-3041-4168-A456-E8E0EBD9E886}" type="pres">
      <dgm:prSet presAssocID="{9DAD19AF-9AEA-4D1B-AEB1-AE4C32C0EFE9}" presName="text" presStyleLbl="fgAcc0" presStyleIdx="0" presStyleCnt="1" custScaleX="243176">
        <dgm:presLayoutVars>
          <dgm:chPref val="3"/>
        </dgm:presLayoutVars>
      </dgm:prSet>
      <dgm:spPr/>
      <dgm:t>
        <a:bodyPr/>
        <a:lstStyle/>
        <a:p>
          <a:endParaRPr lang="en-US"/>
        </a:p>
      </dgm:t>
    </dgm:pt>
    <dgm:pt modelId="{A3B31960-2757-4CFB-828D-38C2949184D6}" type="pres">
      <dgm:prSet presAssocID="{9DAD19AF-9AEA-4D1B-AEB1-AE4C32C0EFE9}" presName="hierChild2" presStyleCnt="0"/>
      <dgm:spPr/>
    </dgm:pt>
    <dgm:pt modelId="{0D4CD11A-2503-4531-B615-4F2C15F13245}" type="pres">
      <dgm:prSet presAssocID="{041C9CBC-32A4-4B22-A4E1-3AA53A533084}" presName="Name10" presStyleLbl="parChTrans1D2" presStyleIdx="0" presStyleCnt="2"/>
      <dgm:spPr/>
      <dgm:t>
        <a:bodyPr/>
        <a:lstStyle/>
        <a:p>
          <a:endParaRPr lang="en-US"/>
        </a:p>
      </dgm:t>
    </dgm:pt>
    <dgm:pt modelId="{BFEC2B4D-AA1B-4797-A719-775B79B6F0B6}" type="pres">
      <dgm:prSet presAssocID="{B4609ACB-1E07-4301-A0A1-261050FBB88C}" presName="hierRoot2" presStyleCnt="0"/>
      <dgm:spPr/>
    </dgm:pt>
    <dgm:pt modelId="{971CD9C9-A206-4588-9662-9A249258B2FE}" type="pres">
      <dgm:prSet presAssocID="{B4609ACB-1E07-4301-A0A1-261050FBB88C}" presName="composite2" presStyleCnt="0"/>
      <dgm:spPr/>
    </dgm:pt>
    <dgm:pt modelId="{84916E0F-CAE0-4535-8BB2-D6E1F40A8059}" type="pres">
      <dgm:prSet presAssocID="{B4609ACB-1E07-4301-A0A1-261050FBB88C}" presName="background2" presStyleLbl="node2" presStyleIdx="0" presStyleCnt="2"/>
      <dgm:spPr/>
    </dgm:pt>
    <dgm:pt modelId="{6DBE20C9-ECA1-4E34-B6B7-E112AFC5EAE8}" type="pres">
      <dgm:prSet presAssocID="{B4609ACB-1E07-4301-A0A1-261050FBB88C}" presName="text2" presStyleLbl="fgAcc2" presStyleIdx="0" presStyleCnt="2" custScaleX="178128">
        <dgm:presLayoutVars>
          <dgm:chPref val="3"/>
        </dgm:presLayoutVars>
      </dgm:prSet>
      <dgm:spPr/>
      <dgm:t>
        <a:bodyPr/>
        <a:lstStyle/>
        <a:p>
          <a:endParaRPr lang="en-US"/>
        </a:p>
      </dgm:t>
    </dgm:pt>
    <dgm:pt modelId="{FC0B54B2-C056-4328-9647-92256CCBFEFA}" type="pres">
      <dgm:prSet presAssocID="{B4609ACB-1E07-4301-A0A1-261050FBB88C}" presName="hierChild3" presStyleCnt="0"/>
      <dgm:spPr/>
    </dgm:pt>
    <dgm:pt modelId="{923F693C-B83C-445D-BAC2-64ACB7EDF5A3}" type="pres">
      <dgm:prSet presAssocID="{1680E98F-7391-4D24-87EA-338EB2FC7C26}" presName="Name17" presStyleLbl="parChTrans1D3" presStyleIdx="0" presStyleCnt="2"/>
      <dgm:spPr/>
      <dgm:t>
        <a:bodyPr/>
        <a:lstStyle/>
        <a:p>
          <a:endParaRPr lang="en-US"/>
        </a:p>
      </dgm:t>
    </dgm:pt>
    <dgm:pt modelId="{AA74C6EE-CB69-4C89-A83D-5F71F6628C7E}" type="pres">
      <dgm:prSet presAssocID="{79170DBC-E934-49FE-8D21-B9007F1D0C94}" presName="hierRoot3" presStyleCnt="0"/>
      <dgm:spPr/>
    </dgm:pt>
    <dgm:pt modelId="{E0DC5A21-591E-4375-B41A-F96955934F5E}" type="pres">
      <dgm:prSet presAssocID="{79170DBC-E934-49FE-8D21-B9007F1D0C94}" presName="composite3" presStyleCnt="0"/>
      <dgm:spPr/>
    </dgm:pt>
    <dgm:pt modelId="{447066CF-69BC-4D24-9C11-046A6ACEED20}" type="pres">
      <dgm:prSet presAssocID="{79170DBC-E934-49FE-8D21-B9007F1D0C94}" presName="background3" presStyleLbl="node3" presStyleIdx="0" presStyleCnt="2"/>
      <dgm:spPr/>
    </dgm:pt>
    <dgm:pt modelId="{6002BF6A-9FCC-4CB0-B507-28F2FC15A83A}" type="pres">
      <dgm:prSet presAssocID="{79170DBC-E934-49FE-8D21-B9007F1D0C94}" presName="text3" presStyleLbl="fgAcc3" presStyleIdx="0" presStyleCnt="2" custScaleX="232553" custScaleY="175075" custLinFactNeighborX="-8090" custLinFactNeighborY="12740">
        <dgm:presLayoutVars>
          <dgm:chPref val="3"/>
        </dgm:presLayoutVars>
      </dgm:prSet>
      <dgm:spPr/>
      <dgm:t>
        <a:bodyPr/>
        <a:lstStyle/>
        <a:p>
          <a:endParaRPr lang="en-US"/>
        </a:p>
      </dgm:t>
    </dgm:pt>
    <dgm:pt modelId="{D15202EF-8B46-495B-A50B-F14EE397480F}" type="pres">
      <dgm:prSet presAssocID="{79170DBC-E934-49FE-8D21-B9007F1D0C94}" presName="hierChild4" presStyleCnt="0"/>
      <dgm:spPr/>
    </dgm:pt>
    <dgm:pt modelId="{33EAE2F2-B3DC-4AC1-84F7-C9B6F57F2297}" type="pres">
      <dgm:prSet presAssocID="{8658F63B-9B9B-4789-91AD-701DEB21903C}" presName="Name23" presStyleLbl="parChTrans1D4" presStyleIdx="0" presStyleCnt="5"/>
      <dgm:spPr/>
      <dgm:t>
        <a:bodyPr/>
        <a:lstStyle/>
        <a:p>
          <a:endParaRPr lang="en-US"/>
        </a:p>
      </dgm:t>
    </dgm:pt>
    <dgm:pt modelId="{C262B404-702F-4591-B601-89D704D9DF78}" type="pres">
      <dgm:prSet presAssocID="{FAA32B26-CD93-4B67-86DF-81798146583A}" presName="hierRoot4" presStyleCnt="0"/>
      <dgm:spPr/>
    </dgm:pt>
    <dgm:pt modelId="{59194E6F-094B-4DF5-9675-323327C120B1}" type="pres">
      <dgm:prSet presAssocID="{FAA32B26-CD93-4B67-86DF-81798146583A}" presName="composite4" presStyleCnt="0"/>
      <dgm:spPr/>
    </dgm:pt>
    <dgm:pt modelId="{14568A8A-476F-4BD4-A49B-73008CF5EAAA}" type="pres">
      <dgm:prSet presAssocID="{FAA32B26-CD93-4B67-86DF-81798146583A}" presName="background4" presStyleLbl="node4" presStyleIdx="0" presStyleCnt="5"/>
      <dgm:spPr/>
    </dgm:pt>
    <dgm:pt modelId="{523F06C5-6353-4AF6-937C-01629E319E62}" type="pres">
      <dgm:prSet presAssocID="{FAA32B26-CD93-4B67-86DF-81798146583A}" presName="text4" presStyleLbl="fgAcc4" presStyleIdx="0" presStyleCnt="5">
        <dgm:presLayoutVars>
          <dgm:chPref val="3"/>
        </dgm:presLayoutVars>
      </dgm:prSet>
      <dgm:spPr/>
      <dgm:t>
        <a:bodyPr/>
        <a:lstStyle/>
        <a:p>
          <a:endParaRPr lang="en-US"/>
        </a:p>
      </dgm:t>
    </dgm:pt>
    <dgm:pt modelId="{6049BFB2-0DC0-45A0-9981-62DECE85B3E7}" type="pres">
      <dgm:prSet presAssocID="{FAA32B26-CD93-4B67-86DF-81798146583A}" presName="hierChild5" presStyleCnt="0"/>
      <dgm:spPr/>
    </dgm:pt>
    <dgm:pt modelId="{8FE3061C-1DA1-430D-B15F-9002B9EE558D}" type="pres">
      <dgm:prSet presAssocID="{FA62D6F7-A25C-4D1B-B288-4AD8E3C23894}" presName="Name23" presStyleLbl="parChTrans1D4" presStyleIdx="1" presStyleCnt="5"/>
      <dgm:spPr/>
      <dgm:t>
        <a:bodyPr/>
        <a:lstStyle/>
        <a:p>
          <a:endParaRPr lang="en-US"/>
        </a:p>
      </dgm:t>
    </dgm:pt>
    <dgm:pt modelId="{4AB10EF4-BBD4-4769-9C9E-954E34C625C5}" type="pres">
      <dgm:prSet presAssocID="{00E1BF4F-75B3-4585-A93A-FC4C9F785FF1}" presName="hierRoot4" presStyleCnt="0"/>
      <dgm:spPr/>
    </dgm:pt>
    <dgm:pt modelId="{18F97CBD-48B2-4851-97BB-A3A5C39D4A9E}" type="pres">
      <dgm:prSet presAssocID="{00E1BF4F-75B3-4585-A93A-FC4C9F785FF1}" presName="composite4" presStyleCnt="0"/>
      <dgm:spPr/>
    </dgm:pt>
    <dgm:pt modelId="{4CAAC627-4A3B-4C48-B158-292CBD386985}" type="pres">
      <dgm:prSet presAssocID="{00E1BF4F-75B3-4585-A93A-FC4C9F785FF1}" presName="background4" presStyleLbl="node4" presStyleIdx="1" presStyleCnt="5"/>
      <dgm:spPr/>
    </dgm:pt>
    <dgm:pt modelId="{39A56985-D399-460E-9EFB-01715D78B7CF}" type="pres">
      <dgm:prSet presAssocID="{00E1BF4F-75B3-4585-A93A-FC4C9F785FF1}" presName="text4" presStyleLbl="fgAcc4" presStyleIdx="1" presStyleCnt="5">
        <dgm:presLayoutVars>
          <dgm:chPref val="3"/>
        </dgm:presLayoutVars>
      </dgm:prSet>
      <dgm:spPr/>
      <dgm:t>
        <a:bodyPr/>
        <a:lstStyle/>
        <a:p>
          <a:endParaRPr lang="en-US"/>
        </a:p>
      </dgm:t>
    </dgm:pt>
    <dgm:pt modelId="{E24459F1-7211-4920-BD00-E26321FA69FC}" type="pres">
      <dgm:prSet presAssocID="{00E1BF4F-75B3-4585-A93A-FC4C9F785FF1}" presName="hierChild5" presStyleCnt="0"/>
      <dgm:spPr/>
    </dgm:pt>
    <dgm:pt modelId="{2D7D6612-F50F-4D17-A8B4-C60D595A38FF}" type="pres">
      <dgm:prSet presAssocID="{82E3D57D-BE33-47B7-96E0-FC8BE920C5BD}" presName="Name23" presStyleLbl="parChTrans1D4" presStyleIdx="2" presStyleCnt="5"/>
      <dgm:spPr/>
      <dgm:t>
        <a:bodyPr/>
        <a:lstStyle/>
        <a:p>
          <a:endParaRPr lang="en-US"/>
        </a:p>
      </dgm:t>
    </dgm:pt>
    <dgm:pt modelId="{5917A1A5-E820-44A1-8493-3885ACB7F33A}" type="pres">
      <dgm:prSet presAssocID="{B8F0E78F-D1A2-4A49-AF2C-28861EEE105E}" presName="hierRoot4" presStyleCnt="0"/>
      <dgm:spPr/>
    </dgm:pt>
    <dgm:pt modelId="{F6786EDB-FA30-40DC-8EFB-2B36BA1B8B0D}" type="pres">
      <dgm:prSet presAssocID="{B8F0E78F-D1A2-4A49-AF2C-28861EEE105E}" presName="composite4" presStyleCnt="0"/>
      <dgm:spPr/>
    </dgm:pt>
    <dgm:pt modelId="{7BD97E8C-B4A3-44D6-B347-AE622993B895}" type="pres">
      <dgm:prSet presAssocID="{B8F0E78F-D1A2-4A49-AF2C-28861EEE105E}" presName="background4" presStyleLbl="node4" presStyleIdx="2" presStyleCnt="5"/>
      <dgm:spPr/>
    </dgm:pt>
    <dgm:pt modelId="{2CC9A155-7C9E-4940-A2CE-31C26F2DD178}" type="pres">
      <dgm:prSet presAssocID="{B8F0E78F-D1A2-4A49-AF2C-28861EEE105E}" presName="text4" presStyleLbl="fgAcc4" presStyleIdx="2" presStyleCnt="5" custScaleX="254896">
        <dgm:presLayoutVars>
          <dgm:chPref val="3"/>
        </dgm:presLayoutVars>
      </dgm:prSet>
      <dgm:spPr/>
      <dgm:t>
        <a:bodyPr/>
        <a:lstStyle/>
        <a:p>
          <a:endParaRPr lang="en-US"/>
        </a:p>
      </dgm:t>
    </dgm:pt>
    <dgm:pt modelId="{5EA37861-8422-45ED-A382-3D3E68B37821}" type="pres">
      <dgm:prSet presAssocID="{B8F0E78F-D1A2-4A49-AF2C-28861EEE105E}" presName="hierChild5" presStyleCnt="0"/>
      <dgm:spPr/>
    </dgm:pt>
    <dgm:pt modelId="{B531D770-C1BC-459E-B140-A1B79D89A7A2}" type="pres">
      <dgm:prSet presAssocID="{BE0E416C-8F02-498D-A0A2-9BEE1FC6AFEB}" presName="Name10" presStyleLbl="parChTrans1D2" presStyleIdx="1" presStyleCnt="2"/>
      <dgm:spPr/>
      <dgm:t>
        <a:bodyPr/>
        <a:lstStyle/>
        <a:p>
          <a:endParaRPr lang="en-US"/>
        </a:p>
      </dgm:t>
    </dgm:pt>
    <dgm:pt modelId="{BA9765A2-F3F9-467B-B7E2-A9842616239D}" type="pres">
      <dgm:prSet presAssocID="{4FC9F472-1943-42F4-9F31-1630EA338EA8}" presName="hierRoot2" presStyleCnt="0"/>
      <dgm:spPr/>
    </dgm:pt>
    <dgm:pt modelId="{F458EF83-FF96-4504-AAA3-E9F92E637668}" type="pres">
      <dgm:prSet presAssocID="{4FC9F472-1943-42F4-9F31-1630EA338EA8}" presName="composite2" presStyleCnt="0"/>
      <dgm:spPr/>
    </dgm:pt>
    <dgm:pt modelId="{7A62CA93-3C58-43FA-9753-783C4D8B70E2}" type="pres">
      <dgm:prSet presAssocID="{4FC9F472-1943-42F4-9F31-1630EA338EA8}" presName="background2" presStyleLbl="node2" presStyleIdx="1" presStyleCnt="2"/>
      <dgm:spPr/>
    </dgm:pt>
    <dgm:pt modelId="{8D2E1824-FE6A-4B9C-8FA6-5B9E25C3221A}" type="pres">
      <dgm:prSet presAssocID="{4FC9F472-1943-42F4-9F31-1630EA338EA8}" presName="text2" presStyleLbl="fgAcc2" presStyleIdx="1" presStyleCnt="2" custScaleX="165656">
        <dgm:presLayoutVars>
          <dgm:chPref val="3"/>
        </dgm:presLayoutVars>
      </dgm:prSet>
      <dgm:spPr/>
      <dgm:t>
        <a:bodyPr/>
        <a:lstStyle/>
        <a:p>
          <a:endParaRPr lang="en-US"/>
        </a:p>
      </dgm:t>
    </dgm:pt>
    <dgm:pt modelId="{7A0EA3F3-FCA6-45B9-84A6-DEFE72005A11}" type="pres">
      <dgm:prSet presAssocID="{4FC9F472-1943-42F4-9F31-1630EA338EA8}" presName="hierChild3" presStyleCnt="0"/>
      <dgm:spPr/>
    </dgm:pt>
    <dgm:pt modelId="{81DF1EFA-6DFA-4642-A5FC-67D3CDDEF361}" type="pres">
      <dgm:prSet presAssocID="{69EB20F1-7ED0-41F6-9445-53AC407150D7}" presName="Name17" presStyleLbl="parChTrans1D3" presStyleIdx="1" presStyleCnt="2"/>
      <dgm:spPr/>
      <dgm:t>
        <a:bodyPr/>
        <a:lstStyle/>
        <a:p>
          <a:endParaRPr lang="en-US"/>
        </a:p>
      </dgm:t>
    </dgm:pt>
    <dgm:pt modelId="{2F5A33B2-B5B4-4D9E-9AE7-075BEEA9C0BA}" type="pres">
      <dgm:prSet presAssocID="{CB19A92B-8218-40C1-96DC-FF2720F8B716}" presName="hierRoot3" presStyleCnt="0"/>
      <dgm:spPr/>
    </dgm:pt>
    <dgm:pt modelId="{53856A54-847D-48FB-9475-1F107CCE1530}" type="pres">
      <dgm:prSet presAssocID="{CB19A92B-8218-40C1-96DC-FF2720F8B716}" presName="composite3" presStyleCnt="0"/>
      <dgm:spPr/>
    </dgm:pt>
    <dgm:pt modelId="{57C4F1F1-BEE7-4903-8264-EE17DE9CF3A8}" type="pres">
      <dgm:prSet presAssocID="{CB19A92B-8218-40C1-96DC-FF2720F8B716}" presName="background3" presStyleLbl="node3" presStyleIdx="1" presStyleCnt="2"/>
      <dgm:spPr/>
    </dgm:pt>
    <dgm:pt modelId="{5AAF2AD5-A0E1-48DA-800A-F917546578E0}" type="pres">
      <dgm:prSet presAssocID="{CB19A92B-8218-40C1-96DC-FF2720F8B716}" presName="text3" presStyleLbl="fgAcc3" presStyleIdx="1" presStyleCnt="2" custScaleX="190737" custScaleY="217367">
        <dgm:presLayoutVars>
          <dgm:chPref val="3"/>
        </dgm:presLayoutVars>
      </dgm:prSet>
      <dgm:spPr/>
      <dgm:t>
        <a:bodyPr/>
        <a:lstStyle/>
        <a:p>
          <a:endParaRPr lang="en-US"/>
        </a:p>
      </dgm:t>
    </dgm:pt>
    <dgm:pt modelId="{61A13366-28CB-4741-BF11-672919BEBDF6}" type="pres">
      <dgm:prSet presAssocID="{CB19A92B-8218-40C1-96DC-FF2720F8B716}" presName="hierChild4" presStyleCnt="0"/>
      <dgm:spPr/>
    </dgm:pt>
    <dgm:pt modelId="{ACB7E22B-9BDF-4395-8E29-EE3A49E15188}" type="pres">
      <dgm:prSet presAssocID="{29CE4604-A0FC-4B47-B54F-9D638E4EF4AA}" presName="Name23" presStyleLbl="parChTrans1D4" presStyleIdx="3" presStyleCnt="5"/>
      <dgm:spPr/>
      <dgm:t>
        <a:bodyPr/>
        <a:lstStyle/>
        <a:p>
          <a:endParaRPr lang="en-US"/>
        </a:p>
      </dgm:t>
    </dgm:pt>
    <dgm:pt modelId="{A932B904-DBFE-4E65-A034-CBED07A7BEDC}" type="pres">
      <dgm:prSet presAssocID="{CE25CC45-5C60-431B-BBBF-38B3BBBF058C}" presName="hierRoot4" presStyleCnt="0"/>
      <dgm:spPr/>
    </dgm:pt>
    <dgm:pt modelId="{7677ACDC-AAA0-4923-930A-65755EA39218}" type="pres">
      <dgm:prSet presAssocID="{CE25CC45-5C60-431B-BBBF-38B3BBBF058C}" presName="composite4" presStyleCnt="0"/>
      <dgm:spPr/>
    </dgm:pt>
    <dgm:pt modelId="{4D830357-B639-4778-9BF7-1E93BE28C52B}" type="pres">
      <dgm:prSet presAssocID="{CE25CC45-5C60-431B-BBBF-38B3BBBF058C}" presName="background4" presStyleLbl="node4" presStyleIdx="3" presStyleCnt="5"/>
      <dgm:spPr/>
    </dgm:pt>
    <dgm:pt modelId="{AFA1D5B9-ADAA-49D6-A47D-EFC352DBE701}" type="pres">
      <dgm:prSet presAssocID="{CE25CC45-5C60-431B-BBBF-38B3BBBF058C}" presName="text4" presStyleLbl="fgAcc4" presStyleIdx="3" presStyleCnt="5" custLinFactNeighborY="7553">
        <dgm:presLayoutVars>
          <dgm:chPref val="3"/>
        </dgm:presLayoutVars>
      </dgm:prSet>
      <dgm:spPr/>
      <dgm:t>
        <a:bodyPr/>
        <a:lstStyle/>
        <a:p>
          <a:endParaRPr lang="en-US"/>
        </a:p>
      </dgm:t>
    </dgm:pt>
    <dgm:pt modelId="{0235F982-E5C9-4773-8D0E-9A85E598A635}" type="pres">
      <dgm:prSet presAssocID="{CE25CC45-5C60-431B-BBBF-38B3BBBF058C}" presName="hierChild5" presStyleCnt="0"/>
      <dgm:spPr/>
    </dgm:pt>
    <dgm:pt modelId="{1A2806D4-761A-4773-9C2D-7BD26314D53B}" type="pres">
      <dgm:prSet presAssocID="{3B2EB172-F65A-427D-A4E7-FBA70EAB1147}" presName="Name23" presStyleLbl="parChTrans1D4" presStyleIdx="4" presStyleCnt="5"/>
      <dgm:spPr/>
      <dgm:t>
        <a:bodyPr/>
        <a:lstStyle/>
        <a:p>
          <a:endParaRPr lang="en-US"/>
        </a:p>
      </dgm:t>
    </dgm:pt>
    <dgm:pt modelId="{845DC052-3F7F-4040-93E9-24D44D28C108}" type="pres">
      <dgm:prSet presAssocID="{23560DE7-6778-48AD-8EBE-DFA2D2072D75}" presName="hierRoot4" presStyleCnt="0"/>
      <dgm:spPr/>
    </dgm:pt>
    <dgm:pt modelId="{D8EAE931-0C1C-44E8-ADBD-3708E1E32FDA}" type="pres">
      <dgm:prSet presAssocID="{23560DE7-6778-48AD-8EBE-DFA2D2072D75}" presName="composite4" presStyleCnt="0"/>
      <dgm:spPr/>
    </dgm:pt>
    <dgm:pt modelId="{A3C4262E-D52E-4C7C-BB9B-36A34971B405}" type="pres">
      <dgm:prSet presAssocID="{23560DE7-6778-48AD-8EBE-DFA2D2072D75}" presName="background4" presStyleLbl="node4" presStyleIdx="4" presStyleCnt="5"/>
      <dgm:spPr/>
    </dgm:pt>
    <dgm:pt modelId="{A98BF9BD-E9DF-46BB-9677-4C457C064DF3}" type="pres">
      <dgm:prSet presAssocID="{23560DE7-6778-48AD-8EBE-DFA2D2072D75}" presName="text4" presStyleLbl="fgAcc4" presStyleIdx="4" presStyleCnt="5" custScaleX="193950" custScaleY="208057">
        <dgm:presLayoutVars>
          <dgm:chPref val="3"/>
        </dgm:presLayoutVars>
      </dgm:prSet>
      <dgm:spPr/>
      <dgm:t>
        <a:bodyPr/>
        <a:lstStyle/>
        <a:p>
          <a:endParaRPr lang="en-US"/>
        </a:p>
      </dgm:t>
    </dgm:pt>
    <dgm:pt modelId="{EEC5343C-0B68-4085-9EE2-2278AD2653F3}" type="pres">
      <dgm:prSet presAssocID="{23560DE7-6778-48AD-8EBE-DFA2D2072D75}" presName="hierChild5" presStyleCnt="0"/>
      <dgm:spPr/>
    </dgm:pt>
  </dgm:ptLst>
  <dgm:cxnLst>
    <dgm:cxn modelId="{13CADE2F-9077-4A3E-ABC7-55D5884A76CE}" type="presOf" srcId="{B8F0E78F-D1A2-4A49-AF2C-28861EEE105E}" destId="{2CC9A155-7C9E-4940-A2CE-31C26F2DD178}" srcOrd="0" destOrd="0" presId="urn:microsoft.com/office/officeart/2005/8/layout/hierarchy1"/>
    <dgm:cxn modelId="{B97EE26F-3734-4E40-853D-73B50B3A2B73}" srcId="{00E1BF4F-75B3-4585-A93A-FC4C9F785FF1}" destId="{B8F0E78F-D1A2-4A49-AF2C-28861EEE105E}" srcOrd="0" destOrd="0" parTransId="{82E3D57D-BE33-47B7-96E0-FC8BE920C5BD}" sibTransId="{AD3D2F28-E574-4CFD-B22E-C74AFEA39C94}"/>
    <dgm:cxn modelId="{51CB4883-D333-4663-804A-4C94429DD000}" type="presOf" srcId="{23560DE7-6778-48AD-8EBE-DFA2D2072D75}" destId="{A98BF9BD-E9DF-46BB-9677-4C457C064DF3}" srcOrd="0" destOrd="0" presId="urn:microsoft.com/office/officeart/2005/8/layout/hierarchy1"/>
    <dgm:cxn modelId="{EF531B49-F8F2-4344-8A83-B586785010E4}" type="presOf" srcId="{041C9CBC-32A4-4B22-A4E1-3AA53A533084}" destId="{0D4CD11A-2503-4531-B615-4F2C15F13245}" srcOrd="0" destOrd="0" presId="urn:microsoft.com/office/officeart/2005/8/layout/hierarchy1"/>
    <dgm:cxn modelId="{C263B77B-355E-4BD6-B354-7AA1A162CEA2}" type="presOf" srcId="{3B2EB172-F65A-427D-A4E7-FBA70EAB1147}" destId="{1A2806D4-761A-4773-9C2D-7BD26314D53B}" srcOrd="0" destOrd="0" presId="urn:microsoft.com/office/officeart/2005/8/layout/hierarchy1"/>
    <dgm:cxn modelId="{1CA8D6E6-5730-4C67-915C-F25872C2F99F}" type="presOf" srcId="{1680E98F-7391-4D24-87EA-338EB2FC7C26}" destId="{923F693C-B83C-445D-BAC2-64ACB7EDF5A3}" srcOrd="0" destOrd="0" presId="urn:microsoft.com/office/officeart/2005/8/layout/hierarchy1"/>
    <dgm:cxn modelId="{B7AF3E1C-3A3E-458B-B519-2EA39A5EA515}" type="presOf" srcId="{FAA32B26-CD93-4B67-86DF-81798146583A}" destId="{523F06C5-6353-4AF6-937C-01629E319E62}" srcOrd="0" destOrd="0" presId="urn:microsoft.com/office/officeart/2005/8/layout/hierarchy1"/>
    <dgm:cxn modelId="{BAD001CD-E35A-4904-9BD5-EBD9EDD30DBB}" type="presOf" srcId="{CE25CC45-5C60-431B-BBBF-38B3BBBF058C}" destId="{AFA1D5B9-ADAA-49D6-A47D-EFC352DBE701}" srcOrd="0" destOrd="0" presId="urn:microsoft.com/office/officeart/2005/8/layout/hierarchy1"/>
    <dgm:cxn modelId="{4AD2CC09-D5CE-447C-831A-73E75A093695}" srcId="{B4609ACB-1E07-4301-A0A1-261050FBB88C}" destId="{79170DBC-E934-49FE-8D21-B9007F1D0C94}" srcOrd="0" destOrd="0" parTransId="{1680E98F-7391-4D24-87EA-338EB2FC7C26}" sibTransId="{D2A938AF-CA3A-4496-ABA8-118711E66083}"/>
    <dgm:cxn modelId="{DC3E9930-0BEF-4DCE-91A1-6D3D3E1DABE5}" type="presOf" srcId="{FA62D6F7-A25C-4D1B-B288-4AD8E3C23894}" destId="{8FE3061C-1DA1-430D-B15F-9002B9EE558D}" srcOrd="0" destOrd="0" presId="urn:microsoft.com/office/officeart/2005/8/layout/hierarchy1"/>
    <dgm:cxn modelId="{E4DDA768-CA46-43ED-B386-5C6076314070}" srcId="{CB19A92B-8218-40C1-96DC-FF2720F8B716}" destId="{CE25CC45-5C60-431B-BBBF-38B3BBBF058C}" srcOrd="0" destOrd="0" parTransId="{29CE4604-A0FC-4B47-B54F-9D638E4EF4AA}" sibTransId="{1DAAB062-62CD-4288-B5B9-543D984839B5}"/>
    <dgm:cxn modelId="{456202B1-A61C-4747-91E1-5F3525895D54}" srcId="{4FC9F472-1943-42F4-9F31-1630EA338EA8}" destId="{CB19A92B-8218-40C1-96DC-FF2720F8B716}" srcOrd="0" destOrd="0" parTransId="{69EB20F1-7ED0-41F6-9445-53AC407150D7}" sibTransId="{023E2335-AC2E-4AE4-BE17-E4DDF15DD462}"/>
    <dgm:cxn modelId="{82AF1CF7-79BB-4373-BA17-852FC61163F6}" type="presOf" srcId="{9DAD19AF-9AEA-4D1B-AEB1-AE4C32C0EFE9}" destId="{1374E4FC-3041-4168-A456-E8E0EBD9E886}" srcOrd="0" destOrd="0" presId="urn:microsoft.com/office/officeart/2005/8/layout/hierarchy1"/>
    <dgm:cxn modelId="{E548709E-FC56-4175-BC12-40E52B48BF46}" type="presOf" srcId="{4FC9F472-1943-42F4-9F31-1630EA338EA8}" destId="{8D2E1824-FE6A-4B9C-8FA6-5B9E25C3221A}" srcOrd="0" destOrd="0" presId="urn:microsoft.com/office/officeart/2005/8/layout/hierarchy1"/>
    <dgm:cxn modelId="{69C1F38B-1C92-4F37-A5BB-33D295E3AF0C}" type="presOf" srcId="{B4609ACB-1E07-4301-A0A1-261050FBB88C}" destId="{6DBE20C9-ECA1-4E34-B6B7-E112AFC5EAE8}" srcOrd="0" destOrd="0" presId="urn:microsoft.com/office/officeart/2005/8/layout/hierarchy1"/>
    <dgm:cxn modelId="{5FFC472A-2F7C-4E90-8B46-0A5580786297}" srcId="{FAA32B26-CD93-4B67-86DF-81798146583A}" destId="{00E1BF4F-75B3-4585-A93A-FC4C9F785FF1}" srcOrd="0" destOrd="0" parTransId="{FA62D6F7-A25C-4D1B-B288-4AD8E3C23894}" sibTransId="{F1DC1E14-5B2A-47F3-9820-E1AB4EBCD4C3}"/>
    <dgm:cxn modelId="{FE11FF7E-7D53-4FBF-965C-697AC22193F4}" type="presOf" srcId="{2544B5E0-CB38-407E-81DD-B05E4F90C7AE}" destId="{94CD5DCB-E58D-4EFC-9470-1B87D59E8A1B}" srcOrd="0" destOrd="0" presId="urn:microsoft.com/office/officeart/2005/8/layout/hierarchy1"/>
    <dgm:cxn modelId="{5BFA8946-C3E8-44A0-8F29-05ABC81C2969}" type="presOf" srcId="{CB19A92B-8218-40C1-96DC-FF2720F8B716}" destId="{5AAF2AD5-A0E1-48DA-800A-F917546578E0}" srcOrd="0" destOrd="0" presId="urn:microsoft.com/office/officeart/2005/8/layout/hierarchy1"/>
    <dgm:cxn modelId="{152D6463-ECBB-4CE6-97AD-7ED8E97FB4DF}" srcId="{2544B5E0-CB38-407E-81DD-B05E4F90C7AE}" destId="{9DAD19AF-9AEA-4D1B-AEB1-AE4C32C0EFE9}" srcOrd="0" destOrd="0" parTransId="{7B3320E8-4764-47A0-A0DF-2CC846115865}" sibTransId="{32DCEFDF-5170-4C3B-B201-0B9B10B7536F}"/>
    <dgm:cxn modelId="{FAE79C5C-06BC-464E-8ADF-C9DD7FF69103}" type="presOf" srcId="{00E1BF4F-75B3-4585-A93A-FC4C9F785FF1}" destId="{39A56985-D399-460E-9EFB-01715D78B7CF}" srcOrd="0" destOrd="0" presId="urn:microsoft.com/office/officeart/2005/8/layout/hierarchy1"/>
    <dgm:cxn modelId="{C71D20A6-C7FA-4FA6-90B1-D7C7868C9486}" type="presOf" srcId="{82E3D57D-BE33-47B7-96E0-FC8BE920C5BD}" destId="{2D7D6612-F50F-4D17-A8B4-C60D595A38FF}" srcOrd="0" destOrd="0" presId="urn:microsoft.com/office/officeart/2005/8/layout/hierarchy1"/>
    <dgm:cxn modelId="{54373784-BCAE-4E00-9517-664BC9FCC09A}" type="presOf" srcId="{29CE4604-A0FC-4B47-B54F-9D638E4EF4AA}" destId="{ACB7E22B-9BDF-4395-8E29-EE3A49E15188}" srcOrd="0" destOrd="0" presId="urn:microsoft.com/office/officeart/2005/8/layout/hierarchy1"/>
    <dgm:cxn modelId="{13F5FD25-F656-4793-AE3F-62CF00545D60}" type="presOf" srcId="{79170DBC-E934-49FE-8D21-B9007F1D0C94}" destId="{6002BF6A-9FCC-4CB0-B507-28F2FC15A83A}" srcOrd="0" destOrd="0" presId="urn:microsoft.com/office/officeart/2005/8/layout/hierarchy1"/>
    <dgm:cxn modelId="{2A4D31E1-6217-4737-80BB-3D44707D420D}" srcId="{9DAD19AF-9AEA-4D1B-AEB1-AE4C32C0EFE9}" destId="{B4609ACB-1E07-4301-A0A1-261050FBB88C}" srcOrd="0" destOrd="0" parTransId="{041C9CBC-32A4-4B22-A4E1-3AA53A533084}" sibTransId="{EB7522B0-A982-4CC9-8985-D0429394E3BE}"/>
    <dgm:cxn modelId="{30FFB22F-CCE4-44AC-8212-E3D1C7F21FE8}" srcId="{CE25CC45-5C60-431B-BBBF-38B3BBBF058C}" destId="{23560DE7-6778-48AD-8EBE-DFA2D2072D75}" srcOrd="0" destOrd="0" parTransId="{3B2EB172-F65A-427D-A4E7-FBA70EAB1147}" sibTransId="{02056367-991A-4FF9-921B-91E6A3BDC173}"/>
    <dgm:cxn modelId="{EC9B648E-ABA4-48BC-9E13-CD9B8FF41587}" type="presOf" srcId="{69EB20F1-7ED0-41F6-9445-53AC407150D7}" destId="{81DF1EFA-6DFA-4642-A5FC-67D3CDDEF361}" srcOrd="0" destOrd="0" presId="urn:microsoft.com/office/officeart/2005/8/layout/hierarchy1"/>
    <dgm:cxn modelId="{5A334FF8-BD58-4291-B8B1-E47ED182937C}" srcId="{79170DBC-E934-49FE-8D21-B9007F1D0C94}" destId="{FAA32B26-CD93-4B67-86DF-81798146583A}" srcOrd="0" destOrd="0" parTransId="{8658F63B-9B9B-4789-91AD-701DEB21903C}" sibTransId="{05FD685B-8786-4B20-B73C-6E50D973E82B}"/>
    <dgm:cxn modelId="{D6CBA28F-B598-40D4-9344-358FCB14160B}" type="presOf" srcId="{BE0E416C-8F02-498D-A0A2-9BEE1FC6AFEB}" destId="{B531D770-C1BC-459E-B140-A1B79D89A7A2}" srcOrd="0" destOrd="0" presId="urn:microsoft.com/office/officeart/2005/8/layout/hierarchy1"/>
    <dgm:cxn modelId="{4D8ACECC-4344-455D-B9E6-C0A6C069464C}" type="presOf" srcId="{8658F63B-9B9B-4789-91AD-701DEB21903C}" destId="{33EAE2F2-B3DC-4AC1-84F7-C9B6F57F2297}" srcOrd="0" destOrd="0" presId="urn:microsoft.com/office/officeart/2005/8/layout/hierarchy1"/>
    <dgm:cxn modelId="{578AEE69-8CE8-45F8-BE5D-A83A0725B77F}" srcId="{9DAD19AF-9AEA-4D1B-AEB1-AE4C32C0EFE9}" destId="{4FC9F472-1943-42F4-9F31-1630EA338EA8}" srcOrd="1" destOrd="0" parTransId="{BE0E416C-8F02-498D-A0A2-9BEE1FC6AFEB}" sibTransId="{9AC23956-7710-40E0-9AC0-869AC0159AC8}"/>
    <dgm:cxn modelId="{727774FE-D3FF-4377-BA8E-E2F0C8F3B48F}" type="presParOf" srcId="{94CD5DCB-E58D-4EFC-9470-1B87D59E8A1B}" destId="{935A6C35-7BD7-411A-9D76-26D9BF77AEDA}" srcOrd="0" destOrd="0" presId="urn:microsoft.com/office/officeart/2005/8/layout/hierarchy1"/>
    <dgm:cxn modelId="{0DE23ACA-7B11-4243-842F-F8B426552919}" type="presParOf" srcId="{935A6C35-7BD7-411A-9D76-26D9BF77AEDA}" destId="{B196DA00-7458-4898-B136-E5B4E9C3D0B7}" srcOrd="0" destOrd="0" presId="urn:microsoft.com/office/officeart/2005/8/layout/hierarchy1"/>
    <dgm:cxn modelId="{0F9E6515-756F-4866-A2D7-F2C17E520327}" type="presParOf" srcId="{B196DA00-7458-4898-B136-E5B4E9C3D0B7}" destId="{583EA153-40B7-4706-96B5-F041242B777D}" srcOrd="0" destOrd="0" presId="urn:microsoft.com/office/officeart/2005/8/layout/hierarchy1"/>
    <dgm:cxn modelId="{1A290F2F-1186-4F08-A29D-046F80E1510A}" type="presParOf" srcId="{B196DA00-7458-4898-B136-E5B4E9C3D0B7}" destId="{1374E4FC-3041-4168-A456-E8E0EBD9E886}" srcOrd="1" destOrd="0" presId="urn:microsoft.com/office/officeart/2005/8/layout/hierarchy1"/>
    <dgm:cxn modelId="{71AF9325-C56D-49B6-A31A-0DEAE6022AB8}" type="presParOf" srcId="{935A6C35-7BD7-411A-9D76-26D9BF77AEDA}" destId="{A3B31960-2757-4CFB-828D-38C2949184D6}" srcOrd="1" destOrd="0" presId="urn:microsoft.com/office/officeart/2005/8/layout/hierarchy1"/>
    <dgm:cxn modelId="{600C523F-08AD-4A85-B847-00DB3AE4DB16}" type="presParOf" srcId="{A3B31960-2757-4CFB-828D-38C2949184D6}" destId="{0D4CD11A-2503-4531-B615-4F2C15F13245}" srcOrd="0" destOrd="0" presId="urn:microsoft.com/office/officeart/2005/8/layout/hierarchy1"/>
    <dgm:cxn modelId="{FA9D9A91-D2DF-4F5A-ACAD-EFD42EE41CB9}" type="presParOf" srcId="{A3B31960-2757-4CFB-828D-38C2949184D6}" destId="{BFEC2B4D-AA1B-4797-A719-775B79B6F0B6}" srcOrd="1" destOrd="0" presId="urn:microsoft.com/office/officeart/2005/8/layout/hierarchy1"/>
    <dgm:cxn modelId="{004C194E-A4C1-4DA2-B0F7-644D5A154CD1}" type="presParOf" srcId="{BFEC2B4D-AA1B-4797-A719-775B79B6F0B6}" destId="{971CD9C9-A206-4588-9662-9A249258B2FE}" srcOrd="0" destOrd="0" presId="urn:microsoft.com/office/officeart/2005/8/layout/hierarchy1"/>
    <dgm:cxn modelId="{B64CDEDB-E1A3-4260-884D-D7EA6AA58B57}" type="presParOf" srcId="{971CD9C9-A206-4588-9662-9A249258B2FE}" destId="{84916E0F-CAE0-4535-8BB2-D6E1F40A8059}" srcOrd="0" destOrd="0" presId="urn:microsoft.com/office/officeart/2005/8/layout/hierarchy1"/>
    <dgm:cxn modelId="{FB541C96-B677-42C7-A66D-7AE6ED537C67}" type="presParOf" srcId="{971CD9C9-A206-4588-9662-9A249258B2FE}" destId="{6DBE20C9-ECA1-4E34-B6B7-E112AFC5EAE8}" srcOrd="1" destOrd="0" presId="urn:microsoft.com/office/officeart/2005/8/layout/hierarchy1"/>
    <dgm:cxn modelId="{E36A5511-F1CF-4F11-8E06-1902CE9308B4}" type="presParOf" srcId="{BFEC2B4D-AA1B-4797-A719-775B79B6F0B6}" destId="{FC0B54B2-C056-4328-9647-92256CCBFEFA}" srcOrd="1" destOrd="0" presId="urn:microsoft.com/office/officeart/2005/8/layout/hierarchy1"/>
    <dgm:cxn modelId="{5D14911B-9E75-4A56-AC64-C507847BAC36}" type="presParOf" srcId="{FC0B54B2-C056-4328-9647-92256CCBFEFA}" destId="{923F693C-B83C-445D-BAC2-64ACB7EDF5A3}" srcOrd="0" destOrd="0" presId="urn:microsoft.com/office/officeart/2005/8/layout/hierarchy1"/>
    <dgm:cxn modelId="{C7904936-46FF-4076-8535-24888D05CD22}" type="presParOf" srcId="{FC0B54B2-C056-4328-9647-92256CCBFEFA}" destId="{AA74C6EE-CB69-4C89-A83D-5F71F6628C7E}" srcOrd="1" destOrd="0" presId="urn:microsoft.com/office/officeart/2005/8/layout/hierarchy1"/>
    <dgm:cxn modelId="{7F95E187-1F45-4958-9D2F-E9BCF4FA5547}" type="presParOf" srcId="{AA74C6EE-CB69-4C89-A83D-5F71F6628C7E}" destId="{E0DC5A21-591E-4375-B41A-F96955934F5E}" srcOrd="0" destOrd="0" presId="urn:microsoft.com/office/officeart/2005/8/layout/hierarchy1"/>
    <dgm:cxn modelId="{C3D23CC4-1B4C-487B-BFF9-0F15E733EB87}" type="presParOf" srcId="{E0DC5A21-591E-4375-B41A-F96955934F5E}" destId="{447066CF-69BC-4D24-9C11-046A6ACEED20}" srcOrd="0" destOrd="0" presId="urn:microsoft.com/office/officeart/2005/8/layout/hierarchy1"/>
    <dgm:cxn modelId="{82D07F03-5556-4208-B233-94498094BA12}" type="presParOf" srcId="{E0DC5A21-591E-4375-B41A-F96955934F5E}" destId="{6002BF6A-9FCC-4CB0-B507-28F2FC15A83A}" srcOrd="1" destOrd="0" presId="urn:microsoft.com/office/officeart/2005/8/layout/hierarchy1"/>
    <dgm:cxn modelId="{54C06086-85E9-487B-9E98-5AA8E916E5A4}" type="presParOf" srcId="{AA74C6EE-CB69-4C89-A83D-5F71F6628C7E}" destId="{D15202EF-8B46-495B-A50B-F14EE397480F}" srcOrd="1" destOrd="0" presId="urn:microsoft.com/office/officeart/2005/8/layout/hierarchy1"/>
    <dgm:cxn modelId="{CDE54BB4-9286-4741-80F2-49CFB6E6CD8B}" type="presParOf" srcId="{D15202EF-8B46-495B-A50B-F14EE397480F}" destId="{33EAE2F2-B3DC-4AC1-84F7-C9B6F57F2297}" srcOrd="0" destOrd="0" presId="urn:microsoft.com/office/officeart/2005/8/layout/hierarchy1"/>
    <dgm:cxn modelId="{873C77C0-A731-48FB-9124-A08E9543A176}" type="presParOf" srcId="{D15202EF-8B46-495B-A50B-F14EE397480F}" destId="{C262B404-702F-4591-B601-89D704D9DF78}" srcOrd="1" destOrd="0" presId="urn:microsoft.com/office/officeart/2005/8/layout/hierarchy1"/>
    <dgm:cxn modelId="{8DF52A4C-20CE-4F84-8151-BD0C1FA034F5}" type="presParOf" srcId="{C262B404-702F-4591-B601-89D704D9DF78}" destId="{59194E6F-094B-4DF5-9675-323327C120B1}" srcOrd="0" destOrd="0" presId="urn:microsoft.com/office/officeart/2005/8/layout/hierarchy1"/>
    <dgm:cxn modelId="{3ACC87DC-8710-4378-B4F0-2954461C16CC}" type="presParOf" srcId="{59194E6F-094B-4DF5-9675-323327C120B1}" destId="{14568A8A-476F-4BD4-A49B-73008CF5EAAA}" srcOrd="0" destOrd="0" presId="urn:microsoft.com/office/officeart/2005/8/layout/hierarchy1"/>
    <dgm:cxn modelId="{C5B4C9A0-DE1E-4E22-B2DB-79BF2FA88AC4}" type="presParOf" srcId="{59194E6F-094B-4DF5-9675-323327C120B1}" destId="{523F06C5-6353-4AF6-937C-01629E319E62}" srcOrd="1" destOrd="0" presId="urn:microsoft.com/office/officeart/2005/8/layout/hierarchy1"/>
    <dgm:cxn modelId="{72A0D18B-F166-4AD7-ABBB-4628D0CC4874}" type="presParOf" srcId="{C262B404-702F-4591-B601-89D704D9DF78}" destId="{6049BFB2-0DC0-45A0-9981-62DECE85B3E7}" srcOrd="1" destOrd="0" presId="urn:microsoft.com/office/officeart/2005/8/layout/hierarchy1"/>
    <dgm:cxn modelId="{6B097004-4F7E-4F92-8276-A53AD4A5923D}" type="presParOf" srcId="{6049BFB2-0DC0-45A0-9981-62DECE85B3E7}" destId="{8FE3061C-1DA1-430D-B15F-9002B9EE558D}" srcOrd="0" destOrd="0" presId="urn:microsoft.com/office/officeart/2005/8/layout/hierarchy1"/>
    <dgm:cxn modelId="{FAB6B897-8441-464F-BC3A-6F75C8283E13}" type="presParOf" srcId="{6049BFB2-0DC0-45A0-9981-62DECE85B3E7}" destId="{4AB10EF4-BBD4-4769-9C9E-954E34C625C5}" srcOrd="1" destOrd="0" presId="urn:microsoft.com/office/officeart/2005/8/layout/hierarchy1"/>
    <dgm:cxn modelId="{59017210-1D5D-4B1D-8C97-CA450902F123}" type="presParOf" srcId="{4AB10EF4-BBD4-4769-9C9E-954E34C625C5}" destId="{18F97CBD-48B2-4851-97BB-A3A5C39D4A9E}" srcOrd="0" destOrd="0" presId="urn:microsoft.com/office/officeart/2005/8/layout/hierarchy1"/>
    <dgm:cxn modelId="{B842B1E1-ADD8-4CE6-B170-37115E732396}" type="presParOf" srcId="{18F97CBD-48B2-4851-97BB-A3A5C39D4A9E}" destId="{4CAAC627-4A3B-4C48-B158-292CBD386985}" srcOrd="0" destOrd="0" presId="urn:microsoft.com/office/officeart/2005/8/layout/hierarchy1"/>
    <dgm:cxn modelId="{4AC23A6D-CF9A-4FE3-BEC3-31EE09C6E634}" type="presParOf" srcId="{18F97CBD-48B2-4851-97BB-A3A5C39D4A9E}" destId="{39A56985-D399-460E-9EFB-01715D78B7CF}" srcOrd="1" destOrd="0" presId="urn:microsoft.com/office/officeart/2005/8/layout/hierarchy1"/>
    <dgm:cxn modelId="{E27736C1-C19A-45BA-9FAE-CC65313C266F}" type="presParOf" srcId="{4AB10EF4-BBD4-4769-9C9E-954E34C625C5}" destId="{E24459F1-7211-4920-BD00-E26321FA69FC}" srcOrd="1" destOrd="0" presId="urn:microsoft.com/office/officeart/2005/8/layout/hierarchy1"/>
    <dgm:cxn modelId="{96F659BE-6FF5-4B6C-9561-D9CD3C4151B7}" type="presParOf" srcId="{E24459F1-7211-4920-BD00-E26321FA69FC}" destId="{2D7D6612-F50F-4D17-A8B4-C60D595A38FF}" srcOrd="0" destOrd="0" presId="urn:microsoft.com/office/officeart/2005/8/layout/hierarchy1"/>
    <dgm:cxn modelId="{2F44795C-7CCF-45EA-AD9C-437380B98D3A}" type="presParOf" srcId="{E24459F1-7211-4920-BD00-E26321FA69FC}" destId="{5917A1A5-E820-44A1-8493-3885ACB7F33A}" srcOrd="1" destOrd="0" presId="urn:microsoft.com/office/officeart/2005/8/layout/hierarchy1"/>
    <dgm:cxn modelId="{0CE821EB-15E7-4A30-AC9F-A798BF477782}" type="presParOf" srcId="{5917A1A5-E820-44A1-8493-3885ACB7F33A}" destId="{F6786EDB-FA30-40DC-8EFB-2B36BA1B8B0D}" srcOrd="0" destOrd="0" presId="urn:microsoft.com/office/officeart/2005/8/layout/hierarchy1"/>
    <dgm:cxn modelId="{A67F66D3-C378-4377-9F6F-FB3B7D7BEA7F}" type="presParOf" srcId="{F6786EDB-FA30-40DC-8EFB-2B36BA1B8B0D}" destId="{7BD97E8C-B4A3-44D6-B347-AE622993B895}" srcOrd="0" destOrd="0" presId="urn:microsoft.com/office/officeart/2005/8/layout/hierarchy1"/>
    <dgm:cxn modelId="{BC06F238-7258-4486-9D5F-AB4C78B33892}" type="presParOf" srcId="{F6786EDB-FA30-40DC-8EFB-2B36BA1B8B0D}" destId="{2CC9A155-7C9E-4940-A2CE-31C26F2DD178}" srcOrd="1" destOrd="0" presId="urn:microsoft.com/office/officeart/2005/8/layout/hierarchy1"/>
    <dgm:cxn modelId="{DD2A7FBB-E5A1-411F-9832-7495A1177742}" type="presParOf" srcId="{5917A1A5-E820-44A1-8493-3885ACB7F33A}" destId="{5EA37861-8422-45ED-A382-3D3E68B37821}" srcOrd="1" destOrd="0" presId="urn:microsoft.com/office/officeart/2005/8/layout/hierarchy1"/>
    <dgm:cxn modelId="{7617B14E-DA12-4AE9-8973-7DB2B3A4589E}" type="presParOf" srcId="{A3B31960-2757-4CFB-828D-38C2949184D6}" destId="{B531D770-C1BC-459E-B140-A1B79D89A7A2}" srcOrd="2" destOrd="0" presId="urn:microsoft.com/office/officeart/2005/8/layout/hierarchy1"/>
    <dgm:cxn modelId="{DF564B4E-95BA-42A5-9EAE-0B9362B67558}" type="presParOf" srcId="{A3B31960-2757-4CFB-828D-38C2949184D6}" destId="{BA9765A2-F3F9-467B-B7E2-A9842616239D}" srcOrd="3" destOrd="0" presId="urn:microsoft.com/office/officeart/2005/8/layout/hierarchy1"/>
    <dgm:cxn modelId="{4A39DC9E-6829-4BCE-ABA9-2E08A4EB3929}" type="presParOf" srcId="{BA9765A2-F3F9-467B-B7E2-A9842616239D}" destId="{F458EF83-FF96-4504-AAA3-E9F92E637668}" srcOrd="0" destOrd="0" presId="urn:microsoft.com/office/officeart/2005/8/layout/hierarchy1"/>
    <dgm:cxn modelId="{95538174-0BC6-47B4-AAA1-757D1445B08E}" type="presParOf" srcId="{F458EF83-FF96-4504-AAA3-E9F92E637668}" destId="{7A62CA93-3C58-43FA-9753-783C4D8B70E2}" srcOrd="0" destOrd="0" presId="urn:microsoft.com/office/officeart/2005/8/layout/hierarchy1"/>
    <dgm:cxn modelId="{9E2AB1C0-72A9-4EC7-ACA8-F2C1D8386EA4}" type="presParOf" srcId="{F458EF83-FF96-4504-AAA3-E9F92E637668}" destId="{8D2E1824-FE6A-4B9C-8FA6-5B9E25C3221A}" srcOrd="1" destOrd="0" presId="urn:microsoft.com/office/officeart/2005/8/layout/hierarchy1"/>
    <dgm:cxn modelId="{D56444D7-8714-44EA-B09C-0484D834D186}" type="presParOf" srcId="{BA9765A2-F3F9-467B-B7E2-A9842616239D}" destId="{7A0EA3F3-FCA6-45B9-84A6-DEFE72005A11}" srcOrd="1" destOrd="0" presId="urn:microsoft.com/office/officeart/2005/8/layout/hierarchy1"/>
    <dgm:cxn modelId="{36A1C910-6706-4CFD-A1F7-4E122D50A90C}" type="presParOf" srcId="{7A0EA3F3-FCA6-45B9-84A6-DEFE72005A11}" destId="{81DF1EFA-6DFA-4642-A5FC-67D3CDDEF361}" srcOrd="0" destOrd="0" presId="urn:microsoft.com/office/officeart/2005/8/layout/hierarchy1"/>
    <dgm:cxn modelId="{2219CD0C-5FFA-4526-96DC-5B828B6FF94A}" type="presParOf" srcId="{7A0EA3F3-FCA6-45B9-84A6-DEFE72005A11}" destId="{2F5A33B2-B5B4-4D9E-9AE7-075BEEA9C0BA}" srcOrd="1" destOrd="0" presId="urn:microsoft.com/office/officeart/2005/8/layout/hierarchy1"/>
    <dgm:cxn modelId="{B3E5A64A-166F-4904-BA07-B5D14B36B712}" type="presParOf" srcId="{2F5A33B2-B5B4-4D9E-9AE7-075BEEA9C0BA}" destId="{53856A54-847D-48FB-9475-1F107CCE1530}" srcOrd="0" destOrd="0" presId="urn:microsoft.com/office/officeart/2005/8/layout/hierarchy1"/>
    <dgm:cxn modelId="{42327703-A21A-48B5-83C7-081E64A8AE47}" type="presParOf" srcId="{53856A54-847D-48FB-9475-1F107CCE1530}" destId="{57C4F1F1-BEE7-4903-8264-EE17DE9CF3A8}" srcOrd="0" destOrd="0" presId="urn:microsoft.com/office/officeart/2005/8/layout/hierarchy1"/>
    <dgm:cxn modelId="{395855B9-25DD-4A29-A1F1-0BF362712D0B}" type="presParOf" srcId="{53856A54-847D-48FB-9475-1F107CCE1530}" destId="{5AAF2AD5-A0E1-48DA-800A-F917546578E0}" srcOrd="1" destOrd="0" presId="urn:microsoft.com/office/officeart/2005/8/layout/hierarchy1"/>
    <dgm:cxn modelId="{E7A82980-0EED-44CF-A4AE-113D5BDC81D8}" type="presParOf" srcId="{2F5A33B2-B5B4-4D9E-9AE7-075BEEA9C0BA}" destId="{61A13366-28CB-4741-BF11-672919BEBDF6}" srcOrd="1" destOrd="0" presId="urn:microsoft.com/office/officeart/2005/8/layout/hierarchy1"/>
    <dgm:cxn modelId="{F5AA596E-51AA-4513-9EFD-F4F7869D43F9}" type="presParOf" srcId="{61A13366-28CB-4741-BF11-672919BEBDF6}" destId="{ACB7E22B-9BDF-4395-8E29-EE3A49E15188}" srcOrd="0" destOrd="0" presId="urn:microsoft.com/office/officeart/2005/8/layout/hierarchy1"/>
    <dgm:cxn modelId="{FE1A6862-270F-4C74-B04C-32B2D2F83793}" type="presParOf" srcId="{61A13366-28CB-4741-BF11-672919BEBDF6}" destId="{A932B904-DBFE-4E65-A034-CBED07A7BEDC}" srcOrd="1" destOrd="0" presId="urn:microsoft.com/office/officeart/2005/8/layout/hierarchy1"/>
    <dgm:cxn modelId="{85268687-2594-49BB-9285-FA6D263EAB90}" type="presParOf" srcId="{A932B904-DBFE-4E65-A034-CBED07A7BEDC}" destId="{7677ACDC-AAA0-4923-930A-65755EA39218}" srcOrd="0" destOrd="0" presId="urn:microsoft.com/office/officeart/2005/8/layout/hierarchy1"/>
    <dgm:cxn modelId="{7D27A58B-4635-48AA-87F9-41A045D616F5}" type="presParOf" srcId="{7677ACDC-AAA0-4923-930A-65755EA39218}" destId="{4D830357-B639-4778-9BF7-1E93BE28C52B}" srcOrd="0" destOrd="0" presId="urn:microsoft.com/office/officeart/2005/8/layout/hierarchy1"/>
    <dgm:cxn modelId="{9E594575-351E-41CB-8A69-23D507BF45D8}" type="presParOf" srcId="{7677ACDC-AAA0-4923-930A-65755EA39218}" destId="{AFA1D5B9-ADAA-49D6-A47D-EFC352DBE701}" srcOrd="1" destOrd="0" presId="urn:microsoft.com/office/officeart/2005/8/layout/hierarchy1"/>
    <dgm:cxn modelId="{9FFCF02D-CD94-4798-9BA3-8C14AB3A6D20}" type="presParOf" srcId="{A932B904-DBFE-4E65-A034-CBED07A7BEDC}" destId="{0235F982-E5C9-4773-8D0E-9A85E598A635}" srcOrd="1" destOrd="0" presId="urn:microsoft.com/office/officeart/2005/8/layout/hierarchy1"/>
    <dgm:cxn modelId="{1F13E31C-7DFA-42BF-9180-D9FF83348953}" type="presParOf" srcId="{0235F982-E5C9-4773-8D0E-9A85E598A635}" destId="{1A2806D4-761A-4773-9C2D-7BD26314D53B}" srcOrd="0" destOrd="0" presId="urn:microsoft.com/office/officeart/2005/8/layout/hierarchy1"/>
    <dgm:cxn modelId="{A46D1502-D72C-4D45-9509-0664F8F89A17}" type="presParOf" srcId="{0235F982-E5C9-4773-8D0E-9A85E598A635}" destId="{845DC052-3F7F-4040-93E9-24D44D28C108}" srcOrd="1" destOrd="0" presId="urn:microsoft.com/office/officeart/2005/8/layout/hierarchy1"/>
    <dgm:cxn modelId="{7BD34C66-FFAB-464B-9831-9EB6618CE65E}" type="presParOf" srcId="{845DC052-3F7F-4040-93E9-24D44D28C108}" destId="{D8EAE931-0C1C-44E8-ADBD-3708E1E32FDA}" srcOrd="0" destOrd="0" presId="urn:microsoft.com/office/officeart/2005/8/layout/hierarchy1"/>
    <dgm:cxn modelId="{170F97C4-3216-428E-ACD6-60E56FFAC6EE}" type="presParOf" srcId="{D8EAE931-0C1C-44E8-ADBD-3708E1E32FDA}" destId="{A3C4262E-D52E-4C7C-BB9B-36A34971B405}" srcOrd="0" destOrd="0" presId="urn:microsoft.com/office/officeart/2005/8/layout/hierarchy1"/>
    <dgm:cxn modelId="{E049328E-90EC-4F83-BF93-A63E234EF736}" type="presParOf" srcId="{D8EAE931-0C1C-44E8-ADBD-3708E1E32FDA}" destId="{A98BF9BD-E9DF-46BB-9677-4C457C064DF3}" srcOrd="1" destOrd="0" presId="urn:microsoft.com/office/officeart/2005/8/layout/hierarchy1"/>
    <dgm:cxn modelId="{2518B8B9-D6E8-4C6B-AF22-6C0A2A1751CE}" type="presParOf" srcId="{845DC052-3F7F-4040-93E9-24D44D28C108}" destId="{EEC5343C-0B68-4085-9EE2-2278AD2653F3}"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44B5E0-CB38-407E-81DD-B05E4F90C7AE}" type="doc">
      <dgm:prSet loTypeId="urn:microsoft.com/office/officeart/2005/8/layout/hierarchy1" loCatId="hierarchy" qsTypeId="urn:microsoft.com/office/officeart/2005/8/quickstyle/simple1" qsCatId="simple" csTypeId="urn:microsoft.com/office/officeart/2005/8/colors/accent6_3" csCatId="accent6" phldr="1"/>
      <dgm:spPr/>
      <dgm:t>
        <a:bodyPr/>
        <a:lstStyle/>
        <a:p>
          <a:endParaRPr lang="en-US"/>
        </a:p>
      </dgm:t>
    </dgm:pt>
    <dgm:pt modelId="{9DAD19AF-9AEA-4D1B-AEB1-AE4C32C0EFE9}">
      <dgm:prSet phldrT="[Text]" custT="1"/>
      <dgm:spPr/>
      <dgm:t>
        <a:bodyPr/>
        <a:lstStyle/>
        <a:p>
          <a:r>
            <a:rPr lang="en-US" sz="1100" dirty="0">
              <a:latin typeface="Tahoma" panose="020B0604030504040204" pitchFamily="34" charset="0"/>
              <a:ea typeface="Tahoma" panose="020B0604030504040204" pitchFamily="34" charset="0"/>
              <a:cs typeface="Tahoma" panose="020B0604030504040204" pitchFamily="34" charset="0"/>
            </a:rPr>
            <a:t>Permanente</a:t>
          </a:r>
        </a:p>
      </dgm:t>
    </dgm:pt>
    <dgm:pt modelId="{7B3320E8-4764-47A0-A0DF-2CC846115865}" type="parTrans" cxnId="{152D6463-ECBB-4CE6-97AD-7ED8E97FB4DF}">
      <dgm:prSet/>
      <dgm:spPr/>
      <dgm:t>
        <a:bodyPr/>
        <a:lstStyle/>
        <a:p>
          <a:endParaRPr lang="en-US" sz="1100"/>
        </a:p>
      </dgm:t>
    </dgm:pt>
    <dgm:pt modelId="{32DCEFDF-5170-4C3B-B201-0B9B10B7536F}" type="sibTrans" cxnId="{152D6463-ECBB-4CE6-97AD-7ED8E97FB4DF}">
      <dgm:prSet/>
      <dgm:spPr/>
      <dgm:t>
        <a:bodyPr/>
        <a:lstStyle/>
        <a:p>
          <a:endParaRPr lang="en-US" sz="1100"/>
        </a:p>
      </dgm:t>
    </dgm:pt>
    <dgm:pt modelId="{79170DBC-E934-49FE-8D21-B9007F1D0C94}">
      <dgm:prSet phldrT="[Text]" custT="1"/>
      <dgm:spPr/>
      <dgm:t>
        <a:bodyPr/>
        <a:lstStyle/>
        <a:p>
          <a:r>
            <a:rPr lang="en-US" sz="1100"/>
            <a:t>Anticoagulant</a:t>
          </a:r>
        </a:p>
        <a:p>
          <a:r>
            <a:rPr lang="en-US" sz="1100" b="0" i="0"/>
            <a:t>contrôle de la fréquence </a:t>
          </a:r>
        </a:p>
        <a:p>
          <a:r>
            <a:rPr lang="en-US" sz="1100" b="0" i="0"/>
            <a:t>cardiaque</a:t>
          </a:r>
          <a:endParaRPr lang="en-US" sz="1100"/>
        </a:p>
      </dgm:t>
    </dgm:pt>
    <dgm:pt modelId="{1680E98F-7391-4D24-87EA-338EB2FC7C26}" type="parTrans" cxnId="{4AD2CC09-D5CE-447C-831A-73E75A093695}">
      <dgm:prSet/>
      <dgm:spPr/>
      <dgm:t>
        <a:bodyPr/>
        <a:lstStyle/>
        <a:p>
          <a:endParaRPr lang="en-US" sz="1100"/>
        </a:p>
      </dgm:t>
    </dgm:pt>
    <dgm:pt modelId="{D2A938AF-CA3A-4496-ABA8-118711E66083}" type="sibTrans" cxnId="{4AD2CC09-D5CE-447C-831A-73E75A093695}">
      <dgm:prSet/>
      <dgm:spPr/>
      <dgm:t>
        <a:bodyPr/>
        <a:lstStyle/>
        <a:p>
          <a:endParaRPr lang="en-US" sz="1100"/>
        </a:p>
      </dgm:t>
    </dgm:pt>
    <dgm:pt modelId="{94CD5DCB-E58D-4EFC-9470-1B87D59E8A1B}" type="pres">
      <dgm:prSet presAssocID="{2544B5E0-CB38-407E-81DD-B05E4F90C7AE}" presName="hierChild1" presStyleCnt="0">
        <dgm:presLayoutVars>
          <dgm:chPref val="1"/>
          <dgm:dir/>
          <dgm:animOne val="branch"/>
          <dgm:animLvl val="lvl"/>
          <dgm:resizeHandles/>
        </dgm:presLayoutVars>
      </dgm:prSet>
      <dgm:spPr/>
      <dgm:t>
        <a:bodyPr/>
        <a:lstStyle/>
        <a:p>
          <a:endParaRPr lang="en-US"/>
        </a:p>
      </dgm:t>
    </dgm:pt>
    <dgm:pt modelId="{935A6C35-7BD7-411A-9D76-26D9BF77AEDA}" type="pres">
      <dgm:prSet presAssocID="{9DAD19AF-9AEA-4D1B-AEB1-AE4C32C0EFE9}" presName="hierRoot1" presStyleCnt="0"/>
      <dgm:spPr/>
    </dgm:pt>
    <dgm:pt modelId="{B196DA00-7458-4898-B136-E5B4E9C3D0B7}" type="pres">
      <dgm:prSet presAssocID="{9DAD19AF-9AEA-4D1B-AEB1-AE4C32C0EFE9}" presName="composite" presStyleCnt="0"/>
      <dgm:spPr/>
    </dgm:pt>
    <dgm:pt modelId="{583EA153-40B7-4706-96B5-F041242B777D}" type="pres">
      <dgm:prSet presAssocID="{9DAD19AF-9AEA-4D1B-AEB1-AE4C32C0EFE9}" presName="background" presStyleLbl="node0" presStyleIdx="0" presStyleCnt="1"/>
      <dgm:spPr/>
    </dgm:pt>
    <dgm:pt modelId="{1374E4FC-3041-4168-A456-E8E0EBD9E886}" type="pres">
      <dgm:prSet presAssocID="{9DAD19AF-9AEA-4D1B-AEB1-AE4C32C0EFE9}" presName="text" presStyleLbl="fgAcc0" presStyleIdx="0" presStyleCnt="1" custLinFactNeighborX="-3729" custLinFactNeighborY="-70461">
        <dgm:presLayoutVars>
          <dgm:chPref val="3"/>
        </dgm:presLayoutVars>
      </dgm:prSet>
      <dgm:spPr/>
      <dgm:t>
        <a:bodyPr/>
        <a:lstStyle/>
        <a:p>
          <a:endParaRPr lang="en-US"/>
        </a:p>
      </dgm:t>
    </dgm:pt>
    <dgm:pt modelId="{A3B31960-2757-4CFB-828D-38C2949184D6}" type="pres">
      <dgm:prSet presAssocID="{9DAD19AF-9AEA-4D1B-AEB1-AE4C32C0EFE9}" presName="hierChild2" presStyleCnt="0"/>
      <dgm:spPr/>
    </dgm:pt>
    <dgm:pt modelId="{4239CE48-D994-4C8A-BDD5-EFB0DFBB204F}" type="pres">
      <dgm:prSet presAssocID="{1680E98F-7391-4D24-87EA-338EB2FC7C26}" presName="Name10" presStyleLbl="parChTrans1D2" presStyleIdx="0" presStyleCnt="1"/>
      <dgm:spPr/>
      <dgm:t>
        <a:bodyPr/>
        <a:lstStyle/>
        <a:p>
          <a:endParaRPr lang="en-US"/>
        </a:p>
      </dgm:t>
    </dgm:pt>
    <dgm:pt modelId="{5384E833-66FF-4479-AD0D-9758CBD64155}" type="pres">
      <dgm:prSet presAssocID="{79170DBC-E934-49FE-8D21-B9007F1D0C94}" presName="hierRoot2" presStyleCnt="0"/>
      <dgm:spPr/>
    </dgm:pt>
    <dgm:pt modelId="{D6D04A58-3C89-4206-8317-891B470356A9}" type="pres">
      <dgm:prSet presAssocID="{79170DBC-E934-49FE-8D21-B9007F1D0C94}" presName="composite2" presStyleCnt="0"/>
      <dgm:spPr/>
    </dgm:pt>
    <dgm:pt modelId="{90642273-BE13-4A48-8313-6EEA70AA9A04}" type="pres">
      <dgm:prSet presAssocID="{79170DBC-E934-49FE-8D21-B9007F1D0C94}" presName="background2" presStyleLbl="node2" presStyleIdx="0" presStyleCnt="1"/>
      <dgm:spPr/>
    </dgm:pt>
    <dgm:pt modelId="{CFEA4850-1151-431B-A8AC-D2D92819017E}" type="pres">
      <dgm:prSet presAssocID="{79170DBC-E934-49FE-8D21-B9007F1D0C94}" presName="text2" presStyleLbl="fgAcc2" presStyleIdx="0" presStyleCnt="1" custLinFactNeighborX="1491" custLinFactNeighborY="-51671">
        <dgm:presLayoutVars>
          <dgm:chPref val="3"/>
        </dgm:presLayoutVars>
      </dgm:prSet>
      <dgm:spPr/>
      <dgm:t>
        <a:bodyPr/>
        <a:lstStyle/>
        <a:p>
          <a:endParaRPr lang="en-US"/>
        </a:p>
      </dgm:t>
    </dgm:pt>
    <dgm:pt modelId="{7244003C-6B5A-4860-B7B1-8F9651E2056A}" type="pres">
      <dgm:prSet presAssocID="{79170DBC-E934-49FE-8D21-B9007F1D0C94}" presName="hierChild3" presStyleCnt="0"/>
      <dgm:spPr/>
    </dgm:pt>
  </dgm:ptLst>
  <dgm:cxnLst>
    <dgm:cxn modelId="{2138D0F2-B009-405C-84B9-22CA7AAE9B65}" type="presOf" srcId="{9DAD19AF-9AEA-4D1B-AEB1-AE4C32C0EFE9}" destId="{1374E4FC-3041-4168-A456-E8E0EBD9E886}" srcOrd="0" destOrd="0" presId="urn:microsoft.com/office/officeart/2005/8/layout/hierarchy1"/>
    <dgm:cxn modelId="{7A8C681C-348F-41D2-B75E-8C62256B7209}" type="presOf" srcId="{1680E98F-7391-4D24-87EA-338EB2FC7C26}" destId="{4239CE48-D994-4C8A-BDD5-EFB0DFBB204F}" srcOrd="0" destOrd="0" presId="urn:microsoft.com/office/officeart/2005/8/layout/hierarchy1"/>
    <dgm:cxn modelId="{4AD2CC09-D5CE-447C-831A-73E75A093695}" srcId="{9DAD19AF-9AEA-4D1B-AEB1-AE4C32C0EFE9}" destId="{79170DBC-E934-49FE-8D21-B9007F1D0C94}" srcOrd="0" destOrd="0" parTransId="{1680E98F-7391-4D24-87EA-338EB2FC7C26}" sibTransId="{D2A938AF-CA3A-4496-ABA8-118711E66083}"/>
    <dgm:cxn modelId="{8EBE457A-FE81-4630-96A7-0D636122B105}" type="presOf" srcId="{79170DBC-E934-49FE-8D21-B9007F1D0C94}" destId="{CFEA4850-1151-431B-A8AC-D2D92819017E}" srcOrd="0" destOrd="0" presId="urn:microsoft.com/office/officeart/2005/8/layout/hierarchy1"/>
    <dgm:cxn modelId="{152D6463-ECBB-4CE6-97AD-7ED8E97FB4DF}" srcId="{2544B5E0-CB38-407E-81DD-B05E4F90C7AE}" destId="{9DAD19AF-9AEA-4D1B-AEB1-AE4C32C0EFE9}" srcOrd="0" destOrd="0" parTransId="{7B3320E8-4764-47A0-A0DF-2CC846115865}" sibTransId="{32DCEFDF-5170-4C3B-B201-0B9B10B7536F}"/>
    <dgm:cxn modelId="{B074FB9B-F5A3-425F-83A3-40F6FB173773}" type="presOf" srcId="{2544B5E0-CB38-407E-81DD-B05E4F90C7AE}" destId="{94CD5DCB-E58D-4EFC-9470-1B87D59E8A1B}" srcOrd="0" destOrd="0" presId="urn:microsoft.com/office/officeart/2005/8/layout/hierarchy1"/>
    <dgm:cxn modelId="{81051CA9-45F6-4163-93C5-D358AC64F944}" type="presParOf" srcId="{94CD5DCB-E58D-4EFC-9470-1B87D59E8A1B}" destId="{935A6C35-7BD7-411A-9D76-26D9BF77AEDA}" srcOrd="0" destOrd="0" presId="urn:microsoft.com/office/officeart/2005/8/layout/hierarchy1"/>
    <dgm:cxn modelId="{A09A8051-6812-4CC7-BF74-B5009D94CB95}" type="presParOf" srcId="{935A6C35-7BD7-411A-9D76-26D9BF77AEDA}" destId="{B196DA00-7458-4898-B136-E5B4E9C3D0B7}" srcOrd="0" destOrd="0" presId="urn:microsoft.com/office/officeart/2005/8/layout/hierarchy1"/>
    <dgm:cxn modelId="{10597D05-1BA8-4631-AB0C-A11CF74016FC}" type="presParOf" srcId="{B196DA00-7458-4898-B136-E5B4E9C3D0B7}" destId="{583EA153-40B7-4706-96B5-F041242B777D}" srcOrd="0" destOrd="0" presId="urn:microsoft.com/office/officeart/2005/8/layout/hierarchy1"/>
    <dgm:cxn modelId="{0983BECF-64B4-4476-82FB-6D96F5CA05C7}" type="presParOf" srcId="{B196DA00-7458-4898-B136-E5B4E9C3D0B7}" destId="{1374E4FC-3041-4168-A456-E8E0EBD9E886}" srcOrd="1" destOrd="0" presId="urn:microsoft.com/office/officeart/2005/8/layout/hierarchy1"/>
    <dgm:cxn modelId="{C3E3AC14-4B19-4887-A4E9-1D06A439E6BF}" type="presParOf" srcId="{935A6C35-7BD7-411A-9D76-26D9BF77AEDA}" destId="{A3B31960-2757-4CFB-828D-38C2949184D6}" srcOrd="1" destOrd="0" presId="urn:microsoft.com/office/officeart/2005/8/layout/hierarchy1"/>
    <dgm:cxn modelId="{C1C377C6-6B92-456F-9AA4-D42DF3613937}" type="presParOf" srcId="{A3B31960-2757-4CFB-828D-38C2949184D6}" destId="{4239CE48-D994-4C8A-BDD5-EFB0DFBB204F}" srcOrd="0" destOrd="0" presId="urn:microsoft.com/office/officeart/2005/8/layout/hierarchy1"/>
    <dgm:cxn modelId="{01EBB16F-15E3-457B-8298-B5FE84E2F2B0}" type="presParOf" srcId="{A3B31960-2757-4CFB-828D-38C2949184D6}" destId="{5384E833-66FF-4479-AD0D-9758CBD64155}" srcOrd="1" destOrd="0" presId="urn:microsoft.com/office/officeart/2005/8/layout/hierarchy1"/>
    <dgm:cxn modelId="{458A145F-672B-493A-A8EF-41D2513822A7}" type="presParOf" srcId="{5384E833-66FF-4479-AD0D-9758CBD64155}" destId="{D6D04A58-3C89-4206-8317-891B470356A9}" srcOrd="0" destOrd="0" presId="urn:microsoft.com/office/officeart/2005/8/layout/hierarchy1"/>
    <dgm:cxn modelId="{0973CC3E-3358-48A4-A337-64C71E66CCFA}" type="presParOf" srcId="{D6D04A58-3C89-4206-8317-891B470356A9}" destId="{90642273-BE13-4A48-8313-6EEA70AA9A04}" srcOrd="0" destOrd="0" presId="urn:microsoft.com/office/officeart/2005/8/layout/hierarchy1"/>
    <dgm:cxn modelId="{9550688D-FF49-4707-93ED-9C3DC9324A17}" type="presParOf" srcId="{D6D04A58-3C89-4206-8317-891B470356A9}" destId="{CFEA4850-1151-431B-A8AC-D2D92819017E}" srcOrd="1" destOrd="0" presId="urn:microsoft.com/office/officeart/2005/8/layout/hierarchy1"/>
    <dgm:cxn modelId="{A1AC3436-5297-405B-BF8F-90682D8538FF}" type="presParOf" srcId="{5384E833-66FF-4479-AD0D-9758CBD64155}" destId="{7244003C-6B5A-4860-B7B1-8F9651E2056A}" srcOrd="1" destOrd="0" presId="urn:microsoft.com/office/officeart/2005/8/layout/hierarchy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Les </a:t>
          </a:r>
          <a:r>
            <a:rPr lang="en-US" sz="2800" b="1" dirty="0" err="1" smtClean="0">
              <a:latin typeface="Tahoma" panose="020B0604030504040204" pitchFamily="34" charset="0"/>
              <a:ea typeface="Tahoma" panose="020B0604030504040204" pitchFamily="34" charset="0"/>
              <a:cs typeface="Tahoma" panose="020B0604030504040204" pitchFamily="34" charset="0"/>
            </a:rPr>
            <a:t>importantes</a:t>
          </a:r>
          <a:r>
            <a:rPr lang="en-US" sz="2800" b="1" dirty="0" smtClean="0">
              <a:latin typeface="Tahoma" panose="020B0604030504040204" pitchFamily="34" charset="0"/>
              <a:ea typeface="Tahoma" panose="020B0604030504040204" pitchFamily="34" charset="0"/>
              <a:cs typeface="Tahoma" panose="020B0604030504040204" pitchFamily="34" charset="0"/>
            </a:rPr>
            <a:t> </a:t>
          </a:r>
          <a:r>
            <a:rPr lang="en-US" sz="2800" b="1" dirty="0" err="1" smtClean="0">
              <a:latin typeface="Tahoma" panose="020B0604030504040204" pitchFamily="34" charset="0"/>
              <a:ea typeface="Tahoma" panose="020B0604030504040204" pitchFamily="34" charset="0"/>
              <a:cs typeface="Tahoma" panose="020B0604030504040204" pitchFamily="34" charset="0"/>
            </a:rPr>
            <a:t>étapes</a:t>
          </a:r>
          <a:r>
            <a:rPr lang="en-US" sz="2800" b="1" dirty="0" smtClean="0">
              <a:latin typeface="Tahoma" panose="020B0604030504040204" pitchFamily="34" charset="0"/>
              <a:ea typeface="Tahoma" panose="020B0604030504040204" pitchFamily="34" charset="0"/>
              <a:cs typeface="Tahoma" panose="020B0604030504040204" pitchFamily="34" charset="0"/>
            </a:rPr>
            <a:t> pour la </a:t>
          </a:r>
          <a:r>
            <a:rPr lang="en-US" sz="2800" b="1" dirty="0" err="1" smtClean="0">
              <a:latin typeface="Tahoma" panose="020B0604030504040204" pitchFamily="34" charset="0"/>
              <a:ea typeface="Tahoma" panose="020B0604030504040204" pitchFamily="34" charset="0"/>
              <a:cs typeface="Tahoma" panose="020B0604030504040204" pitchFamily="34" charset="0"/>
            </a:rPr>
            <a:t>détection</a:t>
          </a:r>
          <a:r>
            <a:rPr lang="en-US" sz="2800" b="1" dirty="0" smtClean="0">
              <a:latin typeface="Tahoma" panose="020B0604030504040204" pitchFamily="34" charset="0"/>
              <a:ea typeface="Tahoma" panose="020B0604030504040204" pitchFamily="34" charset="0"/>
              <a:cs typeface="Tahoma" panose="020B0604030504040204" pitchFamily="34" charset="0"/>
            </a:rPr>
            <a:t> de la FA.</a:t>
          </a:r>
          <a:endParaRPr lang="en-US" sz="28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algn="ctr"/>
          <a:r>
            <a:rPr lang="en-US" sz="1200" b="1" u="sng" dirty="0" smtClean="0">
              <a:latin typeface="Tahoma" panose="020B0604030504040204" pitchFamily="34" charset="0"/>
              <a:ea typeface="Tahoma" panose="020B0604030504040204" pitchFamily="34" charset="0"/>
              <a:cs typeface="Tahoma" panose="020B0604030504040204" pitchFamily="34" charset="0"/>
            </a:rPr>
            <a:t>Collection des </a:t>
          </a:r>
          <a:r>
            <a:rPr lang="en-US" sz="1200" b="1" u="sng" dirty="0" err="1" smtClean="0">
              <a:latin typeface="Tahoma" panose="020B0604030504040204" pitchFamily="34" charset="0"/>
              <a:ea typeface="Tahoma" panose="020B0604030504040204" pitchFamily="34" charset="0"/>
              <a:cs typeface="Tahoma" panose="020B0604030504040204" pitchFamily="34" charset="0"/>
            </a:rPr>
            <a:t>données</a:t>
          </a:r>
          <a:r>
            <a:rPr lang="en-US" sz="1200" b="1" u="sng" dirty="0" smtClean="0">
              <a:latin typeface="Tahoma" panose="020B0604030504040204" pitchFamily="34" charset="0"/>
              <a:ea typeface="Tahoma" panose="020B0604030504040204" pitchFamily="34" charset="0"/>
              <a:cs typeface="Tahoma" panose="020B0604030504040204" pitchFamily="34" charset="0"/>
            </a:rPr>
            <a:t> Les bases des </a:t>
          </a:r>
          <a:r>
            <a:rPr lang="en-US" sz="1200" b="1" u="sng" dirty="0" err="1" smtClean="0">
              <a:latin typeface="Tahoma" panose="020B0604030504040204" pitchFamily="34" charset="0"/>
              <a:ea typeface="Tahoma" panose="020B0604030504040204" pitchFamily="34" charset="0"/>
              <a:cs typeface="Tahoma" panose="020B0604030504040204" pitchFamily="34" charset="0"/>
            </a:rPr>
            <a:t>données</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err="1" smtClean="0">
              <a:latin typeface="Tahoma" panose="020B0604030504040204" pitchFamily="34" charset="0"/>
              <a:ea typeface="Tahoma" panose="020B0604030504040204" pitchFamily="34" charset="0"/>
              <a:cs typeface="Tahoma" panose="020B0604030504040204" pitchFamily="34" charset="0"/>
            </a:rPr>
            <a:t>disponible</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err="1" smtClean="0">
              <a:latin typeface="Tahoma" panose="020B0604030504040204" pitchFamily="34" charset="0"/>
              <a:ea typeface="Tahoma" panose="020B0604030504040204" pitchFamily="34" charset="0"/>
              <a:cs typeface="Tahoma" panose="020B0604030504040204" pitchFamily="34" charset="0"/>
            </a:rPr>
            <a:t>en</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err="1" smtClean="0">
              <a:latin typeface="Tahoma" panose="020B0604030504040204" pitchFamily="34" charset="0"/>
              <a:ea typeface="Tahoma" panose="020B0604030504040204" pitchFamily="34" charset="0"/>
              <a:cs typeface="Tahoma" panose="020B0604030504040204" pitchFamily="34" charset="0"/>
            </a:rPr>
            <a:t>ligne</a:t>
          </a:r>
          <a:r>
            <a:rPr lang="en-US" sz="1200" b="1" u="sng" dirty="0" smtClean="0">
              <a:latin typeface="Tahoma" panose="020B0604030504040204" pitchFamily="34" charset="0"/>
              <a:ea typeface="Tahoma" panose="020B0604030504040204" pitchFamily="34" charset="0"/>
              <a:cs typeface="Tahoma" panose="020B0604030504040204" pitchFamily="34" charset="0"/>
            </a:rPr>
            <a:t>.</a:t>
          </a:r>
        </a:p>
        <a:p>
          <a:pPr algn="l"/>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b="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Physionet</a:t>
          </a:r>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b="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Cincchallenge</a:t>
          </a:r>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2017.</a:t>
          </a:r>
          <a:endPar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l"/>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•MIT-BIH :</a:t>
          </a:r>
        </a:p>
        <a:p>
          <a:pPr algn="l"/>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 Atrial Fibrillation Prediction Database AFPD.</a:t>
          </a:r>
        </a:p>
        <a:p>
          <a:pPr algn="l"/>
          <a:r>
            <a:rPr lang="en-US" sz="1200" b="0" i="0" dirty="0" smtClean="0">
              <a:latin typeface="Tahoma" panose="020B0604030504040204" pitchFamily="34" charset="0"/>
              <a:ea typeface="Tahoma" panose="020B0604030504040204" pitchFamily="34" charset="0"/>
              <a:cs typeface="Tahoma" panose="020B0604030504040204" pitchFamily="34" charset="0"/>
            </a:rPr>
            <a:t>*The China Physiological Signal Challenge (CPSC) </a:t>
          </a:r>
        </a:p>
        <a:p>
          <a:pPr algn="l"/>
          <a:r>
            <a:rPr lang="en-US" sz="1200" b="0" i="0" dirty="0" smtClean="0">
              <a:latin typeface="Tahoma" panose="020B0604030504040204" pitchFamily="34" charset="0"/>
              <a:ea typeface="Tahoma" panose="020B0604030504040204" pitchFamily="34" charset="0"/>
              <a:cs typeface="Tahoma" panose="020B0604030504040204" pitchFamily="34" charset="0"/>
            </a:rPr>
            <a:t>*ECRI (exclusive custodian of the recordings) developed by The American Heart Association (AHA)</a:t>
          </a:r>
        </a:p>
        <a:p>
          <a:pPr algn="l"/>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*UCI Repository Warehouse.</a:t>
          </a:r>
        </a:p>
        <a:p>
          <a:pPr algn="l"/>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*China </a:t>
          </a:r>
          <a:r>
            <a:rPr lang="en-US" sz="1200" b="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kadoorie</a:t>
          </a:r>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Biobank.</a:t>
          </a:r>
        </a:p>
        <a:p>
          <a:pPr algn="l"/>
          <a:r>
            <a:rPr lang="en-US" sz="1200" b="0" i="0" dirty="0" smtClean="0">
              <a:solidFill>
                <a:schemeClr val="tx1"/>
              </a:solidFill>
              <a:latin typeface="Tahoma" panose="020B0604030504040204" pitchFamily="34" charset="0"/>
              <a:ea typeface="Tahoma" panose="020B0604030504040204" pitchFamily="34" charset="0"/>
              <a:cs typeface="Tahoma" panose="020B0604030504040204" pitchFamily="34" charset="0"/>
            </a:rPr>
            <a:t>*Mayo Clinic ECG Laboratory.</a:t>
          </a:r>
        </a:p>
        <a:p>
          <a:pPr algn="l"/>
          <a:endPar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l"/>
          <a:endParaRPr lang="en-US" sz="12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F24DD794-9DBD-4360-BCE7-8B4ADACABC30}">
      <dgm:prSet phldrT="[Text]" custT="1"/>
      <dgm:spPr/>
      <dgm:t>
        <a:bodyPr anchor="t" anchorCtr="0"/>
        <a:lstStyle/>
        <a:p>
          <a:pPr algn="ctr"/>
          <a:r>
            <a:rPr lang="en-US" sz="1200" b="1" u="sng" dirty="0" err="1" smtClean="0">
              <a:latin typeface="Tahoma" panose="020B0604030504040204" pitchFamily="34" charset="0"/>
              <a:ea typeface="Tahoma" panose="020B0604030504040204" pitchFamily="34" charset="0"/>
              <a:cs typeface="Tahoma" panose="020B0604030504040204" pitchFamily="34" charset="0"/>
            </a:rPr>
            <a:t>Prétraitement</a:t>
          </a:r>
          <a:r>
            <a:rPr lang="en-US" sz="1200" b="1" u="sng" dirty="0" smtClean="0">
              <a:latin typeface="Tahoma" panose="020B0604030504040204" pitchFamily="34" charset="0"/>
              <a:ea typeface="Tahoma" panose="020B0604030504040204" pitchFamily="34" charset="0"/>
              <a:cs typeface="Tahoma" panose="020B0604030504040204" pitchFamily="34" charset="0"/>
            </a:rPr>
            <a:t> du signal</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passe</a:t>
          </a:r>
          <a:r>
            <a:rPr lang="en-US" sz="1200" b="0" dirty="0" smtClean="0">
              <a:latin typeface="Tahoma" panose="020B0604030504040204" pitchFamily="34" charset="0"/>
              <a:ea typeface="Tahoma" panose="020B0604030504040204" pitchFamily="34" charset="0"/>
              <a:cs typeface="Tahoma" panose="020B0604030504040204" pitchFamily="34" charset="0"/>
            </a:rPr>
            <a:t> bas .</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passe</a:t>
          </a:r>
          <a:r>
            <a:rPr lang="en-US" sz="1200" b="0" dirty="0" smtClean="0">
              <a:latin typeface="Tahoma" panose="020B0604030504040204" pitchFamily="34" charset="0"/>
              <a:ea typeface="Tahoma" panose="020B0604030504040204" pitchFamily="34" charset="0"/>
              <a:cs typeface="Tahoma" panose="020B0604030504040204" pitchFamily="34" charset="0"/>
            </a:rPr>
            <a:t> haut.</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passe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bande</a:t>
          </a:r>
          <a:r>
            <a:rPr lang="en-US" sz="1200" b="0" dirty="0" smtClean="0">
              <a:latin typeface="Tahoma" panose="020B0604030504040204" pitchFamily="34" charset="0"/>
              <a:ea typeface="Tahoma" panose="020B0604030504040204" pitchFamily="34" charset="0"/>
              <a:cs typeface="Tahoma" panose="020B0604030504040204" pitchFamily="34" charset="0"/>
            </a:rPr>
            <a:t>.</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de Notch.</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morphologique</a:t>
          </a:r>
          <a:r>
            <a:rPr lang="en-US" sz="1200" b="0" dirty="0" smtClean="0">
              <a:latin typeface="Tahoma" panose="020B0604030504040204" pitchFamily="34" charset="0"/>
              <a:ea typeface="Tahoma" panose="020B0604030504040204" pitchFamily="34" charset="0"/>
              <a:cs typeface="Tahoma" panose="020B0604030504040204" pitchFamily="34" charset="0"/>
            </a:rPr>
            <a:t>.</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de Butterworth.</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a:t>
          </a:r>
          <a:r>
            <a:rPr lang="en-US" sz="1200" b="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dirty="0" smtClean="0">
              <a:latin typeface="Tahoma" panose="020B0604030504040204" pitchFamily="34" charset="0"/>
              <a:ea typeface="Tahoma" panose="020B0604030504040204" pitchFamily="34" charset="0"/>
              <a:cs typeface="Tahoma" panose="020B0604030504040204" pitchFamily="34" charset="0"/>
            </a:rPr>
            <a:t> à </a:t>
          </a:r>
          <a:r>
            <a:rPr lang="en-US" sz="1200" b="0" dirty="0" err="1" smtClean="0">
              <a:latin typeface="Tahoma" panose="020B0604030504040204" pitchFamily="34" charset="0"/>
              <a:ea typeface="Tahoma" panose="020B0604030504040204" pitchFamily="34" charset="0"/>
              <a:cs typeface="Tahoma" panose="020B0604030504040204" pitchFamily="34" charset="0"/>
            </a:rPr>
            <a:t>ondelettes</a:t>
          </a:r>
          <a:r>
            <a:rPr lang="en-US" sz="1200" b="0" dirty="0" smtClean="0">
              <a:latin typeface="Tahoma" panose="020B0604030504040204" pitchFamily="34" charset="0"/>
              <a:ea typeface="Tahoma" panose="020B0604030504040204" pitchFamily="34" charset="0"/>
              <a:cs typeface="Tahoma" panose="020B0604030504040204" pitchFamily="34" charset="0"/>
            </a:rPr>
            <a:t>.</a:t>
          </a:r>
        </a:p>
        <a:p>
          <a:pPr algn="l"/>
          <a:endParaRPr lang="en-US" sz="1200" b="1" dirty="0">
            <a:latin typeface="Tahoma" panose="020B0604030504040204" pitchFamily="34" charset="0"/>
            <a:ea typeface="Tahoma" panose="020B0604030504040204" pitchFamily="34" charset="0"/>
            <a:cs typeface="Tahoma" panose="020B0604030504040204" pitchFamily="34" charset="0"/>
          </a:endParaRPr>
        </a:p>
      </dgm:t>
    </dgm:pt>
    <dgm:pt modelId="{2E20BEEF-1699-420D-B29A-45B1860988B7}" type="parTrans" cxnId="{0B3F47DF-27F1-43F8-AB3C-AE20A317AAB4}">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53355AF-B96F-4C93-8431-255518AE09C5}" type="sibTrans" cxnId="{0B3F47DF-27F1-43F8-AB3C-AE20A317AAB4}">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4D72BAE-2D15-48A9-B88C-A7B97BEE98A0}">
      <dgm:prSet phldrT="[Text]" custT="1"/>
      <dgm:spPr/>
      <dgm:t>
        <a:bodyPr anchor="t" anchorCtr="0"/>
        <a:lstStyle/>
        <a:p>
          <a:pPr algn="ctr"/>
          <a:r>
            <a:rPr lang="en-US" sz="1200" b="1" dirty="0" err="1" smtClean="0">
              <a:latin typeface="Tahoma" panose="020B0604030504040204" pitchFamily="34" charset="0"/>
              <a:ea typeface="Tahoma" panose="020B0604030504040204" pitchFamily="34" charset="0"/>
              <a:cs typeface="Tahoma" panose="020B0604030504040204" pitchFamily="34" charset="0"/>
            </a:rPr>
            <a:t>L’objectif</a:t>
          </a:r>
          <a:r>
            <a:rPr lang="en-US" sz="1200" b="1" dirty="0" smtClean="0">
              <a:latin typeface="Tahoma" panose="020B0604030504040204" pitchFamily="34" charset="0"/>
              <a:ea typeface="Tahoma" panose="020B0604030504040204" pitchFamily="34" charset="0"/>
              <a:cs typeface="Tahoma" panose="020B0604030504040204" pitchFamily="34" charset="0"/>
            </a:rPr>
            <a:t> des </a:t>
          </a:r>
          <a:r>
            <a:rPr lang="en-US" sz="1200" b="1" dirty="0" err="1" smtClean="0">
              <a:latin typeface="Tahoma" panose="020B0604030504040204" pitchFamily="34" charset="0"/>
              <a:ea typeface="Tahoma" panose="020B0604030504040204" pitchFamily="34" charset="0"/>
              <a:cs typeface="Tahoma" panose="020B0604030504040204" pitchFamily="34" charset="0"/>
            </a:rPr>
            <a:t>modèles</a:t>
          </a:r>
          <a:r>
            <a:rPr lang="en-US" sz="1200" b="1" dirty="0" smtClean="0">
              <a:latin typeface="Tahoma" panose="020B0604030504040204" pitchFamily="34" charset="0"/>
              <a:ea typeface="Tahoma" panose="020B0604030504040204" pitchFamily="34" charset="0"/>
              <a:cs typeface="Tahoma" panose="020B0604030504040204" pitchFamily="34" charset="0"/>
            </a:rPr>
            <a:t> </a:t>
          </a:r>
        </a:p>
        <a:p>
          <a:pPr algn="ctr"/>
          <a:r>
            <a:rPr lang="en-US" sz="1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r>
            <a:rPr lang="en-US" sz="1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Détection</a:t>
          </a:r>
          <a:endParaRPr lang="en-US" sz="1200" b="1"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FA/Non FA et types des FA</a:t>
          </a:r>
        </a:p>
        <a:p>
          <a:pPr algn="ct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ctr"/>
          <a:r>
            <a:rPr lang="en-US" sz="1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r>
            <a:rPr lang="en-US" sz="12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Prédiction</a:t>
          </a:r>
          <a:r>
            <a:rPr lang="en-US" sz="1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p>
        <a:p>
          <a:pPr algn="l"/>
          <a:r>
            <a:rPr lang="en-US" sz="1200" b="0" dirty="0" smtClean="0">
              <a:latin typeface="Tahoma" panose="020B0604030504040204" pitchFamily="34" charset="0"/>
              <a:ea typeface="Tahoma" panose="020B0604030504040204" pitchFamily="34" charset="0"/>
              <a:cs typeface="Tahoma" panose="020B0604030504040204" pitchFamily="34" charset="0"/>
            </a:rPr>
            <a:t>Episode de la FA / Type de la FA / </a:t>
          </a:r>
          <a:r>
            <a:rPr lang="en-US" sz="1200" b="0" dirty="0" err="1" smtClean="0">
              <a:latin typeface="Tahoma" panose="020B0604030504040204" pitchFamily="34" charset="0"/>
              <a:ea typeface="Tahoma" panose="020B0604030504040204" pitchFamily="34" charset="0"/>
              <a:cs typeface="Tahoma" panose="020B0604030504040204" pitchFamily="34" charset="0"/>
            </a:rPr>
            <a:t>Risques</a:t>
          </a:r>
          <a:r>
            <a:rPr lang="en-US" sz="1200" b="0" dirty="0" smtClean="0">
              <a:latin typeface="Tahoma" panose="020B0604030504040204" pitchFamily="34" charset="0"/>
              <a:ea typeface="Tahoma" panose="020B0604030504040204" pitchFamily="34" charset="0"/>
              <a:cs typeface="Tahoma" panose="020B0604030504040204" pitchFamily="34" charset="0"/>
            </a:rPr>
            <a:t> de la FA.</a:t>
          </a:r>
          <a:endParaRPr lang="en-US" sz="1200" b="0" dirty="0">
            <a:latin typeface="Tahoma" panose="020B0604030504040204" pitchFamily="34" charset="0"/>
            <a:ea typeface="Tahoma" panose="020B0604030504040204" pitchFamily="34" charset="0"/>
            <a:cs typeface="Tahoma" panose="020B0604030504040204" pitchFamily="34" charset="0"/>
          </a:endParaRPr>
        </a:p>
      </dgm:t>
    </dgm:pt>
    <dgm:pt modelId="{1DAB395A-EC08-4C71-A7EA-6E1E2A2C20FB}" type="par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8E71D94-D390-4F4A-9433-6DF8B23700E8}" type="sibTrans" cxnId="{B0AC3EFB-4EE4-41BB-9F8D-A757D6E532F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06360BD9-A7FF-4E15-8267-68C867641873}">
      <dgm:prSet phldrT="[Text]" custT="1"/>
      <dgm:spPr/>
      <dgm:t>
        <a:bodyPr anchor="t" anchorCtr="0"/>
        <a:lstStyle/>
        <a:p>
          <a:pPr algn="ctr"/>
          <a:r>
            <a:rPr lang="en-US" sz="1200" b="1" u="sng" dirty="0" smtClean="0">
              <a:latin typeface="Tahoma" panose="020B0604030504040204" pitchFamily="34" charset="0"/>
              <a:ea typeface="Tahoma" panose="020B0604030504040204" pitchFamily="34" charset="0"/>
              <a:cs typeface="Tahoma" panose="020B0604030504040204" pitchFamily="34" charset="0"/>
            </a:rPr>
            <a:t>Extraction des </a:t>
          </a:r>
          <a:r>
            <a:rPr lang="en-US" sz="1200" b="1" u="sng" dirty="0" err="1" smtClean="0">
              <a:latin typeface="Tahoma" panose="020B0604030504040204" pitchFamily="34" charset="0"/>
              <a:ea typeface="Tahoma" panose="020B0604030504040204" pitchFamily="34" charset="0"/>
              <a:cs typeface="Tahoma" panose="020B0604030504040204" pitchFamily="34" charset="0"/>
            </a:rPr>
            <a:t>caractéristiques</a:t>
          </a:r>
          <a:endParaRPr lang="en-US" sz="1200" b="1" u="sng" dirty="0" smtClean="0">
            <a:latin typeface="Tahoma" panose="020B0604030504040204" pitchFamily="34" charset="0"/>
            <a:ea typeface="Tahoma" panose="020B0604030504040204" pitchFamily="34" charset="0"/>
            <a:cs typeface="Tahoma" panose="020B0604030504040204" pitchFamily="34" charset="0"/>
          </a:endParaRPr>
        </a:p>
        <a:p>
          <a:pPr algn="ctr"/>
          <a:r>
            <a:rPr lang="en-US" sz="1200" b="1" u="none"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Onde</a:t>
          </a:r>
          <a:r>
            <a:rPr lang="en-US" sz="1200" b="1" u="none" dirty="0" smtClean="0">
              <a:solidFill>
                <a:srgbClr val="C00000"/>
              </a:solidFill>
              <a:latin typeface="Tahoma" panose="020B0604030504040204" pitchFamily="34" charset="0"/>
              <a:ea typeface="Tahoma" panose="020B0604030504040204" pitchFamily="34" charset="0"/>
              <a:cs typeface="Tahoma" panose="020B0604030504040204" pitchFamily="34" charset="0"/>
            </a:rPr>
            <a:t>-F </a:t>
          </a:r>
          <a:r>
            <a:rPr lang="en-US" sz="1200" b="1" u="none"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isolé</a:t>
          </a:r>
          <a:r>
            <a:rPr lang="en-US" sz="1200" b="1" u="none"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p>
        <a:p>
          <a:pPr algn="l"/>
          <a:r>
            <a:rPr lang="en-US" sz="1200" b="0" u="none" dirty="0" smtClean="0">
              <a:latin typeface="Tahoma" panose="020B0604030504040204" pitchFamily="34" charset="0"/>
              <a:ea typeface="Tahoma" panose="020B0604030504040204" pitchFamily="34" charset="0"/>
              <a:cs typeface="Tahoma" panose="020B0604030504040204" pitchFamily="34" charset="0"/>
            </a:rPr>
            <a:t>Amplitude/AUC/</a:t>
          </a:r>
        </a:p>
        <a:p>
          <a:pPr algn="l"/>
          <a:r>
            <a:rPr lang="en-US" sz="1200" b="0" u="none" dirty="0" smtClean="0">
              <a:latin typeface="Tahoma" panose="020B0604030504040204" pitchFamily="34" charset="0"/>
              <a:ea typeface="Tahoma" panose="020B0604030504040204" pitchFamily="34" charset="0"/>
              <a:cs typeface="Tahoma" panose="020B0604030504040204" pitchFamily="34" charset="0"/>
            </a:rPr>
            <a:t>Interval entre 2 </a:t>
          </a:r>
          <a:r>
            <a:rPr lang="en-US" sz="1200" b="0" u="none" dirty="0" err="1" smtClean="0">
              <a:latin typeface="Tahoma" panose="020B0604030504040204" pitchFamily="34" charset="0"/>
              <a:ea typeface="Tahoma" panose="020B0604030504040204" pitchFamily="34" charset="0"/>
              <a:cs typeface="Tahoma" panose="020B0604030504040204" pitchFamily="34" charset="0"/>
            </a:rPr>
            <a:t>ondes</a:t>
          </a:r>
          <a:r>
            <a:rPr lang="en-US" sz="1200" b="0" u="none" dirty="0" smtClean="0">
              <a:latin typeface="Tahoma" panose="020B0604030504040204" pitchFamily="34" charset="0"/>
              <a:ea typeface="Tahoma" panose="020B0604030504040204" pitchFamily="34" charset="0"/>
              <a:cs typeface="Tahoma" panose="020B0604030504040204" pitchFamily="34" charset="0"/>
            </a:rPr>
            <a:t> f</a:t>
          </a:r>
        </a:p>
        <a:p>
          <a:pPr algn="ctr"/>
          <a:r>
            <a:rPr lang="en-US" sz="1200" b="1" u="none"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Extrait</a:t>
          </a:r>
          <a:r>
            <a:rPr lang="en-US" sz="1200" b="1" u="none" dirty="0" smtClean="0">
              <a:solidFill>
                <a:srgbClr val="C00000"/>
              </a:solidFill>
              <a:latin typeface="Tahoma" panose="020B0604030504040204" pitchFamily="34" charset="0"/>
              <a:ea typeface="Tahoma" panose="020B0604030504040204" pitchFamily="34" charset="0"/>
              <a:cs typeface="Tahoma" panose="020B0604030504040204" pitchFamily="34" charset="0"/>
            </a:rPr>
            <a:t> ECG sans QRS</a:t>
          </a:r>
        </a:p>
        <a:p>
          <a:pPr algn="l"/>
          <a:r>
            <a:rPr lang="en-US" sz="1200" b="0" u="none"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200" b="0" u="none" dirty="0" smtClean="0">
              <a:latin typeface="Tahoma" panose="020B0604030504040204" pitchFamily="34" charset="0"/>
              <a:ea typeface="Tahoma" panose="020B0604030504040204" pitchFamily="34" charset="0"/>
              <a:cs typeface="Tahoma" panose="020B0604030504040204" pitchFamily="34" charset="0"/>
            </a:rPr>
            <a:t> temps-</a:t>
          </a:r>
          <a:r>
            <a:rPr lang="en-US" sz="1200" b="0" u="none" dirty="0" err="1" smtClean="0">
              <a:latin typeface="Tahoma" panose="020B0604030504040204" pitchFamily="34" charset="0"/>
              <a:ea typeface="Tahoma" panose="020B0604030504040204" pitchFamily="34" charset="0"/>
              <a:cs typeface="Tahoma" panose="020B0604030504040204" pitchFamily="34" charset="0"/>
            </a:rPr>
            <a:t>fréquence</a:t>
          </a:r>
          <a:r>
            <a:rPr lang="en-US" sz="1200" b="0" u="none" dirty="0" smtClean="0">
              <a:latin typeface="Tahoma" panose="020B0604030504040204" pitchFamily="34" charset="0"/>
              <a:ea typeface="Tahoma" panose="020B0604030504040204" pitchFamily="34" charset="0"/>
              <a:cs typeface="Tahoma" panose="020B0604030504040204" pitchFamily="34" charset="0"/>
            </a:rPr>
            <a:t>  et </a:t>
          </a:r>
          <a:r>
            <a:rPr lang="en-US" sz="1200" b="0" u="none" dirty="0" err="1" smtClean="0">
              <a:latin typeface="Tahoma" panose="020B0604030504040204" pitchFamily="34" charset="0"/>
              <a:ea typeface="Tahoma" panose="020B0604030504040204" pitchFamily="34" charset="0"/>
              <a:cs typeface="Tahoma" panose="020B0604030504040204" pitchFamily="34" charset="0"/>
            </a:rPr>
            <a:t>statistiques</a:t>
          </a:r>
          <a:r>
            <a:rPr lang="en-US" sz="1200" b="0" u="none" dirty="0" smtClean="0">
              <a:latin typeface="Tahoma" panose="020B0604030504040204" pitchFamily="34" charset="0"/>
              <a:ea typeface="Tahoma" panose="020B0604030504040204" pitchFamily="34" charset="0"/>
              <a:cs typeface="Tahoma" panose="020B0604030504040204" pitchFamily="34" charset="0"/>
            </a:rPr>
            <a:t> pour les intervals QT</a:t>
          </a:r>
        </a:p>
        <a:p>
          <a:pPr algn="ctr"/>
          <a:r>
            <a:rPr lang="en-US" sz="1200" b="1" u="none"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Complexe</a:t>
          </a:r>
          <a:r>
            <a:rPr lang="en-US" sz="1200" b="1" u="none" dirty="0" smtClean="0">
              <a:solidFill>
                <a:srgbClr val="C00000"/>
              </a:solidFill>
              <a:latin typeface="Tahoma" panose="020B0604030504040204" pitchFamily="34" charset="0"/>
              <a:ea typeface="Tahoma" panose="020B0604030504040204" pitchFamily="34" charset="0"/>
              <a:cs typeface="Tahoma" panose="020B0604030504040204" pitchFamily="34" charset="0"/>
            </a:rPr>
            <a:t> QRS</a:t>
          </a:r>
        </a:p>
        <a:p>
          <a:pPr algn="l"/>
          <a:r>
            <a:rPr lang="en-US" sz="1200" b="0" u="none"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200" b="0" u="none" dirty="0" smtClean="0">
              <a:latin typeface="Tahoma" panose="020B0604030504040204" pitchFamily="34" charset="0"/>
              <a:ea typeface="Tahoma" panose="020B0604030504040204" pitchFamily="34" charset="0"/>
              <a:cs typeface="Tahoma" panose="020B0604030504040204" pitchFamily="34" charset="0"/>
            </a:rPr>
            <a:t> temps-</a:t>
          </a:r>
          <a:r>
            <a:rPr lang="en-US" sz="1200" b="0" u="none" dirty="0" err="1" smtClean="0">
              <a:latin typeface="Tahoma" panose="020B0604030504040204" pitchFamily="34" charset="0"/>
              <a:ea typeface="Tahoma" panose="020B0604030504040204" pitchFamily="34" charset="0"/>
              <a:cs typeface="Tahoma" panose="020B0604030504040204" pitchFamily="34" charset="0"/>
            </a:rPr>
            <a:t>fréquence</a:t>
          </a:r>
          <a:r>
            <a:rPr lang="en-US" sz="1200" b="0" u="none" dirty="0" smtClean="0">
              <a:latin typeface="Tahoma" panose="020B0604030504040204" pitchFamily="34" charset="0"/>
              <a:ea typeface="Tahoma" panose="020B0604030504040204" pitchFamily="34" charset="0"/>
              <a:cs typeface="Tahoma" panose="020B0604030504040204" pitchFamily="34" charset="0"/>
            </a:rPr>
            <a:t>  et </a:t>
          </a:r>
          <a:r>
            <a:rPr lang="en-US" sz="1200" b="0" u="none" dirty="0" err="1" smtClean="0">
              <a:latin typeface="Tahoma" panose="020B0604030504040204" pitchFamily="34" charset="0"/>
              <a:ea typeface="Tahoma" panose="020B0604030504040204" pitchFamily="34" charset="0"/>
              <a:cs typeface="Tahoma" panose="020B0604030504040204" pitchFamily="34" charset="0"/>
            </a:rPr>
            <a:t>statistiques</a:t>
          </a:r>
          <a:r>
            <a:rPr lang="en-US" sz="1200" b="0" u="none" dirty="0" smtClean="0">
              <a:latin typeface="Tahoma" panose="020B0604030504040204" pitchFamily="34" charset="0"/>
              <a:ea typeface="Tahoma" panose="020B0604030504040204" pitchFamily="34" charset="0"/>
              <a:cs typeface="Tahoma" panose="020B0604030504040204" pitchFamily="34" charset="0"/>
            </a:rPr>
            <a:t> pour les intervals RR-amplitude des </a:t>
          </a:r>
          <a:r>
            <a:rPr lang="en-US" sz="1200" b="0" u="none" dirty="0" err="1" smtClean="0">
              <a:latin typeface="Tahoma" panose="020B0604030504040204" pitchFamily="34" charset="0"/>
              <a:ea typeface="Tahoma" panose="020B0604030504040204" pitchFamily="34" charset="0"/>
              <a:cs typeface="Tahoma" panose="020B0604030504040204" pitchFamily="34" charset="0"/>
            </a:rPr>
            <a:t>ondes</a:t>
          </a:r>
          <a:r>
            <a:rPr lang="en-US" sz="1200" b="0" u="none" dirty="0" smtClean="0">
              <a:latin typeface="Tahoma" panose="020B0604030504040204" pitchFamily="34" charset="0"/>
              <a:ea typeface="Tahoma" panose="020B0604030504040204" pitchFamily="34" charset="0"/>
              <a:cs typeface="Tahoma" panose="020B0604030504040204" pitchFamily="34" charset="0"/>
            </a:rPr>
            <a:t> R.</a:t>
          </a:r>
          <a:endParaRPr lang="en-US" sz="1200" b="0" u="sng" dirty="0">
            <a:latin typeface="Tahoma" panose="020B0604030504040204" pitchFamily="34" charset="0"/>
            <a:ea typeface="Tahoma" panose="020B0604030504040204" pitchFamily="34" charset="0"/>
            <a:cs typeface="Tahoma" panose="020B0604030504040204" pitchFamily="34" charset="0"/>
          </a:endParaRPr>
        </a:p>
      </dgm:t>
    </dgm:pt>
    <dgm:pt modelId="{73D63F59-416A-4733-A56A-669525C13BD5}" type="parTrans" cxnId="{47A74F94-1722-4A89-ADCA-E18DFC75BAD2}">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05BA9AB0-59C7-4447-8589-F1325C998F77}" type="sibTrans" cxnId="{47A74F94-1722-4A89-ADCA-E18DFC75BAD2}">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6D90F4F-D50C-4FE8-8F0F-356DFC415EFB}">
      <dgm:prSet phldrT="[Text]" custT="1"/>
      <dgm:spPr/>
      <dgm:t>
        <a:bodyPr anchor="t" anchorCtr="0"/>
        <a:lstStyle/>
        <a:p>
          <a:pPr algn="ctr"/>
          <a:r>
            <a:rPr lang="en-US" sz="1200" b="1" u="sng" dirty="0" smtClean="0">
              <a:latin typeface="Tahoma" panose="020B0604030504040204" pitchFamily="34" charset="0"/>
              <a:ea typeface="Tahoma" panose="020B0604030504040204" pitchFamily="34" charset="0"/>
              <a:cs typeface="Tahoma" panose="020B0604030504040204" pitchFamily="34" charset="0"/>
            </a:rPr>
            <a:t>Les </a:t>
          </a:r>
          <a:r>
            <a:rPr lang="en-US" sz="1200" b="1" u="sng" dirty="0" err="1" smtClean="0">
              <a:latin typeface="Tahoma" panose="020B0604030504040204" pitchFamily="34" charset="0"/>
              <a:ea typeface="Tahoma" panose="020B0604030504040204" pitchFamily="34" charset="0"/>
              <a:cs typeface="Tahoma" panose="020B0604030504040204" pitchFamily="34" charset="0"/>
            </a:rPr>
            <a:t>modèles</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err="1" smtClean="0">
              <a:latin typeface="Tahoma" panose="020B0604030504040204" pitchFamily="34" charset="0"/>
              <a:ea typeface="Tahoma" panose="020B0604030504040204" pitchFamily="34" charset="0"/>
              <a:cs typeface="Tahoma" panose="020B0604030504040204" pitchFamily="34" charset="0"/>
            </a:rPr>
            <a:t>en</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err="1" smtClean="0">
              <a:latin typeface="Tahoma" panose="020B0604030504040204" pitchFamily="34" charset="0"/>
              <a:ea typeface="Tahoma" panose="020B0604030504040204" pitchFamily="34" charset="0"/>
              <a:cs typeface="Tahoma" panose="020B0604030504040204" pitchFamily="34" charset="0"/>
            </a:rPr>
            <a:t>apprentissage</a:t>
          </a:r>
          <a:r>
            <a:rPr lang="en-US" sz="1200" b="1" u="sng" dirty="0" smtClean="0">
              <a:latin typeface="Tahoma" panose="020B0604030504040204" pitchFamily="34" charset="0"/>
              <a:ea typeface="Tahoma" panose="020B0604030504040204" pitchFamily="34" charset="0"/>
              <a:cs typeface="Tahoma" panose="020B0604030504040204" pitchFamily="34" charset="0"/>
            </a:rPr>
            <a:t> </a:t>
          </a:r>
          <a:r>
            <a:rPr lang="en-US" sz="1200" b="1" u="sng" dirty="0" err="1" smtClean="0">
              <a:latin typeface="Tahoma" panose="020B0604030504040204" pitchFamily="34" charset="0"/>
              <a:ea typeface="Tahoma" panose="020B0604030504040204" pitchFamily="34" charset="0"/>
              <a:cs typeface="Tahoma" panose="020B0604030504040204" pitchFamily="34" charset="0"/>
            </a:rPr>
            <a:t>automatique</a:t>
          </a:r>
          <a:endParaRPr lang="en-US" sz="1200" b="1" u="sng" dirty="0" smtClean="0">
            <a:latin typeface="Tahoma" panose="020B0604030504040204" pitchFamily="34" charset="0"/>
            <a:ea typeface="Tahoma" panose="020B0604030504040204" pitchFamily="34" charset="0"/>
            <a:cs typeface="Tahoma" panose="020B0604030504040204" pitchFamily="34" charset="0"/>
          </a:endParaRP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*La classification </a:t>
          </a: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*La régression linéaire et logistique.</a:t>
          </a: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*Les machines à vecteurs de support.</a:t>
          </a: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*K-</a:t>
          </a:r>
          <a:r>
            <a:rPr lang="fr-FR" sz="1200" b="0" i="0" dirty="0" err="1" smtClean="0">
              <a:latin typeface="Tahoma" panose="020B0604030504040204" pitchFamily="34" charset="0"/>
              <a:ea typeface="Tahoma" panose="020B0604030504040204" pitchFamily="34" charset="0"/>
              <a:cs typeface="Tahoma" panose="020B0604030504040204" pitchFamily="34" charset="0"/>
            </a:rPr>
            <a:t>nearest</a:t>
          </a:r>
          <a:r>
            <a:rPr lang="fr-FR" sz="1200" b="0" i="0" dirty="0" smtClean="0">
              <a:latin typeface="Tahoma" panose="020B0604030504040204" pitchFamily="34" charset="0"/>
              <a:ea typeface="Tahoma" panose="020B0604030504040204" pitchFamily="34" charset="0"/>
              <a:cs typeface="Tahoma" panose="020B0604030504040204" pitchFamily="34" charset="0"/>
            </a:rPr>
            <a:t> </a:t>
          </a:r>
          <a:r>
            <a:rPr lang="fr-FR" sz="1200" b="0" i="0" dirty="0" err="1" smtClean="0">
              <a:latin typeface="Tahoma" panose="020B0604030504040204" pitchFamily="34" charset="0"/>
              <a:ea typeface="Tahoma" panose="020B0604030504040204" pitchFamily="34" charset="0"/>
              <a:cs typeface="Tahoma" panose="020B0604030504040204" pitchFamily="34" charset="0"/>
            </a:rPr>
            <a:t>Neighbor</a:t>
          </a:r>
          <a:endParaRPr lang="fr-FR" sz="1200" b="0" i="0" dirty="0" smtClean="0">
            <a:latin typeface="Tahoma" panose="020B0604030504040204" pitchFamily="34" charset="0"/>
            <a:ea typeface="Tahoma" panose="020B0604030504040204" pitchFamily="34" charset="0"/>
            <a:cs typeface="Tahoma" panose="020B0604030504040204" pitchFamily="34" charset="0"/>
          </a:endParaRP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*Réseaux des neurones artificiels :CNN-RNN-MLP-LSTM-BLSTM-…</a:t>
          </a: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*K-</a:t>
          </a:r>
          <a:r>
            <a:rPr lang="fr-FR" sz="1200" b="0" i="0" dirty="0" err="1" smtClean="0">
              <a:latin typeface="Tahoma" panose="020B0604030504040204" pitchFamily="34" charset="0"/>
              <a:ea typeface="Tahoma" panose="020B0604030504040204" pitchFamily="34" charset="0"/>
              <a:cs typeface="Tahoma" panose="020B0604030504040204" pitchFamily="34" charset="0"/>
            </a:rPr>
            <a:t>means</a:t>
          </a:r>
          <a:endParaRPr lang="fr-FR" sz="1200" b="0" i="0" dirty="0" smtClean="0">
            <a:latin typeface="Tahoma" panose="020B0604030504040204" pitchFamily="34" charset="0"/>
            <a:ea typeface="Tahoma" panose="020B0604030504040204" pitchFamily="34" charset="0"/>
            <a:cs typeface="Tahoma" panose="020B0604030504040204" pitchFamily="34" charset="0"/>
          </a:endParaRP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*Arbre de régression</a:t>
          </a:r>
        </a:p>
        <a:p>
          <a:pPr algn="l"/>
          <a:r>
            <a:rPr lang="fr-FR" sz="1200" b="0" i="0" dirty="0" smtClean="0">
              <a:latin typeface="Tahoma" panose="020B0604030504040204" pitchFamily="34" charset="0"/>
              <a:ea typeface="Tahoma" panose="020B0604030504040204" pitchFamily="34" charset="0"/>
              <a:cs typeface="Tahoma" panose="020B0604030504040204" pitchFamily="34" charset="0"/>
            </a:rPr>
            <a:t>*Algorithme de Markov</a:t>
          </a:r>
          <a:r>
            <a:rPr lang="en-US" sz="1200" b="1" dirty="0" smtClean="0">
              <a:latin typeface="Tahoma" panose="020B0604030504040204" pitchFamily="34" charset="0"/>
              <a:ea typeface="Tahoma" panose="020B0604030504040204" pitchFamily="34" charset="0"/>
              <a:cs typeface="Tahoma" panose="020B0604030504040204" pitchFamily="34" charset="0"/>
            </a:rPr>
            <a:t>		</a:t>
          </a:r>
          <a:endParaRPr lang="en-US" sz="1200" b="1" dirty="0">
            <a:latin typeface="Tahoma" panose="020B0604030504040204" pitchFamily="34" charset="0"/>
            <a:ea typeface="Tahoma" panose="020B0604030504040204" pitchFamily="34" charset="0"/>
            <a:cs typeface="Tahoma" panose="020B0604030504040204" pitchFamily="34" charset="0"/>
          </a:endParaRPr>
        </a:p>
      </dgm:t>
    </dgm:pt>
    <dgm:pt modelId="{B2F36CF2-540E-4662-AF67-6B480646E8F0}" type="parTrans" cxnId="{21A1DBED-50F8-4881-8176-1874880CC810}">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A0D4B70F-6208-44AA-93BC-8CCEA63C097E}" type="sibTrans" cxnId="{21A1DBED-50F8-4881-8176-1874880CC810}">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ScaleY="34477"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5" custScaleY="122948">
        <dgm:presLayoutVars>
          <dgm:bulletEnabled val="1"/>
        </dgm:presLayoutVars>
      </dgm:prSet>
      <dgm:spPr/>
      <dgm:t>
        <a:bodyPr/>
        <a:lstStyle/>
        <a:p>
          <a:endParaRPr lang="en-US"/>
        </a:p>
      </dgm:t>
    </dgm:pt>
    <dgm:pt modelId="{81C84584-B30A-4654-92B7-EA8308C3459D}" type="pres">
      <dgm:prSet presAssocID="{F24DD794-9DBD-4360-BCE7-8B4ADACABC30}" presName="pillarX" presStyleLbl="node1" presStyleIdx="1" presStyleCnt="5" custScaleY="122585">
        <dgm:presLayoutVars>
          <dgm:bulletEnabled val="1"/>
        </dgm:presLayoutVars>
      </dgm:prSet>
      <dgm:spPr/>
      <dgm:t>
        <a:bodyPr/>
        <a:lstStyle/>
        <a:p>
          <a:endParaRPr lang="en-US"/>
        </a:p>
      </dgm:t>
    </dgm:pt>
    <dgm:pt modelId="{1AEA56D8-93C1-421F-9B40-A4DC508B7E55}" type="pres">
      <dgm:prSet presAssocID="{06360BD9-A7FF-4E15-8267-68C867641873}" presName="pillarX" presStyleLbl="node1" presStyleIdx="2" presStyleCnt="5" custScaleY="123069">
        <dgm:presLayoutVars>
          <dgm:bulletEnabled val="1"/>
        </dgm:presLayoutVars>
      </dgm:prSet>
      <dgm:spPr/>
      <dgm:t>
        <a:bodyPr/>
        <a:lstStyle/>
        <a:p>
          <a:endParaRPr lang="en-US"/>
        </a:p>
      </dgm:t>
    </dgm:pt>
    <dgm:pt modelId="{8A809EC1-31A0-46B5-A0C2-2C244C25B485}" type="pres">
      <dgm:prSet presAssocID="{16D90F4F-D50C-4FE8-8F0F-356DFC415EFB}" presName="pillarX" presStyleLbl="node1" presStyleIdx="3" presStyleCnt="5" custScaleY="122585" custLinFactNeighborX="-4599" custLinFactNeighborY="-378">
        <dgm:presLayoutVars>
          <dgm:bulletEnabled val="1"/>
        </dgm:presLayoutVars>
      </dgm:prSet>
      <dgm:spPr/>
      <dgm:t>
        <a:bodyPr/>
        <a:lstStyle/>
        <a:p>
          <a:endParaRPr lang="en-US"/>
        </a:p>
      </dgm:t>
    </dgm:pt>
    <dgm:pt modelId="{237BCA4E-26DA-41B6-A117-2EF51A4F2CA1}" type="pres">
      <dgm:prSet presAssocID="{14D72BAE-2D15-48A9-B88C-A7B97BEE98A0}" presName="pillarX" presStyleLbl="node1" presStyleIdx="4" presStyleCnt="5" custScaleY="122585">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custFlipVert="1" custScaleY="45579" custLinFactNeighborX="-153" custLinFactNeighborY="81633"/>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47A74F94-1722-4A89-ADCA-E18DFC75BAD2}" srcId="{F2563A68-E78E-4B14-9C9A-10790D5D09E6}" destId="{06360BD9-A7FF-4E15-8267-68C867641873}" srcOrd="2" destOrd="0" parTransId="{73D63F59-416A-4733-A56A-669525C13BD5}" sibTransId="{05BA9AB0-59C7-4447-8589-F1325C998F77}"/>
    <dgm:cxn modelId="{E759C582-6AA8-45F0-AAD0-28C9C7E04D8E}" type="presOf" srcId="{D3FCC977-F498-49A3-9EE1-7FBC9C6105E2}" destId="{70D3AACF-4080-460C-9D88-BF04E98C6855}" srcOrd="0" destOrd="0" presId="urn:microsoft.com/office/officeart/2005/8/layout/hList3"/>
    <dgm:cxn modelId="{21A1DBED-50F8-4881-8176-1874880CC810}" srcId="{F2563A68-E78E-4B14-9C9A-10790D5D09E6}" destId="{16D90F4F-D50C-4FE8-8F0F-356DFC415EFB}" srcOrd="3" destOrd="0" parTransId="{B2F36CF2-540E-4662-AF67-6B480646E8F0}" sibTransId="{A0D4B70F-6208-44AA-93BC-8CCEA63C097E}"/>
    <dgm:cxn modelId="{B0AC3EFB-4EE4-41BB-9F8D-A757D6E532FA}" srcId="{F2563A68-E78E-4B14-9C9A-10790D5D09E6}" destId="{14D72BAE-2D15-48A9-B88C-A7B97BEE98A0}" srcOrd="4" destOrd="0" parTransId="{1DAB395A-EC08-4C71-A7EA-6E1E2A2C20FB}" sibTransId="{88E71D94-D390-4F4A-9433-6DF8B23700E8}"/>
    <dgm:cxn modelId="{D550EA8E-9659-4CD5-A6D4-3F6A086D8FAE}" type="presOf" srcId="{F24DD794-9DBD-4360-BCE7-8B4ADACABC30}" destId="{81C84584-B30A-4654-92B7-EA8308C3459D}" srcOrd="0" destOrd="0" presId="urn:microsoft.com/office/officeart/2005/8/layout/hList3"/>
    <dgm:cxn modelId="{186C748B-909D-4187-B757-F3EE36F392AC}" type="presOf" srcId="{F2563A68-E78E-4B14-9C9A-10790D5D09E6}" destId="{20B894B8-224D-4FCE-A311-3182C0A8FCB5}" srcOrd="0" destOrd="0" presId="urn:microsoft.com/office/officeart/2005/8/layout/hList3"/>
    <dgm:cxn modelId="{F7FC94D0-F0C2-4922-823A-F350EAF584F1}" type="presOf" srcId="{904807BA-989A-495C-BE5C-5FC8697AF085}" destId="{F8F0FACD-3967-49E4-ADDC-E3FA07839CAA}" srcOrd="0" destOrd="0" presId="urn:microsoft.com/office/officeart/2005/8/layout/hList3"/>
    <dgm:cxn modelId="{FA8CEDAE-B87A-4EBF-B0C3-8A454ABE3C8B}" type="presOf" srcId="{06360BD9-A7FF-4E15-8267-68C867641873}" destId="{1AEA56D8-93C1-421F-9B40-A4DC508B7E55}" srcOrd="0" destOrd="0" presId="urn:microsoft.com/office/officeart/2005/8/layout/hList3"/>
    <dgm:cxn modelId="{C34387A6-959D-4B41-BC26-8C632F0A3FEB}" type="presOf" srcId="{16D90F4F-D50C-4FE8-8F0F-356DFC415EFB}" destId="{8A809EC1-31A0-46B5-A0C2-2C244C25B485}" srcOrd="0" destOrd="0" presId="urn:microsoft.com/office/officeart/2005/8/layout/hList3"/>
    <dgm:cxn modelId="{0B3F47DF-27F1-43F8-AB3C-AE20A317AAB4}" srcId="{F2563A68-E78E-4B14-9C9A-10790D5D09E6}" destId="{F24DD794-9DBD-4360-BCE7-8B4ADACABC30}" srcOrd="1" destOrd="0" parTransId="{2E20BEEF-1699-420D-B29A-45B1860988B7}" sibTransId="{253355AF-B96F-4C93-8431-255518AE09C5}"/>
    <dgm:cxn modelId="{87FFEFBB-DEDB-4075-A046-8722CEAE6676}" type="presOf" srcId="{14D72BAE-2D15-48A9-B88C-A7B97BEE98A0}" destId="{237BCA4E-26DA-41B6-A117-2EF51A4F2CA1}"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EAB3ECC4-C026-4A1E-922D-F54EB65BBD68}" type="presParOf" srcId="{70D3AACF-4080-460C-9D88-BF04E98C6855}" destId="{20B894B8-224D-4FCE-A311-3182C0A8FCB5}" srcOrd="0" destOrd="0" presId="urn:microsoft.com/office/officeart/2005/8/layout/hList3"/>
    <dgm:cxn modelId="{189F1A48-A4BE-4D84-BCA2-FC56EF4A608C}" type="presParOf" srcId="{70D3AACF-4080-460C-9D88-BF04E98C6855}" destId="{88C16499-CCD0-4E18-ADF7-1F400139F6B3}" srcOrd="1" destOrd="0" presId="urn:microsoft.com/office/officeart/2005/8/layout/hList3"/>
    <dgm:cxn modelId="{3FC3347B-86EA-4AB9-BE1F-A81C3F5043F8}" type="presParOf" srcId="{88C16499-CCD0-4E18-ADF7-1F400139F6B3}" destId="{F8F0FACD-3967-49E4-ADDC-E3FA07839CAA}" srcOrd="0" destOrd="0" presId="urn:microsoft.com/office/officeart/2005/8/layout/hList3"/>
    <dgm:cxn modelId="{AF13C757-D9B1-4005-8EE7-D6C34C1F4C68}" type="presParOf" srcId="{88C16499-CCD0-4E18-ADF7-1F400139F6B3}" destId="{81C84584-B30A-4654-92B7-EA8308C3459D}" srcOrd="1" destOrd="0" presId="urn:microsoft.com/office/officeart/2005/8/layout/hList3"/>
    <dgm:cxn modelId="{8DEBC507-5707-4CF0-916F-C0F3E0589992}" type="presParOf" srcId="{88C16499-CCD0-4E18-ADF7-1F400139F6B3}" destId="{1AEA56D8-93C1-421F-9B40-A4DC508B7E55}" srcOrd="2" destOrd="0" presId="urn:microsoft.com/office/officeart/2005/8/layout/hList3"/>
    <dgm:cxn modelId="{C6207FC5-8253-40C8-AC29-704A3CEDF464}" type="presParOf" srcId="{88C16499-CCD0-4E18-ADF7-1F400139F6B3}" destId="{8A809EC1-31A0-46B5-A0C2-2C244C25B485}" srcOrd="3" destOrd="0" presId="urn:microsoft.com/office/officeart/2005/8/layout/hList3"/>
    <dgm:cxn modelId="{AD5AA40A-B02F-4F8F-A836-758CF9E2A5C0}" type="presParOf" srcId="{88C16499-CCD0-4E18-ADF7-1F400139F6B3}" destId="{237BCA4E-26DA-41B6-A117-2EF51A4F2CA1}" srcOrd="4" destOrd="0" presId="urn:microsoft.com/office/officeart/2005/8/layout/hList3"/>
    <dgm:cxn modelId="{0D69197A-0F03-4438-9DC1-2C90B5904CC2}"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(1)</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dirty="0" smtClean="0">
              <a:latin typeface="Tahoma" panose="020B0604030504040204" pitchFamily="34" charset="0"/>
              <a:ea typeface="Tahoma" panose="020B0604030504040204" pitchFamily="34" charset="0"/>
              <a:cs typeface="Tahoma" panose="020B0604030504040204" pitchFamily="34" charset="0"/>
            </a:rPr>
            <a:t> le </a:t>
          </a:r>
          <a:r>
            <a:rPr lang="en-US" sz="1100" b="1" u="sng"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dirty="0" smtClean="0">
              <a:latin typeface="Tahoma" panose="020B0604030504040204" pitchFamily="34" charset="0"/>
              <a:ea typeface="Tahoma" panose="020B0604030504040204" pitchFamily="34" charset="0"/>
              <a:cs typeface="Tahoma" panose="020B0604030504040204" pitchFamily="34" charset="0"/>
            </a:rPr>
            <a:t> temporel-1.</a:t>
          </a:r>
        </a:p>
        <a:p>
          <a:pPr lvl="0" algn="l" defTabSz="533400">
            <a:lnSpc>
              <a:spcPct val="150000"/>
            </a:lnSpc>
            <a:spcBef>
              <a:spcPct val="0"/>
            </a:spcBef>
            <a:spcAft>
              <a:spcPct val="35000"/>
            </a:spcAft>
          </a:pPr>
          <a:r>
            <a:rPr lang="fr-FR" sz="1200" dirty="0" smtClean="0">
              <a:latin typeface="Tahoma" panose="020B0604030504040204" pitchFamily="34" charset="0"/>
              <a:ea typeface="Tahoma" panose="020B0604030504040204" pitchFamily="34" charset="0"/>
              <a:cs typeface="Tahoma" panose="020B0604030504040204" pitchFamily="34" charset="0"/>
            </a:rPr>
            <a:t>Les  paramètres sont calculés soit à partir des intervalles R-R soit à partir de la différence entre les intervalles R-R et sont  simples et faciles à calculer. </a:t>
          </a:r>
        </a:p>
        <a:p>
          <a:pPr lvl="0" algn="l" defTabSz="533400">
            <a:lnSpc>
              <a:spcPct val="150000"/>
            </a:lnSpc>
            <a:spcBef>
              <a:spcPct val="0"/>
            </a:spcBef>
            <a:spcAft>
              <a:spcPct val="35000"/>
            </a:spcAft>
          </a:pP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dirty="0" smtClean="0">
              <a:latin typeface="Tahoma" panose="020B0604030504040204" pitchFamily="34" charset="0"/>
              <a:ea typeface="Tahoma" panose="020B0604030504040204" pitchFamily="34" charset="0"/>
              <a:cs typeface="Tahoma" panose="020B0604030504040204" pitchFamily="34" charset="0"/>
            </a:rPr>
            <a:t> L</a:t>
          </a:r>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 </a:t>
          </a:r>
          <a:r>
            <a:rPr lang="en-US" sz="12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moyenne</a:t>
          </a:r>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intervals RR (</a:t>
          </a:r>
          <a:r>
            <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AVRR </a:t>
          </a:r>
          <a:r>
            <a:rPr lang="en-US" sz="1200" b="1"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ou</a:t>
          </a:r>
          <a:r>
            <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mean RR)</a:t>
          </a:r>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  </a:t>
          </a: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dirty="0" smtClean="0">
              <a:latin typeface="Tahoma" panose="020B0604030504040204" pitchFamily="34" charset="0"/>
              <a:ea typeface="Tahoma" panose="020B0604030504040204" pitchFamily="34" charset="0"/>
              <a:cs typeface="Tahoma" panose="020B0604030504040204" pitchFamily="34" charset="0"/>
            </a:rPr>
            <a:t> </a:t>
          </a:r>
          <a:r>
            <a:rPr lang="en-US" sz="12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L’écart</a:t>
          </a:r>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des intervals RR </a:t>
          </a:r>
          <a:r>
            <a:rPr lang="en-US" sz="12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ou</a:t>
          </a:r>
          <a:r>
            <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la d</a:t>
          </a:r>
          <a:r>
            <a:rPr lang="fr-FR" sz="1200" dirty="0" err="1" smtClean="0">
              <a:latin typeface="Tahoma" panose="020B0604030504040204" pitchFamily="34" charset="0"/>
              <a:ea typeface="Tahoma" panose="020B0604030504040204" pitchFamily="34" charset="0"/>
              <a:cs typeface="Tahoma" panose="020B0604030504040204" pitchFamily="34" charset="0"/>
            </a:rPr>
            <a:t>éviation</a:t>
          </a:r>
          <a:r>
            <a:rPr lang="fr-FR" sz="1200" dirty="0" smtClean="0">
              <a:latin typeface="Tahoma" panose="020B0604030504040204" pitchFamily="34" charset="0"/>
              <a:ea typeface="Tahoma" panose="020B0604030504040204" pitchFamily="34" charset="0"/>
              <a:cs typeface="Tahoma" panose="020B0604030504040204" pitchFamily="34" charset="0"/>
            </a:rPr>
            <a:t> standard de tous les intervalles R-R (</a:t>
          </a:r>
          <a:r>
            <a:rPr lang="fr-FR" sz="1200" b="1" dirty="0" smtClean="0">
              <a:latin typeface="Tahoma" panose="020B0604030504040204" pitchFamily="34" charset="0"/>
              <a:ea typeface="Tahoma" panose="020B0604030504040204" pitchFamily="34" charset="0"/>
              <a:cs typeface="Tahoma" panose="020B0604030504040204" pitchFamily="34" charset="0"/>
            </a:rPr>
            <a:t>SDRR)</a:t>
          </a:r>
          <a:r>
            <a:rPr lang="fr-FR" sz="1200" dirty="0" smtClean="0">
              <a:latin typeface="Tahoma" panose="020B0604030504040204" pitchFamily="34" charset="0"/>
              <a:ea typeface="Tahoma" panose="020B0604030504040204" pitchFamily="34" charset="0"/>
              <a:cs typeface="Tahoma" panose="020B0604030504040204" pitchFamily="34" charset="0"/>
            </a:rPr>
            <a:t> : offre une indication sur toutes les composantes responsables da la variation de l'intervalle R-R et de l'intervalle QT. Mais il dépend du nombre de battements (N). Autrement, pour une comparaison correcte il faut que les signaux à comparer soient de même longueur (le même nombre de battements). </a:t>
          </a:r>
        </a:p>
        <a:p>
          <a:pPr lvl="0" algn="l" defTabSz="533400">
            <a:lnSpc>
              <a:spcPct val="150000"/>
            </a:lnSpc>
            <a:spcBef>
              <a:spcPct val="0"/>
            </a:spcBef>
            <a:spcAft>
              <a:spcPct val="35000"/>
            </a:spcAft>
          </a:pP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fr-FR"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dirty="0" smtClean="0">
              <a:latin typeface="Tahoma" panose="020B0604030504040204" pitchFamily="34" charset="0"/>
              <a:ea typeface="Tahoma" panose="020B0604030504040204" pitchFamily="34" charset="0"/>
              <a:cs typeface="Tahoma" panose="020B0604030504040204" pitchFamily="34" charset="0"/>
            </a:rPr>
            <a:t> SDARR : c'est un indice da la variabilité des segment de 5mn. Ce paramètre est sensible aux basses fréquences et il reflète l'activité physique et le changement de position. </a:t>
          </a:r>
        </a:p>
        <a:p>
          <a:pPr lvl="0" algn="l" defTabSz="533400">
            <a:lnSpc>
              <a:spcPct val="90000"/>
            </a:lnSpc>
            <a:spcBef>
              <a:spcPct val="0"/>
            </a:spcBef>
            <a:spcAft>
              <a:spcPct val="35000"/>
            </a:spcAft>
          </a:pPr>
          <a:endPar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215E227E-8DA4-4034-BCCB-417509124D50}" type="presOf" srcId="{904807BA-989A-495C-BE5C-5FC8697AF085}" destId="{F8F0FACD-3967-49E4-ADDC-E3FA07839CAA}" srcOrd="0" destOrd="0" presId="urn:microsoft.com/office/officeart/2005/8/layout/hList3"/>
    <dgm:cxn modelId="{ECC13524-5917-430D-9FBE-40698412F7A0}" type="presOf" srcId="{D3FCC977-F498-49A3-9EE1-7FBC9C6105E2}" destId="{70D3AACF-4080-460C-9D88-BF04E98C6855}" srcOrd="0" destOrd="0" presId="urn:microsoft.com/office/officeart/2005/8/layout/hList3"/>
    <dgm:cxn modelId="{BE1EAE2C-D47D-4822-A12C-1FE079F9A8AC}" type="presOf" srcId="{F2563A68-E78E-4B14-9C9A-10790D5D09E6}" destId="{20B894B8-224D-4FCE-A311-3182C0A8FCB5}"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B0B1C7DF-A079-4F39-8B8C-0A2C96A8C95F}" type="presParOf" srcId="{70D3AACF-4080-460C-9D88-BF04E98C6855}" destId="{20B894B8-224D-4FCE-A311-3182C0A8FCB5}" srcOrd="0" destOrd="0" presId="urn:microsoft.com/office/officeart/2005/8/layout/hList3"/>
    <dgm:cxn modelId="{608D48AB-D55F-445F-8032-271BB1287A0C}" type="presParOf" srcId="{70D3AACF-4080-460C-9D88-BF04E98C6855}" destId="{88C16499-CCD0-4E18-ADF7-1F400139F6B3}" srcOrd="1" destOrd="0" presId="urn:microsoft.com/office/officeart/2005/8/layout/hList3"/>
    <dgm:cxn modelId="{BC68D67F-B4F5-4879-8AF3-6317E447F4D2}" type="presParOf" srcId="{88C16499-CCD0-4E18-ADF7-1F400139F6B3}" destId="{F8F0FACD-3967-49E4-ADDC-E3FA07839CAA}" srcOrd="0" destOrd="0" presId="urn:microsoft.com/office/officeart/2005/8/layout/hList3"/>
    <dgm:cxn modelId="{830AD28A-809B-42A0-84F8-C718F345FBA6}"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(2)</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dirty="0" smtClean="0">
              <a:latin typeface="Tahoma" panose="020B0604030504040204" pitchFamily="34" charset="0"/>
              <a:ea typeface="Tahoma" panose="020B0604030504040204" pitchFamily="34" charset="0"/>
              <a:cs typeface="Tahoma" panose="020B0604030504040204" pitchFamily="34" charset="0"/>
            </a:rPr>
            <a:t> le </a:t>
          </a:r>
          <a:r>
            <a:rPr lang="en-US" sz="1100" b="1" u="sng"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dirty="0" smtClean="0">
              <a:latin typeface="Tahoma" panose="020B0604030504040204" pitchFamily="34" charset="0"/>
              <a:ea typeface="Tahoma" panose="020B0604030504040204" pitchFamily="34" charset="0"/>
              <a:cs typeface="Tahoma" panose="020B0604030504040204" pitchFamily="34" charset="0"/>
            </a:rPr>
            <a:t> temporal-2.</a:t>
          </a:r>
        </a:p>
        <a:p>
          <a:pPr lvl="0" algn="l" defTabSz="533400">
            <a:lnSpc>
              <a:spcPct val="150000"/>
            </a:lnSpc>
            <a:spcBef>
              <a:spcPct val="0"/>
            </a:spcBef>
            <a:spcAft>
              <a:spcPct val="35000"/>
            </a:spcAft>
          </a:pPr>
          <a:r>
            <a:rPr lang="en-US" sz="11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100" dirty="0" smtClean="0">
              <a:latin typeface="Tahoma" panose="020B0604030504040204" pitchFamily="34" charset="0"/>
              <a:ea typeface="Tahoma" panose="020B0604030504040204" pitchFamily="34" charset="0"/>
              <a:cs typeface="Tahoma" panose="020B0604030504040204" pitchFamily="34" charset="0"/>
            </a:rPr>
            <a:t> </a:t>
          </a:r>
          <a:r>
            <a:rPr lang="en-US" sz="11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L’écart</a:t>
          </a: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a:t>
          </a:r>
          <a:r>
            <a:rPr lang="fr-FR" sz="1100" dirty="0" smtClean="0">
              <a:latin typeface="Tahoma" panose="020B0604030504040204" pitchFamily="34" charset="0"/>
              <a:ea typeface="Tahoma" panose="020B0604030504040204" pitchFamily="34" charset="0"/>
              <a:cs typeface="Tahoma" panose="020B0604030504040204" pitchFamily="34" charset="0"/>
            </a:rPr>
            <a:t>des différences entre  les</a:t>
          </a: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intervals RR  (</a:t>
          </a:r>
          <a:r>
            <a:rPr lang="fr-FR" sz="1100" b="1" dirty="0" smtClean="0">
              <a:latin typeface="Tahoma" panose="020B0604030504040204" pitchFamily="34" charset="0"/>
              <a:ea typeface="Tahoma" panose="020B0604030504040204" pitchFamily="34" charset="0"/>
              <a:cs typeface="Tahoma" panose="020B0604030504040204" pitchFamily="34" charset="0"/>
            </a:rPr>
            <a:t>SD ou SDSD</a:t>
          </a:r>
          <a:r>
            <a:rPr lang="fr-FR" sz="1100" dirty="0" smtClean="0">
              <a:latin typeface="Tahoma" panose="020B0604030504040204" pitchFamily="34" charset="0"/>
              <a:ea typeface="Tahoma" panose="020B0604030504040204" pitchFamily="34" charset="0"/>
              <a:cs typeface="Tahoma" panose="020B0604030504040204" pitchFamily="34" charset="0"/>
            </a:rPr>
            <a:t>) : Ce paramètre estime les composantes de la </a:t>
          </a:r>
          <a:r>
            <a:rPr lang="fr-FR" sz="1100" dirty="0" smtClean="0">
              <a:latin typeface="Tahoma" panose="020B0604030504040204" pitchFamily="34" charset="0"/>
              <a:ea typeface="Tahoma" panose="020B0604030504040204" pitchFamily="34" charset="0"/>
              <a:cs typeface="Tahoma" panose="020B0604030504040204" pitchFamily="34" charset="0"/>
            </a:rPr>
            <a:t>variation de la FC </a:t>
          </a:r>
          <a:r>
            <a:rPr lang="fr-FR" sz="1100" dirty="0" smtClean="0">
              <a:latin typeface="Tahoma" panose="020B0604030504040204" pitchFamily="34" charset="0"/>
              <a:ea typeface="Tahoma" panose="020B0604030504040204" pitchFamily="34" charset="0"/>
              <a:cs typeface="Tahoma" panose="020B0604030504040204" pitchFamily="34" charset="0"/>
            </a:rPr>
            <a:t>de l’enregistrement courte </a:t>
          </a:r>
          <a:r>
            <a:rPr lang="fr-FR" sz="1100" dirty="0" smtClean="0">
              <a:latin typeface="Tahoma" panose="020B0604030504040204" pitchFamily="34" charset="0"/>
              <a:ea typeface="Tahoma" panose="020B0604030504040204" pitchFamily="34" charset="0"/>
              <a:cs typeface="Tahoma" panose="020B0604030504040204" pitchFamily="34" charset="0"/>
            </a:rPr>
            <a:t>durée. Il </a:t>
          </a:r>
          <a:r>
            <a:rPr lang="fr-FR" sz="1100" dirty="0" smtClean="0">
              <a:latin typeface="Tahoma" panose="020B0604030504040204" pitchFamily="34" charset="0"/>
              <a:ea typeface="Tahoma" panose="020B0604030504040204" pitchFamily="34" charset="0"/>
              <a:cs typeface="Tahoma" panose="020B0604030504040204" pitchFamily="34" charset="0"/>
            </a:rPr>
            <a:t>est souvent utilisé pour indiquer la variation de la variabilité cardiaque en fonction du jour et de la nuit. </a:t>
          </a:r>
        </a:p>
        <a:p>
          <a:pPr lvl="0" algn="l" defTabSz="533400">
            <a:lnSpc>
              <a:spcPct val="150000"/>
            </a:lnSpc>
            <a:spcBef>
              <a:spcPct val="0"/>
            </a:spcBef>
            <a:spcAft>
              <a:spcPct val="35000"/>
            </a:spcAft>
          </a:pPr>
          <a:endPar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endParaRPr>
        </a:p>
        <a:p>
          <a:pPr lvl="0" algn="l" defTabSz="533400">
            <a:lnSpc>
              <a:spcPct val="150000"/>
            </a:lnSpc>
            <a:spcBef>
              <a:spcPct val="0"/>
            </a:spcBef>
            <a:spcAft>
              <a:spcPct val="35000"/>
            </a:spcAft>
          </a:pP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dirty="0" smtClean="0">
              <a:latin typeface="Tahoma" panose="020B0604030504040204" pitchFamily="34" charset="0"/>
              <a:ea typeface="Tahoma" panose="020B0604030504040204" pitchFamily="34" charset="0"/>
              <a:cs typeface="Tahoma" panose="020B0604030504040204" pitchFamily="34" charset="0"/>
            </a:rPr>
            <a:t> NN50: le nombre des intervalles NN dont la durée est supérieur à 50 ms.</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dirty="0" smtClean="0">
              <a:latin typeface="Tahoma" panose="020B0604030504040204" pitchFamily="34" charset="0"/>
              <a:ea typeface="Tahoma" panose="020B0604030504040204" pitchFamily="34" charset="0"/>
              <a:cs typeface="Tahoma" panose="020B0604030504040204" pitchFamily="34" charset="0"/>
            </a:rPr>
            <a:t> PNN50(%): le nombre des NN50 divisé par le nombre total des intervalles R-R.</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lvl="0" algn="ctr" defTabSz="533400">
            <a:lnSpc>
              <a:spcPct val="150000"/>
            </a:lnSpc>
            <a:spcBef>
              <a:spcPct val="0"/>
            </a:spcBef>
            <a:spcAft>
              <a:spcPct val="35000"/>
            </a:spcAft>
          </a:pPr>
          <a:r>
            <a:rPr lang="fr-FR" sz="1200" b="1" dirty="0" smtClean="0">
              <a:latin typeface="Tahoma" panose="020B0604030504040204" pitchFamily="34" charset="0"/>
              <a:ea typeface="Tahoma" panose="020B0604030504040204" pitchFamily="34" charset="0"/>
              <a:cs typeface="Tahoma" panose="020B0604030504040204" pitchFamily="34" charset="0"/>
            </a:rPr>
            <a:t>Dans le cas des séries R-R stationnaire </a:t>
          </a: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La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moyenne</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quadratique</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des intervals RR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successifs</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fr-FR" sz="1200" b="1" dirty="0" smtClean="0">
              <a:latin typeface="Tahoma" panose="020B0604030504040204" pitchFamily="34" charset="0"/>
              <a:ea typeface="Tahoma" panose="020B0604030504040204" pitchFamily="34" charset="0"/>
              <a:cs typeface="Tahoma" panose="020B0604030504040204" pitchFamily="34" charset="0"/>
            </a:rPr>
            <a:t>RMSSD en ms)</a:t>
          </a:r>
          <a:r>
            <a:rPr lang="fr-FR" sz="1200" dirty="0" smtClean="0">
              <a:latin typeface="Tahoma" panose="020B0604030504040204" pitchFamily="34" charset="0"/>
              <a:ea typeface="Tahoma" panose="020B0604030504040204" pitchFamily="34" charset="0"/>
              <a:cs typeface="Tahoma" panose="020B0604030504040204" pitchFamily="34" charset="0"/>
            </a:rPr>
            <a:t>: Ce paramètre reste le plus pratiqué dans les applications cliniques car il est le paramètre le plus stable.</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C86DB73D-4400-4184-9895-F3C42D6E2943}" type="presOf" srcId="{F2563A68-E78E-4B14-9C9A-10790D5D09E6}" destId="{20B894B8-224D-4FCE-A311-3182C0A8FCB5}" srcOrd="0" destOrd="0" presId="urn:microsoft.com/office/officeart/2005/8/layout/hList3"/>
    <dgm:cxn modelId="{5194DC66-C8C7-49E6-992D-BC3150038893}" type="presOf" srcId="{904807BA-989A-495C-BE5C-5FC8697AF085}" destId="{F8F0FACD-3967-49E4-ADDC-E3FA07839CAA}" srcOrd="0" destOrd="0" presId="urn:microsoft.com/office/officeart/2005/8/layout/hList3"/>
    <dgm:cxn modelId="{E6767496-4D7E-444E-B2DF-5514FFFD601B}" type="presOf" srcId="{D3FCC977-F498-49A3-9EE1-7FBC9C6105E2}" destId="{70D3AACF-4080-460C-9D88-BF04E98C6855}"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54C6FC01-D16E-4123-B598-9059FF6425AB}" type="presParOf" srcId="{70D3AACF-4080-460C-9D88-BF04E98C6855}" destId="{20B894B8-224D-4FCE-A311-3182C0A8FCB5}" srcOrd="0" destOrd="0" presId="urn:microsoft.com/office/officeart/2005/8/layout/hList3"/>
    <dgm:cxn modelId="{EC55C024-03A0-4714-B041-8077383985C0}" type="presParOf" srcId="{70D3AACF-4080-460C-9D88-BF04E98C6855}" destId="{88C16499-CCD0-4E18-ADF7-1F400139F6B3}" srcOrd="1" destOrd="0" presId="urn:microsoft.com/office/officeart/2005/8/layout/hList3"/>
    <dgm:cxn modelId="{DAE288BE-97A8-4561-BAEE-E0540A3127AC}" type="presParOf" srcId="{88C16499-CCD0-4E18-ADF7-1F400139F6B3}" destId="{F8F0FACD-3967-49E4-ADDC-E3FA07839CAA}" srcOrd="0" destOrd="0" presId="urn:microsoft.com/office/officeart/2005/8/layout/hList3"/>
    <dgm:cxn modelId="{CC33C299-23BD-4D74-B2D0-937E00EB7642}"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(3)</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dirty="0" smtClean="0">
              <a:latin typeface="Tahoma" panose="020B0604030504040204" pitchFamily="34" charset="0"/>
              <a:ea typeface="Tahoma" panose="020B0604030504040204" pitchFamily="34" charset="0"/>
              <a:cs typeface="Tahoma" panose="020B0604030504040204" pitchFamily="34" charset="0"/>
            </a:rPr>
            <a:t> le </a:t>
          </a:r>
          <a:r>
            <a:rPr lang="en-US" sz="1100" b="1" u="sng"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dirty="0" smtClean="0">
              <a:latin typeface="Tahoma" panose="020B0604030504040204" pitchFamily="34" charset="0"/>
              <a:ea typeface="Tahoma" panose="020B0604030504040204" pitchFamily="34" charset="0"/>
              <a:cs typeface="Tahoma" panose="020B0604030504040204" pitchFamily="34" charset="0"/>
            </a:rPr>
            <a:t> fréquentiel-1.</a:t>
          </a:r>
        </a:p>
        <a:p>
          <a:pPr lvl="0" algn="l" defTabSz="533400">
            <a:lnSpc>
              <a:spcPct val="90000"/>
            </a:lnSpc>
            <a:spcBef>
              <a:spcPct val="0"/>
            </a:spcBef>
            <a:spcAft>
              <a:spcPct val="35000"/>
            </a:spcAft>
          </a:pPr>
          <a:r>
            <a:rPr lang="fr-FR" sz="1100" dirty="0" smtClean="0"/>
            <a:t>L'analyse fréquentielle de la variabilité cardiaque et celle de l'intervalle QT permet d'avoir des informations sur le système nerveux </a:t>
          </a:r>
          <a:r>
            <a:rPr lang="fr-FR" sz="1100" dirty="0" err="1" smtClean="0"/>
            <a:t>autonome.Ces</a:t>
          </a:r>
          <a:r>
            <a:rPr lang="fr-FR" sz="1100" dirty="0" smtClean="0"/>
            <a:t> composantes fréquentielle peuvent traduire l'influence du système nerveux autonome</a:t>
          </a:r>
        </a:p>
        <a:p>
          <a:pPr lvl="0" algn="l" defTabSz="533400">
            <a:lnSpc>
              <a:spcPct val="90000"/>
            </a:lnSpc>
            <a:spcBef>
              <a:spcPct val="0"/>
            </a:spcBef>
            <a:spcAft>
              <a:spcPct val="35000"/>
            </a:spcAft>
          </a:pPr>
          <a:endParaRPr lang="fr-FR" sz="1100" dirty="0" smtClean="0"/>
        </a:p>
        <a:p>
          <a:pPr lvl="0" algn="l" defTabSz="533400">
            <a:lnSpc>
              <a:spcPct val="90000"/>
            </a:lnSpc>
            <a:spcBef>
              <a:spcPct val="0"/>
            </a:spcBef>
            <a:spcAft>
              <a:spcPct val="35000"/>
            </a:spcAft>
          </a:pPr>
          <a:endParaRPr lang="en-US" sz="1200" b="1" u="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85004568-F524-4B80-A725-1E588DB1E502}" type="presOf" srcId="{D3FCC977-F498-49A3-9EE1-7FBC9C6105E2}" destId="{70D3AACF-4080-460C-9D88-BF04E98C6855}" srcOrd="0" destOrd="0" presId="urn:microsoft.com/office/officeart/2005/8/layout/hList3"/>
    <dgm:cxn modelId="{F7B8DC0D-B38E-4DDC-92A3-C01243F8D8A3}" type="presOf" srcId="{904807BA-989A-495C-BE5C-5FC8697AF085}" destId="{F8F0FACD-3967-49E4-ADDC-E3FA07839CAA}" srcOrd="0" destOrd="0" presId="urn:microsoft.com/office/officeart/2005/8/layout/hList3"/>
    <dgm:cxn modelId="{BA4FF44D-81EB-4098-A1FF-22F59921B968}" type="presOf" srcId="{F2563A68-E78E-4B14-9C9A-10790D5D09E6}" destId="{20B894B8-224D-4FCE-A311-3182C0A8FCB5}"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026B31AE-89E6-4E57-B06C-9ED3546D4176}" type="presParOf" srcId="{70D3AACF-4080-460C-9D88-BF04E98C6855}" destId="{20B894B8-224D-4FCE-A311-3182C0A8FCB5}" srcOrd="0" destOrd="0" presId="urn:microsoft.com/office/officeart/2005/8/layout/hList3"/>
    <dgm:cxn modelId="{6594523D-F619-4235-BA73-3AA78D2AB9E5}" type="presParOf" srcId="{70D3AACF-4080-460C-9D88-BF04E98C6855}" destId="{88C16499-CCD0-4E18-ADF7-1F400139F6B3}" srcOrd="1" destOrd="0" presId="urn:microsoft.com/office/officeart/2005/8/layout/hList3"/>
    <dgm:cxn modelId="{99EFFD78-9312-4AEE-84E2-B23903886860}" type="presParOf" srcId="{88C16499-CCD0-4E18-ADF7-1F400139F6B3}" destId="{F8F0FACD-3967-49E4-ADDC-E3FA07839CAA}" srcOrd="0" destOrd="0" presId="urn:microsoft.com/office/officeart/2005/8/layout/hList3"/>
    <dgm:cxn modelId="{81F0FBFB-4E20-4F35-9F68-E9B4CA111EDE}"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(4)</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dirty="0" smtClean="0">
              <a:latin typeface="Tahoma" panose="020B0604030504040204" pitchFamily="34" charset="0"/>
              <a:ea typeface="Tahoma" panose="020B0604030504040204" pitchFamily="34" charset="0"/>
              <a:cs typeface="Tahoma" panose="020B0604030504040204" pitchFamily="34" charset="0"/>
            </a:rPr>
            <a:t> le </a:t>
          </a:r>
          <a:r>
            <a:rPr lang="en-US" sz="1100" b="1" u="sng"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dirty="0" smtClean="0">
              <a:latin typeface="Tahoma" panose="020B0604030504040204" pitchFamily="34" charset="0"/>
              <a:ea typeface="Tahoma" panose="020B0604030504040204" pitchFamily="34" charset="0"/>
              <a:cs typeface="Tahoma" panose="020B0604030504040204" pitchFamily="34" charset="0"/>
            </a:rPr>
            <a:t> fréquentiel-2.</a:t>
          </a:r>
        </a:p>
        <a:p>
          <a:pPr lvl="0" algn="l" defTabSz="533400">
            <a:lnSpc>
              <a:spcPct val="90000"/>
            </a:lnSpc>
            <a:spcBef>
              <a:spcPct val="0"/>
            </a:spcBef>
            <a:spcAft>
              <a:spcPct val="35000"/>
            </a:spcAft>
          </a:pPr>
          <a:endParaRPr lang="en-US" sz="12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1FFA7221-49D6-49DE-88C2-636D8B99844B}" srcId="{F2563A68-E78E-4B14-9C9A-10790D5D09E6}" destId="{904807BA-989A-495C-BE5C-5FC8697AF085}" srcOrd="0" destOrd="0" parTransId="{15629C5F-2E9E-40B4-9156-7D94594C8BC5}" sibTransId="{23112F0B-E697-4C56-B5B3-07D7C509DC79}"/>
    <dgm:cxn modelId="{6718CD54-C55B-4AF6-965B-BE48DAA121EB}" type="presOf" srcId="{D3FCC977-F498-49A3-9EE1-7FBC9C6105E2}" destId="{70D3AACF-4080-460C-9D88-BF04E98C6855}" srcOrd="0" destOrd="0" presId="urn:microsoft.com/office/officeart/2005/8/layout/hList3"/>
    <dgm:cxn modelId="{8D3DDB1C-F8E2-4AE7-BC1B-DFC7136AF27C}" type="presOf" srcId="{904807BA-989A-495C-BE5C-5FC8697AF085}" destId="{F8F0FACD-3967-49E4-ADDC-E3FA07839CAA}" srcOrd="0" destOrd="0" presId="urn:microsoft.com/office/officeart/2005/8/layout/hList3"/>
    <dgm:cxn modelId="{AF1A51A8-A487-4F92-AF3D-E597AA08F830}" type="presOf" srcId="{F2563A68-E78E-4B14-9C9A-10790D5D09E6}" destId="{20B894B8-224D-4FCE-A311-3182C0A8FCB5}" srcOrd="0" destOrd="0" presId="urn:microsoft.com/office/officeart/2005/8/layout/hList3"/>
    <dgm:cxn modelId="{D7C62C83-88AE-4B84-B818-2F2142F4E088}" type="presParOf" srcId="{70D3AACF-4080-460C-9D88-BF04E98C6855}" destId="{20B894B8-224D-4FCE-A311-3182C0A8FCB5}" srcOrd="0" destOrd="0" presId="urn:microsoft.com/office/officeart/2005/8/layout/hList3"/>
    <dgm:cxn modelId="{F1FF18A1-380C-48CF-9BB2-23A7BFFAAAE3}" type="presParOf" srcId="{70D3AACF-4080-460C-9D88-BF04E98C6855}" destId="{88C16499-CCD0-4E18-ADF7-1F400139F6B3}" srcOrd="1" destOrd="0" presId="urn:microsoft.com/office/officeart/2005/8/layout/hList3"/>
    <dgm:cxn modelId="{B784C27F-E403-4115-B2B7-AA35213173FB}" type="presParOf" srcId="{88C16499-CCD0-4E18-ADF7-1F400139F6B3}" destId="{F8F0FACD-3967-49E4-ADDC-E3FA07839CAA}" srcOrd="0" destOrd="0" presId="urn:microsoft.com/office/officeart/2005/8/layout/hList3"/>
    <dgm:cxn modelId="{F5C2E5EF-522A-4661-889F-FBEBA69F2C7D}"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FCC977-F498-49A3-9EE1-7FBC9C6105E2}"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F2563A68-E78E-4B14-9C9A-10790D5D09E6}">
      <dgm:prSet phldrT="[Text]" custT="1"/>
      <dgm:spPr/>
      <dgm:t>
        <a:bodyPr/>
        <a:lstStyle/>
        <a:p>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dirty="0" smtClean="0">
              <a:latin typeface="Tahoma" panose="020B0604030504040204" pitchFamily="34" charset="0"/>
              <a:ea typeface="Tahoma" panose="020B0604030504040204" pitchFamily="34" charset="0"/>
              <a:cs typeface="Tahoma" panose="020B0604030504040204" pitchFamily="34" charset="0"/>
            </a:rPr>
            <a:t> des </a:t>
          </a:r>
          <a:r>
            <a:rPr lang="en-US" sz="3000" b="1"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dirty="0" smtClean="0">
              <a:latin typeface="Tahoma" panose="020B0604030504040204" pitchFamily="34" charset="0"/>
              <a:ea typeface="Tahoma" panose="020B0604030504040204" pitchFamily="34" charset="0"/>
              <a:cs typeface="Tahoma" panose="020B0604030504040204" pitchFamily="34" charset="0"/>
            </a:rPr>
            <a:t> d’un ECG (5)</a:t>
          </a:r>
          <a:endParaRPr lang="en-US" sz="3000" b="1" dirty="0">
            <a:latin typeface="Tahoma" panose="020B0604030504040204" pitchFamily="34" charset="0"/>
            <a:ea typeface="Tahoma" panose="020B0604030504040204" pitchFamily="34" charset="0"/>
            <a:cs typeface="Tahoma" panose="020B0604030504040204" pitchFamily="34" charset="0"/>
          </a:endParaRPr>
        </a:p>
      </dgm:t>
    </dgm:pt>
    <dgm:pt modelId="{DD6CC0DC-283D-47C3-BDEE-AAFADBD32F38}" type="par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DE993784-B956-4925-B448-508C89C36EF0}" type="sibTrans" cxnId="{B49EFBEC-48DD-4F0B-9863-49772C92E6DA}">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04807BA-989A-495C-BE5C-5FC8697AF085}">
      <dgm:prSet phldrT="[Text]" custT="1"/>
      <dgm:spPr/>
      <dgm:t>
        <a:bodyPr anchor="t" anchorCtr="0"/>
        <a:lstStyle/>
        <a:p>
          <a:pPr lvl="0" algn="ctr" defTabSz="533400">
            <a:lnSpc>
              <a:spcPct val="90000"/>
            </a:lnSpc>
            <a:spcBef>
              <a:spcPct val="0"/>
            </a:spcBef>
            <a:spcAft>
              <a:spcPct val="35000"/>
            </a:spcAft>
          </a:pPr>
          <a:r>
            <a:rPr lang="en-US" sz="1100" b="1" u="sng"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dirty="0" smtClean="0">
              <a:latin typeface="Tahoma" panose="020B0604030504040204" pitchFamily="34" charset="0"/>
              <a:ea typeface="Tahoma" panose="020B0604030504040204" pitchFamily="34" charset="0"/>
              <a:cs typeface="Tahoma" panose="020B0604030504040204" pitchFamily="34" charset="0"/>
            </a:rPr>
            <a:t> le </a:t>
          </a:r>
          <a:r>
            <a:rPr lang="en-US" sz="1100" b="1" u="sng"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dirty="0" smtClean="0">
              <a:latin typeface="Tahoma" panose="020B0604030504040204" pitchFamily="34" charset="0"/>
              <a:ea typeface="Tahoma" panose="020B0604030504040204" pitchFamily="34" charset="0"/>
              <a:cs typeface="Tahoma" panose="020B0604030504040204" pitchFamily="34" charset="0"/>
            </a:rPr>
            <a:t> </a:t>
          </a:r>
          <a:r>
            <a:rPr lang="en-US" sz="1100" b="1" u="sng" dirty="0" err="1" smtClean="0">
              <a:latin typeface="Tahoma" panose="020B0604030504040204" pitchFamily="34" charset="0"/>
              <a:ea typeface="Tahoma" panose="020B0604030504040204" pitchFamily="34" charset="0"/>
              <a:cs typeface="Tahoma" panose="020B0604030504040204" pitchFamily="34" charset="0"/>
            </a:rPr>
            <a:t>statistique</a:t>
          </a:r>
          <a:r>
            <a:rPr lang="en-US" sz="1100" b="1" u="sng"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1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moyenne</a:t>
          </a: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intervals RR.</a:t>
          </a:r>
        </a:p>
        <a:p>
          <a:pPr lvl="0" algn="l" defTabSz="533400">
            <a:lnSpc>
              <a:spcPct val="150000"/>
            </a:lnSpc>
            <a:spcBef>
              <a:spcPct val="0"/>
            </a:spcBef>
            <a:spcAft>
              <a:spcPct val="35000"/>
            </a:spcAft>
          </a:pP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1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L’écart</a:t>
          </a: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des intervals RR.</a:t>
          </a:r>
        </a:p>
        <a:p>
          <a:pPr lvl="0" algn="l" defTabSz="533400">
            <a:lnSpc>
              <a:spcPct val="150000"/>
            </a:lnSpc>
            <a:spcBef>
              <a:spcPct val="0"/>
            </a:spcBef>
            <a:spcAft>
              <a:spcPct val="35000"/>
            </a:spcAft>
          </a:pP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100" b="0" u="none"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médiane</a:t>
          </a: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intervals RR.</a:t>
          </a:r>
        </a:p>
        <a:p>
          <a:pPr lvl="0" algn="l" defTabSz="533400">
            <a:lnSpc>
              <a:spcPct val="150000"/>
            </a:lnSpc>
            <a:spcBef>
              <a:spcPct val="0"/>
            </a:spcBef>
            <a:spcAft>
              <a:spcPct val="35000"/>
            </a:spcAft>
          </a:pPr>
          <a:r>
            <a:rPr lang="en-US" sz="11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Le coefficient d'asymétrie (</a:t>
          </a:r>
          <a:r>
            <a:rPr lang="fr-FR"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Sk</a:t>
          </a:r>
          <a:r>
            <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skewness</a:t>
          </a:r>
          <a:r>
            <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fr-FR" sz="1100" b="0" i="0" dirty="0" smtClean="0"/>
            <a:t>Le coefficient </a:t>
          </a:r>
          <a:r>
            <a:rPr lang="fr-FR" sz="1100" b="0" i="0" dirty="0" err="1" smtClean="0"/>
            <a:t>Sk</a:t>
          </a:r>
          <a:r>
            <a:rPr lang="fr-FR" sz="1100" b="0" i="0" dirty="0" smtClean="0"/>
            <a:t> évalue le défaut de symétrie d'une distribution. Il est nul pour une distribution symétrique</a:t>
          </a:r>
          <a:endPar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Le coefficient d'aplatissement (K, </a:t>
          </a:r>
          <a:r>
            <a:rPr lang="fr-FR"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kurtosis</a:t>
          </a:r>
          <a:r>
            <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fr-FR" sz="1100" dirty="0" smtClean="0">
              <a:solidFill>
                <a:schemeClr val="tx1"/>
              </a:solidFill>
            </a:rPr>
            <a:t>Le </a:t>
          </a:r>
          <a:r>
            <a:rPr lang="fr-FR" sz="1100" dirty="0" err="1" smtClean="0">
              <a:solidFill>
                <a:schemeClr val="tx1"/>
              </a:solidFill>
            </a:rPr>
            <a:t>kurtosis</a:t>
          </a:r>
          <a:r>
            <a:rPr lang="fr-FR" sz="1100" dirty="0" smtClean="0">
              <a:solidFill>
                <a:schemeClr val="tx1"/>
              </a:solidFill>
            </a:rPr>
            <a:t> caractérise la forme de pic ou </a:t>
          </a:r>
          <a:r>
            <a:rPr lang="fr-FR" sz="1100" dirty="0" err="1" smtClean="0">
              <a:solidFill>
                <a:schemeClr val="tx1"/>
              </a:solidFill>
            </a:rPr>
            <a:t>l‟aplatissement</a:t>
          </a:r>
          <a:r>
            <a:rPr lang="fr-FR" sz="1100" dirty="0" smtClean="0">
              <a:solidFill>
                <a:schemeClr val="tx1"/>
              </a:solidFill>
            </a:rPr>
            <a:t> relatif </a:t>
          </a:r>
          <a:r>
            <a:rPr lang="fr-FR" sz="1100" dirty="0" err="1" smtClean="0">
              <a:solidFill>
                <a:schemeClr val="tx1"/>
              </a:solidFill>
            </a:rPr>
            <a:t>d‟une</a:t>
          </a:r>
          <a:r>
            <a:rPr lang="fr-FR" sz="1100" dirty="0" smtClean="0">
              <a:solidFill>
                <a:schemeClr val="tx1"/>
              </a:solidFill>
            </a:rPr>
            <a:t> distribution comparée à une distribution normale. Un </a:t>
          </a:r>
          <a:r>
            <a:rPr lang="fr-FR" sz="1100" dirty="0" err="1" smtClean="0">
              <a:solidFill>
                <a:schemeClr val="tx1"/>
              </a:solidFill>
            </a:rPr>
            <a:t>kurtosis</a:t>
          </a:r>
          <a:r>
            <a:rPr lang="fr-FR" sz="1100" dirty="0" smtClean="0">
              <a:solidFill>
                <a:schemeClr val="tx1"/>
              </a:solidFill>
            </a:rPr>
            <a:t> positif indique une distribution relativement pointue, tandis </a:t>
          </a:r>
          <a:r>
            <a:rPr lang="fr-FR" sz="1100" dirty="0" err="1" smtClean="0">
              <a:solidFill>
                <a:schemeClr val="tx1"/>
              </a:solidFill>
            </a:rPr>
            <a:t>qu‟un</a:t>
          </a:r>
          <a:r>
            <a:rPr lang="fr-FR" sz="1100" dirty="0" smtClean="0">
              <a:solidFill>
                <a:schemeClr val="tx1"/>
              </a:solidFill>
            </a:rPr>
            <a:t> </a:t>
          </a:r>
          <a:r>
            <a:rPr lang="fr-FR" sz="1100" dirty="0" err="1" smtClean="0">
              <a:solidFill>
                <a:schemeClr val="tx1"/>
              </a:solidFill>
            </a:rPr>
            <a:t>kurtosis</a:t>
          </a:r>
          <a:r>
            <a:rPr lang="fr-FR" sz="1100" dirty="0" smtClean="0">
              <a:solidFill>
                <a:schemeClr val="tx1"/>
              </a:solidFill>
            </a:rPr>
            <a:t> négatif signale une distribution relativement aplatie</a:t>
          </a:r>
          <a:endParaRPr lang="fr-FR"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en-US" sz="1100" b="1"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100" b="1" u="sng"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extLst/>
    </dgm:pt>
    <dgm:pt modelId="{15629C5F-2E9E-40B4-9156-7D94594C8BC5}" type="par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23112F0B-E697-4C56-B5B3-07D7C509DC79}" type="sibTrans" cxnId="{1FFA7221-49D6-49DE-88C2-636D8B99844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70D3AACF-4080-460C-9D88-BF04E98C6855}" type="pres">
      <dgm:prSet presAssocID="{D3FCC977-F498-49A3-9EE1-7FBC9C6105E2}" presName="composite" presStyleCnt="0">
        <dgm:presLayoutVars>
          <dgm:chMax val="1"/>
          <dgm:dir/>
          <dgm:resizeHandles val="exact"/>
        </dgm:presLayoutVars>
      </dgm:prSet>
      <dgm:spPr/>
      <dgm:t>
        <a:bodyPr/>
        <a:lstStyle/>
        <a:p>
          <a:endParaRPr lang="en-US"/>
        </a:p>
      </dgm:t>
    </dgm:pt>
    <dgm:pt modelId="{20B894B8-224D-4FCE-A311-3182C0A8FCB5}" type="pres">
      <dgm:prSet presAssocID="{F2563A68-E78E-4B14-9C9A-10790D5D09E6}" presName="roof" presStyleLbl="dkBgShp" presStyleIdx="0" presStyleCnt="2" custLinFactNeighborX="2299" custLinFactNeighborY="4190"/>
      <dgm:spPr/>
      <dgm:t>
        <a:bodyPr/>
        <a:lstStyle/>
        <a:p>
          <a:endParaRPr lang="en-US"/>
        </a:p>
      </dgm:t>
    </dgm:pt>
    <dgm:pt modelId="{88C16499-CCD0-4E18-ADF7-1F400139F6B3}" type="pres">
      <dgm:prSet presAssocID="{F2563A68-E78E-4B14-9C9A-10790D5D09E6}" presName="pillars" presStyleCnt="0"/>
      <dgm:spPr/>
      <dgm:t>
        <a:bodyPr/>
        <a:lstStyle/>
        <a:p>
          <a:endParaRPr lang="en-US"/>
        </a:p>
      </dgm:t>
    </dgm:pt>
    <dgm:pt modelId="{F8F0FACD-3967-49E4-ADDC-E3FA07839CAA}" type="pres">
      <dgm:prSet presAssocID="{F2563A68-E78E-4B14-9C9A-10790D5D09E6}" presName="pillar1" presStyleLbl="node1" presStyleIdx="0" presStyleCnt="1">
        <dgm:presLayoutVars>
          <dgm:bulletEnabled val="1"/>
        </dgm:presLayoutVars>
      </dgm:prSet>
      <dgm:spPr/>
      <dgm:t>
        <a:bodyPr/>
        <a:lstStyle/>
        <a:p>
          <a:endParaRPr lang="en-US"/>
        </a:p>
      </dgm:t>
    </dgm:pt>
    <dgm:pt modelId="{E94D4FDA-D319-4CA2-81F0-DDD659EC2D61}" type="pres">
      <dgm:prSet presAssocID="{F2563A68-E78E-4B14-9C9A-10790D5D09E6}" presName="base" presStyleLbl="dkBgShp" presStyleIdx="1" presStyleCnt="2"/>
      <dgm:spPr/>
      <dgm:t>
        <a:bodyPr/>
        <a:lstStyle/>
        <a:p>
          <a:endParaRPr lang="en-US"/>
        </a:p>
      </dgm:t>
    </dgm:pt>
  </dgm:ptLst>
  <dgm:cxnLst>
    <dgm:cxn modelId="{B49EFBEC-48DD-4F0B-9863-49772C92E6DA}" srcId="{D3FCC977-F498-49A3-9EE1-7FBC9C6105E2}" destId="{F2563A68-E78E-4B14-9C9A-10790D5D09E6}" srcOrd="0" destOrd="0" parTransId="{DD6CC0DC-283D-47C3-BDEE-AAFADBD32F38}" sibTransId="{DE993784-B956-4925-B448-508C89C36EF0}"/>
    <dgm:cxn modelId="{ECECE7D8-743D-4E4E-A16C-9E8F7AE78809}" type="presOf" srcId="{D3FCC977-F498-49A3-9EE1-7FBC9C6105E2}" destId="{70D3AACF-4080-460C-9D88-BF04E98C6855}" srcOrd="0" destOrd="0" presId="urn:microsoft.com/office/officeart/2005/8/layout/hList3"/>
    <dgm:cxn modelId="{A89CC914-FEE7-46A2-B47F-F16618695A31}" type="presOf" srcId="{F2563A68-E78E-4B14-9C9A-10790D5D09E6}" destId="{20B894B8-224D-4FCE-A311-3182C0A8FCB5}" srcOrd="0" destOrd="0" presId="urn:microsoft.com/office/officeart/2005/8/layout/hList3"/>
    <dgm:cxn modelId="{A58B1960-972E-453F-AE57-F1E596AF2A96}" type="presOf" srcId="{904807BA-989A-495C-BE5C-5FC8697AF085}" destId="{F8F0FACD-3967-49E4-ADDC-E3FA07839CAA}" srcOrd="0" destOrd="0" presId="urn:microsoft.com/office/officeart/2005/8/layout/hList3"/>
    <dgm:cxn modelId="{1FFA7221-49D6-49DE-88C2-636D8B99844B}" srcId="{F2563A68-E78E-4B14-9C9A-10790D5D09E6}" destId="{904807BA-989A-495C-BE5C-5FC8697AF085}" srcOrd="0" destOrd="0" parTransId="{15629C5F-2E9E-40B4-9156-7D94594C8BC5}" sibTransId="{23112F0B-E697-4C56-B5B3-07D7C509DC79}"/>
    <dgm:cxn modelId="{4E597423-B87D-459E-939E-5629C2AEEBF3}" type="presParOf" srcId="{70D3AACF-4080-460C-9D88-BF04E98C6855}" destId="{20B894B8-224D-4FCE-A311-3182C0A8FCB5}" srcOrd="0" destOrd="0" presId="urn:microsoft.com/office/officeart/2005/8/layout/hList3"/>
    <dgm:cxn modelId="{78F0AB58-E438-42A8-9C1B-F180C72F16F2}" type="presParOf" srcId="{70D3AACF-4080-460C-9D88-BF04E98C6855}" destId="{88C16499-CCD0-4E18-ADF7-1F400139F6B3}" srcOrd="1" destOrd="0" presId="urn:microsoft.com/office/officeart/2005/8/layout/hList3"/>
    <dgm:cxn modelId="{262592BF-3EC7-49C8-AAD4-DAC927835AD9}" type="presParOf" srcId="{88C16499-CCD0-4E18-ADF7-1F400139F6B3}" destId="{F8F0FACD-3967-49E4-ADDC-E3FA07839CAA}" srcOrd="0" destOrd="0" presId="urn:microsoft.com/office/officeart/2005/8/layout/hList3"/>
    <dgm:cxn modelId="{D4F6AD09-6D2C-4994-87D5-31E6CD7E146C}" type="presParOf" srcId="{70D3AACF-4080-460C-9D88-BF04E98C6855}" destId="{E94D4FDA-D319-4CA2-81F0-DDD659EC2D61}"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7E22B-9BDF-4395-8E29-EE3A49E15188}">
      <dsp:nvSpPr>
        <dsp:cNvPr id="0" name=""/>
        <dsp:cNvSpPr/>
      </dsp:nvSpPr>
      <dsp:spPr>
        <a:xfrm>
          <a:off x="2535012" y="2696145"/>
          <a:ext cx="91440" cy="304650"/>
        </a:xfrm>
        <a:custGeom>
          <a:avLst/>
          <a:gdLst/>
          <a:ahLst/>
          <a:cxnLst/>
          <a:rect l="0" t="0" r="0" b="0"/>
          <a:pathLst>
            <a:path>
              <a:moveTo>
                <a:pt x="45720" y="0"/>
              </a:moveTo>
              <a:lnTo>
                <a:pt x="45720" y="304650"/>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DF1EFA-6DFA-4642-A5FC-67D3CDDEF361}">
      <dsp:nvSpPr>
        <dsp:cNvPr id="0" name=""/>
        <dsp:cNvSpPr/>
      </dsp:nvSpPr>
      <dsp:spPr>
        <a:xfrm>
          <a:off x="2535012" y="1726327"/>
          <a:ext cx="91440" cy="304650"/>
        </a:xfrm>
        <a:custGeom>
          <a:avLst/>
          <a:gdLst/>
          <a:ahLst/>
          <a:cxnLst/>
          <a:rect l="0" t="0" r="0" b="0"/>
          <a:pathLst>
            <a:path>
              <a:moveTo>
                <a:pt x="45720" y="0"/>
              </a:moveTo>
              <a:lnTo>
                <a:pt x="45720" y="304650"/>
              </a:lnTo>
            </a:path>
          </a:pathLst>
        </a:custGeom>
        <a:noFill/>
        <a:ln w="15875" cap="rnd"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1D770-C1BC-459E-B140-A1B79D89A7A2}">
      <dsp:nvSpPr>
        <dsp:cNvPr id="0" name=""/>
        <dsp:cNvSpPr/>
      </dsp:nvSpPr>
      <dsp:spPr>
        <a:xfrm>
          <a:off x="1671782" y="756509"/>
          <a:ext cx="908950" cy="304650"/>
        </a:xfrm>
        <a:custGeom>
          <a:avLst/>
          <a:gdLst/>
          <a:ahLst/>
          <a:cxnLst/>
          <a:rect l="0" t="0" r="0" b="0"/>
          <a:pathLst>
            <a:path>
              <a:moveTo>
                <a:pt x="0" y="0"/>
              </a:moveTo>
              <a:lnTo>
                <a:pt x="0" y="207610"/>
              </a:lnTo>
              <a:lnTo>
                <a:pt x="908950" y="207610"/>
              </a:lnTo>
              <a:lnTo>
                <a:pt x="908950" y="304650"/>
              </a:lnTo>
            </a:path>
          </a:pathLst>
        </a:custGeom>
        <a:noFill/>
        <a:ln w="15875" cap="rnd"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D6612-F50F-4D17-A8B4-C60D595A38FF}">
      <dsp:nvSpPr>
        <dsp:cNvPr id="0" name=""/>
        <dsp:cNvSpPr/>
      </dsp:nvSpPr>
      <dsp:spPr>
        <a:xfrm>
          <a:off x="717112" y="3665963"/>
          <a:ext cx="91440" cy="304650"/>
        </a:xfrm>
        <a:custGeom>
          <a:avLst/>
          <a:gdLst/>
          <a:ahLst/>
          <a:cxnLst/>
          <a:rect l="0" t="0" r="0" b="0"/>
          <a:pathLst>
            <a:path>
              <a:moveTo>
                <a:pt x="45720" y="0"/>
              </a:moveTo>
              <a:lnTo>
                <a:pt x="45720" y="304650"/>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E3061C-1DA1-430D-B15F-9002B9EE558D}">
      <dsp:nvSpPr>
        <dsp:cNvPr id="0" name=""/>
        <dsp:cNvSpPr/>
      </dsp:nvSpPr>
      <dsp:spPr>
        <a:xfrm>
          <a:off x="717112" y="2696145"/>
          <a:ext cx="91440" cy="304650"/>
        </a:xfrm>
        <a:custGeom>
          <a:avLst/>
          <a:gdLst/>
          <a:ahLst/>
          <a:cxnLst/>
          <a:rect l="0" t="0" r="0" b="0"/>
          <a:pathLst>
            <a:path>
              <a:moveTo>
                <a:pt x="45720" y="0"/>
              </a:moveTo>
              <a:lnTo>
                <a:pt x="45720" y="304650"/>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F693C-B83C-445D-BAC2-64ACB7EDF5A3}">
      <dsp:nvSpPr>
        <dsp:cNvPr id="0" name=""/>
        <dsp:cNvSpPr/>
      </dsp:nvSpPr>
      <dsp:spPr>
        <a:xfrm>
          <a:off x="717112" y="1726327"/>
          <a:ext cx="91440" cy="304650"/>
        </a:xfrm>
        <a:custGeom>
          <a:avLst/>
          <a:gdLst/>
          <a:ahLst/>
          <a:cxnLst/>
          <a:rect l="0" t="0" r="0" b="0"/>
          <a:pathLst>
            <a:path>
              <a:moveTo>
                <a:pt x="45720" y="0"/>
              </a:moveTo>
              <a:lnTo>
                <a:pt x="45720" y="304650"/>
              </a:lnTo>
            </a:path>
          </a:pathLst>
        </a:custGeom>
        <a:noFill/>
        <a:ln w="15875" cap="rnd"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CD11A-2503-4531-B615-4F2C15F13245}">
      <dsp:nvSpPr>
        <dsp:cNvPr id="0" name=""/>
        <dsp:cNvSpPr/>
      </dsp:nvSpPr>
      <dsp:spPr>
        <a:xfrm>
          <a:off x="762832" y="756509"/>
          <a:ext cx="908950" cy="304650"/>
        </a:xfrm>
        <a:custGeom>
          <a:avLst/>
          <a:gdLst/>
          <a:ahLst/>
          <a:cxnLst/>
          <a:rect l="0" t="0" r="0" b="0"/>
          <a:pathLst>
            <a:path>
              <a:moveTo>
                <a:pt x="908950" y="0"/>
              </a:moveTo>
              <a:lnTo>
                <a:pt x="908950" y="207610"/>
              </a:lnTo>
              <a:lnTo>
                <a:pt x="0" y="207610"/>
              </a:lnTo>
              <a:lnTo>
                <a:pt x="0" y="304650"/>
              </a:lnTo>
            </a:path>
          </a:pathLst>
        </a:custGeom>
        <a:noFill/>
        <a:ln w="15875" cap="rnd"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EA153-40B7-4706-96B5-F041242B777D}">
      <dsp:nvSpPr>
        <dsp:cNvPr id="0" name=""/>
        <dsp:cNvSpPr/>
      </dsp:nvSpPr>
      <dsp:spPr>
        <a:xfrm>
          <a:off x="1148028" y="91341"/>
          <a:ext cx="1047508" cy="665167"/>
        </a:xfrm>
        <a:prstGeom prst="roundRect">
          <a:avLst>
            <a:gd name="adj" fmla="val 10000"/>
          </a:avLst>
        </a:prstGeom>
        <a:solidFill>
          <a:schemeClr val="accent6">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4E4FC-3041-4168-A456-E8E0EBD9E886}">
      <dsp:nvSpPr>
        <dsp:cNvPr id="0" name=""/>
        <dsp:cNvSpPr/>
      </dsp:nvSpPr>
      <dsp:spPr>
        <a:xfrm>
          <a:off x="1264418" y="201912"/>
          <a:ext cx="1047508" cy="665167"/>
        </a:xfrm>
        <a:prstGeom prst="roundRect">
          <a:avLst>
            <a:gd name="adj" fmla="val 10000"/>
          </a:avLst>
        </a:prstGeom>
        <a:solidFill>
          <a:schemeClr val="lt1">
            <a:alpha val="90000"/>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Paroxystique</a:t>
          </a:r>
        </a:p>
      </dsp:txBody>
      <dsp:txXfrm>
        <a:off x="1283900" y="221394"/>
        <a:ext cx="1008544" cy="626203"/>
      </dsp:txXfrm>
    </dsp:sp>
    <dsp:sp modelId="{84916E0F-CAE0-4535-8BB2-D6E1F40A8059}">
      <dsp:nvSpPr>
        <dsp:cNvPr id="0" name=""/>
        <dsp:cNvSpPr/>
      </dsp:nvSpPr>
      <dsp:spPr>
        <a:xfrm>
          <a:off x="239078" y="1061159"/>
          <a:ext cx="1047508" cy="665167"/>
        </a:xfrm>
        <a:prstGeom prst="roundRect">
          <a:avLst>
            <a:gd name="adj" fmla="val 10000"/>
          </a:avLst>
        </a:prstGeom>
        <a:solidFill>
          <a:schemeClr val="accent6">
            <a:tint val="99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E20C9-ECA1-4E34-B6B7-E112AFC5EAE8}">
      <dsp:nvSpPr>
        <dsp:cNvPr id="0" name=""/>
        <dsp:cNvSpPr/>
      </dsp:nvSpPr>
      <dsp:spPr>
        <a:xfrm>
          <a:off x="355468" y="1171729"/>
          <a:ext cx="1047508"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Avec symptômes</a:t>
          </a:r>
        </a:p>
      </dsp:txBody>
      <dsp:txXfrm>
        <a:off x="374950" y="1191211"/>
        <a:ext cx="1008544" cy="626203"/>
      </dsp:txXfrm>
    </dsp:sp>
    <dsp:sp modelId="{447066CF-69BC-4D24-9C11-046A6ACEED20}">
      <dsp:nvSpPr>
        <dsp:cNvPr id="0" name=""/>
        <dsp:cNvSpPr/>
      </dsp:nvSpPr>
      <dsp:spPr>
        <a:xfrm>
          <a:off x="754" y="2030977"/>
          <a:ext cx="1524155" cy="665167"/>
        </a:xfrm>
        <a:prstGeom prst="roundRect">
          <a:avLst>
            <a:gd name="adj" fmla="val 10000"/>
          </a:avLst>
        </a:prstGeom>
        <a:solidFill>
          <a:schemeClr val="accent6">
            <a:tint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2BF6A-9FCC-4CB0-B507-28F2FC15A83A}">
      <dsp:nvSpPr>
        <dsp:cNvPr id="0" name=""/>
        <dsp:cNvSpPr/>
      </dsp:nvSpPr>
      <dsp:spPr>
        <a:xfrm>
          <a:off x="117144" y="2141547"/>
          <a:ext cx="1524155"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kern="1200" dirty="0">
            <a:latin typeface="Tahoma" panose="020B0604030504040204" pitchFamily="34" charset="0"/>
            <a:ea typeface="Tahoma" panose="020B0604030504040204" pitchFamily="34" charset="0"/>
            <a:cs typeface="Tahoma" panose="020B0604030504040204" pitchFamily="34" charset="0"/>
          </a:endParaRPr>
        </a:p>
        <a:p>
          <a:pPr lvl="0" algn="ctr" defTabSz="488950">
            <a:lnSpc>
              <a:spcPct val="90000"/>
            </a:lnSpc>
            <a:spcBef>
              <a:spcPct val="0"/>
            </a:spcBef>
            <a:spcAft>
              <a:spcPct val="35000"/>
            </a:spcAft>
          </a:pPr>
          <a:r>
            <a:rPr lang="en-US" sz="1100" b="0" i="0" kern="1200" dirty="0" err="1">
              <a:latin typeface="Tahoma" panose="020B0604030504040204" pitchFamily="34" charset="0"/>
              <a:ea typeface="Tahoma" panose="020B0604030504040204" pitchFamily="34" charset="0"/>
              <a:cs typeface="Tahoma" panose="020B0604030504040204" pitchFamily="34" charset="0"/>
            </a:rPr>
            <a:t>contrôle</a:t>
          </a:r>
          <a:r>
            <a:rPr lang="en-US" sz="1100" b="0" i="0" kern="1200" dirty="0">
              <a:latin typeface="Tahoma" panose="020B0604030504040204" pitchFamily="34" charset="0"/>
              <a:ea typeface="Tahoma" panose="020B0604030504040204" pitchFamily="34" charset="0"/>
              <a:cs typeface="Tahoma" panose="020B0604030504040204" pitchFamily="34" charset="0"/>
            </a:rPr>
            <a:t> de la </a:t>
          </a:r>
          <a:endParaRPr lang="en-US" sz="1100" b="0" i="0"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488950">
            <a:lnSpc>
              <a:spcPct val="90000"/>
            </a:lnSpc>
            <a:spcBef>
              <a:spcPct val="0"/>
            </a:spcBef>
            <a:spcAft>
              <a:spcPct val="35000"/>
            </a:spcAft>
          </a:pPr>
          <a:r>
            <a:rPr lang="en-US" sz="1100" b="0" i="0" kern="1200" dirty="0" err="1" smtClean="0">
              <a:latin typeface="Tahoma" panose="020B0604030504040204" pitchFamily="34" charset="0"/>
              <a:ea typeface="Tahoma" panose="020B0604030504040204" pitchFamily="34" charset="0"/>
              <a:cs typeface="Tahoma" panose="020B0604030504040204" pitchFamily="34" charset="0"/>
            </a:rPr>
            <a:t>fréquence</a:t>
          </a:r>
          <a:r>
            <a:rPr lang="en-US" sz="1100" b="0" i="0" kern="1200" dirty="0">
              <a:latin typeface="Tahoma" panose="020B0604030504040204" pitchFamily="34" charset="0"/>
              <a:ea typeface="Tahoma" panose="020B0604030504040204" pitchFamily="34" charset="0"/>
              <a:cs typeface="Tahoma" panose="020B0604030504040204" pitchFamily="34" charset="0"/>
            </a:rPr>
            <a:t> </a:t>
          </a:r>
          <a:r>
            <a:rPr lang="en-US" sz="1100" b="0" i="0" kern="1200" dirty="0" err="1">
              <a:latin typeface="Tahoma" panose="020B0604030504040204" pitchFamily="34" charset="0"/>
              <a:ea typeface="Tahoma" panose="020B0604030504040204" pitchFamily="34" charset="0"/>
              <a:cs typeface="Tahoma" panose="020B0604030504040204" pitchFamily="34" charset="0"/>
            </a:rPr>
            <a:t>cardiaque</a:t>
          </a: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136626" y="2161029"/>
        <a:ext cx="1485191" cy="626203"/>
      </dsp:txXfrm>
    </dsp:sp>
    <dsp:sp modelId="{4CAAC627-4A3B-4C48-B158-292CBD386985}">
      <dsp:nvSpPr>
        <dsp:cNvPr id="0" name=""/>
        <dsp:cNvSpPr/>
      </dsp:nvSpPr>
      <dsp:spPr>
        <a:xfrm>
          <a:off x="239078" y="3000795"/>
          <a:ext cx="1047508" cy="665167"/>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56985-D399-460E-9EFB-01715D78B7CF}">
      <dsp:nvSpPr>
        <dsp:cNvPr id="0" name=""/>
        <dsp:cNvSpPr/>
      </dsp:nvSpPr>
      <dsp:spPr>
        <a:xfrm>
          <a:off x="355468" y="3111365"/>
          <a:ext cx="1047508"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latin typeface="Tahoma" panose="020B0604030504040204" pitchFamily="34" charset="0"/>
              <a:ea typeface="Tahoma" panose="020B0604030504040204" pitchFamily="34" charset="0"/>
              <a:cs typeface="Tahoma" panose="020B0604030504040204" pitchFamily="34" charset="0"/>
            </a:rPr>
            <a:t>AAT</a:t>
          </a:r>
        </a:p>
      </dsp:txBody>
      <dsp:txXfrm>
        <a:off x="374950" y="3130847"/>
        <a:ext cx="1008544" cy="626203"/>
      </dsp:txXfrm>
    </dsp:sp>
    <dsp:sp modelId="{7BD97E8C-B4A3-44D6-B347-AE622993B895}">
      <dsp:nvSpPr>
        <dsp:cNvPr id="0" name=""/>
        <dsp:cNvSpPr/>
      </dsp:nvSpPr>
      <dsp:spPr>
        <a:xfrm>
          <a:off x="239078" y="3970613"/>
          <a:ext cx="1047508" cy="665167"/>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9A155-7C9E-4940-A2CE-31C26F2DD178}">
      <dsp:nvSpPr>
        <dsp:cNvPr id="0" name=""/>
        <dsp:cNvSpPr/>
      </dsp:nvSpPr>
      <dsp:spPr>
        <a:xfrm>
          <a:off x="355468" y="4081183"/>
          <a:ext cx="1047508"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Ablation de la FA si l'AAT est échoué</a:t>
          </a:r>
        </a:p>
      </dsp:txBody>
      <dsp:txXfrm>
        <a:off x="374950" y="4100665"/>
        <a:ext cx="1008544" cy="626203"/>
      </dsp:txXfrm>
    </dsp:sp>
    <dsp:sp modelId="{7A62CA93-3C58-43FA-9753-783C4D8B70E2}">
      <dsp:nvSpPr>
        <dsp:cNvPr id="0" name=""/>
        <dsp:cNvSpPr/>
      </dsp:nvSpPr>
      <dsp:spPr>
        <a:xfrm>
          <a:off x="2056978" y="1061159"/>
          <a:ext cx="1047508" cy="665167"/>
        </a:xfrm>
        <a:prstGeom prst="roundRect">
          <a:avLst>
            <a:gd name="adj" fmla="val 10000"/>
          </a:avLst>
        </a:prstGeom>
        <a:solidFill>
          <a:schemeClr val="accent6">
            <a:tint val="99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E1824-FE6A-4B9C-8FA6-5B9E25C3221A}">
      <dsp:nvSpPr>
        <dsp:cNvPr id="0" name=""/>
        <dsp:cNvSpPr/>
      </dsp:nvSpPr>
      <dsp:spPr>
        <a:xfrm>
          <a:off x="2173368" y="1171729"/>
          <a:ext cx="1047508"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Sans </a:t>
          </a:r>
          <a:r>
            <a:rPr lang="en-US" sz="1100" kern="1200" dirty="0" err="1" smtClean="0">
              <a:latin typeface="Tahoma" panose="020B0604030504040204" pitchFamily="34" charset="0"/>
              <a:ea typeface="Tahoma" panose="020B0604030504040204" pitchFamily="34" charset="0"/>
              <a:cs typeface="Tahoma" panose="020B0604030504040204" pitchFamily="34" charset="0"/>
            </a:rPr>
            <a:t>symptômes</a:t>
          </a: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2192850" y="1191211"/>
        <a:ext cx="1008544" cy="626203"/>
      </dsp:txXfrm>
    </dsp:sp>
    <dsp:sp modelId="{57C4F1F1-BEE7-4903-8264-EE17DE9CF3A8}">
      <dsp:nvSpPr>
        <dsp:cNvPr id="0" name=""/>
        <dsp:cNvSpPr/>
      </dsp:nvSpPr>
      <dsp:spPr>
        <a:xfrm>
          <a:off x="1757689" y="2030977"/>
          <a:ext cx="1646085" cy="665167"/>
        </a:xfrm>
        <a:prstGeom prst="roundRect">
          <a:avLst>
            <a:gd name="adj" fmla="val 10000"/>
          </a:avLst>
        </a:prstGeom>
        <a:solidFill>
          <a:schemeClr val="accent6">
            <a:tint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AF2AD5-A0E1-48DA-800A-F917546578E0}">
      <dsp:nvSpPr>
        <dsp:cNvPr id="0" name=""/>
        <dsp:cNvSpPr/>
      </dsp:nvSpPr>
      <dsp:spPr>
        <a:xfrm>
          <a:off x="1874079" y="2141547"/>
          <a:ext cx="1646085"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kern="1200" dirty="0">
            <a:latin typeface="Tahoma" panose="020B0604030504040204" pitchFamily="34" charset="0"/>
            <a:ea typeface="Tahoma" panose="020B0604030504040204" pitchFamily="34" charset="0"/>
            <a:cs typeface="Tahoma" panose="020B0604030504040204" pitchFamily="34" charset="0"/>
          </a:endParaRPr>
        </a:p>
        <a:p>
          <a:pPr lvl="0" algn="ctr" defTabSz="488950">
            <a:lnSpc>
              <a:spcPct val="90000"/>
            </a:lnSpc>
            <a:spcBef>
              <a:spcPct val="0"/>
            </a:spcBef>
            <a:spcAft>
              <a:spcPct val="35000"/>
            </a:spcAft>
          </a:pPr>
          <a:r>
            <a:rPr lang="en-US" sz="1100" b="0" i="0" kern="1200" dirty="0" err="1">
              <a:latin typeface="Tahoma" panose="020B0604030504040204" pitchFamily="34" charset="0"/>
              <a:ea typeface="Tahoma" panose="020B0604030504040204" pitchFamily="34" charset="0"/>
              <a:cs typeface="Tahoma" panose="020B0604030504040204" pitchFamily="34" charset="0"/>
            </a:rPr>
            <a:t>contrôle</a:t>
          </a:r>
          <a:r>
            <a:rPr lang="en-US" sz="1100" b="0" i="0" kern="1200" dirty="0">
              <a:latin typeface="Tahoma" panose="020B0604030504040204" pitchFamily="34" charset="0"/>
              <a:ea typeface="Tahoma" panose="020B0604030504040204" pitchFamily="34" charset="0"/>
              <a:cs typeface="Tahoma" panose="020B0604030504040204" pitchFamily="34" charset="0"/>
            </a:rPr>
            <a:t> de la </a:t>
          </a:r>
          <a:r>
            <a:rPr lang="en-US" sz="1100" b="0" i="0" kern="1200" dirty="0" err="1" smtClean="0">
              <a:latin typeface="Tahoma" panose="020B0604030504040204" pitchFamily="34" charset="0"/>
              <a:ea typeface="Tahoma" panose="020B0604030504040204" pitchFamily="34" charset="0"/>
              <a:cs typeface="Tahoma" panose="020B0604030504040204" pitchFamily="34" charset="0"/>
            </a:rPr>
            <a:t>fréquence</a:t>
          </a:r>
          <a:endParaRPr lang="en-US" sz="1100" b="0" i="0"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488950">
            <a:lnSpc>
              <a:spcPct val="90000"/>
            </a:lnSpc>
            <a:spcBef>
              <a:spcPct val="0"/>
            </a:spcBef>
            <a:spcAft>
              <a:spcPct val="35000"/>
            </a:spcAft>
          </a:pPr>
          <a:r>
            <a:rPr lang="en-US" sz="1100" b="0" i="0" kern="1200" dirty="0" err="1" smtClean="0">
              <a:latin typeface="Tahoma" panose="020B0604030504040204" pitchFamily="34" charset="0"/>
              <a:ea typeface="Tahoma" panose="020B0604030504040204" pitchFamily="34" charset="0"/>
              <a:cs typeface="Tahoma" panose="020B0604030504040204" pitchFamily="34" charset="0"/>
            </a:rPr>
            <a:t>cardiaque</a:t>
          </a: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1893561" y="2161029"/>
        <a:ext cx="1607121" cy="626203"/>
      </dsp:txXfrm>
    </dsp:sp>
    <dsp:sp modelId="{4D830357-B639-4778-9BF7-1E93BE28C52B}">
      <dsp:nvSpPr>
        <dsp:cNvPr id="0" name=""/>
        <dsp:cNvSpPr/>
      </dsp:nvSpPr>
      <dsp:spPr>
        <a:xfrm>
          <a:off x="2056978" y="3000795"/>
          <a:ext cx="1047508" cy="665167"/>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1D5B9-ADAA-49D6-A47D-EFC352DBE701}">
      <dsp:nvSpPr>
        <dsp:cNvPr id="0" name=""/>
        <dsp:cNvSpPr/>
      </dsp:nvSpPr>
      <dsp:spPr>
        <a:xfrm>
          <a:off x="2173368" y="3111365"/>
          <a:ext cx="1047508" cy="665167"/>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Pas de AAT</a:t>
          </a:r>
        </a:p>
      </dsp:txBody>
      <dsp:txXfrm>
        <a:off x="2192850" y="3130847"/>
        <a:ext cx="1008544" cy="6262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(6)</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smtClean="0">
              <a:latin typeface="Tahoma" panose="020B0604030504040204" pitchFamily="34" charset="0"/>
              <a:ea typeface="Tahoma" panose="020B0604030504040204" pitchFamily="34" charset="0"/>
              <a:cs typeface="Tahoma" panose="020B0604030504040204" pitchFamily="34" charset="0"/>
            </a:rPr>
            <a:t>Les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non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linéaires</a:t>
          </a:r>
          <a:endParaRPr lang="en-US" sz="1100" b="1" u="sng"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en-US" sz="2000" b="0" u="none" kern="1200" dirty="0" smtClean="0">
              <a:latin typeface="Tahoma" panose="020B0604030504040204" pitchFamily="34" charset="0"/>
              <a:ea typeface="Tahoma" panose="020B0604030504040204" pitchFamily="34" charset="0"/>
              <a:cs typeface="Tahoma" panose="020B0604030504040204" pitchFamily="34" charset="0"/>
            </a:rPr>
            <a:t>*</a:t>
          </a:r>
          <a:r>
            <a:rPr lang="en-US" sz="1400" b="0" u="none" kern="1200" dirty="0" err="1" smtClean="0">
              <a:latin typeface="Tahoma" panose="020B0604030504040204" pitchFamily="34" charset="0"/>
              <a:ea typeface="Tahoma" panose="020B0604030504040204" pitchFamily="34" charset="0"/>
              <a:cs typeface="Tahoma" panose="020B0604030504040204" pitchFamily="34" charset="0"/>
            </a:rPr>
            <a:t>Entropie</a:t>
          </a:r>
          <a:r>
            <a:rPr lang="en-US" sz="1400" b="0" u="none" kern="1200" dirty="0" smtClean="0">
              <a:latin typeface="Tahoma" panose="020B0604030504040204" pitchFamily="34" charset="0"/>
              <a:ea typeface="Tahoma" panose="020B0604030504040204" pitchFamily="34" charset="0"/>
              <a:cs typeface="Tahoma" panose="020B0604030504040204" pitchFamily="34" charset="0"/>
            </a:rPr>
            <a:t> simple.</a:t>
          </a:r>
        </a:p>
        <a:p>
          <a:pPr lvl="0" algn="l" defTabSz="533400">
            <a:lnSpc>
              <a:spcPct val="90000"/>
            </a:lnSpc>
            <a:spcBef>
              <a:spcPct val="0"/>
            </a:spcBef>
            <a:spcAft>
              <a:spcPct val="35000"/>
            </a:spcAft>
          </a:pPr>
          <a:r>
            <a:rPr lang="fr-FR" sz="1400" kern="1200" dirty="0" smtClean="0">
              <a:latin typeface="Tahoma" panose="020B0604030504040204" pitchFamily="34" charset="0"/>
              <a:ea typeface="Tahoma" panose="020B0604030504040204" pitchFamily="34" charset="0"/>
              <a:cs typeface="Tahoma" panose="020B0604030504040204" pitchFamily="34" charset="0"/>
            </a:rPr>
            <a:t>L’entropie est une mesure statistique issue de la théorie de l’information. Elle est introduite par Shannon pour quantifier l’information contenue dans chaque message émis dans le contexte de la communication entre une source et un récepteur.</a:t>
          </a:r>
          <a:br>
            <a:rPr lang="fr-FR" sz="1400" kern="1200" dirty="0" smtClean="0">
              <a:latin typeface="Tahoma" panose="020B0604030504040204" pitchFamily="34" charset="0"/>
              <a:ea typeface="Tahoma" panose="020B0604030504040204" pitchFamily="34" charset="0"/>
              <a:cs typeface="Tahoma" panose="020B0604030504040204" pitchFamily="34" charset="0"/>
            </a:rPr>
          </a:br>
          <a:r>
            <a:rPr lang="fr-FR" sz="1400" kern="1200" dirty="0" smtClean="0">
              <a:latin typeface="Tahoma" panose="020B0604030504040204" pitchFamily="34" charset="0"/>
              <a:ea typeface="Tahoma" panose="020B0604030504040204" pitchFamily="34" charset="0"/>
              <a:cs typeface="Tahoma" panose="020B0604030504040204" pitchFamily="34" charset="0"/>
            </a:rPr>
            <a:t>*Entropie approximative </a:t>
          </a:r>
          <a:r>
            <a:rPr lang="fr-FR" sz="1400" kern="1200" dirty="0" err="1" smtClean="0">
              <a:latin typeface="Tahoma" panose="020B0604030504040204" pitchFamily="34" charset="0"/>
              <a:ea typeface="Tahoma" panose="020B0604030504040204" pitchFamily="34" charset="0"/>
              <a:cs typeface="Tahoma" panose="020B0604030504040204" pitchFamily="34" charset="0"/>
            </a:rPr>
            <a:t>ApEn</a:t>
          </a:r>
          <a:r>
            <a:rPr lang="fr-FR" sz="1400"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fr-FR" sz="1400" kern="1200" dirty="0" smtClean="0">
              <a:latin typeface="Tahoma" panose="020B0604030504040204" pitchFamily="34" charset="0"/>
              <a:ea typeface="Tahoma" panose="020B0604030504040204" pitchFamily="34" charset="0"/>
              <a:cs typeface="Tahoma" panose="020B0604030504040204" pitchFamily="34" charset="0"/>
            </a:rPr>
            <a:t>C’est une mesure statistique utilisée pour évaluer la complexité des signaux de séries chronologiques physiologiques en particulier les signaux biomédicaux l’ECG qui captent facilement le bruit.</a:t>
          </a:r>
        </a:p>
        <a:p>
          <a:pPr lvl="0" algn="l" defTabSz="533400">
            <a:lnSpc>
              <a:spcPct val="90000"/>
            </a:lnSpc>
            <a:spcBef>
              <a:spcPct val="0"/>
            </a:spcBef>
            <a:spcAft>
              <a:spcPct val="35000"/>
            </a:spcAft>
          </a:pPr>
          <a:r>
            <a:rPr lang="en-US" sz="1400" b="0" u="none" kern="1200" dirty="0" smtClean="0">
              <a:latin typeface="Tahoma" panose="020B0604030504040204" pitchFamily="34" charset="0"/>
              <a:ea typeface="Tahoma" panose="020B0604030504040204" pitchFamily="34" charset="0"/>
              <a:cs typeface="Tahoma" panose="020B0604030504040204" pitchFamily="34" charset="0"/>
            </a:rPr>
            <a:t>*</a:t>
          </a:r>
          <a:r>
            <a:rPr lang="en-US" sz="1400" b="0" u="none" kern="1200" dirty="0" err="1" smtClean="0">
              <a:latin typeface="Tahoma" panose="020B0604030504040204" pitchFamily="34" charset="0"/>
              <a:ea typeface="Tahoma" panose="020B0604030504040204" pitchFamily="34" charset="0"/>
              <a:cs typeface="Tahoma" panose="020B0604030504040204" pitchFamily="34" charset="0"/>
            </a:rPr>
            <a:t>Ecart</a:t>
          </a:r>
          <a:r>
            <a:rPr lang="en-US" sz="1400" b="0" u="none" kern="1200" dirty="0" smtClean="0">
              <a:latin typeface="Tahoma" panose="020B0604030504040204" pitchFamily="34" charset="0"/>
              <a:ea typeface="Tahoma" panose="020B0604030504040204" pitchFamily="34" charset="0"/>
              <a:cs typeface="Tahoma" panose="020B0604030504040204" pitchFamily="34" charset="0"/>
            </a:rPr>
            <a:t> type SD1.</a:t>
          </a:r>
        </a:p>
        <a:p>
          <a:pPr lvl="0" algn="l" defTabSz="533400">
            <a:lnSpc>
              <a:spcPct val="90000"/>
            </a:lnSpc>
            <a:spcBef>
              <a:spcPct val="0"/>
            </a:spcBef>
            <a:spcAft>
              <a:spcPct val="35000"/>
            </a:spcAft>
          </a:pPr>
          <a:r>
            <a:rPr lang="en-US" sz="1400" b="0" u="none" kern="1200" dirty="0" smtClean="0">
              <a:latin typeface="Tahoma" panose="020B0604030504040204" pitchFamily="34" charset="0"/>
              <a:ea typeface="Tahoma" panose="020B0604030504040204" pitchFamily="34" charset="0"/>
              <a:cs typeface="Tahoma" panose="020B0604030504040204" pitchFamily="34" charset="0"/>
            </a:rPr>
            <a:t>*</a:t>
          </a:r>
          <a:r>
            <a:rPr lang="en-US" sz="1400" b="0" u="none" kern="1200" dirty="0" err="1" smtClean="0">
              <a:latin typeface="Tahoma" panose="020B0604030504040204" pitchFamily="34" charset="0"/>
              <a:ea typeface="Tahoma" panose="020B0604030504040204" pitchFamily="34" charset="0"/>
              <a:cs typeface="Tahoma" panose="020B0604030504040204" pitchFamily="34" charset="0"/>
            </a:rPr>
            <a:t>Ecart</a:t>
          </a:r>
          <a:r>
            <a:rPr lang="en-US" sz="1400" b="0" u="none" kern="1200" dirty="0" smtClean="0">
              <a:latin typeface="Tahoma" panose="020B0604030504040204" pitchFamily="34" charset="0"/>
              <a:ea typeface="Tahoma" panose="020B0604030504040204" pitchFamily="34" charset="0"/>
              <a:cs typeface="Tahoma" panose="020B0604030504040204" pitchFamily="34" charset="0"/>
            </a:rPr>
            <a:t> type SD2.</a:t>
          </a:r>
        </a:p>
        <a:p>
          <a:pPr lvl="0" algn="l" defTabSz="533400">
            <a:lnSpc>
              <a:spcPct val="90000"/>
            </a:lnSpc>
            <a:spcBef>
              <a:spcPct val="0"/>
            </a:spcBef>
            <a:spcAft>
              <a:spcPct val="35000"/>
            </a:spcAft>
          </a:pPr>
          <a:r>
            <a:rPr lang="en-US" sz="1400" b="0" u="none" kern="1200" dirty="0" smtClean="0">
              <a:latin typeface="Tahoma" panose="020B0604030504040204" pitchFamily="34" charset="0"/>
              <a:ea typeface="Tahoma" panose="020B0604030504040204" pitchFamily="34" charset="0"/>
              <a:cs typeface="Tahoma" panose="020B0604030504040204" pitchFamily="34" charset="0"/>
            </a:rPr>
            <a:t>*Le rapport SD1/SD2</a:t>
          </a:r>
          <a:endParaRPr lang="en-US" sz="1400" b="1" u="sng" kern="1200" dirty="0" smtClean="0">
            <a:latin typeface="Tahoma" panose="020B0604030504040204" pitchFamily="34" charset="0"/>
            <a:ea typeface="Tahoma" panose="020B0604030504040204" pitchFamily="34" charset="0"/>
            <a:cs typeface="Tahoma" panose="020B0604030504040204" pitchFamily="34" charset="0"/>
          </a:endParaRPr>
        </a:p>
        <a:p>
          <a:pPr>
            <a:spcBef>
              <a:spcPct val="0"/>
            </a:spcBef>
          </a:pPr>
          <a:r>
            <a:rPr lang="en-US"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*DFA (</a:t>
          </a:r>
          <a:r>
            <a:rPr lang="en-US" sz="14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Detrended</a:t>
          </a:r>
          <a:r>
            <a:rPr lang="en-US"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Fluctuation Analysis) pour </a:t>
          </a:r>
          <a:r>
            <a:rPr lang="en-US" sz="14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une</a:t>
          </a:r>
          <a:r>
            <a:rPr lang="en-US"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série des intervalles de temps RR entre les contractions </a:t>
          </a:r>
          <a:r>
            <a:rPr lang="en-US" sz="14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ventriculaires</a:t>
          </a:r>
          <a:r>
            <a:rPr lang="en-US"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d’un Coeur:</a:t>
          </a:r>
          <a14:m xmlns:a14="http://schemas.microsoft.com/office/drawing/2010/main">
            <m:oMath xmlns:m="http://schemas.openxmlformats.org/officeDocument/2006/math">
              <m:r>
                <a:rPr lang="en-US" sz="1400" b="0" i="1" u="none" kern="120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𝛼</m:t>
              </m:r>
            </m:oMath>
          </a14:m>
          <a:r>
            <a:rPr lang="en-US"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1-DFA ; </a:t>
          </a:r>
          <a14:m xmlns:a14="http://schemas.microsoft.com/office/drawing/2010/main">
            <m:oMath xmlns:m="http://schemas.openxmlformats.org/officeDocument/2006/math">
              <m:r>
                <a:rPr lang="en-US" sz="1400" b="0" i="1" u="none" kern="120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𝛼</m:t>
              </m:r>
              <m:r>
                <a:rPr lang="en-US" sz="1400" b="0" i="1" u="none" kern="1200"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2</m:t>
              </m:r>
            </m:oMath>
          </a14:m>
          <a:r>
            <a:rPr lang="en-US" sz="14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-DFA ; resid1-DFA et resid2-DFA</a:t>
          </a: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(7)</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smtClean="0">
              <a:latin typeface="Tahoma" panose="020B0604030504040204" pitchFamily="34" charset="0"/>
              <a:ea typeface="Tahoma" panose="020B0604030504040204" pitchFamily="34" charset="0"/>
              <a:cs typeface="Tahoma" panose="020B0604030504040204" pitchFamily="34" charset="0"/>
            </a:rPr>
            <a:t>Les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cliniques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fr-FR" sz="2000" kern="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*La fréquence cardiaque , la fréquence respiratoire, la saturation en oxygène, les pouls et</a:t>
          </a:r>
          <a:r>
            <a:rPr lang="en-US" sz="200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la</a:t>
          </a:r>
          <a:r>
            <a:rPr lang="fr-FR" sz="2000" kern="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pression veineuse centrale.</a:t>
          </a:r>
        </a:p>
        <a:p>
          <a:pPr lvl="0" algn="l" defTabSz="533400">
            <a:lnSpc>
              <a:spcPct val="150000"/>
            </a:lnSpc>
            <a:spcBef>
              <a:spcPct val="0"/>
            </a:spcBef>
            <a:spcAft>
              <a:spcPct val="35000"/>
            </a:spcAft>
          </a:pPr>
          <a:r>
            <a:rPr lang="fr-FR" sz="20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*L’âge, la race/l’ethnicité, la taille, le poids, la pression artérielle, le tabagisme courant, l’utilisation de médicaments antihypertenseurs, la diabète et l’hormone  NT-</a:t>
          </a:r>
          <a:r>
            <a:rPr lang="fr-FR" sz="20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proBNP</a:t>
          </a:r>
          <a:r>
            <a:rPr lang="fr-FR" sz="20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endParaRPr lang="en-US" sz="2000" b="0" u="none"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métriques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 performance d’un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modèle</a:t>
          </a:r>
          <a:r>
            <a:rPr lang="en-US" sz="3000" b="1" kern="1200" dirty="0" smtClean="0">
              <a:latin typeface="Tahoma" panose="020B0604030504040204" pitchFamily="34" charset="0"/>
              <a:ea typeface="Tahoma" panose="020B0604030504040204" pitchFamily="34" charset="0"/>
              <a:cs typeface="Tahoma" panose="020B0604030504040204" pitchFamily="34" charset="0"/>
            </a:rPr>
            <a:t> (1)</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smtClean="0">
              <a:latin typeface="Tahoma" panose="020B0604030504040204" pitchFamily="34" charset="0"/>
              <a:ea typeface="Tahoma" panose="020B0604030504040204" pitchFamily="34" charset="0"/>
              <a:cs typeface="Tahoma" panose="020B0604030504040204" pitchFamily="34" charset="0"/>
            </a:rPr>
            <a:t>*</a:t>
          </a:r>
          <a:r>
            <a:rPr lang="fr-FR" sz="1200" b="1" kern="1200" dirty="0" smtClean="0">
              <a:latin typeface="Tahoma" panose="020B0604030504040204" pitchFamily="34" charset="0"/>
              <a:ea typeface="Tahoma" panose="020B0604030504040204" pitchFamily="34" charset="0"/>
              <a:cs typeface="Tahoma" panose="020B0604030504040204" pitchFamily="34" charset="0"/>
            </a:rPr>
            <a:t>La précision (</a:t>
          </a:r>
          <a:r>
            <a:rPr lang="fr-FR" sz="1200" b="1" kern="1200" dirty="0" err="1" smtClean="0">
              <a:latin typeface="Tahoma" panose="020B0604030504040204" pitchFamily="34" charset="0"/>
              <a:ea typeface="Tahoma" panose="020B0604030504040204" pitchFamily="34" charset="0"/>
              <a:cs typeface="Tahoma" panose="020B0604030504040204" pitchFamily="34" charset="0"/>
            </a:rPr>
            <a:t>accuracy</a:t>
          </a:r>
          <a:r>
            <a:rPr lang="fr-FR" sz="1200" b="1"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La précision représente le taux de prédictions qui correspondent exactement aux étiquettes de classes réelles.</a:t>
          </a:r>
        </a:p>
        <a:p>
          <a:pPr lvl="0" algn="l" defTabSz="533400">
            <a:lnSpc>
              <a:spcPct val="9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C’est la capacité de notre modèle à ne déclencher d’alarme que pour un vrai incendie. </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533400">
            <a:lnSpc>
              <a:spcPct val="90000"/>
            </a:lnSpc>
            <a:spcBef>
              <a:spcPct val="0"/>
            </a:spcBef>
            <a:spcAft>
              <a:spcPct val="35000"/>
            </a:spcAft>
          </a:pPr>
          <a:r>
            <a:rPr lang="fr-FR" sz="1200" b="1" kern="1200" dirty="0" smtClean="0">
              <a:latin typeface="Tahoma" panose="020B0604030504040204" pitchFamily="34" charset="0"/>
              <a:ea typeface="Tahoma" panose="020B0604030504040204" pitchFamily="34" charset="0"/>
              <a:cs typeface="Tahoma" panose="020B0604030504040204" pitchFamily="34" charset="0"/>
            </a:rPr>
            <a:t>Précision=</a:t>
          </a:r>
          <a14:m xmlns:a14="http://schemas.microsoft.com/office/drawing/2010/main">
            <m:oMath xmlns:m="http://schemas.openxmlformats.org/officeDocument/2006/math">
              <m:f>
                <m:fPr>
                  <m:ctrlPr>
                    <a:rPr lang="fr-FR" sz="1200" b="1" i="1" kern="1200"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𝑻𝑷</m:t>
                  </m:r>
                </m:num>
                <m:den>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𝑻𝑷</m:t>
                  </m:r>
                  <m:r>
                    <a:rPr lang="en-US" sz="1200" b="1" i="1" kern="1200" smtClean="0">
                      <a:latin typeface="Cambria Math" panose="02040503050406030204" pitchFamily="18" charset="0"/>
                      <a:ea typeface="Tahoma" panose="020B0604030504040204" pitchFamily="34" charset="0"/>
                      <a:cs typeface="Tahoma" panose="020B0604030504040204" pitchFamily="34" charset="0"/>
                    </a:rPr>
                    <m:t>+</m:t>
                  </m:r>
                  <m:r>
                    <a:rPr lang="en-US" sz="1200" b="1" i="1" kern="1200" smtClean="0">
                      <a:latin typeface="Cambria Math" panose="02040503050406030204" pitchFamily="18" charset="0"/>
                      <a:ea typeface="Tahoma" panose="020B0604030504040204" pitchFamily="34" charset="0"/>
                      <a:cs typeface="Tahoma" panose="020B0604030504040204" pitchFamily="34" charset="0"/>
                    </a:rPr>
                    <m:t>𝑭𝑷</m:t>
                  </m:r>
                </m:den>
              </m:f>
            </m:oMath>
          </a14:m>
          <a:endParaRPr lang="en-US" sz="1200" b="1"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en-US" sz="1200" b="1" kern="1200" dirty="0" smtClean="0">
              <a:latin typeface="Tahoma" panose="020B0604030504040204" pitchFamily="34" charset="0"/>
              <a:ea typeface="Tahoma" panose="020B0604030504040204" pitchFamily="34" charset="0"/>
              <a:cs typeface="Tahoma" panose="020B0604030504040204" pitchFamily="34" charset="0"/>
            </a:rPr>
            <a:t>*La </a:t>
          </a:r>
          <a:r>
            <a:rPr lang="en-US" sz="1200" b="1" kern="1200" dirty="0" err="1" smtClean="0">
              <a:latin typeface="Tahoma" panose="020B0604030504040204" pitchFamily="34" charset="0"/>
              <a:ea typeface="Tahoma" panose="020B0604030504040204" pitchFamily="34" charset="0"/>
              <a:cs typeface="Tahoma" panose="020B0604030504040204" pitchFamily="34" charset="0"/>
            </a:rPr>
            <a:t>sensibilité</a:t>
          </a:r>
          <a:r>
            <a:rPr lang="en-US" sz="1200" b="1" kern="1200" dirty="0" smtClean="0">
              <a:latin typeface="Tahoma" panose="020B0604030504040204" pitchFamily="34" charset="0"/>
              <a:ea typeface="Tahoma" panose="020B0604030504040204" pitchFamily="34" charset="0"/>
              <a:cs typeface="Tahoma" panose="020B0604030504040204" pitchFamily="34" charset="0"/>
            </a:rPr>
            <a:t> </a:t>
          </a:r>
          <a:r>
            <a:rPr lang="en-US" sz="1200" b="1" kern="1200" dirty="0" err="1" smtClean="0">
              <a:latin typeface="Tahoma" panose="020B0604030504040204" pitchFamily="34" charset="0"/>
              <a:ea typeface="Tahoma" panose="020B0604030504040204" pitchFamily="34" charset="0"/>
              <a:cs typeface="Tahoma" panose="020B0604030504040204" pitchFamily="34" charset="0"/>
            </a:rPr>
            <a:t>ou</a:t>
          </a:r>
          <a:r>
            <a:rPr lang="en-US" sz="1200" b="1" kern="1200" dirty="0" smtClean="0">
              <a:latin typeface="Tahoma" panose="020B0604030504040204" pitchFamily="34" charset="0"/>
              <a:ea typeface="Tahoma" panose="020B0604030504040204" pitchFamily="34" charset="0"/>
              <a:cs typeface="Tahoma" panose="020B0604030504040204" pitchFamily="34" charset="0"/>
            </a:rPr>
            <a:t> rappel (Sensitivity or recall):</a:t>
          </a:r>
        </a:p>
        <a:p>
          <a:pPr lvl="0" algn="l" defTabSz="533400">
            <a:lnSpc>
              <a:spcPct val="9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Le rappel est la capacité d’un modèle à détecter tous les échantillons positifs.</a:t>
          </a:r>
        </a:p>
        <a:p>
          <a:pPr lvl="0" algn="l" defTabSz="533400">
            <a:lnSpc>
              <a:spcPct val="9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est le </a:t>
          </a:r>
          <a:r>
            <a:rPr lang="fr-FR" sz="1200" b="1" kern="1200" dirty="0" smtClean="0">
              <a:latin typeface="Tahoma" panose="020B0604030504040204" pitchFamily="34" charset="0"/>
              <a:ea typeface="Tahoma" panose="020B0604030504040204" pitchFamily="34" charset="0"/>
              <a:cs typeface="Tahoma" panose="020B0604030504040204" pitchFamily="34" charset="0"/>
            </a:rPr>
            <a:t>taux de vrais positifs</a:t>
          </a:r>
          <a:r>
            <a:rPr lang="fr-FR" sz="1200" kern="1200" dirty="0" smtClean="0">
              <a:latin typeface="Tahoma" panose="020B0604030504040204" pitchFamily="34" charset="0"/>
              <a:ea typeface="Tahoma" panose="020B0604030504040204" pitchFamily="34" charset="0"/>
              <a:cs typeface="Tahoma" panose="020B0604030504040204" pitchFamily="34" charset="0"/>
            </a:rPr>
            <a:t>, c’est à dire la proportion de positifs que l’on a correctement identifiés. </a:t>
          </a:r>
        </a:p>
        <a:p>
          <a:pPr lvl="0" algn="ctr" defTabSz="533400">
            <a:lnSpc>
              <a:spcPct val="90000"/>
            </a:lnSpc>
            <a:spcBef>
              <a:spcPct val="0"/>
            </a:spcBef>
            <a:spcAft>
              <a:spcPct val="35000"/>
            </a:spcAft>
          </a:pPr>
          <a:r>
            <a:rPr lang="fr-FR" sz="1200" b="1" kern="1200" dirty="0" smtClean="0">
              <a:latin typeface="Tahoma" panose="020B0604030504040204" pitchFamily="34" charset="0"/>
              <a:ea typeface="Tahoma" panose="020B0604030504040204" pitchFamily="34" charset="0"/>
              <a:cs typeface="Tahoma" panose="020B0604030504040204" pitchFamily="34" charset="0"/>
            </a:rPr>
            <a:t>Rappel =</a:t>
          </a:r>
          <a14:m xmlns:a14="http://schemas.microsoft.com/office/drawing/2010/main">
            <m:oMath xmlns:m="http://schemas.openxmlformats.org/officeDocument/2006/math">
              <m:f>
                <m:fPr>
                  <m:ctrlPr>
                    <a:rPr lang="fr-FR" sz="1200" b="1" i="1" kern="1200"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𝑻𝑷</m:t>
                  </m:r>
                </m:num>
                <m:den>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𝑻𝑷</m:t>
                  </m:r>
                  <m:r>
                    <a:rPr lang="en-US" sz="1200" b="1" i="1" kern="1200" smtClean="0">
                      <a:latin typeface="Cambria Math" panose="02040503050406030204" pitchFamily="18" charset="0"/>
                      <a:ea typeface="Tahoma" panose="020B0604030504040204" pitchFamily="34" charset="0"/>
                      <a:cs typeface="Tahoma" panose="020B0604030504040204" pitchFamily="34" charset="0"/>
                    </a:rPr>
                    <m:t>+</m:t>
                  </m:r>
                  <m:r>
                    <a:rPr lang="en-US" sz="1200" b="1" i="1" kern="1200" smtClean="0">
                      <a:latin typeface="Cambria Math" panose="02040503050406030204" pitchFamily="18" charset="0"/>
                      <a:ea typeface="Tahoma" panose="020B0604030504040204" pitchFamily="34" charset="0"/>
                      <a:cs typeface="Tahoma" panose="020B0604030504040204" pitchFamily="34" charset="0"/>
                    </a:rPr>
                    <m:t>𝑭𝑵</m:t>
                  </m:r>
                </m:den>
              </m:f>
            </m:oMath>
          </a14:m>
          <a:r>
            <a:rPr lang="fr-FR" sz="1200" kern="1200" dirty="0" smtClean="0">
              <a:latin typeface="Tahoma" panose="020B0604030504040204" pitchFamily="34" charset="0"/>
              <a:ea typeface="Tahoma" panose="020B0604030504040204" pitchFamily="34" charset="0"/>
              <a:cs typeface="Tahoma" panose="020B0604030504040204" pitchFamily="34" charset="0"/>
            </a:rPr>
            <a:t> </a:t>
          </a:r>
        </a:p>
        <a:p>
          <a:pPr lvl="0" algn="l" defTabSz="533400">
            <a:lnSpc>
              <a:spcPct val="90000"/>
            </a:lnSpc>
            <a:spcBef>
              <a:spcPct val="0"/>
            </a:spcBef>
            <a:spcAft>
              <a:spcPct val="35000"/>
            </a:spcAft>
          </a:pPr>
          <a:r>
            <a:rPr lang="en-US" sz="1200" b="1" kern="1200" dirty="0" smtClean="0">
              <a:latin typeface="Tahoma" panose="020B0604030504040204" pitchFamily="34" charset="0"/>
              <a:ea typeface="Tahoma" panose="020B0604030504040204" pitchFamily="34" charset="0"/>
              <a:cs typeface="Tahoma" panose="020B0604030504040204" pitchFamily="34" charset="0"/>
            </a:rPr>
            <a:t>*La </a:t>
          </a:r>
          <a:r>
            <a:rPr lang="en-US" sz="1200" b="1" kern="1200" dirty="0" err="1" smtClean="0">
              <a:latin typeface="Tahoma" panose="020B0604030504040204" pitchFamily="34" charset="0"/>
              <a:ea typeface="Tahoma" panose="020B0604030504040204" pitchFamily="34" charset="0"/>
              <a:cs typeface="Tahoma" panose="020B0604030504040204" pitchFamily="34" charset="0"/>
            </a:rPr>
            <a:t>spécifité</a:t>
          </a:r>
          <a:r>
            <a:rPr lang="en-US" sz="1200" b="1" kern="1200" dirty="0" smtClean="0">
              <a:latin typeface="Tahoma" panose="020B0604030504040204" pitchFamily="34" charset="0"/>
              <a:ea typeface="Tahoma" panose="020B0604030504040204" pitchFamily="34" charset="0"/>
              <a:cs typeface="Tahoma" panose="020B0604030504040204" pitchFamily="34" charset="0"/>
            </a:rPr>
            <a:t> (</a:t>
          </a:r>
          <a:r>
            <a:rPr lang="en-US" sz="1200" b="1" kern="1200" dirty="0" err="1" smtClean="0">
              <a:latin typeface="Tahoma" panose="020B0604030504040204" pitchFamily="34" charset="0"/>
              <a:ea typeface="Tahoma" panose="020B0604030504040204" pitchFamily="34" charset="0"/>
              <a:cs typeface="Tahoma" panose="020B0604030504040204" pitchFamily="34" charset="0"/>
            </a:rPr>
            <a:t>specifity</a:t>
          </a:r>
          <a:r>
            <a:rPr lang="en-US" sz="1200" b="1"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fr-FR" sz="1200" kern="1200" dirty="0" err="1" smtClean="0">
              <a:latin typeface="Tahoma" panose="020B0604030504040204" pitchFamily="34" charset="0"/>
              <a:ea typeface="Tahoma" panose="020B0604030504040204" pitchFamily="34" charset="0"/>
              <a:cs typeface="Tahoma" panose="020B0604030504040204" pitchFamily="34" charset="0"/>
            </a:rPr>
            <a:t>Ls</a:t>
          </a:r>
          <a:r>
            <a:rPr lang="fr-FR" sz="1200" kern="1200" dirty="0" smtClean="0">
              <a:latin typeface="Tahoma" panose="020B0604030504040204" pitchFamily="34" charset="0"/>
              <a:ea typeface="Tahoma" panose="020B0604030504040204" pitchFamily="34" charset="0"/>
              <a:cs typeface="Tahoma" panose="020B0604030504040204" pitchFamily="34" charset="0"/>
            </a:rPr>
            <a:t> </a:t>
          </a:r>
          <a:r>
            <a:rPr lang="fr-FR" sz="1200" kern="1200" dirty="0" err="1" smtClean="0">
              <a:latin typeface="Tahoma" panose="020B0604030504040204" pitchFamily="34" charset="0"/>
              <a:ea typeface="Tahoma" panose="020B0604030504040204" pitchFamily="34" charset="0"/>
              <a:cs typeface="Tahoma" panose="020B0604030504040204" pitchFamily="34" charset="0"/>
            </a:rPr>
            <a:t>spécifité</a:t>
          </a:r>
          <a:r>
            <a:rPr lang="fr-FR" sz="1200" kern="1200" dirty="0" smtClean="0">
              <a:latin typeface="Tahoma" panose="020B0604030504040204" pitchFamily="34" charset="0"/>
              <a:ea typeface="Tahoma" panose="020B0604030504040204" pitchFamily="34" charset="0"/>
              <a:cs typeface="Tahoma" panose="020B0604030504040204" pitchFamily="34" charset="0"/>
            </a:rPr>
            <a:t> est le </a:t>
          </a:r>
          <a:r>
            <a:rPr lang="fr-FR" sz="1200" b="1" kern="1200" dirty="0" smtClean="0">
              <a:latin typeface="Tahoma" panose="020B0604030504040204" pitchFamily="34" charset="0"/>
              <a:ea typeface="Tahoma" panose="020B0604030504040204" pitchFamily="34" charset="0"/>
              <a:cs typeface="Tahoma" panose="020B0604030504040204" pitchFamily="34" charset="0"/>
            </a:rPr>
            <a:t>taux de vrais négatifs</a:t>
          </a:r>
          <a:r>
            <a:rPr lang="fr-FR" sz="1200" kern="1200" dirty="0" smtClean="0">
              <a:latin typeface="Tahoma" panose="020B0604030504040204" pitchFamily="34" charset="0"/>
              <a:ea typeface="Tahoma" panose="020B0604030504040204" pitchFamily="34" charset="0"/>
              <a:cs typeface="Tahoma" panose="020B0604030504040204" pitchFamily="34" charset="0"/>
            </a:rPr>
            <a:t>, autrement dit la capacité à détecter toutes les  situations où il n’y a pas d’incendie. C’est une mesure complémentaire de la sensibilité. </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533400">
            <a:lnSpc>
              <a:spcPct val="90000"/>
            </a:lnSpc>
            <a:spcBef>
              <a:spcPct val="0"/>
            </a:spcBef>
            <a:spcAft>
              <a:spcPct val="35000"/>
            </a:spcAft>
          </a:pPr>
          <a:r>
            <a:rPr lang="fr-FR" sz="1200" b="1" kern="1200" dirty="0" smtClean="0">
              <a:latin typeface="Tahoma" panose="020B0604030504040204" pitchFamily="34" charset="0"/>
              <a:ea typeface="Tahoma" panose="020B0604030504040204" pitchFamily="34" charset="0"/>
              <a:cs typeface="Tahoma" panose="020B0604030504040204" pitchFamily="34" charset="0"/>
            </a:rPr>
            <a:t>Spécificité=</a:t>
          </a:r>
          <a14:m xmlns:a14="http://schemas.microsoft.com/office/drawing/2010/main">
            <m:oMath xmlns:m="http://schemas.openxmlformats.org/officeDocument/2006/math">
              <m:f>
                <m:fPr>
                  <m:ctrlPr>
                    <a:rPr lang="fr-FR" sz="1200" b="1" i="1" kern="1200"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𝑻𝑵</m:t>
                  </m:r>
                </m:num>
                <m:den>
                  <m:r>
                    <a:rPr lang="en-US" sz="1200" b="1" i="1" kern="1200" smtClean="0">
                      <a:latin typeface="Cambria Math" panose="02040503050406030204" pitchFamily="18" charset="0"/>
                      <a:ea typeface="Tahoma" panose="020B0604030504040204" pitchFamily="34" charset="0"/>
                      <a:cs typeface="Tahoma" panose="020B0604030504040204" pitchFamily="34" charset="0"/>
                    </a:rPr>
                    <m:t>𝑭𝑷</m:t>
                  </m:r>
                  <m:r>
                    <a:rPr lang="en-US" sz="1200" b="1" i="1" kern="1200" smtClean="0">
                      <a:latin typeface="Cambria Math" panose="02040503050406030204" pitchFamily="18" charset="0"/>
                      <a:ea typeface="Tahoma" panose="020B0604030504040204" pitchFamily="34" charset="0"/>
                      <a:cs typeface="Tahoma" panose="020B0604030504040204" pitchFamily="34" charset="0"/>
                    </a:rPr>
                    <m:t>+</m:t>
                  </m:r>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𝑻𝑵</m:t>
                  </m:r>
                </m:den>
              </m:f>
            </m:oMath>
          </a14:m>
          <a:r>
            <a:rPr lang="fr-FR" sz="1200" b="1" kern="1200" dirty="0" smtClean="0">
              <a:latin typeface="Tahoma" panose="020B0604030504040204" pitchFamily="34" charset="0"/>
              <a:ea typeface="Tahoma" panose="020B0604030504040204" pitchFamily="34" charset="0"/>
              <a:cs typeface="Tahoma" panose="020B0604030504040204" pitchFamily="34" charset="0"/>
            </a:rPr>
            <a:t> </a:t>
          </a:r>
        </a:p>
        <a:p>
          <a:pPr lvl="0" algn="l" defTabSz="533400">
            <a:lnSpc>
              <a:spcPct val="90000"/>
            </a:lnSpc>
            <a:spcBef>
              <a:spcPct val="0"/>
            </a:spcBef>
            <a:spcAft>
              <a:spcPct val="35000"/>
            </a:spcAft>
          </a:pPr>
          <a:r>
            <a:rPr lang="fr-FR" sz="1400" kern="1200" dirty="0" smtClean="0"/>
            <a:t/>
          </a:r>
          <a:br>
            <a:rPr lang="fr-FR" sz="1400" kern="1200" dirty="0" smtClean="0"/>
          </a:br>
          <a:endParaRPr lang="en-US" sz="1400" b="1" kern="1200" dirty="0" smtClean="0">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métriques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 performance d’un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modèle</a:t>
          </a:r>
          <a:r>
            <a:rPr lang="en-US" sz="3000" b="1" kern="1200" dirty="0" smtClean="0">
              <a:latin typeface="Tahoma" panose="020B0604030504040204" pitchFamily="34" charset="0"/>
              <a:ea typeface="Tahoma" panose="020B0604030504040204" pitchFamily="34" charset="0"/>
              <a:cs typeface="Tahoma" panose="020B0604030504040204" pitchFamily="34" charset="0"/>
            </a:rPr>
            <a:t>  (2)</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15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*ROC (AUC </a:t>
          </a:r>
          <a:r>
            <a:rPr lang="fr-FR" sz="1200" kern="1200" dirty="0"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Area </a:t>
          </a:r>
          <a:r>
            <a:rPr lang="fr-FR" sz="1200" kern="1200" dirty="0" err="1"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under</a:t>
          </a:r>
          <a:r>
            <a:rPr lang="fr-FR" sz="1200" kern="1200" dirty="0"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 </a:t>
          </a:r>
          <a:r>
            <a:rPr lang="fr-FR" sz="1200" kern="1200" dirty="0" err="1" smtClean="0">
              <a:latin typeface="Tahoma" panose="020B0604030504040204" pitchFamily="34" charset="0"/>
              <a:ea typeface="Tahoma" panose="020B0604030504040204" pitchFamily="34" charset="0"/>
              <a:cs typeface="Tahoma" panose="020B0604030504040204" pitchFamily="34" charset="0"/>
              <a:hlinkClick xmlns:r="http://schemas.openxmlformats.org/officeDocument/2006/relationships" r:id="rId1"/>
            </a:rPr>
            <a:t>Curve</a:t>
          </a:r>
          <a:r>
            <a:rPr lang="en-US" sz="1200" b="0" kern="1200" dirty="0" smtClean="0">
              <a:latin typeface="Tahoma" panose="020B0604030504040204" pitchFamily="34" charset="0"/>
              <a:ea typeface="Tahoma" panose="020B0604030504040204" pitchFamily="34" charset="0"/>
              <a:cs typeface="Tahoma" panose="020B0604030504040204" pitchFamily="34" charset="0"/>
            </a:rPr>
            <a:t>) : </a:t>
          </a:r>
          <a:r>
            <a:rPr lang="fr-FR" sz="1200" kern="1200" dirty="0" smtClean="0">
              <a:latin typeface="Tahoma" panose="020B0604030504040204" pitchFamily="34" charset="0"/>
              <a:ea typeface="Tahoma" panose="020B0604030504040204" pitchFamily="34" charset="0"/>
              <a:cs typeface="Tahoma" panose="020B0604030504040204" pitchFamily="34" charset="0"/>
            </a:rPr>
            <a:t>la zone sous la courbe caractéristique de fonctionnement du récepteur.</a:t>
          </a:r>
        </a:p>
        <a:p>
          <a:pPr lvl="0" algn="l" defTabSz="533400">
            <a:lnSpc>
              <a:spcPct val="150000"/>
            </a:lnSpc>
            <a:spcBef>
              <a:spcPct val="0"/>
            </a:spcBef>
            <a:spcAft>
              <a:spcPct val="35000"/>
            </a:spcAft>
          </a:pPr>
          <a:r>
            <a:rPr lang="fr-FR" sz="1200" b="1" kern="1200" dirty="0" smtClean="0">
              <a:latin typeface="Tahoma" panose="020B0604030504040204" pitchFamily="34" charset="0"/>
              <a:ea typeface="Tahoma" panose="020B0604030504040204" pitchFamily="34" charset="0"/>
              <a:cs typeface="Tahoma" panose="020B0604030504040204" pitchFamily="34" charset="0"/>
            </a:rPr>
            <a:t>*Le score F1 (F1-score):</a:t>
          </a:r>
          <a:endParaRPr lang="fr-FR"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Le score F1 est la moyenne harmonique de la précision et du rappel. </a:t>
          </a:r>
        </a:p>
        <a:p>
          <a:pPr lvl="0" algn="l" defTabSz="533400">
            <a:lnSpc>
              <a:spcPct val="15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Il s’agit d’une bonne métrique équilibrée de faux positifs et de faux négatifs. Toutefois, il ne prend pas en compte les vrais négatifs.</a:t>
          </a:r>
        </a:p>
        <a:p>
          <a:pPr lvl="0" algn="l" defTabSz="533400">
            <a:lnSpc>
              <a:spcPct val="150000"/>
            </a:lnSpc>
            <a:spcBef>
              <a:spcPct val="0"/>
            </a:spcBef>
            <a:spcAft>
              <a:spcPct val="35000"/>
            </a:spcAft>
          </a:pPr>
          <a:r>
            <a:rPr lang="fr-FR" sz="1200" b="1" kern="1200" dirty="0" smtClean="0">
              <a:latin typeface="Tahoma" panose="020B0604030504040204" pitchFamily="34" charset="0"/>
              <a:ea typeface="Tahoma" panose="020B0604030504040204" pitchFamily="34" charset="0"/>
              <a:cs typeface="Tahoma" panose="020B0604030504040204" pitchFamily="34" charset="0"/>
            </a:rPr>
            <a:t>F−mesure=2×</a:t>
          </a:r>
          <a14:m xmlns:a14="http://schemas.microsoft.com/office/drawing/2010/main">
            <m:oMath xmlns:m="http://schemas.openxmlformats.org/officeDocument/2006/math">
              <m:f>
                <m:fPr>
                  <m:ctrlPr>
                    <a:rPr lang="fr-FR" sz="1200" b="1" i="1" kern="1200" smtClean="0">
                      <a:latin typeface="Cambria Math" panose="02040503050406030204" pitchFamily="18" charset="0"/>
                      <a:ea typeface="Tahoma" panose="020B0604030504040204" pitchFamily="34" charset="0"/>
                      <a:cs typeface="Tahoma" panose="020B0604030504040204" pitchFamily="34" charset="0"/>
                    </a:rPr>
                  </m:ctrlPr>
                </m:fPr>
                <m:num>
                  <m:r>
                    <a:rPr lang="fr-FR" sz="1200" b="1" i="1" kern="1200" smtClean="0">
                      <a:latin typeface="Cambria Math" panose="02040503050406030204" pitchFamily="18" charset="0"/>
                      <a:ea typeface="Tahoma" panose="020B0604030504040204" pitchFamily="34" charset="0"/>
                      <a:cs typeface="Tahoma" panose="020B0604030504040204" pitchFamily="34" charset="0"/>
                    </a:rPr>
                    <m:t>𝐏𝐫</m:t>
                  </m:r>
                  <m:r>
                    <a:rPr lang="fr-FR" sz="1200" b="1" kern="1200" smtClean="0">
                      <a:latin typeface="Cambria Math" panose="02040503050406030204" pitchFamily="18" charset="0"/>
                      <a:ea typeface="Tahoma" panose="020B0604030504040204" pitchFamily="34" charset="0"/>
                      <a:cs typeface="Tahoma" panose="020B0604030504040204" pitchFamily="34" charset="0"/>
                    </a:rPr>
                    <m:t>é</m:t>
                  </m:r>
                  <m:r>
                    <a:rPr lang="fr-FR" sz="1200" b="1" i="1" kern="1200" smtClean="0">
                      <a:latin typeface="Cambria Math" panose="02040503050406030204" pitchFamily="18" charset="0"/>
                      <a:ea typeface="Tahoma" panose="020B0604030504040204" pitchFamily="34" charset="0"/>
                      <a:cs typeface="Tahoma" panose="020B0604030504040204" pitchFamily="34" charset="0"/>
                    </a:rPr>
                    <m:t>𝐜𝐢𝐬𝐢𝐨𝐧</m:t>
                  </m:r>
                  <m:r>
                    <a:rPr lang="fr-FR" sz="1200" b="1" kern="1200" smtClean="0">
                      <a:latin typeface="Cambria Math" panose="02040503050406030204" pitchFamily="18" charset="0"/>
                      <a:ea typeface="Tahoma" panose="020B0604030504040204" pitchFamily="34" charset="0"/>
                      <a:cs typeface="Tahoma" panose="020B0604030504040204" pitchFamily="34" charset="0"/>
                    </a:rPr>
                    <m:t>×</m:t>
                  </m:r>
                  <m:r>
                    <a:rPr lang="fr-FR" sz="1200" b="1" i="1" kern="1200" smtClean="0">
                      <a:latin typeface="Cambria Math" panose="02040503050406030204" pitchFamily="18" charset="0"/>
                      <a:ea typeface="Tahoma" panose="020B0604030504040204" pitchFamily="34" charset="0"/>
                      <a:cs typeface="Tahoma" panose="020B0604030504040204" pitchFamily="34" charset="0"/>
                    </a:rPr>
                    <m:t>𝐑𝐚𝐩𝐩𝐞𝐥</m:t>
                  </m:r>
                </m:num>
                <m:den>
                  <m:r>
                    <a:rPr lang="fr-FR" sz="1200" b="1" i="1" kern="1200" smtClean="0">
                      <a:latin typeface="Cambria Math" panose="02040503050406030204" pitchFamily="18" charset="0"/>
                      <a:ea typeface="Tahoma" panose="020B0604030504040204" pitchFamily="34" charset="0"/>
                      <a:cs typeface="Tahoma" panose="020B0604030504040204" pitchFamily="34" charset="0"/>
                    </a:rPr>
                    <m:t>𝐏𝐫</m:t>
                  </m:r>
                  <m:r>
                    <a:rPr lang="fr-FR" sz="1200" b="1" kern="1200" smtClean="0">
                      <a:latin typeface="Cambria Math" panose="02040503050406030204" pitchFamily="18" charset="0"/>
                      <a:ea typeface="Tahoma" panose="020B0604030504040204" pitchFamily="34" charset="0"/>
                      <a:cs typeface="Tahoma" panose="020B0604030504040204" pitchFamily="34" charset="0"/>
                    </a:rPr>
                    <m:t>é</m:t>
                  </m:r>
                  <m:r>
                    <a:rPr lang="fr-FR" sz="1200" b="1" i="1" kern="1200" smtClean="0">
                      <a:latin typeface="Cambria Math" panose="02040503050406030204" pitchFamily="18" charset="0"/>
                      <a:ea typeface="Tahoma" panose="020B0604030504040204" pitchFamily="34" charset="0"/>
                      <a:cs typeface="Tahoma" panose="020B0604030504040204" pitchFamily="34" charset="0"/>
                    </a:rPr>
                    <m:t>𝐜𝐢𝐬𝐢𝐨𝐧</m:t>
                  </m:r>
                  <m:r>
                    <a:rPr lang="fr-FR" sz="1200" b="1" kern="1200" smtClean="0">
                      <a:latin typeface="Cambria Math" panose="02040503050406030204" pitchFamily="18" charset="0"/>
                      <a:ea typeface="Tahoma" panose="020B0604030504040204" pitchFamily="34" charset="0"/>
                      <a:cs typeface="Tahoma" panose="020B0604030504040204" pitchFamily="34" charset="0"/>
                    </a:rPr>
                    <m:t>+</m:t>
                  </m:r>
                  <m:r>
                    <a:rPr lang="fr-FR" sz="1200" b="1" i="1" kern="1200" smtClean="0">
                      <a:latin typeface="Cambria Math" panose="02040503050406030204" pitchFamily="18" charset="0"/>
                      <a:ea typeface="Tahoma" panose="020B0604030504040204" pitchFamily="34" charset="0"/>
                      <a:cs typeface="Tahoma" panose="020B0604030504040204" pitchFamily="34" charset="0"/>
                    </a:rPr>
                    <m:t>𝐑𝐚𝐩𝐩𝐞𝐥</m:t>
                  </m:r>
                </m:den>
              </m:f>
              <m:r>
                <a:rPr lang="en-US" sz="1200" b="1" i="1" kern="1200" smtClean="0">
                  <a:latin typeface="Cambria Math" panose="02040503050406030204" pitchFamily="18" charset="0"/>
                  <a:ea typeface="Tahoma" panose="020B0604030504040204" pitchFamily="34" charset="0"/>
                  <a:cs typeface="Tahoma" panose="020B0604030504040204" pitchFamily="34" charset="0"/>
                </a:rPr>
                <m:t>= </m:t>
              </m:r>
            </m:oMath>
          </a14:m>
          <a:r>
            <a:rPr lang="fr-FR" sz="1200" b="1" kern="1200" dirty="0" smtClean="0">
              <a:latin typeface="Tahoma" panose="020B0604030504040204" pitchFamily="34" charset="0"/>
              <a:ea typeface="Tahoma" panose="020B0604030504040204" pitchFamily="34" charset="0"/>
              <a:cs typeface="Tahoma" panose="020B0604030504040204" pitchFamily="34" charset="0"/>
            </a:rPr>
            <a:t>2×</a:t>
          </a:r>
          <a14:m xmlns:a14="http://schemas.microsoft.com/office/drawing/2010/main">
            <m:oMath xmlns:m="http://schemas.openxmlformats.org/officeDocument/2006/math">
              <m:f>
                <m:fPr>
                  <m:ctrlPr>
                    <a:rPr lang="fr-FR" sz="1200" b="1" i="1" kern="1200" smtClean="0">
                      <a:latin typeface="Cambria Math" panose="02040503050406030204" pitchFamily="18" charset="0"/>
                      <a:ea typeface="Tahoma" panose="020B0604030504040204" pitchFamily="34" charset="0"/>
                      <a:cs typeface="Tahoma" panose="020B0604030504040204" pitchFamily="34" charset="0"/>
                    </a:rPr>
                  </m:ctrlPr>
                </m:fPr>
                <m:num>
                  <m:r>
                    <a:rPr lang="en-US" sz="1200" b="1" i="1" kern="1200" smtClean="0">
                      <a:latin typeface="Cambria Math" panose="02040503050406030204" pitchFamily="18" charset="0"/>
                      <a:ea typeface="Tahoma" panose="020B0604030504040204" pitchFamily="34" charset="0"/>
                      <a:cs typeface="Tahoma" panose="020B0604030504040204" pitchFamily="34" charset="0"/>
                    </a:rPr>
                    <m:t>𝑻𝑷</m:t>
                  </m:r>
                </m:num>
                <m:den>
                  <m:r>
                    <a:rPr lang="en-US" sz="1200" b="1" i="0" kern="1200" smtClean="0">
                      <a:latin typeface="Cambria Math" panose="02040503050406030204" pitchFamily="18" charset="0"/>
                      <a:ea typeface="Tahoma" panose="020B0604030504040204" pitchFamily="34" charset="0"/>
                      <a:cs typeface="Tahoma" panose="020B0604030504040204" pitchFamily="34" charset="0"/>
                    </a:rPr>
                    <m:t>𝟐𝐓𝐏</m:t>
                  </m:r>
                  <m:r>
                    <a:rPr lang="en-US" sz="1200" b="1" i="0" kern="1200" smtClean="0">
                      <a:latin typeface="Cambria Math" panose="02040503050406030204" pitchFamily="18" charset="0"/>
                      <a:ea typeface="Tahoma" panose="020B0604030504040204" pitchFamily="34" charset="0"/>
                      <a:cs typeface="Tahoma" panose="020B0604030504040204" pitchFamily="34" charset="0"/>
                    </a:rPr>
                    <m:t>+</m:t>
                  </m:r>
                  <m:r>
                    <a:rPr lang="en-US" sz="1200" b="1" i="0" kern="1200" smtClean="0">
                      <a:latin typeface="Cambria Math" panose="02040503050406030204" pitchFamily="18" charset="0"/>
                      <a:ea typeface="Tahoma" panose="020B0604030504040204" pitchFamily="34" charset="0"/>
                      <a:cs typeface="Tahoma" panose="020B0604030504040204" pitchFamily="34" charset="0"/>
                    </a:rPr>
                    <m:t>𝐅𝐏</m:t>
                  </m:r>
                  <m:r>
                    <a:rPr lang="en-US" sz="1200" b="1" i="0" kern="1200" smtClean="0">
                      <a:latin typeface="Cambria Math" panose="02040503050406030204" pitchFamily="18" charset="0"/>
                      <a:ea typeface="Tahoma" panose="020B0604030504040204" pitchFamily="34" charset="0"/>
                      <a:cs typeface="Tahoma" panose="020B0604030504040204" pitchFamily="34" charset="0"/>
                    </a:rPr>
                    <m:t>+</m:t>
                  </m:r>
                  <m:r>
                    <a:rPr lang="en-US" sz="1200" b="1" i="0" kern="1200" smtClean="0">
                      <a:latin typeface="Cambria Math" panose="02040503050406030204" pitchFamily="18" charset="0"/>
                      <a:ea typeface="Tahoma" panose="020B0604030504040204" pitchFamily="34" charset="0"/>
                      <a:cs typeface="Tahoma" panose="020B0604030504040204" pitchFamily="34" charset="0"/>
                    </a:rPr>
                    <m:t>𝐅𝐍</m:t>
                  </m:r>
                </m:den>
              </m:f>
            </m:oMath>
          </a14:m>
          <a:endParaRPr lang="en-US" sz="1200" b="1"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fr-FR" sz="1200" b="0" kern="1200" dirty="0" smtClean="0">
              <a:latin typeface="Tahoma" panose="020B0604030504040204" pitchFamily="34" charset="0"/>
              <a:ea typeface="Tahoma" panose="020B0604030504040204" pitchFamily="34" charset="0"/>
              <a:cs typeface="Tahoma" panose="020B0604030504040204" pitchFamily="34" charset="0"/>
            </a:rPr>
            <a:t>*</a:t>
          </a:r>
          <a:r>
            <a:rPr lang="fr-FR" sz="1200" b="0" kern="1200" dirty="0" err="1" smtClean="0">
              <a:latin typeface="Tahoma" panose="020B0604030504040204" pitchFamily="34" charset="0"/>
              <a:ea typeface="Tahoma" panose="020B0604030504040204" pitchFamily="34" charset="0"/>
              <a:cs typeface="Tahoma" panose="020B0604030504040204" pitchFamily="34" charset="0"/>
            </a:rPr>
            <a:t>Log_loss</a:t>
          </a:r>
          <a:r>
            <a:rPr lang="fr-FR" sz="1200" b="0" kern="1200" dirty="0" smtClean="0">
              <a:latin typeface="Tahoma" panose="020B0604030504040204" pitchFamily="34" charset="0"/>
              <a:ea typeface="Tahoma" panose="020B0604030504040204" pitchFamily="34" charset="0"/>
              <a:cs typeface="Tahoma" panose="020B0604030504040204" pitchFamily="34" charset="0"/>
            </a:rPr>
            <a:t>: </a:t>
          </a:r>
          <a:r>
            <a:rPr lang="fr-FR" sz="1200" kern="1200" dirty="0" smtClean="0">
              <a:latin typeface="Tahoma" panose="020B0604030504040204" pitchFamily="34" charset="0"/>
              <a:ea typeface="Tahoma" panose="020B0604030504040204" pitchFamily="34" charset="0"/>
              <a:cs typeface="Tahoma" panose="020B0604030504040204" pitchFamily="34" charset="0"/>
            </a:rPr>
            <a:t>Il s’agit de la fonction de perte utilisée dans la régression logistique (multinomiale) et les extensions de celle-ci, comme les réseaux neuronaux, définie comme la probabilité logarithmique négative des étiquettes réelles, étant données les prédictions d’un </a:t>
          </a:r>
          <a:r>
            <a:rPr lang="fr-FR" sz="1200" kern="1200" dirty="0" err="1" smtClean="0">
              <a:latin typeface="Tahoma" panose="020B0604030504040204" pitchFamily="34" charset="0"/>
              <a:ea typeface="Tahoma" panose="020B0604030504040204" pitchFamily="34" charset="0"/>
              <a:cs typeface="Tahoma" panose="020B0604030504040204" pitchFamily="34" charset="0"/>
            </a:rPr>
            <a:t>classifieur</a:t>
          </a:r>
          <a:r>
            <a:rPr lang="fr-FR" sz="1200" kern="1200" dirty="0" smtClean="0">
              <a:latin typeface="Tahoma" panose="020B0604030504040204" pitchFamily="34" charset="0"/>
              <a:ea typeface="Tahoma" panose="020B0604030504040204" pitchFamily="34" charset="0"/>
              <a:cs typeface="Tahoma" panose="020B0604030504040204" pitchFamily="34" charset="0"/>
            </a:rPr>
            <a:t> probabiliste.</a:t>
          </a: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806D4-761A-4773-9C2D-7BD26314D53B}">
      <dsp:nvSpPr>
        <dsp:cNvPr id="0" name=""/>
        <dsp:cNvSpPr/>
      </dsp:nvSpPr>
      <dsp:spPr>
        <a:xfrm>
          <a:off x="2856610" y="3418201"/>
          <a:ext cx="91440" cy="188316"/>
        </a:xfrm>
        <a:custGeom>
          <a:avLst/>
          <a:gdLst/>
          <a:ahLst/>
          <a:cxnLst/>
          <a:rect l="0" t="0" r="0" b="0"/>
          <a:pathLst>
            <a:path>
              <a:moveTo>
                <a:pt x="45720" y="0"/>
              </a:moveTo>
              <a:lnTo>
                <a:pt x="45720" y="188316"/>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B7E22B-9BDF-4395-8E29-EE3A49E15188}">
      <dsp:nvSpPr>
        <dsp:cNvPr id="0" name=""/>
        <dsp:cNvSpPr/>
      </dsp:nvSpPr>
      <dsp:spPr>
        <a:xfrm>
          <a:off x="2856610" y="2663146"/>
          <a:ext cx="91440" cy="262692"/>
        </a:xfrm>
        <a:custGeom>
          <a:avLst/>
          <a:gdLst/>
          <a:ahLst/>
          <a:cxnLst/>
          <a:rect l="0" t="0" r="0" b="0"/>
          <a:pathLst>
            <a:path>
              <a:moveTo>
                <a:pt x="45720" y="0"/>
              </a:moveTo>
              <a:lnTo>
                <a:pt x="45720" y="262692"/>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DF1EFA-6DFA-4642-A5FC-67D3CDDEF361}">
      <dsp:nvSpPr>
        <dsp:cNvPr id="0" name=""/>
        <dsp:cNvSpPr/>
      </dsp:nvSpPr>
      <dsp:spPr>
        <a:xfrm>
          <a:off x="2856610" y="1367409"/>
          <a:ext cx="91440" cy="225504"/>
        </a:xfrm>
        <a:custGeom>
          <a:avLst/>
          <a:gdLst/>
          <a:ahLst/>
          <a:cxnLst/>
          <a:rect l="0" t="0" r="0" b="0"/>
          <a:pathLst>
            <a:path>
              <a:moveTo>
                <a:pt x="45720" y="0"/>
              </a:moveTo>
              <a:lnTo>
                <a:pt x="45720" y="225504"/>
              </a:lnTo>
            </a:path>
          </a:pathLst>
        </a:custGeom>
        <a:noFill/>
        <a:ln w="15875" cap="rnd"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1D770-C1BC-459E-B140-A1B79D89A7A2}">
      <dsp:nvSpPr>
        <dsp:cNvPr id="0" name=""/>
        <dsp:cNvSpPr/>
      </dsp:nvSpPr>
      <dsp:spPr>
        <a:xfrm>
          <a:off x="1921943" y="649542"/>
          <a:ext cx="980387" cy="225504"/>
        </a:xfrm>
        <a:custGeom>
          <a:avLst/>
          <a:gdLst/>
          <a:ahLst/>
          <a:cxnLst/>
          <a:rect l="0" t="0" r="0" b="0"/>
          <a:pathLst>
            <a:path>
              <a:moveTo>
                <a:pt x="0" y="0"/>
              </a:moveTo>
              <a:lnTo>
                <a:pt x="0" y="153674"/>
              </a:lnTo>
              <a:lnTo>
                <a:pt x="980387" y="153674"/>
              </a:lnTo>
              <a:lnTo>
                <a:pt x="980387" y="225504"/>
              </a:lnTo>
            </a:path>
          </a:pathLst>
        </a:custGeom>
        <a:noFill/>
        <a:ln w="15875" cap="rnd"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D6612-F50F-4D17-A8B4-C60D595A38FF}">
      <dsp:nvSpPr>
        <dsp:cNvPr id="0" name=""/>
        <dsp:cNvSpPr/>
      </dsp:nvSpPr>
      <dsp:spPr>
        <a:xfrm>
          <a:off x="944188" y="3890650"/>
          <a:ext cx="91440" cy="225504"/>
        </a:xfrm>
        <a:custGeom>
          <a:avLst/>
          <a:gdLst/>
          <a:ahLst/>
          <a:cxnLst/>
          <a:rect l="0" t="0" r="0" b="0"/>
          <a:pathLst>
            <a:path>
              <a:moveTo>
                <a:pt x="45720" y="0"/>
              </a:moveTo>
              <a:lnTo>
                <a:pt x="45720" y="225504"/>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E3061C-1DA1-430D-B15F-9002B9EE558D}">
      <dsp:nvSpPr>
        <dsp:cNvPr id="0" name=""/>
        <dsp:cNvSpPr/>
      </dsp:nvSpPr>
      <dsp:spPr>
        <a:xfrm>
          <a:off x="944188" y="3172783"/>
          <a:ext cx="91440" cy="225504"/>
        </a:xfrm>
        <a:custGeom>
          <a:avLst/>
          <a:gdLst/>
          <a:ahLst/>
          <a:cxnLst/>
          <a:rect l="0" t="0" r="0" b="0"/>
          <a:pathLst>
            <a:path>
              <a:moveTo>
                <a:pt x="45720" y="0"/>
              </a:moveTo>
              <a:lnTo>
                <a:pt x="45720" y="225504"/>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EAE2F2-B3DC-4AC1-84F7-C9B6F57F2297}">
      <dsp:nvSpPr>
        <dsp:cNvPr id="0" name=""/>
        <dsp:cNvSpPr/>
      </dsp:nvSpPr>
      <dsp:spPr>
        <a:xfrm>
          <a:off x="881460" y="2517643"/>
          <a:ext cx="91440" cy="162777"/>
        </a:xfrm>
        <a:custGeom>
          <a:avLst/>
          <a:gdLst/>
          <a:ahLst/>
          <a:cxnLst/>
          <a:rect l="0" t="0" r="0" b="0"/>
          <a:pathLst>
            <a:path>
              <a:moveTo>
                <a:pt x="45720" y="0"/>
              </a:moveTo>
              <a:lnTo>
                <a:pt x="45720" y="90947"/>
              </a:lnTo>
              <a:lnTo>
                <a:pt x="108447" y="90947"/>
              </a:lnTo>
              <a:lnTo>
                <a:pt x="108447" y="162777"/>
              </a:lnTo>
            </a:path>
          </a:pathLst>
        </a:custGeom>
        <a:noFill/>
        <a:ln w="15875" cap="rnd"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F693C-B83C-445D-BAC2-64ACB7EDF5A3}">
      <dsp:nvSpPr>
        <dsp:cNvPr id="0" name=""/>
        <dsp:cNvSpPr/>
      </dsp:nvSpPr>
      <dsp:spPr>
        <a:xfrm>
          <a:off x="881460" y="1367409"/>
          <a:ext cx="91440" cy="288231"/>
        </a:xfrm>
        <a:custGeom>
          <a:avLst/>
          <a:gdLst/>
          <a:ahLst/>
          <a:cxnLst/>
          <a:rect l="0" t="0" r="0" b="0"/>
          <a:pathLst>
            <a:path>
              <a:moveTo>
                <a:pt x="108447" y="0"/>
              </a:moveTo>
              <a:lnTo>
                <a:pt x="108447" y="216401"/>
              </a:lnTo>
              <a:lnTo>
                <a:pt x="45720" y="216401"/>
              </a:lnTo>
              <a:lnTo>
                <a:pt x="45720" y="288231"/>
              </a:lnTo>
            </a:path>
          </a:pathLst>
        </a:custGeom>
        <a:noFill/>
        <a:ln w="15875" cap="rnd"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CD11A-2503-4531-B615-4F2C15F13245}">
      <dsp:nvSpPr>
        <dsp:cNvPr id="0" name=""/>
        <dsp:cNvSpPr/>
      </dsp:nvSpPr>
      <dsp:spPr>
        <a:xfrm>
          <a:off x="989908" y="649542"/>
          <a:ext cx="932034" cy="225504"/>
        </a:xfrm>
        <a:custGeom>
          <a:avLst/>
          <a:gdLst/>
          <a:ahLst/>
          <a:cxnLst/>
          <a:rect l="0" t="0" r="0" b="0"/>
          <a:pathLst>
            <a:path>
              <a:moveTo>
                <a:pt x="932034" y="0"/>
              </a:moveTo>
              <a:lnTo>
                <a:pt x="932034" y="153674"/>
              </a:lnTo>
              <a:lnTo>
                <a:pt x="0" y="153674"/>
              </a:lnTo>
              <a:lnTo>
                <a:pt x="0" y="225504"/>
              </a:lnTo>
            </a:path>
          </a:pathLst>
        </a:custGeom>
        <a:noFill/>
        <a:ln w="15875" cap="rnd"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EA153-40B7-4706-96B5-F041242B777D}">
      <dsp:nvSpPr>
        <dsp:cNvPr id="0" name=""/>
        <dsp:cNvSpPr/>
      </dsp:nvSpPr>
      <dsp:spPr>
        <a:xfrm>
          <a:off x="979182" y="157179"/>
          <a:ext cx="1885522" cy="492362"/>
        </a:xfrm>
        <a:prstGeom prst="roundRect">
          <a:avLst>
            <a:gd name="adj" fmla="val 10000"/>
          </a:avLst>
        </a:prstGeom>
        <a:solidFill>
          <a:schemeClr val="accent6">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4E4FC-3041-4168-A456-E8E0EBD9E886}">
      <dsp:nvSpPr>
        <dsp:cNvPr id="0" name=""/>
        <dsp:cNvSpPr/>
      </dsp:nvSpPr>
      <dsp:spPr>
        <a:xfrm>
          <a:off x="1065334" y="239024"/>
          <a:ext cx="1885522" cy="492362"/>
        </a:xfrm>
        <a:prstGeom prst="roundRect">
          <a:avLst>
            <a:gd name="adj" fmla="val 10000"/>
          </a:avLst>
        </a:prstGeom>
        <a:solidFill>
          <a:schemeClr val="lt1">
            <a:alpha val="90000"/>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Persistante</a:t>
          </a:r>
        </a:p>
      </dsp:txBody>
      <dsp:txXfrm>
        <a:off x="1079755" y="253445"/>
        <a:ext cx="1856680" cy="463520"/>
      </dsp:txXfrm>
    </dsp:sp>
    <dsp:sp modelId="{84916E0F-CAE0-4535-8BB2-D6E1F40A8059}">
      <dsp:nvSpPr>
        <dsp:cNvPr id="0" name=""/>
        <dsp:cNvSpPr/>
      </dsp:nvSpPr>
      <dsp:spPr>
        <a:xfrm>
          <a:off x="299329" y="875046"/>
          <a:ext cx="1381157" cy="492362"/>
        </a:xfrm>
        <a:prstGeom prst="roundRect">
          <a:avLst>
            <a:gd name="adj" fmla="val 10000"/>
          </a:avLst>
        </a:prstGeom>
        <a:solidFill>
          <a:schemeClr val="accent6">
            <a:tint val="99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E20C9-ECA1-4E34-B6B7-E112AFC5EAE8}">
      <dsp:nvSpPr>
        <dsp:cNvPr id="0" name=""/>
        <dsp:cNvSpPr/>
      </dsp:nvSpPr>
      <dsp:spPr>
        <a:xfrm>
          <a:off x="385482" y="956891"/>
          <a:ext cx="1381157" cy="492362"/>
        </a:xfrm>
        <a:prstGeom prst="roundRect">
          <a:avLst>
            <a:gd name="adj" fmla="val 10000"/>
          </a:avLst>
        </a:prstGeom>
        <a:solidFill>
          <a:schemeClr val="lt1">
            <a:alpha val="90000"/>
            <a:hueOff val="0"/>
            <a:satOff val="0"/>
            <a:lumOff val="0"/>
            <a:alphaOff val="0"/>
          </a:schemeClr>
        </a:solidFill>
        <a:ln w="15875" cap="rnd" cmpd="sng" algn="ctr">
          <a:solidFill>
            <a:schemeClr val="accent6">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Avec symptômes</a:t>
          </a:r>
        </a:p>
      </dsp:txBody>
      <dsp:txXfrm>
        <a:off x="399903" y="971312"/>
        <a:ext cx="1352315" cy="463520"/>
      </dsp:txXfrm>
    </dsp:sp>
    <dsp:sp modelId="{447066CF-69BC-4D24-9C11-046A6ACEED20}">
      <dsp:nvSpPr>
        <dsp:cNvPr id="0" name=""/>
        <dsp:cNvSpPr/>
      </dsp:nvSpPr>
      <dsp:spPr>
        <a:xfrm>
          <a:off x="25603" y="1655640"/>
          <a:ext cx="1803154" cy="862003"/>
        </a:xfrm>
        <a:prstGeom prst="roundRect">
          <a:avLst>
            <a:gd name="adj" fmla="val 10000"/>
          </a:avLst>
        </a:prstGeom>
        <a:solidFill>
          <a:schemeClr val="accent6">
            <a:tint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2BF6A-9FCC-4CB0-B507-28F2FC15A83A}">
      <dsp:nvSpPr>
        <dsp:cNvPr id="0" name=""/>
        <dsp:cNvSpPr/>
      </dsp:nvSpPr>
      <dsp:spPr>
        <a:xfrm>
          <a:off x="111756" y="1737485"/>
          <a:ext cx="1803154" cy="862003"/>
        </a:xfrm>
        <a:prstGeom prst="roundRect">
          <a:avLst>
            <a:gd name="adj" fmla="val 10000"/>
          </a:avLst>
        </a:prstGeom>
        <a:solidFill>
          <a:schemeClr val="lt1">
            <a:alpha val="90000"/>
            <a:hueOff val="0"/>
            <a:satOff val="0"/>
            <a:lumOff val="0"/>
            <a:alphaOff val="0"/>
          </a:schemeClr>
        </a:solidFill>
        <a:ln w="15875" cap="rnd" cmpd="sng" algn="ctr">
          <a:solidFill>
            <a:schemeClr val="accent6">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kern="1200" dirty="0">
            <a:latin typeface="Tahoma" panose="020B0604030504040204" pitchFamily="34" charset="0"/>
            <a:ea typeface="Tahoma" panose="020B0604030504040204" pitchFamily="34" charset="0"/>
            <a:cs typeface="Tahoma" panose="020B0604030504040204" pitchFamily="34" charset="0"/>
          </a:endParaRPr>
        </a:p>
        <a:p>
          <a:pPr lvl="0" algn="ctr" defTabSz="488950">
            <a:lnSpc>
              <a:spcPct val="90000"/>
            </a:lnSpc>
            <a:spcBef>
              <a:spcPct val="0"/>
            </a:spcBef>
            <a:spcAft>
              <a:spcPct val="35000"/>
            </a:spcAft>
          </a:pPr>
          <a:r>
            <a:rPr lang="en-US" sz="1100" b="0" i="0" kern="1200" dirty="0" err="1">
              <a:latin typeface="Tahoma" panose="020B0604030504040204" pitchFamily="34" charset="0"/>
              <a:ea typeface="Tahoma" panose="020B0604030504040204" pitchFamily="34" charset="0"/>
              <a:cs typeface="Tahoma" panose="020B0604030504040204" pitchFamily="34" charset="0"/>
            </a:rPr>
            <a:t>contrôle</a:t>
          </a:r>
          <a:r>
            <a:rPr lang="en-US" sz="1100" b="0" i="0" kern="1200" dirty="0">
              <a:latin typeface="Tahoma" panose="020B0604030504040204" pitchFamily="34" charset="0"/>
              <a:ea typeface="Tahoma" panose="020B0604030504040204" pitchFamily="34" charset="0"/>
              <a:cs typeface="Tahoma" panose="020B0604030504040204" pitchFamily="34" charset="0"/>
            </a:rPr>
            <a:t> de la </a:t>
          </a:r>
          <a:r>
            <a:rPr lang="en-US" sz="1100" b="0" i="0" kern="1200" dirty="0" err="1">
              <a:latin typeface="Tahoma" panose="020B0604030504040204" pitchFamily="34" charset="0"/>
              <a:ea typeface="Tahoma" panose="020B0604030504040204" pitchFamily="34" charset="0"/>
              <a:cs typeface="Tahoma" panose="020B0604030504040204" pitchFamily="34" charset="0"/>
            </a:rPr>
            <a:t>fréquence</a:t>
          </a:r>
          <a:r>
            <a:rPr lang="en-US" sz="1100" b="0" i="0" kern="1200" dirty="0">
              <a:latin typeface="Tahoma" panose="020B0604030504040204" pitchFamily="34" charset="0"/>
              <a:ea typeface="Tahoma" panose="020B0604030504040204" pitchFamily="34" charset="0"/>
              <a:cs typeface="Tahoma" panose="020B0604030504040204" pitchFamily="34" charset="0"/>
            </a:rPr>
            <a:t> </a:t>
          </a:r>
        </a:p>
        <a:p>
          <a:pPr lvl="0" algn="ctr" defTabSz="488950">
            <a:lnSpc>
              <a:spcPct val="90000"/>
            </a:lnSpc>
            <a:spcBef>
              <a:spcPct val="0"/>
            </a:spcBef>
            <a:spcAft>
              <a:spcPct val="35000"/>
            </a:spcAft>
          </a:pPr>
          <a:r>
            <a:rPr lang="en-US" sz="1100" b="0" i="0" kern="1200" dirty="0" err="1">
              <a:latin typeface="Tahoma" panose="020B0604030504040204" pitchFamily="34" charset="0"/>
              <a:ea typeface="Tahoma" panose="020B0604030504040204" pitchFamily="34" charset="0"/>
              <a:cs typeface="Tahoma" panose="020B0604030504040204" pitchFamily="34" charset="0"/>
            </a:rPr>
            <a:t>cardiaque</a:t>
          </a: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137003" y="1762732"/>
        <a:ext cx="1752660" cy="811509"/>
      </dsp:txXfrm>
    </dsp:sp>
    <dsp:sp modelId="{14568A8A-476F-4BD4-A49B-73008CF5EAAA}">
      <dsp:nvSpPr>
        <dsp:cNvPr id="0" name=""/>
        <dsp:cNvSpPr/>
      </dsp:nvSpPr>
      <dsp:spPr>
        <a:xfrm>
          <a:off x="602221" y="2680421"/>
          <a:ext cx="775373" cy="492362"/>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F06C5-6353-4AF6-937C-01629E319E62}">
      <dsp:nvSpPr>
        <dsp:cNvPr id="0" name=""/>
        <dsp:cNvSpPr/>
      </dsp:nvSpPr>
      <dsp:spPr>
        <a:xfrm>
          <a:off x="688374" y="2762266"/>
          <a:ext cx="775373" cy="492362"/>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AAT</a:t>
          </a:r>
        </a:p>
      </dsp:txBody>
      <dsp:txXfrm>
        <a:off x="702795" y="2776687"/>
        <a:ext cx="746531" cy="463520"/>
      </dsp:txXfrm>
    </dsp:sp>
    <dsp:sp modelId="{4CAAC627-4A3B-4C48-B158-292CBD386985}">
      <dsp:nvSpPr>
        <dsp:cNvPr id="0" name=""/>
        <dsp:cNvSpPr/>
      </dsp:nvSpPr>
      <dsp:spPr>
        <a:xfrm>
          <a:off x="602221" y="3398288"/>
          <a:ext cx="775373" cy="492362"/>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56985-D399-460E-9EFB-01715D78B7CF}">
      <dsp:nvSpPr>
        <dsp:cNvPr id="0" name=""/>
        <dsp:cNvSpPr/>
      </dsp:nvSpPr>
      <dsp:spPr>
        <a:xfrm>
          <a:off x="688374" y="3480133"/>
          <a:ext cx="775373" cy="492362"/>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DCCV</a:t>
          </a:r>
        </a:p>
      </dsp:txBody>
      <dsp:txXfrm>
        <a:off x="702795" y="3494554"/>
        <a:ext cx="746531" cy="463520"/>
      </dsp:txXfrm>
    </dsp:sp>
    <dsp:sp modelId="{7BD97E8C-B4A3-44D6-B347-AE622993B895}">
      <dsp:nvSpPr>
        <dsp:cNvPr id="0" name=""/>
        <dsp:cNvSpPr/>
      </dsp:nvSpPr>
      <dsp:spPr>
        <a:xfrm>
          <a:off x="1710" y="4116154"/>
          <a:ext cx="1976396" cy="492362"/>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9A155-7C9E-4940-A2CE-31C26F2DD178}">
      <dsp:nvSpPr>
        <dsp:cNvPr id="0" name=""/>
        <dsp:cNvSpPr/>
      </dsp:nvSpPr>
      <dsp:spPr>
        <a:xfrm>
          <a:off x="87862" y="4197999"/>
          <a:ext cx="1976396" cy="492362"/>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Ablation de la FA si l'AAT est échoué</a:t>
          </a:r>
        </a:p>
      </dsp:txBody>
      <dsp:txXfrm>
        <a:off x="102283" y="4212420"/>
        <a:ext cx="1947554" cy="463520"/>
      </dsp:txXfrm>
    </dsp:sp>
    <dsp:sp modelId="{7A62CA93-3C58-43FA-9753-783C4D8B70E2}">
      <dsp:nvSpPr>
        <dsp:cNvPr id="0" name=""/>
        <dsp:cNvSpPr/>
      </dsp:nvSpPr>
      <dsp:spPr>
        <a:xfrm>
          <a:off x="2260104" y="875046"/>
          <a:ext cx="1284452" cy="492362"/>
        </a:xfrm>
        <a:prstGeom prst="roundRect">
          <a:avLst>
            <a:gd name="adj" fmla="val 10000"/>
          </a:avLst>
        </a:prstGeom>
        <a:solidFill>
          <a:schemeClr val="accent6">
            <a:tint val="99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E1824-FE6A-4B9C-8FA6-5B9E25C3221A}">
      <dsp:nvSpPr>
        <dsp:cNvPr id="0" name=""/>
        <dsp:cNvSpPr/>
      </dsp:nvSpPr>
      <dsp:spPr>
        <a:xfrm>
          <a:off x="2346256" y="956891"/>
          <a:ext cx="1284452" cy="492362"/>
        </a:xfrm>
        <a:prstGeom prst="roundRect">
          <a:avLst>
            <a:gd name="adj" fmla="val 10000"/>
          </a:avLst>
        </a:prstGeom>
        <a:solidFill>
          <a:schemeClr val="lt1">
            <a:alpha val="90000"/>
            <a:hueOff val="0"/>
            <a:satOff val="0"/>
            <a:lumOff val="0"/>
            <a:alphaOff val="0"/>
          </a:schemeClr>
        </a:solidFill>
        <a:ln w="15875" cap="rnd" cmpd="sng" algn="ctr">
          <a:solidFill>
            <a:schemeClr val="accent6">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Sans </a:t>
          </a:r>
          <a:r>
            <a:rPr lang="en-US" sz="1100" kern="1200" dirty="0" err="1">
              <a:latin typeface="Tahoma" panose="020B0604030504040204" pitchFamily="34" charset="0"/>
              <a:ea typeface="Tahoma" panose="020B0604030504040204" pitchFamily="34" charset="0"/>
              <a:cs typeface="Tahoma" panose="020B0604030504040204" pitchFamily="34" charset="0"/>
            </a:rPr>
            <a:t>symptômes</a:t>
          </a: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2360677" y="971312"/>
        <a:ext cx="1255610" cy="463520"/>
      </dsp:txXfrm>
    </dsp:sp>
    <dsp:sp modelId="{57C4F1F1-BEE7-4903-8264-EE17DE9CF3A8}">
      <dsp:nvSpPr>
        <dsp:cNvPr id="0" name=""/>
        <dsp:cNvSpPr/>
      </dsp:nvSpPr>
      <dsp:spPr>
        <a:xfrm>
          <a:off x="2162868" y="1592913"/>
          <a:ext cx="1478924" cy="1070233"/>
        </a:xfrm>
        <a:prstGeom prst="roundRect">
          <a:avLst>
            <a:gd name="adj" fmla="val 10000"/>
          </a:avLst>
        </a:prstGeom>
        <a:solidFill>
          <a:schemeClr val="accent6">
            <a:tint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AF2AD5-A0E1-48DA-800A-F917546578E0}">
      <dsp:nvSpPr>
        <dsp:cNvPr id="0" name=""/>
        <dsp:cNvSpPr/>
      </dsp:nvSpPr>
      <dsp:spPr>
        <a:xfrm>
          <a:off x="2249020" y="1674758"/>
          <a:ext cx="1478924" cy="1070233"/>
        </a:xfrm>
        <a:prstGeom prst="roundRect">
          <a:avLst>
            <a:gd name="adj" fmla="val 10000"/>
          </a:avLst>
        </a:prstGeom>
        <a:solidFill>
          <a:schemeClr val="lt1">
            <a:alpha val="90000"/>
            <a:hueOff val="0"/>
            <a:satOff val="0"/>
            <a:lumOff val="0"/>
            <a:alphaOff val="0"/>
          </a:schemeClr>
        </a:solidFill>
        <a:ln w="15875" cap="rnd" cmpd="sng" algn="ctr">
          <a:solidFill>
            <a:schemeClr val="accent6">
              <a:tint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rPr>
            <a:t>Anticoagulant/</a:t>
          </a:r>
          <a:endParaRPr lang="en-US" sz="1100" kern="1200" dirty="0">
            <a:latin typeface="Tahoma" panose="020B0604030504040204" pitchFamily="34" charset="0"/>
            <a:ea typeface="Tahoma" panose="020B0604030504040204" pitchFamily="34" charset="0"/>
            <a:cs typeface="Tahoma" panose="020B0604030504040204" pitchFamily="34" charset="0"/>
          </a:endParaRPr>
        </a:p>
        <a:p>
          <a:pPr lvl="0" algn="ctr" defTabSz="488950">
            <a:lnSpc>
              <a:spcPct val="90000"/>
            </a:lnSpc>
            <a:spcBef>
              <a:spcPct val="0"/>
            </a:spcBef>
            <a:spcAft>
              <a:spcPct val="35000"/>
            </a:spcAft>
          </a:pPr>
          <a:r>
            <a:rPr lang="en-US" sz="1100" b="0" i="0" kern="1200" dirty="0" err="1">
              <a:latin typeface="Tahoma" panose="020B0604030504040204" pitchFamily="34" charset="0"/>
              <a:ea typeface="Tahoma" panose="020B0604030504040204" pitchFamily="34" charset="0"/>
              <a:cs typeface="Tahoma" panose="020B0604030504040204" pitchFamily="34" charset="0"/>
            </a:rPr>
            <a:t>contrôle</a:t>
          </a:r>
          <a:r>
            <a:rPr lang="en-US" sz="1100" b="0" i="0" kern="1200" dirty="0">
              <a:latin typeface="Tahoma" panose="020B0604030504040204" pitchFamily="34" charset="0"/>
              <a:ea typeface="Tahoma" panose="020B0604030504040204" pitchFamily="34" charset="0"/>
              <a:cs typeface="Tahoma" panose="020B0604030504040204" pitchFamily="34" charset="0"/>
            </a:rPr>
            <a:t> de la </a:t>
          </a:r>
        </a:p>
        <a:p>
          <a:pPr lvl="0" algn="ctr" defTabSz="488950">
            <a:lnSpc>
              <a:spcPct val="90000"/>
            </a:lnSpc>
            <a:spcBef>
              <a:spcPct val="0"/>
            </a:spcBef>
            <a:spcAft>
              <a:spcPct val="35000"/>
            </a:spcAft>
          </a:pPr>
          <a:r>
            <a:rPr lang="en-US" sz="1100" b="0" i="0" kern="1200" dirty="0" err="1">
              <a:latin typeface="Tahoma" panose="020B0604030504040204" pitchFamily="34" charset="0"/>
              <a:ea typeface="Tahoma" panose="020B0604030504040204" pitchFamily="34" charset="0"/>
              <a:cs typeface="Tahoma" panose="020B0604030504040204" pitchFamily="34" charset="0"/>
            </a:rPr>
            <a:t>fréquence</a:t>
          </a:r>
          <a:r>
            <a:rPr lang="en-US" sz="1100" b="0" i="0" kern="1200" dirty="0">
              <a:latin typeface="Tahoma" panose="020B0604030504040204" pitchFamily="34" charset="0"/>
              <a:ea typeface="Tahoma" panose="020B0604030504040204" pitchFamily="34" charset="0"/>
              <a:cs typeface="Tahoma" panose="020B0604030504040204" pitchFamily="34" charset="0"/>
            </a:rPr>
            <a:t> </a:t>
          </a:r>
          <a:r>
            <a:rPr lang="en-US" sz="1100" b="0" i="0" kern="1200" dirty="0" err="1">
              <a:latin typeface="Tahoma" panose="020B0604030504040204" pitchFamily="34" charset="0"/>
              <a:ea typeface="Tahoma" panose="020B0604030504040204" pitchFamily="34" charset="0"/>
              <a:cs typeface="Tahoma" panose="020B0604030504040204" pitchFamily="34" charset="0"/>
            </a:rPr>
            <a:t>cardiaque</a:t>
          </a:r>
          <a:endParaRPr lang="en-US" sz="1100" kern="1200" dirty="0">
            <a:latin typeface="Tahoma" panose="020B0604030504040204" pitchFamily="34" charset="0"/>
            <a:ea typeface="Tahoma" panose="020B0604030504040204" pitchFamily="34" charset="0"/>
            <a:cs typeface="Tahoma" panose="020B0604030504040204" pitchFamily="34" charset="0"/>
          </a:endParaRPr>
        </a:p>
      </dsp:txBody>
      <dsp:txXfrm>
        <a:off x="2280366" y="1706104"/>
        <a:ext cx="1416232" cy="1007541"/>
      </dsp:txXfrm>
    </dsp:sp>
    <dsp:sp modelId="{4D830357-B639-4778-9BF7-1E93BE28C52B}">
      <dsp:nvSpPr>
        <dsp:cNvPr id="0" name=""/>
        <dsp:cNvSpPr/>
      </dsp:nvSpPr>
      <dsp:spPr>
        <a:xfrm>
          <a:off x="2514643" y="2925839"/>
          <a:ext cx="775373" cy="492362"/>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1D5B9-ADAA-49D6-A47D-EFC352DBE701}">
      <dsp:nvSpPr>
        <dsp:cNvPr id="0" name=""/>
        <dsp:cNvSpPr/>
      </dsp:nvSpPr>
      <dsp:spPr>
        <a:xfrm>
          <a:off x="2600796" y="3007684"/>
          <a:ext cx="775373" cy="492362"/>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DCCV</a:t>
          </a:r>
        </a:p>
      </dsp:txBody>
      <dsp:txXfrm>
        <a:off x="2615217" y="3022105"/>
        <a:ext cx="746531" cy="463520"/>
      </dsp:txXfrm>
    </dsp:sp>
    <dsp:sp modelId="{A3C4262E-D52E-4C7C-BB9B-36A34971B405}">
      <dsp:nvSpPr>
        <dsp:cNvPr id="0" name=""/>
        <dsp:cNvSpPr/>
      </dsp:nvSpPr>
      <dsp:spPr>
        <a:xfrm>
          <a:off x="2150411" y="3606517"/>
          <a:ext cx="1503837" cy="1024394"/>
        </a:xfrm>
        <a:prstGeom prst="roundRect">
          <a:avLst>
            <a:gd name="adj" fmla="val 10000"/>
          </a:avLst>
        </a:prstGeom>
        <a:solidFill>
          <a:schemeClr val="accent6">
            <a:tint val="7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8BF9BD-E9DF-46BB-9677-4C457C064DF3}">
      <dsp:nvSpPr>
        <dsp:cNvPr id="0" name=""/>
        <dsp:cNvSpPr/>
      </dsp:nvSpPr>
      <dsp:spPr>
        <a:xfrm>
          <a:off x="2236564" y="3688362"/>
          <a:ext cx="1503837" cy="1024394"/>
        </a:xfrm>
        <a:prstGeom prst="roundRect">
          <a:avLst>
            <a:gd name="adj" fmla="val 10000"/>
          </a:avLst>
        </a:prstGeom>
        <a:solidFill>
          <a:schemeClr val="lt1">
            <a:alpha val="90000"/>
            <a:hueOff val="0"/>
            <a:satOff val="0"/>
            <a:lumOff val="0"/>
            <a:alphaOff val="0"/>
          </a:schemeClr>
        </a:solidFill>
        <a:ln w="15875" cap="rnd" cmpd="sng" algn="ctr">
          <a:solidFill>
            <a:schemeClr val="accent6">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latin typeface="Tahoma" panose="020B0604030504040204" pitchFamily="34" charset="0"/>
              <a:ea typeface="Tahoma" panose="020B0604030504040204" pitchFamily="34" charset="0"/>
              <a:cs typeface="Tahoma" panose="020B0604030504040204" pitchFamily="34" charset="0"/>
            </a:rPr>
            <a:t>FA permanente si La DCCV est échoué</a:t>
          </a:r>
        </a:p>
      </dsp:txBody>
      <dsp:txXfrm>
        <a:off x="2266567" y="3718365"/>
        <a:ext cx="1443831" cy="964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9CE48-D994-4C8A-BDD5-EFB0DFBB204F}">
      <dsp:nvSpPr>
        <dsp:cNvPr id="0" name=""/>
        <dsp:cNvSpPr/>
      </dsp:nvSpPr>
      <dsp:spPr>
        <a:xfrm>
          <a:off x="853296" y="1028677"/>
          <a:ext cx="91440" cy="236083"/>
        </a:xfrm>
        <a:custGeom>
          <a:avLst/>
          <a:gdLst/>
          <a:ahLst/>
          <a:cxnLst/>
          <a:rect l="0" t="0" r="0" b="0"/>
          <a:pathLst>
            <a:path>
              <a:moveTo>
                <a:pt x="45720" y="0"/>
              </a:moveTo>
              <a:lnTo>
                <a:pt x="45720" y="56092"/>
              </a:lnTo>
              <a:lnTo>
                <a:pt x="118172" y="56092"/>
              </a:lnTo>
              <a:lnTo>
                <a:pt x="118172" y="236083"/>
              </a:lnTo>
            </a:path>
          </a:pathLst>
        </a:custGeom>
        <a:noFill/>
        <a:ln w="15875" cap="rnd"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EA153-40B7-4706-96B5-F041242B777D}">
      <dsp:nvSpPr>
        <dsp:cNvPr id="0" name=""/>
        <dsp:cNvSpPr/>
      </dsp:nvSpPr>
      <dsp:spPr>
        <a:xfrm>
          <a:off x="-72452" y="-205087"/>
          <a:ext cx="1942937" cy="1233765"/>
        </a:xfrm>
        <a:prstGeom prst="roundRect">
          <a:avLst>
            <a:gd name="adj" fmla="val 10000"/>
          </a:avLst>
        </a:prstGeom>
        <a:solidFill>
          <a:schemeClr val="accent6">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4E4FC-3041-4168-A456-E8E0EBD9E886}">
      <dsp:nvSpPr>
        <dsp:cNvPr id="0" name=""/>
        <dsp:cNvSpPr/>
      </dsp:nvSpPr>
      <dsp:spPr>
        <a:xfrm>
          <a:off x="143429" y="0"/>
          <a:ext cx="1942937" cy="1233765"/>
        </a:xfrm>
        <a:prstGeom prst="roundRect">
          <a:avLst>
            <a:gd name="adj" fmla="val 10000"/>
          </a:avLst>
        </a:prstGeom>
        <a:solidFill>
          <a:schemeClr val="lt1">
            <a:alpha val="90000"/>
            <a:hueOff val="0"/>
            <a:satOff val="0"/>
            <a:lumOff val="0"/>
            <a:alphaOff val="0"/>
          </a:schemeClr>
        </a:solidFill>
        <a:ln w="15875"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latin typeface="Tahoma" panose="020B0604030504040204" pitchFamily="34" charset="0"/>
              <a:ea typeface="Tahoma" panose="020B0604030504040204" pitchFamily="34" charset="0"/>
              <a:cs typeface="Tahoma" panose="020B0604030504040204" pitchFamily="34" charset="0"/>
            </a:rPr>
            <a:t>Permanente</a:t>
          </a:r>
        </a:p>
      </dsp:txBody>
      <dsp:txXfrm>
        <a:off x="179565" y="36136"/>
        <a:ext cx="1870665" cy="1161493"/>
      </dsp:txXfrm>
    </dsp:sp>
    <dsp:sp modelId="{90642273-BE13-4A48-8313-6EEA70AA9A04}">
      <dsp:nvSpPr>
        <dsp:cNvPr id="0" name=""/>
        <dsp:cNvSpPr/>
      </dsp:nvSpPr>
      <dsp:spPr>
        <a:xfrm>
          <a:off x="0" y="1264760"/>
          <a:ext cx="1942937" cy="1233765"/>
        </a:xfrm>
        <a:prstGeom prst="roundRect">
          <a:avLst>
            <a:gd name="adj" fmla="val 10000"/>
          </a:avLst>
        </a:prstGeom>
        <a:solidFill>
          <a:schemeClr val="accent6">
            <a:tint val="99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A4850-1151-431B-A8AC-D2D92819017E}">
      <dsp:nvSpPr>
        <dsp:cNvPr id="0" name=""/>
        <dsp:cNvSpPr/>
      </dsp:nvSpPr>
      <dsp:spPr>
        <a:xfrm>
          <a:off x="215881" y="1469848"/>
          <a:ext cx="1942937" cy="1233765"/>
        </a:xfrm>
        <a:prstGeom prst="roundRect">
          <a:avLst>
            <a:gd name="adj" fmla="val 10000"/>
          </a:avLst>
        </a:prstGeom>
        <a:solidFill>
          <a:schemeClr val="lt1">
            <a:alpha val="90000"/>
            <a:hueOff val="0"/>
            <a:satOff val="0"/>
            <a:lumOff val="0"/>
            <a:alphaOff val="0"/>
          </a:schemeClr>
        </a:solidFill>
        <a:ln w="15875" cap="rnd" cmpd="sng" algn="ctr">
          <a:solidFill>
            <a:schemeClr val="accent6">
              <a:tint val="99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Anticoagulant</a:t>
          </a:r>
        </a:p>
        <a:p>
          <a:pPr lvl="0" algn="ctr" defTabSz="488950">
            <a:lnSpc>
              <a:spcPct val="90000"/>
            </a:lnSpc>
            <a:spcBef>
              <a:spcPct val="0"/>
            </a:spcBef>
            <a:spcAft>
              <a:spcPct val="35000"/>
            </a:spcAft>
          </a:pPr>
          <a:r>
            <a:rPr lang="en-US" sz="1100" b="0" i="0" kern="1200"/>
            <a:t>contrôle de la fréquence </a:t>
          </a:r>
        </a:p>
        <a:p>
          <a:pPr lvl="0" algn="ctr" defTabSz="488950">
            <a:lnSpc>
              <a:spcPct val="90000"/>
            </a:lnSpc>
            <a:spcBef>
              <a:spcPct val="0"/>
            </a:spcBef>
            <a:spcAft>
              <a:spcPct val="35000"/>
            </a:spcAft>
          </a:pPr>
          <a:r>
            <a:rPr lang="en-US" sz="1100" b="0" i="0" kern="1200"/>
            <a:t>cardiaque</a:t>
          </a:r>
          <a:endParaRPr lang="en-US" sz="1100" kern="1200"/>
        </a:p>
      </dsp:txBody>
      <dsp:txXfrm>
        <a:off x="252017" y="1505984"/>
        <a:ext cx="1870665" cy="11614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380135"/>
          <a:ext cx="9780249" cy="65118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latin typeface="Tahoma" panose="020B0604030504040204" pitchFamily="34" charset="0"/>
              <a:ea typeface="Tahoma" panose="020B0604030504040204" pitchFamily="34" charset="0"/>
              <a:cs typeface="Tahoma" panose="020B0604030504040204" pitchFamily="34" charset="0"/>
            </a:rPr>
            <a:t>Les </a:t>
          </a:r>
          <a:r>
            <a:rPr lang="en-US" sz="2800" b="1" kern="1200" dirty="0" err="1" smtClean="0">
              <a:latin typeface="Tahoma" panose="020B0604030504040204" pitchFamily="34" charset="0"/>
              <a:ea typeface="Tahoma" panose="020B0604030504040204" pitchFamily="34" charset="0"/>
              <a:cs typeface="Tahoma" panose="020B0604030504040204" pitchFamily="34" charset="0"/>
            </a:rPr>
            <a:t>importantes</a:t>
          </a:r>
          <a:r>
            <a:rPr lang="en-US" sz="2800" b="1" kern="1200" dirty="0" smtClean="0">
              <a:latin typeface="Tahoma" panose="020B0604030504040204" pitchFamily="34" charset="0"/>
              <a:ea typeface="Tahoma" panose="020B0604030504040204" pitchFamily="34" charset="0"/>
              <a:cs typeface="Tahoma" panose="020B0604030504040204" pitchFamily="34" charset="0"/>
            </a:rPr>
            <a:t> </a:t>
          </a:r>
          <a:r>
            <a:rPr lang="en-US" sz="2800" b="1" kern="1200" dirty="0" err="1" smtClean="0">
              <a:latin typeface="Tahoma" panose="020B0604030504040204" pitchFamily="34" charset="0"/>
              <a:ea typeface="Tahoma" panose="020B0604030504040204" pitchFamily="34" charset="0"/>
              <a:cs typeface="Tahoma" panose="020B0604030504040204" pitchFamily="34" charset="0"/>
            </a:rPr>
            <a:t>étapes</a:t>
          </a:r>
          <a:r>
            <a:rPr lang="en-US" sz="2800" b="1" kern="1200" dirty="0" smtClean="0">
              <a:latin typeface="Tahoma" panose="020B0604030504040204" pitchFamily="34" charset="0"/>
              <a:ea typeface="Tahoma" panose="020B0604030504040204" pitchFamily="34" charset="0"/>
              <a:cs typeface="Tahoma" panose="020B0604030504040204" pitchFamily="34" charset="0"/>
            </a:rPr>
            <a:t> pour la </a:t>
          </a:r>
          <a:r>
            <a:rPr lang="en-US" sz="2800" b="1" kern="1200" dirty="0" err="1" smtClean="0">
              <a:latin typeface="Tahoma" panose="020B0604030504040204" pitchFamily="34" charset="0"/>
              <a:ea typeface="Tahoma" panose="020B0604030504040204" pitchFamily="34" charset="0"/>
              <a:cs typeface="Tahoma" panose="020B0604030504040204" pitchFamily="34" charset="0"/>
            </a:rPr>
            <a:t>détection</a:t>
          </a:r>
          <a:r>
            <a:rPr lang="en-US" sz="2800" b="1" kern="1200" dirty="0" smtClean="0">
              <a:latin typeface="Tahoma" panose="020B0604030504040204" pitchFamily="34" charset="0"/>
              <a:ea typeface="Tahoma" panose="020B0604030504040204" pitchFamily="34" charset="0"/>
              <a:cs typeface="Tahoma" panose="020B0604030504040204" pitchFamily="34" charset="0"/>
            </a:rPr>
            <a:t> de la FA.</a:t>
          </a:r>
          <a:endParaRPr lang="en-US" sz="2800" b="1" kern="1200" dirty="0">
            <a:latin typeface="Tahoma" panose="020B0604030504040204" pitchFamily="34" charset="0"/>
            <a:ea typeface="Tahoma" panose="020B0604030504040204" pitchFamily="34" charset="0"/>
            <a:cs typeface="Tahoma" panose="020B0604030504040204" pitchFamily="34" charset="0"/>
          </a:endParaRPr>
        </a:p>
      </dsp:txBody>
      <dsp:txXfrm>
        <a:off x="0" y="380135"/>
        <a:ext cx="9780249" cy="651188"/>
      </dsp:txXfrm>
    </dsp:sp>
    <dsp:sp modelId="{F8F0FACD-3967-49E4-ADDC-E3FA07839CAA}">
      <dsp:nvSpPr>
        <dsp:cNvPr id="0" name=""/>
        <dsp:cNvSpPr/>
      </dsp:nvSpPr>
      <dsp:spPr>
        <a:xfrm>
          <a:off x="1193" y="1115866"/>
          <a:ext cx="1955572" cy="4876606"/>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u="sng" kern="1200" dirty="0" smtClean="0">
              <a:latin typeface="Tahoma" panose="020B0604030504040204" pitchFamily="34" charset="0"/>
              <a:ea typeface="Tahoma" panose="020B0604030504040204" pitchFamily="34" charset="0"/>
              <a:cs typeface="Tahoma" panose="020B0604030504040204" pitchFamily="34" charset="0"/>
            </a:rPr>
            <a:t>Collection des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données</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Les bases des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données</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disponible</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en</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ligne</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Physionet</a:t>
          </a: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Cincchallenge</a:t>
          </a: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2017.</a:t>
          </a:r>
          <a:endPar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•MIT-BIH :</a:t>
          </a:r>
        </a:p>
        <a:p>
          <a:pPr lvl="0" algn="l" defTabSz="533400">
            <a:lnSpc>
              <a:spcPct val="90000"/>
            </a:lnSpc>
            <a:spcBef>
              <a:spcPct val="0"/>
            </a:spcBef>
            <a:spcAft>
              <a:spcPct val="35000"/>
            </a:spcAft>
          </a:pP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 Atrial Fibrillation Prediction Database AFPD.</a:t>
          </a:r>
        </a:p>
        <a:p>
          <a:pPr lvl="0" algn="l" defTabSz="533400">
            <a:lnSpc>
              <a:spcPct val="90000"/>
            </a:lnSpc>
            <a:spcBef>
              <a:spcPct val="0"/>
            </a:spcBef>
            <a:spcAft>
              <a:spcPct val="35000"/>
            </a:spcAft>
          </a:pPr>
          <a:r>
            <a:rPr lang="en-US" sz="1200" b="0" i="0" kern="1200" dirty="0" smtClean="0">
              <a:latin typeface="Tahoma" panose="020B0604030504040204" pitchFamily="34" charset="0"/>
              <a:ea typeface="Tahoma" panose="020B0604030504040204" pitchFamily="34" charset="0"/>
              <a:cs typeface="Tahoma" panose="020B0604030504040204" pitchFamily="34" charset="0"/>
            </a:rPr>
            <a:t>*The China Physiological Signal Challenge (CPSC) </a:t>
          </a:r>
        </a:p>
        <a:p>
          <a:pPr lvl="0" algn="l" defTabSz="533400">
            <a:lnSpc>
              <a:spcPct val="90000"/>
            </a:lnSpc>
            <a:spcBef>
              <a:spcPct val="0"/>
            </a:spcBef>
            <a:spcAft>
              <a:spcPct val="35000"/>
            </a:spcAft>
          </a:pPr>
          <a:r>
            <a:rPr lang="en-US" sz="1200" b="0" i="0" kern="1200" dirty="0" smtClean="0">
              <a:latin typeface="Tahoma" panose="020B0604030504040204" pitchFamily="34" charset="0"/>
              <a:ea typeface="Tahoma" panose="020B0604030504040204" pitchFamily="34" charset="0"/>
              <a:cs typeface="Tahoma" panose="020B0604030504040204" pitchFamily="34" charset="0"/>
            </a:rPr>
            <a:t>*ECRI (exclusive custodian of the recordings) developed by The American Heart Association (AHA)</a:t>
          </a:r>
        </a:p>
        <a:p>
          <a:pPr lvl="0" algn="l" defTabSz="533400">
            <a:lnSpc>
              <a:spcPct val="90000"/>
            </a:lnSpc>
            <a:spcBef>
              <a:spcPct val="0"/>
            </a:spcBef>
            <a:spcAft>
              <a:spcPct val="35000"/>
            </a:spcAft>
          </a:pP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*UCI Repository Warehouse.</a:t>
          </a:r>
        </a:p>
        <a:p>
          <a:pPr lvl="0" algn="l" defTabSz="533400">
            <a:lnSpc>
              <a:spcPct val="90000"/>
            </a:lnSpc>
            <a:spcBef>
              <a:spcPct val="0"/>
            </a:spcBef>
            <a:spcAft>
              <a:spcPct val="35000"/>
            </a:spcAft>
          </a:pP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*China </a:t>
          </a:r>
          <a:r>
            <a:rPr lang="en-US" sz="1200" b="0" i="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kadoorie</a:t>
          </a: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Biobank.</a:t>
          </a:r>
        </a:p>
        <a:p>
          <a:pPr lvl="0" algn="l" defTabSz="533400">
            <a:lnSpc>
              <a:spcPct val="90000"/>
            </a:lnSpc>
            <a:spcBef>
              <a:spcPct val="0"/>
            </a:spcBef>
            <a:spcAft>
              <a:spcPct val="35000"/>
            </a:spcAft>
          </a:pPr>
          <a:r>
            <a:rPr lang="en-US" sz="1200" b="0" i="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*Mayo Clinic ECG Laboratory.</a:t>
          </a:r>
        </a:p>
        <a:p>
          <a:pPr lvl="0" algn="l" defTabSz="533400">
            <a:lnSpc>
              <a:spcPct val="90000"/>
            </a:lnSpc>
            <a:spcBef>
              <a:spcPct val="0"/>
            </a:spcBef>
            <a:spcAft>
              <a:spcPct val="35000"/>
            </a:spcAft>
          </a:pPr>
          <a:endParaRPr lang="en-US" sz="1200" b="1"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1193" y="1115866"/>
        <a:ext cx="1955572" cy="4876606"/>
      </dsp:txXfrm>
    </dsp:sp>
    <dsp:sp modelId="{81C84584-B30A-4654-92B7-EA8308C3459D}">
      <dsp:nvSpPr>
        <dsp:cNvPr id="0" name=""/>
        <dsp:cNvSpPr/>
      </dsp:nvSpPr>
      <dsp:spPr>
        <a:xfrm>
          <a:off x="1956766" y="1123065"/>
          <a:ext cx="1955572" cy="4862208"/>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Prétraitement</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du signal</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passe</a:t>
          </a:r>
          <a:r>
            <a:rPr lang="en-US" sz="1200" b="0" kern="1200" dirty="0" smtClean="0">
              <a:latin typeface="Tahoma" panose="020B0604030504040204" pitchFamily="34" charset="0"/>
              <a:ea typeface="Tahoma" panose="020B0604030504040204" pitchFamily="34" charset="0"/>
              <a:cs typeface="Tahoma" panose="020B0604030504040204" pitchFamily="34" charset="0"/>
            </a:rPr>
            <a:t> bas .</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passe</a:t>
          </a:r>
          <a:r>
            <a:rPr lang="en-US" sz="1200" b="0" kern="1200" dirty="0" smtClean="0">
              <a:latin typeface="Tahoma" panose="020B0604030504040204" pitchFamily="34" charset="0"/>
              <a:ea typeface="Tahoma" panose="020B0604030504040204" pitchFamily="34" charset="0"/>
              <a:cs typeface="Tahoma" panose="020B0604030504040204" pitchFamily="34" charset="0"/>
            </a:rPr>
            <a:t> haut.</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passe</a:t>
          </a:r>
          <a:r>
            <a:rPr lang="en-US" sz="1200" b="0" kern="1200" dirty="0" smtClean="0">
              <a:latin typeface="Tahoma" panose="020B0604030504040204" pitchFamily="34" charset="0"/>
              <a:ea typeface="Tahoma" panose="020B0604030504040204" pitchFamily="34" charset="0"/>
              <a:cs typeface="Tahoma" panose="020B0604030504040204" pitchFamily="34" charset="0"/>
            </a:rPr>
            <a:t>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bande</a:t>
          </a:r>
          <a:r>
            <a:rPr lang="en-US" sz="1200" b="0"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de Notch.</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morphologique</a:t>
          </a:r>
          <a:r>
            <a:rPr lang="en-US" sz="1200" b="0"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de Butterworth.</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Filtre</a:t>
          </a:r>
          <a:r>
            <a:rPr lang="en-US" sz="1200" b="0" kern="1200" dirty="0" smtClean="0">
              <a:latin typeface="Tahoma" panose="020B0604030504040204" pitchFamily="34" charset="0"/>
              <a:ea typeface="Tahoma" panose="020B0604030504040204" pitchFamily="34" charset="0"/>
              <a:cs typeface="Tahoma" panose="020B0604030504040204" pitchFamily="34" charset="0"/>
            </a:rPr>
            <a:t> à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ondelettes</a:t>
          </a:r>
          <a:r>
            <a:rPr lang="en-US" sz="1200" b="0"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endParaRPr lang="en-US" sz="1200" b="1" kern="1200" dirty="0">
            <a:latin typeface="Tahoma" panose="020B0604030504040204" pitchFamily="34" charset="0"/>
            <a:ea typeface="Tahoma" panose="020B0604030504040204" pitchFamily="34" charset="0"/>
            <a:cs typeface="Tahoma" panose="020B0604030504040204" pitchFamily="34" charset="0"/>
          </a:endParaRPr>
        </a:p>
      </dsp:txBody>
      <dsp:txXfrm>
        <a:off x="1956766" y="1123065"/>
        <a:ext cx="1955572" cy="4862208"/>
      </dsp:txXfrm>
    </dsp:sp>
    <dsp:sp modelId="{1AEA56D8-93C1-421F-9B40-A4DC508B7E55}">
      <dsp:nvSpPr>
        <dsp:cNvPr id="0" name=""/>
        <dsp:cNvSpPr/>
      </dsp:nvSpPr>
      <dsp:spPr>
        <a:xfrm>
          <a:off x="3912338" y="1113466"/>
          <a:ext cx="1955572" cy="4881405"/>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u="sng" kern="1200" dirty="0" smtClean="0">
              <a:latin typeface="Tahoma" panose="020B0604030504040204" pitchFamily="34" charset="0"/>
              <a:ea typeface="Tahoma" panose="020B0604030504040204" pitchFamily="34" charset="0"/>
              <a:cs typeface="Tahoma" panose="020B0604030504040204" pitchFamily="34" charset="0"/>
            </a:rPr>
            <a:t>Extraction des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caractéristiques</a:t>
          </a:r>
          <a:endParaRPr lang="en-US" sz="1200" b="1" u="sng"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533400">
            <a:lnSpc>
              <a:spcPct val="90000"/>
            </a:lnSpc>
            <a:spcBef>
              <a:spcPct val="0"/>
            </a:spcBef>
            <a:spcAft>
              <a:spcPct val="35000"/>
            </a:spcAft>
          </a:pPr>
          <a:r>
            <a:rPr lang="en-US" sz="1200" b="1" u="none" kern="1200"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Onde</a:t>
          </a:r>
          <a:r>
            <a:rPr lang="en-US" sz="1200" b="1" u="none"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-F </a:t>
          </a:r>
          <a:r>
            <a:rPr lang="en-US" sz="1200" b="1" u="none" kern="1200"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isolé</a:t>
          </a:r>
          <a:r>
            <a:rPr lang="en-US" sz="1200" b="1" u="none"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90000"/>
            </a:lnSpc>
            <a:spcBef>
              <a:spcPct val="0"/>
            </a:spcBef>
            <a:spcAft>
              <a:spcPct val="35000"/>
            </a:spcAft>
          </a:pPr>
          <a:r>
            <a:rPr lang="en-US" sz="1200" b="0" u="none" kern="1200" dirty="0" smtClean="0">
              <a:latin typeface="Tahoma" panose="020B0604030504040204" pitchFamily="34" charset="0"/>
              <a:ea typeface="Tahoma" panose="020B0604030504040204" pitchFamily="34" charset="0"/>
              <a:cs typeface="Tahoma" panose="020B0604030504040204" pitchFamily="34" charset="0"/>
            </a:rPr>
            <a:t>Amplitude/AUC/</a:t>
          </a:r>
        </a:p>
        <a:p>
          <a:pPr lvl="0" algn="l" defTabSz="533400">
            <a:lnSpc>
              <a:spcPct val="90000"/>
            </a:lnSpc>
            <a:spcBef>
              <a:spcPct val="0"/>
            </a:spcBef>
            <a:spcAft>
              <a:spcPct val="35000"/>
            </a:spcAft>
          </a:pPr>
          <a:r>
            <a:rPr lang="en-US" sz="1200" b="0" u="none" kern="1200" dirty="0" smtClean="0">
              <a:latin typeface="Tahoma" panose="020B0604030504040204" pitchFamily="34" charset="0"/>
              <a:ea typeface="Tahoma" panose="020B0604030504040204" pitchFamily="34" charset="0"/>
              <a:cs typeface="Tahoma" panose="020B0604030504040204" pitchFamily="34" charset="0"/>
            </a:rPr>
            <a:t>Interval entre 2 </a:t>
          </a: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ondes</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f</a:t>
          </a:r>
        </a:p>
        <a:p>
          <a:pPr lvl="0" algn="ctr" defTabSz="533400">
            <a:lnSpc>
              <a:spcPct val="90000"/>
            </a:lnSpc>
            <a:spcBef>
              <a:spcPct val="0"/>
            </a:spcBef>
            <a:spcAft>
              <a:spcPct val="35000"/>
            </a:spcAft>
          </a:pPr>
          <a:r>
            <a:rPr lang="en-US" sz="1200" b="1" u="none" kern="1200"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Extrait</a:t>
          </a:r>
          <a:r>
            <a:rPr lang="en-US" sz="1200" b="1" u="none"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 ECG sans QRS</a:t>
          </a:r>
        </a:p>
        <a:p>
          <a:pPr lvl="0" algn="l" defTabSz="533400">
            <a:lnSpc>
              <a:spcPct val="90000"/>
            </a:lnSpc>
            <a:spcBef>
              <a:spcPct val="0"/>
            </a:spcBef>
            <a:spcAft>
              <a:spcPct val="35000"/>
            </a:spcAft>
          </a:pP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temps-</a:t>
          </a: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fréquence</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et </a:t>
          </a: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statistiques</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pour les intervals QT</a:t>
          </a:r>
        </a:p>
        <a:p>
          <a:pPr lvl="0" algn="ctr" defTabSz="533400">
            <a:lnSpc>
              <a:spcPct val="90000"/>
            </a:lnSpc>
            <a:spcBef>
              <a:spcPct val="0"/>
            </a:spcBef>
            <a:spcAft>
              <a:spcPct val="35000"/>
            </a:spcAft>
          </a:pPr>
          <a:r>
            <a:rPr lang="en-US" sz="1200" b="1" u="none" kern="1200"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Complexe</a:t>
          </a:r>
          <a:r>
            <a:rPr lang="en-US" sz="1200" b="1" u="none"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 QRS</a:t>
          </a:r>
        </a:p>
        <a:p>
          <a:pPr lvl="0" algn="l" defTabSz="533400">
            <a:lnSpc>
              <a:spcPct val="90000"/>
            </a:lnSpc>
            <a:spcBef>
              <a:spcPct val="0"/>
            </a:spcBef>
            <a:spcAft>
              <a:spcPct val="35000"/>
            </a:spcAft>
          </a:pP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temps-</a:t>
          </a: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fréquence</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et </a:t>
          </a: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statistiques</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pour les intervals RR-amplitude des </a:t>
          </a:r>
          <a:r>
            <a:rPr lang="en-US" sz="1200" b="0" u="none" kern="1200" dirty="0" err="1" smtClean="0">
              <a:latin typeface="Tahoma" panose="020B0604030504040204" pitchFamily="34" charset="0"/>
              <a:ea typeface="Tahoma" panose="020B0604030504040204" pitchFamily="34" charset="0"/>
              <a:cs typeface="Tahoma" panose="020B0604030504040204" pitchFamily="34" charset="0"/>
            </a:rPr>
            <a:t>ondes</a:t>
          </a:r>
          <a:r>
            <a:rPr lang="en-US" sz="1200" b="0" u="none" kern="1200" dirty="0" smtClean="0">
              <a:latin typeface="Tahoma" panose="020B0604030504040204" pitchFamily="34" charset="0"/>
              <a:ea typeface="Tahoma" panose="020B0604030504040204" pitchFamily="34" charset="0"/>
              <a:cs typeface="Tahoma" panose="020B0604030504040204" pitchFamily="34" charset="0"/>
            </a:rPr>
            <a:t> R.</a:t>
          </a:r>
          <a:endParaRPr lang="en-US" sz="1200" b="0" u="sng" kern="1200" dirty="0">
            <a:latin typeface="Tahoma" panose="020B0604030504040204" pitchFamily="34" charset="0"/>
            <a:ea typeface="Tahoma" panose="020B0604030504040204" pitchFamily="34" charset="0"/>
            <a:cs typeface="Tahoma" panose="020B0604030504040204" pitchFamily="34" charset="0"/>
          </a:endParaRPr>
        </a:p>
      </dsp:txBody>
      <dsp:txXfrm>
        <a:off x="3912338" y="1113466"/>
        <a:ext cx="1955572" cy="4881405"/>
      </dsp:txXfrm>
    </dsp:sp>
    <dsp:sp modelId="{8A809EC1-31A0-46B5-A0C2-2C244C25B485}">
      <dsp:nvSpPr>
        <dsp:cNvPr id="0" name=""/>
        <dsp:cNvSpPr/>
      </dsp:nvSpPr>
      <dsp:spPr>
        <a:xfrm>
          <a:off x="5777973" y="1108072"/>
          <a:ext cx="1955572" cy="4862208"/>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u="sng" kern="1200" dirty="0" smtClean="0">
              <a:latin typeface="Tahoma" panose="020B0604030504040204" pitchFamily="34" charset="0"/>
              <a:ea typeface="Tahoma" panose="020B0604030504040204" pitchFamily="34" charset="0"/>
              <a:cs typeface="Tahoma" panose="020B0604030504040204" pitchFamily="34" charset="0"/>
            </a:rPr>
            <a:t>Les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modèles</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en</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apprentissage</a:t>
          </a:r>
          <a:r>
            <a:rPr lang="en-US" sz="12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200" b="1" u="sng" kern="1200" dirty="0" err="1" smtClean="0">
              <a:latin typeface="Tahoma" panose="020B0604030504040204" pitchFamily="34" charset="0"/>
              <a:ea typeface="Tahoma" panose="020B0604030504040204" pitchFamily="34" charset="0"/>
              <a:cs typeface="Tahoma" panose="020B0604030504040204" pitchFamily="34" charset="0"/>
            </a:rPr>
            <a:t>automatique</a:t>
          </a:r>
          <a:endParaRPr lang="en-US" sz="1200" b="1" u="sng"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*La classification </a:t>
          </a: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*La régression linéaire et logistique.</a:t>
          </a: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*Les machines à vecteurs de support.</a:t>
          </a: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*K-</a:t>
          </a:r>
          <a:r>
            <a:rPr lang="fr-FR" sz="1200" b="0" i="0" kern="1200" dirty="0" err="1" smtClean="0">
              <a:latin typeface="Tahoma" panose="020B0604030504040204" pitchFamily="34" charset="0"/>
              <a:ea typeface="Tahoma" panose="020B0604030504040204" pitchFamily="34" charset="0"/>
              <a:cs typeface="Tahoma" panose="020B0604030504040204" pitchFamily="34" charset="0"/>
            </a:rPr>
            <a:t>nearest</a:t>
          </a:r>
          <a:r>
            <a:rPr lang="fr-FR" sz="1200" b="0" i="0" kern="1200" dirty="0" smtClean="0">
              <a:latin typeface="Tahoma" panose="020B0604030504040204" pitchFamily="34" charset="0"/>
              <a:ea typeface="Tahoma" panose="020B0604030504040204" pitchFamily="34" charset="0"/>
              <a:cs typeface="Tahoma" panose="020B0604030504040204" pitchFamily="34" charset="0"/>
            </a:rPr>
            <a:t> </a:t>
          </a:r>
          <a:r>
            <a:rPr lang="fr-FR" sz="1200" b="0" i="0" kern="1200" dirty="0" err="1" smtClean="0">
              <a:latin typeface="Tahoma" panose="020B0604030504040204" pitchFamily="34" charset="0"/>
              <a:ea typeface="Tahoma" panose="020B0604030504040204" pitchFamily="34" charset="0"/>
              <a:cs typeface="Tahoma" panose="020B0604030504040204" pitchFamily="34" charset="0"/>
            </a:rPr>
            <a:t>Neighbor</a:t>
          </a:r>
          <a:endParaRPr lang="fr-FR" sz="1200" b="0" i="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*Réseaux des neurones artificiels :CNN-RNN-MLP-LSTM-BLSTM-…</a:t>
          </a: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*K-</a:t>
          </a:r>
          <a:r>
            <a:rPr lang="fr-FR" sz="1200" b="0" i="0" kern="1200" dirty="0" err="1" smtClean="0">
              <a:latin typeface="Tahoma" panose="020B0604030504040204" pitchFamily="34" charset="0"/>
              <a:ea typeface="Tahoma" panose="020B0604030504040204" pitchFamily="34" charset="0"/>
              <a:cs typeface="Tahoma" panose="020B0604030504040204" pitchFamily="34" charset="0"/>
            </a:rPr>
            <a:t>means</a:t>
          </a:r>
          <a:endParaRPr lang="fr-FR" sz="1200" b="0" i="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*Arbre de régression</a:t>
          </a:r>
        </a:p>
        <a:p>
          <a:pPr lvl="0" algn="l" defTabSz="533400">
            <a:lnSpc>
              <a:spcPct val="90000"/>
            </a:lnSpc>
            <a:spcBef>
              <a:spcPct val="0"/>
            </a:spcBef>
            <a:spcAft>
              <a:spcPct val="35000"/>
            </a:spcAft>
          </a:pPr>
          <a:r>
            <a:rPr lang="fr-FR" sz="1200" b="0" i="0" kern="1200" dirty="0" smtClean="0">
              <a:latin typeface="Tahoma" panose="020B0604030504040204" pitchFamily="34" charset="0"/>
              <a:ea typeface="Tahoma" panose="020B0604030504040204" pitchFamily="34" charset="0"/>
              <a:cs typeface="Tahoma" panose="020B0604030504040204" pitchFamily="34" charset="0"/>
            </a:rPr>
            <a:t>*Algorithme de Markov</a:t>
          </a:r>
          <a:r>
            <a:rPr lang="en-US" sz="1200" b="1" kern="1200" dirty="0" smtClean="0">
              <a:latin typeface="Tahoma" panose="020B0604030504040204" pitchFamily="34" charset="0"/>
              <a:ea typeface="Tahoma" panose="020B0604030504040204" pitchFamily="34" charset="0"/>
              <a:cs typeface="Tahoma" panose="020B0604030504040204" pitchFamily="34" charset="0"/>
            </a:rPr>
            <a:t>		</a:t>
          </a:r>
          <a:endParaRPr lang="en-US" sz="1200" b="1" kern="1200" dirty="0">
            <a:latin typeface="Tahoma" panose="020B0604030504040204" pitchFamily="34" charset="0"/>
            <a:ea typeface="Tahoma" panose="020B0604030504040204" pitchFamily="34" charset="0"/>
            <a:cs typeface="Tahoma" panose="020B0604030504040204" pitchFamily="34" charset="0"/>
          </a:endParaRPr>
        </a:p>
      </dsp:txBody>
      <dsp:txXfrm>
        <a:off x="5777973" y="1108072"/>
        <a:ext cx="1955572" cy="4862208"/>
      </dsp:txXfrm>
    </dsp:sp>
    <dsp:sp modelId="{237BCA4E-26DA-41B6-A117-2EF51A4F2CA1}">
      <dsp:nvSpPr>
        <dsp:cNvPr id="0" name=""/>
        <dsp:cNvSpPr/>
      </dsp:nvSpPr>
      <dsp:spPr>
        <a:xfrm>
          <a:off x="7823482" y="1123065"/>
          <a:ext cx="1955572" cy="4862208"/>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r>
            <a:rPr lang="en-US" sz="1200" b="1" kern="1200" dirty="0" err="1" smtClean="0">
              <a:latin typeface="Tahoma" panose="020B0604030504040204" pitchFamily="34" charset="0"/>
              <a:ea typeface="Tahoma" panose="020B0604030504040204" pitchFamily="34" charset="0"/>
              <a:cs typeface="Tahoma" panose="020B0604030504040204" pitchFamily="34" charset="0"/>
            </a:rPr>
            <a:t>L’objectif</a:t>
          </a:r>
          <a:r>
            <a:rPr lang="en-US" sz="1200" b="1" kern="1200" dirty="0" smtClean="0">
              <a:latin typeface="Tahoma" panose="020B0604030504040204" pitchFamily="34" charset="0"/>
              <a:ea typeface="Tahoma" panose="020B0604030504040204" pitchFamily="34" charset="0"/>
              <a:cs typeface="Tahoma" panose="020B0604030504040204" pitchFamily="34" charset="0"/>
            </a:rPr>
            <a:t> des </a:t>
          </a:r>
          <a:r>
            <a:rPr lang="en-US" sz="1200" b="1" kern="1200" dirty="0" err="1" smtClean="0">
              <a:latin typeface="Tahoma" panose="020B0604030504040204" pitchFamily="34" charset="0"/>
              <a:ea typeface="Tahoma" panose="020B0604030504040204" pitchFamily="34" charset="0"/>
              <a:cs typeface="Tahoma" panose="020B0604030504040204" pitchFamily="34" charset="0"/>
            </a:rPr>
            <a:t>modèles</a:t>
          </a:r>
          <a:r>
            <a:rPr lang="en-US" sz="1200" b="1" kern="1200" dirty="0" smtClean="0">
              <a:latin typeface="Tahoma" panose="020B0604030504040204" pitchFamily="34" charset="0"/>
              <a:ea typeface="Tahoma" panose="020B0604030504040204" pitchFamily="34" charset="0"/>
              <a:cs typeface="Tahoma" panose="020B0604030504040204" pitchFamily="34" charset="0"/>
            </a:rPr>
            <a:t> </a:t>
          </a:r>
        </a:p>
        <a:p>
          <a:pPr lvl="0" algn="ctr" defTabSz="533400">
            <a:lnSpc>
              <a:spcPct val="90000"/>
            </a:lnSpc>
            <a:spcBef>
              <a:spcPct val="0"/>
            </a:spcBef>
            <a:spcAft>
              <a:spcPct val="35000"/>
            </a:spcAft>
          </a:pPr>
          <a:r>
            <a:rPr lang="en-US" sz="1200" b="1"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r>
            <a:rPr lang="en-US" sz="1200" b="1" kern="1200"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Détection</a:t>
          </a:r>
          <a:endParaRPr lang="en-US" sz="1200" b="1" kern="1200" dirty="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FA/Non FA et types des FA</a:t>
          </a:r>
        </a:p>
        <a:p>
          <a:pPr lvl="0" algn="ctr" defTabSz="533400">
            <a:lnSpc>
              <a:spcPct val="90000"/>
            </a:lnSpc>
            <a:spcBef>
              <a:spcPct val="0"/>
            </a:spcBef>
            <a:spcAft>
              <a:spcPct val="35000"/>
            </a:spcAft>
          </a:pPr>
          <a:endParaRPr lang="en-US" sz="1200" b="1"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533400">
            <a:lnSpc>
              <a:spcPct val="90000"/>
            </a:lnSpc>
            <a:spcBef>
              <a:spcPct val="0"/>
            </a:spcBef>
            <a:spcAft>
              <a:spcPct val="35000"/>
            </a:spcAft>
          </a:pPr>
          <a:r>
            <a:rPr lang="en-US" sz="1200" b="1"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a:t>
          </a:r>
          <a:r>
            <a:rPr lang="en-US" sz="1200" b="1" kern="1200"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Prédiction</a:t>
          </a:r>
          <a:r>
            <a:rPr lang="en-US" sz="1200" b="1" kern="1200"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p>
        <a:p>
          <a:pPr lvl="0" algn="l" defTabSz="533400">
            <a:lnSpc>
              <a:spcPct val="90000"/>
            </a:lnSpc>
            <a:spcBef>
              <a:spcPct val="0"/>
            </a:spcBef>
            <a:spcAft>
              <a:spcPct val="35000"/>
            </a:spcAft>
          </a:pPr>
          <a:r>
            <a:rPr lang="en-US" sz="1200" b="0" kern="1200" dirty="0" smtClean="0">
              <a:latin typeface="Tahoma" panose="020B0604030504040204" pitchFamily="34" charset="0"/>
              <a:ea typeface="Tahoma" panose="020B0604030504040204" pitchFamily="34" charset="0"/>
              <a:cs typeface="Tahoma" panose="020B0604030504040204" pitchFamily="34" charset="0"/>
            </a:rPr>
            <a:t>Episode de la FA / Type de la FA / </a:t>
          </a:r>
          <a:r>
            <a:rPr lang="en-US" sz="1200" b="0" kern="1200" dirty="0" err="1" smtClean="0">
              <a:latin typeface="Tahoma" panose="020B0604030504040204" pitchFamily="34" charset="0"/>
              <a:ea typeface="Tahoma" panose="020B0604030504040204" pitchFamily="34" charset="0"/>
              <a:cs typeface="Tahoma" panose="020B0604030504040204" pitchFamily="34" charset="0"/>
            </a:rPr>
            <a:t>Risques</a:t>
          </a:r>
          <a:r>
            <a:rPr lang="en-US" sz="1200" b="0" kern="1200" dirty="0" smtClean="0">
              <a:latin typeface="Tahoma" panose="020B0604030504040204" pitchFamily="34" charset="0"/>
              <a:ea typeface="Tahoma" panose="020B0604030504040204" pitchFamily="34" charset="0"/>
              <a:cs typeface="Tahoma" panose="020B0604030504040204" pitchFamily="34" charset="0"/>
            </a:rPr>
            <a:t> de la FA.</a:t>
          </a:r>
          <a:endParaRPr lang="en-US" sz="1200" b="0" kern="1200" dirty="0">
            <a:latin typeface="Tahoma" panose="020B0604030504040204" pitchFamily="34" charset="0"/>
            <a:ea typeface="Tahoma" panose="020B0604030504040204" pitchFamily="34" charset="0"/>
            <a:cs typeface="Tahoma" panose="020B0604030504040204" pitchFamily="34" charset="0"/>
          </a:endParaRPr>
        </a:p>
      </dsp:txBody>
      <dsp:txXfrm>
        <a:off x="7823482" y="1123065"/>
        <a:ext cx="1955572" cy="4862208"/>
      </dsp:txXfrm>
    </dsp:sp>
    <dsp:sp modelId="{E94D4FDA-D319-4CA2-81F0-DDD659EC2D61}">
      <dsp:nvSpPr>
        <dsp:cNvPr id="0" name=""/>
        <dsp:cNvSpPr/>
      </dsp:nvSpPr>
      <dsp:spPr>
        <a:xfrm flipV="1">
          <a:off x="0" y="6017053"/>
          <a:ext cx="9780249" cy="20087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(1)</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le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temporel-1.</a:t>
          </a:r>
        </a:p>
        <a:p>
          <a:pPr lvl="0" algn="l" defTabSz="533400">
            <a:lnSpc>
              <a:spcPct val="150000"/>
            </a:lnSpc>
            <a:spcBef>
              <a:spcPct val="0"/>
            </a:spcBef>
            <a:spcAft>
              <a:spcPct val="35000"/>
            </a:spcAft>
          </a:pPr>
          <a:r>
            <a:rPr lang="fr-FR" sz="1200" kern="1200" dirty="0" smtClean="0">
              <a:latin typeface="Tahoma" panose="020B0604030504040204" pitchFamily="34" charset="0"/>
              <a:ea typeface="Tahoma" panose="020B0604030504040204" pitchFamily="34" charset="0"/>
              <a:cs typeface="Tahoma" panose="020B0604030504040204" pitchFamily="34" charset="0"/>
            </a:rPr>
            <a:t>Les  paramètres sont calculés soit à partir des intervalles R-R soit à partir de la différence entre les intervalles R-R et sont  simples et faciles à calculer. </a:t>
          </a:r>
        </a:p>
        <a:p>
          <a:pPr lvl="0" algn="l" defTabSz="533400">
            <a:lnSpc>
              <a:spcPct val="15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kern="1200" dirty="0" smtClean="0">
              <a:latin typeface="Tahoma" panose="020B0604030504040204" pitchFamily="34" charset="0"/>
              <a:ea typeface="Tahoma" panose="020B0604030504040204" pitchFamily="34" charset="0"/>
              <a:cs typeface="Tahoma" panose="020B0604030504040204" pitchFamily="34" charset="0"/>
            </a:rPr>
            <a:t> L</a:t>
          </a: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 </a:t>
          </a:r>
          <a:r>
            <a:rPr lang="en-US" sz="12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moyenne</a:t>
          </a: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intervals RR (</a:t>
          </a:r>
          <a:r>
            <a:rPr lang="en-US" sz="1200" b="1"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AVRR </a:t>
          </a:r>
          <a:r>
            <a:rPr lang="en-US" sz="1200" b="1"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ou</a:t>
          </a:r>
          <a:r>
            <a:rPr lang="en-US" sz="1200" b="1"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mean RR)</a:t>
          </a: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  </a:t>
          </a:r>
          <a:endParaRPr lang="fr-FR"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kern="1200" dirty="0" smtClean="0">
              <a:latin typeface="Tahoma" panose="020B0604030504040204" pitchFamily="34" charset="0"/>
              <a:ea typeface="Tahoma" panose="020B0604030504040204" pitchFamily="34" charset="0"/>
              <a:cs typeface="Tahoma" panose="020B0604030504040204" pitchFamily="34" charset="0"/>
            </a:rPr>
            <a:t> </a:t>
          </a:r>
          <a:r>
            <a:rPr lang="en-US" sz="12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L’écart</a:t>
          </a: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des intervals RR </a:t>
          </a:r>
          <a:r>
            <a:rPr lang="en-US" sz="12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ou</a:t>
          </a:r>
          <a:r>
            <a:rPr lang="en-US" sz="12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d</a:t>
          </a:r>
          <a:r>
            <a:rPr lang="fr-FR" sz="1200" kern="1200" dirty="0" err="1" smtClean="0">
              <a:latin typeface="Tahoma" panose="020B0604030504040204" pitchFamily="34" charset="0"/>
              <a:ea typeface="Tahoma" panose="020B0604030504040204" pitchFamily="34" charset="0"/>
              <a:cs typeface="Tahoma" panose="020B0604030504040204" pitchFamily="34" charset="0"/>
            </a:rPr>
            <a:t>éviation</a:t>
          </a:r>
          <a:r>
            <a:rPr lang="fr-FR" sz="1200" kern="1200" dirty="0" smtClean="0">
              <a:latin typeface="Tahoma" panose="020B0604030504040204" pitchFamily="34" charset="0"/>
              <a:ea typeface="Tahoma" panose="020B0604030504040204" pitchFamily="34" charset="0"/>
              <a:cs typeface="Tahoma" panose="020B0604030504040204" pitchFamily="34" charset="0"/>
            </a:rPr>
            <a:t> standard de tous les intervalles R-R (</a:t>
          </a:r>
          <a:r>
            <a:rPr lang="fr-FR" sz="1200" b="1" kern="1200" dirty="0" smtClean="0">
              <a:latin typeface="Tahoma" panose="020B0604030504040204" pitchFamily="34" charset="0"/>
              <a:ea typeface="Tahoma" panose="020B0604030504040204" pitchFamily="34" charset="0"/>
              <a:cs typeface="Tahoma" panose="020B0604030504040204" pitchFamily="34" charset="0"/>
            </a:rPr>
            <a:t>SDRR)</a:t>
          </a:r>
          <a:r>
            <a:rPr lang="fr-FR" sz="1200" kern="1200" dirty="0" smtClean="0">
              <a:latin typeface="Tahoma" panose="020B0604030504040204" pitchFamily="34" charset="0"/>
              <a:ea typeface="Tahoma" panose="020B0604030504040204" pitchFamily="34" charset="0"/>
              <a:cs typeface="Tahoma" panose="020B0604030504040204" pitchFamily="34" charset="0"/>
            </a:rPr>
            <a:t> : offre une indication sur toutes les composantes responsables da la variation de l'intervalle R-R et de l'intervalle QT. Mais il dépend du nombre de battements (N). Autrement, pour une comparaison correcte il faut que les signaux à comparer soient de même longueur (le même nombre de battements). </a:t>
          </a:r>
        </a:p>
        <a:p>
          <a:pPr lvl="0" algn="l" defTabSz="533400">
            <a:lnSpc>
              <a:spcPct val="150000"/>
            </a:lnSpc>
            <a:spcBef>
              <a:spcPct val="0"/>
            </a:spcBef>
            <a:spcAft>
              <a:spcPct val="35000"/>
            </a:spcAft>
          </a:pPr>
          <a:endParaRPr lang="fr-FR"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fr-FR"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kern="1200" dirty="0" smtClean="0">
              <a:latin typeface="Tahoma" panose="020B0604030504040204" pitchFamily="34" charset="0"/>
              <a:ea typeface="Tahoma" panose="020B0604030504040204" pitchFamily="34" charset="0"/>
              <a:cs typeface="Tahoma" panose="020B0604030504040204" pitchFamily="34" charset="0"/>
            </a:rPr>
            <a:t> SDARR : c'est un indice da la variabilité des segment de 5mn. Ce paramètre est sensible aux basses fréquences et il reflète l'activité physique et le changement de position. </a:t>
          </a:r>
        </a:p>
        <a:p>
          <a:pPr lvl="0" algn="l" defTabSz="533400">
            <a:lnSpc>
              <a:spcPct val="90000"/>
            </a:lnSpc>
            <a:spcBef>
              <a:spcPct val="0"/>
            </a:spcBef>
            <a:spcAft>
              <a:spcPct val="35000"/>
            </a:spcAft>
          </a:pPr>
          <a:endParaRPr lang="en-US" sz="1200" b="1"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(2)</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le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temporal-2.</a:t>
          </a:r>
        </a:p>
        <a:p>
          <a:pPr lvl="0" algn="l" defTabSz="533400">
            <a:lnSpc>
              <a:spcPct val="150000"/>
            </a:lnSpc>
            <a:spcBef>
              <a:spcPct val="0"/>
            </a:spcBef>
            <a:spcAft>
              <a:spcPct val="35000"/>
            </a:spcAft>
          </a:pPr>
          <a:r>
            <a:rPr lang="en-US" sz="11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100" kern="1200" dirty="0" smtClean="0">
              <a:latin typeface="Tahoma" panose="020B0604030504040204" pitchFamily="34" charset="0"/>
              <a:ea typeface="Tahoma" panose="020B0604030504040204" pitchFamily="34" charset="0"/>
              <a:cs typeface="Tahoma" panose="020B0604030504040204" pitchFamily="34" charset="0"/>
            </a:rPr>
            <a:t> </a:t>
          </a:r>
          <a:r>
            <a:rPr lang="en-US" sz="11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L’écart</a:t>
          </a: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a:t>
          </a:r>
          <a:r>
            <a:rPr lang="fr-FR" sz="1100" kern="1200" dirty="0" smtClean="0">
              <a:latin typeface="Tahoma" panose="020B0604030504040204" pitchFamily="34" charset="0"/>
              <a:ea typeface="Tahoma" panose="020B0604030504040204" pitchFamily="34" charset="0"/>
              <a:cs typeface="Tahoma" panose="020B0604030504040204" pitchFamily="34" charset="0"/>
            </a:rPr>
            <a:t>des différences entre  les</a:t>
          </a: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intervals RR  (</a:t>
          </a:r>
          <a:r>
            <a:rPr lang="fr-FR" sz="1100" b="1" kern="1200" dirty="0" smtClean="0">
              <a:latin typeface="Tahoma" panose="020B0604030504040204" pitchFamily="34" charset="0"/>
              <a:ea typeface="Tahoma" panose="020B0604030504040204" pitchFamily="34" charset="0"/>
              <a:cs typeface="Tahoma" panose="020B0604030504040204" pitchFamily="34" charset="0"/>
            </a:rPr>
            <a:t>SD ou SDSD</a:t>
          </a:r>
          <a:r>
            <a:rPr lang="fr-FR" sz="1100" kern="1200" dirty="0" smtClean="0">
              <a:latin typeface="Tahoma" panose="020B0604030504040204" pitchFamily="34" charset="0"/>
              <a:ea typeface="Tahoma" panose="020B0604030504040204" pitchFamily="34" charset="0"/>
              <a:cs typeface="Tahoma" panose="020B0604030504040204" pitchFamily="34" charset="0"/>
            </a:rPr>
            <a:t>) : Ce paramètre estime les composantes de la </a:t>
          </a:r>
          <a:r>
            <a:rPr lang="fr-FR" sz="1100" kern="1200" dirty="0" smtClean="0">
              <a:latin typeface="Tahoma" panose="020B0604030504040204" pitchFamily="34" charset="0"/>
              <a:ea typeface="Tahoma" panose="020B0604030504040204" pitchFamily="34" charset="0"/>
              <a:cs typeface="Tahoma" panose="020B0604030504040204" pitchFamily="34" charset="0"/>
            </a:rPr>
            <a:t>variation de la FC </a:t>
          </a:r>
          <a:r>
            <a:rPr lang="fr-FR" sz="1100" kern="1200" dirty="0" smtClean="0">
              <a:latin typeface="Tahoma" panose="020B0604030504040204" pitchFamily="34" charset="0"/>
              <a:ea typeface="Tahoma" panose="020B0604030504040204" pitchFamily="34" charset="0"/>
              <a:cs typeface="Tahoma" panose="020B0604030504040204" pitchFamily="34" charset="0"/>
            </a:rPr>
            <a:t>de l’enregistrement courte </a:t>
          </a:r>
          <a:r>
            <a:rPr lang="fr-FR" sz="1100" kern="1200" dirty="0" smtClean="0">
              <a:latin typeface="Tahoma" panose="020B0604030504040204" pitchFamily="34" charset="0"/>
              <a:ea typeface="Tahoma" panose="020B0604030504040204" pitchFamily="34" charset="0"/>
              <a:cs typeface="Tahoma" panose="020B0604030504040204" pitchFamily="34" charset="0"/>
            </a:rPr>
            <a:t>durée. Il </a:t>
          </a:r>
          <a:r>
            <a:rPr lang="fr-FR" sz="1100" kern="1200" dirty="0" smtClean="0">
              <a:latin typeface="Tahoma" panose="020B0604030504040204" pitchFamily="34" charset="0"/>
              <a:ea typeface="Tahoma" panose="020B0604030504040204" pitchFamily="34" charset="0"/>
              <a:cs typeface="Tahoma" panose="020B0604030504040204" pitchFamily="34" charset="0"/>
            </a:rPr>
            <a:t>est souvent utilisé pour indiquer la variation de la variabilité cardiaque en fonction du jour et de la nuit. </a:t>
          </a:r>
        </a:p>
        <a:p>
          <a:pPr lvl="0" algn="l" defTabSz="533400">
            <a:lnSpc>
              <a:spcPct val="150000"/>
            </a:lnSpc>
            <a:spcBef>
              <a:spcPct val="0"/>
            </a:spcBef>
            <a:spcAft>
              <a:spcPct val="35000"/>
            </a:spcAft>
          </a:pPr>
          <a:endPar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endParaRPr>
        </a:p>
        <a:p>
          <a:pPr lvl="0" algn="l" defTabSz="533400">
            <a:lnSpc>
              <a:spcPct val="15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kern="1200" dirty="0" smtClean="0">
              <a:latin typeface="Tahoma" panose="020B0604030504040204" pitchFamily="34" charset="0"/>
              <a:ea typeface="Tahoma" panose="020B0604030504040204" pitchFamily="34" charset="0"/>
              <a:cs typeface="Tahoma" panose="020B0604030504040204" pitchFamily="34" charset="0"/>
            </a:rPr>
            <a:t> NN50: le nombre des intervalles NN dont la durée est supérieur à 50 ms.</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200" kern="1200" dirty="0" smtClean="0">
              <a:latin typeface="Tahoma" panose="020B0604030504040204" pitchFamily="34" charset="0"/>
              <a:ea typeface="Tahoma" panose="020B0604030504040204" pitchFamily="34" charset="0"/>
              <a:cs typeface="Tahoma" panose="020B0604030504040204" pitchFamily="34" charset="0"/>
            </a:rPr>
            <a:t> PNN50(%): le nombre des NN50 divisé par le nombre total des intervalles R-R.</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ctr" defTabSz="533400">
            <a:lnSpc>
              <a:spcPct val="150000"/>
            </a:lnSpc>
            <a:spcBef>
              <a:spcPct val="0"/>
            </a:spcBef>
            <a:spcAft>
              <a:spcPct val="35000"/>
            </a:spcAft>
          </a:pPr>
          <a:r>
            <a:rPr lang="fr-FR" sz="1200" b="1" kern="1200" dirty="0" smtClean="0">
              <a:latin typeface="Tahoma" panose="020B0604030504040204" pitchFamily="34" charset="0"/>
              <a:ea typeface="Tahoma" panose="020B0604030504040204" pitchFamily="34" charset="0"/>
              <a:cs typeface="Tahoma" panose="020B0604030504040204" pitchFamily="34" charset="0"/>
            </a:rPr>
            <a:t>Dans le cas des séries R-R stationnaire </a:t>
          </a:r>
          <a:endParaRPr lang="en-US" sz="1200" b="1"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La </a:t>
          </a:r>
          <a:r>
            <a:rPr lang="en-US" sz="1200" kern="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moyenne</a:t>
          </a: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en-US" sz="1200" kern="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quadratique</a:t>
          </a: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des intervals RR </a:t>
          </a:r>
          <a:r>
            <a:rPr lang="en-US" sz="1200" kern="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successifs</a:t>
          </a:r>
          <a:r>
            <a:rPr lang="en-US" sz="1200" kern="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fr-FR" sz="1200" b="1" kern="1200" dirty="0" smtClean="0">
              <a:latin typeface="Tahoma" panose="020B0604030504040204" pitchFamily="34" charset="0"/>
              <a:ea typeface="Tahoma" panose="020B0604030504040204" pitchFamily="34" charset="0"/>
              <a:cs typeface="Tahoma" panose="020B0604030504040204" pitchFamily="34" charset="0"/>
            </a:rPr>
            <a:t>RMSSD en ms)</a:t>
          </a:r>
          <a:r>
            <a:rPr lang="fr-FR" sz="1200" kern="1200" dirty="0" smtClean="0">
              <a:latin typeface="Tahoma" panose="020B0604030504040204" pitchFamily="34" charset="0"/>
              <a:ea typeface="Tahoma" panose="020B0604030504040204" pitchFamily="34" charset="0"/>
              <a:cs typeface="Tahoma" panose="020B0604030504040204" pitchFamily="34" charset="0"/>
            </a:rPr>
            <a:t>: Ce paramètre reste le plus pratiqué dans les applications cliniques car il est le paramètre le plus stable.</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(3)</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le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fréquentiel-1.</a:t>
          </a:r>
        </a:p>
        <a:p>
          <a:pPr lvl="0" algn="l" defTabSz="533400">
            <a:lnSpc>
              <a:spcPct val="90000"/>
            </a:lnSpc>
            <a:spcBef>
              <a:spcPct val="0"/>
            </a:spcBef>
            <a:spcAft>
              <a:spcPct val="35000"/>
            </a:spcAft>
          </a:pPr>
          <a:r>
            <a:rPr lang="fr-FR" sz="1100" kern="1200" dirty="0" smtClean="0"/>
            <a:t>L'analyse fréquentielle de la variabilité cardiaque et celle de l'intervalle QT permet d'avoir des informations sur le système nerveux </a:t>
          </a:r>
          <a:r>
            <a:rPr lang="fr-FR" sz="1100" kern="1200" dirty="0" err="1" smtClean="0"/>
            <a:t>autonome.Ces</a:t>
          </a:r>
          <a:r>
            <a:rPr lang="fr-FR" sz="1100" kern="1200" dirty="0" smtClean="0"/>
            <a:t> composantes fréquentielle peuvent traduire l'influence du système nerveux autonome</a:t>
          </a:r>
        </a:p>
        <a:p>
          <a:pPr lvl="0" algn="l" defTabSz="533400">
            <a:lnSpc>
              <a:spcPct val="90000"/>
            </a:lnSpc>
            <a:spcBef>
              <a:spcPct val="0"/>
            </a:spcBef>
            <a:spcAft>
              <a:spcPct val="35000"/>
            </a:spcAft>
          </a:pPr>
          <a:endParaRPr lang="fr-FR" sz="1100" kern="1200" dirty="0" smtClean="0"/>
        </a:p>
        <a:p>
          <a:pPr lvl="0" algn="l" defTabSz="533400">
            <a:lnSpc>
              <a:spcPct val="90000"/>
            </a:lnSpc>
            <a:spcBef>
              <a:spcPct val="0"/>
            </a:spcBef>
            <a:spcAft>
              <a:spcPct val="35000"/>
            </a:spcAft>
          </a:pPr>
          <a:endParaRPr lang="en-US" sz="1200" b="1"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(4)</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le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fréquentiel-2.</a:t>
          </a:r>
        </a:p>
        <a:p>
          <a:pPr lvl="0" algn="l" defTabSz="533400">
            <a:lnSpc>
              <a:spcPct val="90000"/>
            </a:lnSpc>
            <a:spcBef>
              <a:spcPct val="0"/>
            </a:spcBef>
            <a:spcAft>
              <a:spcPct val="35000"/>
            </a:spcAft>
          </a:pPr>
          <a:endParaRPr lang="en-US" sz="1200" b="1" u="sng"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94B8-224D-4FCE-A311-3182C0A8FCB5}">
      <dsp:nvSpPr>
        <dsp:cNvPr id="0" name=""/>
        <dsp:cNvSpPr/>
      </dsp:nvSpPr>
      <dsp:spPr>
        <a:xfrm>
          <a:off x="0" y="68112"/>
          <a:ext cx="9780249"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latin typeface="Tahoma" panose="020B0604030504040204" pitchFamily="34" charset="0"/>
              <a:ea typeface="Tahoma" panose="020B0604030504040204" pitchFamily="34" charset="0"/>
              <a:cs typeface="Tahoma" panose="020B0604030504040204" pitchFamily="34" charset="0"/>
            </a:rPr>
            <a:t>Les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groupes</a:t>
          </a:r>
          <a:r>
            <a:rPr lang="en-US" sz="3000" b="1" kern="1200" dirty="0" smtClean="0">
              <a:latin typeface="Tahoma" panose="020B0604030504040204" pitchFamily="34" charset="0"/>
              <a:ea typeface="Tahoma" panose="020B0604030504040204" pitchFamily="34" charset="0"/>
              <a:cs typeface="Tahoma" panose="020B0604030504040204" pitchFamily="34" charset="0"/>
            </a:rPr>
            <a:t> des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caractéristiques</a:t>
          </a:r>
          <a:r>
            <a:rPr lang="en-US" sz="3000" b="1" kern="1200" dirty="0" smtClean="0">
              <a:latin typeface="Tahoma" panose="020B0604030504040204" pitchFamily="34" charset="0"/>
              <a:ea typeface="Tahoma" panose="020B0604030504040204" pitchFamily="34" charset="0"/>
              <a:cs typeface="Tahoma" panose="020B0604030504040204" pitchFamily="34" charset="0"/>
            </a:rPr>
            <a:t> </a:t>
          </a:r>
          <a:r>
            <a:rPr lang="en-US" sz="3000" b="1" kern="1200" dirty="0" err="1" smtClean="0">
              <a:latin typeface="Tahoma" panose="020B0604030504040204" pitchFamily="34" charset="0"/>
              <a:ea typeface="Tahoma" panose="020B0604030504040204" pitchFamily="34" charset="0"/>
              <a:cs typeface="Tahoma" panose="020B0604030504040204" pitchFamily="34" charset="0"/>
            </a:rPr>
            <a:t>extraits</a:t>
          </a:r>
          <a:r>
            <a:rPr lang="en-US" sz="3000" b="1" kern="1200" dirty="0" smtClean="0">
              <a:latin typeface="Tahoma" panose="020B0604030504040204" pitchFamily="34" charset="0"/>
              <a:ea typeface="Tahoma" panose="020B0604030504040204" pitchFamily="34" charset="0"/>
              <a:cs typeface="Tahoma" panose="020B0604030504040204" pitchFamily="34" charset="0"/>
            </a:rPr>
            <a:t> d’un ECG (5)</a:t>
          </a:r>
          <a:endParaRPr lang="en-US" sz="3000" b="1" kern="1200" dirty="0">
            <a:latin typeface="Tahoma" panose="020B0604030504040204" pitchFamily="34" charset="0"/>
            <a:ea typeface="Tahoma" panose="020B0604030504040204" pitchFamily="34" charset="0"/>
            <a:cs typeface="Tahoma" panose="020B0604030504040204" pitchFamily="34" charset="0"/>
          </a:endParaRPr>
        </a:p>
      </dsp:txBody>
      <dsp:txXfrm>
        <a:off x="0" y="68112"/>
        <a:ext cx="9780249" cy="1625600"/>
      </dsp:txXfrm>
    </dsp:sp>
    <dsp:sp modelId="{F8F0FACD-3967-49E4-ADDC-E3FA07839CAA}">
      <dsp:nvSpPr>
        <dsp:cNvPr id="0" name=""/>
        <dsp:cNvSpPr/>
      </dsp:nvSpPr>
      <dsp:spPr>
        <a:xfrm>
          <a:off x="0" y="1625600"/>
          <a:ext cx="9780249" cy="3413760"/>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ctr" defTabSz="533400">
            <a:lnSpc>
              <a:spcPct val="90000"/>
            </a:lnSpc>
            <a:spcBef>
              <a:spcPct val="0"/>
            </a:spcBef>
            <a:spcAft>
              <a:spcPct val="35000"/>
            </a:spcAft>
          </a:pP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Dans</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le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domaine</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 </a:t>
          </a:r>
          <a:r>
            <a:rPr lang="en-US" sz="1100" b="1" u="sng" kern="1200" dirty="0" err="1" smtClean="0">
              <a:latin typeface="Tahoma" panose="020B0604030504040204" pitchFamily="34" charset="0"/>
              <a:ea typeface="Tahoma" panose="020B0604030504040204" pitchFamily="34" charset="0"/>
              <a:cs typeface="Tahoma" panose="020B0604030504040204" pitchFamily="34" charset="0"/>
            </a:rPr>
            <a:t>statistique</a:t>
          </a:r>
          <a:r>
            <a:rPr lang="en-US" sz="1100" b="1" u="sng" kern="1200" dirty="0" smtClean="0">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1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moyenne</a:t>
          </a: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intervals RR.</a:t>
          </a:r>
        </a:p>
        <a:p>
          <a:pPr lvl="0" algn="l" defTabSz="533400">
            <a:lnSpc>
              <a:spcPct val="150000"/>
            </a:lnSpc>
            <a:spcBef>
              <a:spcPct val="0"/>
            </a:spcBef>
            <a:spcAft>
              <a:spcPct val="35000"/>
            </a:spcAft>
          </a:pP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1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L’écart</a:t>
          </a: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des intervals RR.</a:t>
          </a:r>
        </a:p>
        <a:p>
          <a:pPr lvl="0" algn="l" defTabSz="533400">
            <a:lnSpc>
              <a:spcPct val="150000"/>
            </a:lnSpc>
            <a:spcBef>
              <a:spcPct val="0"/>
            </a:spcBef>
            <a:spcAft>
              <a:spcPct val="35000"/>
            </a:spcAft>
          </a:pP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100" b="0" u="none"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médiane</a:t>
          </a: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intervals RR.</a:t>
          </a:r>
        </a:p>
        <a:p>
          <a:pPr lvl="0" algn="l" defTabSz="533400">
            <a:lnSpc>
              <a:spcPct val="150000"/>
            </a:lnSpc>
            <a:spcBef>
              <a:spcPct val="0"/>
            </a:spcBef>
            <a:spcAft>
              <a:spcPct val="35000"/>
            </a:spcAft>
          </a:pPr>
          <a:r>
            <a:rPr lang="en-US" sz="1100" b="0" u="none"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Le coefficient d'asymétrie (</a:t>
          </a:r>
          <a:r>
            <a:rPr lang="fr-FR" sz="110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Sk</a:t>
          </a:r>
          <a:r>
            <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10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skewness</a:t>
          </a:r>
          <a:r>
            <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fr-FR" sz="1100" b="0" i="0" kern="1200" dirty="0" smtClean="0"/>
            <a:t>Le coefficient </a:t>
          </a:r>
          <a:r>
            <a:rPr lang="fr-FR" sz="1100" b="0" i="0" kern="1200" dirty="0" err="1" smtClean="0"/>
            <a:t>Sk</a:t>
          </a:r>
          <a:r>
            <a:rPr lang="fr-FR" sz="1100" b="0" i="0" kern="1200" dirty="0" smtClean="0"/>
            <a:t> évalue le défaut de symétrie d'une distribution. Il est nul pour une distribution symétrique</a:t>
          </a:r>
          <a:endPar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r>
            <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Le coefficient d'aplatissement (K, </a:t>
          </a:r>
          <a:r>
            <a:rPr lang="fr-FR" sz="1100" kern="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kurtosis</a:t>
          </a:r>
          <a:r>
            <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lvl="0" algn="l" defTabSz="533400">
            <a:lnSpc>
              <a:spcPct val="150000"/>
            </a:lnSpc>
            <a:spcBef>
              <a:spcPct val="0"/>
            </a:spcBef>
            <a:spcAft>
              <a:spcPct val="35000"/>
            </a:spcAft>
          </a:pPr>
          <a:r>
            <a:rPr lang="fr-FR" sz="1100" kern="1200" dirty="0" smtClean="0">
              <a:solidFill>
                <a:schemeClr val="tx1"/>
              </a:solidFill>
            </a:rPr>
            <a:t>Le </a:t>
          </a:r>
          <a:r>
            <a:rPr lang="fr-FR" sz="1100" kern="1200" dirty="0" err="1" smtClean="0">
              <a:solidFill>
                <a:schemeClr val="tx1"/>
              </a:solidFill>
            </a:rPr>
            <a:t>kurtosis</a:t>
          </a:r>
          <a:r>
            <a:rPr lang="fr-FR" sz="1100" kern="1200" dirty="0" smtClean="0">
              <a:solidFill>
                <a:schemeClr val="tx1"/>
              </a:solidFill>
            </a:rPr>
            <a:t> caractérise la forme de pic ou </a:t>
          </a:r>
          <a:r>
            <a:rPr lang="fr-FR" sz="1100" kern="1200" dirty="0" err="1" smtClean="0">
              <a:solidFill>
                <a:schemeClr val="tx1"/>
              </a:solidFill>
            </a:rPr>
            <a:t>l‟aplatissement</a:t>
          </a:r>
          <a:r>
            <a:rPr lang="fr-FR" sz="1100" kern="1200" dirty="0" smtClean="0">
              <a:solidFill>
                <a:schemeClr val="tx1"/>
              </a:solidFill>
            </a:rPr>
            <a:t> relatif </a:t>
          </a:r>
          <a:r>
            <a:rPr lang="fr-FR" sz="1100" kern="1200" dirty="0" err="1" smtClean="0">
              <a:solidFill>
                <a:schemeClr val="tx1"/>
              </a:solidFill>
            </a:rPr>
            <a:t>d‟une</a:t>
          </a:r>
          <a:r>
            <a:rPr lang="fr-FR" sz="1100" kern="1200" dirty="0" smtClean="0">
              <a:solidFill>
                <a:schemeClr val="tx1"/>
              </a:solidFill>
            </a:rPr>
            <a:t> distribution comparée à une distribution normale. Un </a:t>
          </a:r>
          <a:r>
            <a:rPr lang="fr-FR" sz="1100" kern="1200" dirty="0" err="1" smtClean="0">
              <a:solidFill>
                <a:schemeClr val="tx1"/>
              </a:solidFill>
            </a:rPr>
            <a:t>kurtosis</a:t>
          </a:r>
          <a:r>
            <a:rPr lang="fr-FR" sz="1100" kern="1200" dirty="0" smtClean="0">
              <a:solidFill>
                <a:schemeClr val="tx1"/>
              </a:solidFill>
            </a:rPr>
            <a:t> positif indique une distribution relativement pointue, tandis </a:t>
          </a:r>
          <a:r>
            <a:rPr lang="fr-FR" sz="1100" kern="1200" dirty="0" err="1" smtClean="0">
              <a:solidFill>
                <a:schemeClr val="tx1"/>
              </a:solidFill>
            </a:rPr>
            <a:t>qu‟un</a:t>
          </a:r>
          <a:r>
            <a:rPr lang="fr-FR" sz="1100" kern="1200" dirty="0" smtClean="0">
              <a:solidFill>
                <a:schemeClr val="tx1"/>
              </a:solidFill>
            </a:rPr>
            <a:t> </a:t>
          </a:r>
          <a:r>
            <a:rPr lang="fr-FR" sz="1100" kern="1200" dirty="0" err="1" smtClean="0">
              <a:solidFill>
                <a:schemeClr val="tx1"/>
              </a:solidFill>
            </a:rPr>
            <a:t>kurtosis</a:t>
          </a:r>
          <a:r>
            <a:rPr lang="fr-FR" sz="1100" kern="1200" dirty="0" smtClean="0">
              <a:solidFill>
                <a:schemeClr val="tx1"/>
              </a:solidFill>
            </a:rPr>
            <a:t> négatif signale une distribution relativement aplatie</a:t>
          </a:r>
          <a:endParaRPr lang="fr-FR" sz="11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150000"/>
            </a:lnSpc>
            <a:spcBef>
              <a:spcPct val="0"/>
            </a:spcBef>
            <a:spcAft>
              <a:spcPct val="35000"/>
            </a:spcAft>
          </a:pPr>
          <a:endParaRPr lang="en-US" sz="1100" b="1" u="sng"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100" b="1" u="sng" kern="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defTabSz="533400">
            <a:lnSpc>
              <a:spcPct val="90000"/>
            </a:lnSpc>
            <a:spcBef>
              <a:spcPct val="0"/>
            </a:spcBef>
            <a:spcAft>
              <a:spcPct val="35000"/>
            </a:spcAft>
          </a:pPr>
          <a:endParaRPr lang="en-US" sz="1200" b="1" u="sng"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0" y="1625600"/>
        <a:ext cx="9780249" cy="3413760"/>
      </dsp:txXfrm>
    </dsp:sp>
    <dsp:sp modelId="{E94D4FDA-D319-4CA2-81F0-DDD659EC2D61}">
      <dsp:nvSpPr>
        <dsp:cNvPr id="0" name=""/>
        <dsp:cNvSpPr/>
      </dsp:nvSpPr>
      <dsp:spPr>
        <a:xfrm>
          <a:off x="0" y="5039360"/>
          <a:ext cx="9780249"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75BFA044-344B-4BEE-A5E2-DE09ED9552EE}" type="datetimeFigureOut">
              <a:rPr lang="en-US" smtClean="0"/>
              <a:t>1/29/2021</a:t>
            </a:fld>
            <a:endParaRPr lang="en-US"/>
          </a:p>
        </p:txBody>
      </p:sp>
      <p:sp>
        <p:nvSpPr>
          <p:cNvPr id="4" name="Footer Placeholder 3"/>
          <p:cNvSpPr>
            <a:spLocks noGrp="1"/>
          </p:cNvSpPr>
          <p:nvPr>
            <p:ph type="ftr" sz="quarter" idx="2"/>
          </p:nvPr>
        </p:nvSpPr>
        <p:spPr>
          <a:xfrm>
            <a:off x="0" y="8842030"/>
            <a:ext cx="3056414" cy="467072"/>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2"/>
          </a:xfrm>
          <a:prstGeom prst="rect">
            <a:avLst/>
          </a:prstGeom>
        </p:spPr>
        <p:txBody>
          <a:bodyPr vert="horz" lIns="93497" tIns="46749" rIns="93497" bIns="46749" rtlCol="0" anchor="b"/>
          <a:lstStyle>
            <a:lvl1pPr algn="r">
              <a:defRPr sz="1200"/>
            </a:lvl1pPr>
          </a:lstStyle>
          <a:p>
            <a:fld id="{82245591-1170-4C78-92D0-6FB6D9892077}" type="slidenum">
              <a:rPr lang="en-US" smtClean="0"/>
              <a:t>‹#›</a:t>
            </a:fld>
            <a:endParaRPr lang="en-US"/>
          </a:p>
        </p:txBody>
      </p:sp>
    </p:spTree>
    <p:extLst>
      <p:ext uri="{BB962C8B-B14F-4D97-AF65-F5344CB8AC3E}">
        <p14:creationId xmlns:p14="http://schemas.microsoft.com/office/powerpoint/2010/main" val="2182041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0B11660A-EBA5-4F69-AF63-D1AA1687212D}" type="datetimeFigureOut">
              <a:rPr lang="en-US" smtClean="0"/>
              <a:t>1/29/2021</a:t>
            </a:fld>
            <a:endParaRPr lang="en-US"/>
          </a:p>
        </p:txBody>
      </p:sp>
      <p:sp>
        <p:nvSpPr>
          <p:cNvPr id="4" name="Slide Image Placeholder 3"/>
          <p:cNvSpPr>
            <a:spLocks noGrp="1" noRot="1" noChangeAspect="1"/>
          </p:cNvSpPr>
          <p:nvPr>
            <p:ph type="sldImg" idx="2"/>
          </p:nvPr>
        </p:nvSpPr>
        <p:spPr>
          <a:xfrm>
            <a:off x="735013" y="1163638"/>
            <a:ext cx="5583237"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4" cy="467072"/>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2"/>
          </a:xfrm>
          <a:prstGeom prst="rect">
            <a:avLst/>
          </a:prstGeom>
        </p:spPr>
        <p:txBody>
          <a:bodyPr vert="horz" lIns="93497" tIns="46749" rIns="93497" bIns="46749" rtlCol="0" anchor="b"/>
          <a:lstStyle>
            <a:lvl1pPr algn="r">
              <a:defRPr sz="1200"/>
            </a:lvl1pPr>
          </a:lstStyle>
          <a:p>
            <a:fld id="{D36679ED-17D7-46C9-843B-DD9B3ED614A5}" type="slidenum">
              <a:rPr lang="en-US" smtClean="0"/>
              <a:t>‹#›</a:t>
            </a:fld>
            <a:endParaRPr lang="en-US"/>
          </a:p>
        </p:txBody>
      </p:sp>
    </p:spTree>
    <p:extLst>
      <p:ext uri="{BB962C8B-B14F-4D97-AF65-F5344CB8AC3E}">
        <p14:creationId xmlns:p14="http://schemas.microsoft.com/office/powerpoint/2010/main" val="42191333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cairn.info/revue-science-et-motricite1-2004-3-page-83.htm#no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a:t>
            </a:fld>
            <a:endParaRPr lang="en-US"/>
          </a:p>
        </p:txBody>
      </p:sp>
    </p:spTree>
    <p:extLst>
      <p:ext uri="{BB962C8B-B14F-4D97-AF65-F5344CB8AC3E}">
        <p14:creationId xmlns:p14="http://schemas.microsoft.com/office/powerpoint/2010/main" val="39113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10</a:t>
            </a:fld>
            <a:endParaRPr lang="en-US"/>
          </a:p>
        </p:txBody>
      </p:sp>
    </p:spTree>
    <p:extLst>
      <p:ext uri="{BB962C8B-B14F-4D97-AF65-F5344CB8AC3E}">
        <p14:creationId xmlns:p14="http://schemas.microsoft.com/office/powerpoint/2010/main" val="366975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11</a:t>
            </a:fld>
            <a:endParaRPr lang="en-US"/>
          </a:p>
        </p:txBody>
      </p:sp>
    </p:spTree>
    <p:extLst>
      <p:ext uri="{BB962C8B-B14F-4D97-AF65-F5344CB8AC3E}">
        <p14:creationId xmlns:p14="http://schemas.microsoft.com/office/powerpoint/2010/main" val="124983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12</a:t>
            </a:fld>
            <a:endParaRPr lang="en-US"/>
          </a:p>
        </p:txBody>
      </p:sp>
    </p:spTree>
    <p:extLst>
      <p:ext uri="{BB962C8B-B14F-4D97-AF65-F5344CB8AC3E}">
        <p14:creationId xmlns:p14="http://schemas.microsoft.com/office/powerpoint/2010/main" val="1793954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QRS= </a:t>
            </a:r>
            <a:r>
              <a:rPr lang="en-US" dirty="0" err="1" smtClean="0"/>
              <a:t>dépolarisation</a:t>
            </a:r>
            <a:r>
              <a:rPr lang="en-US" dirty="0" smtClean="0"/>
              <a:t> des </a:t>
            </a:r>
            <a:r>
              <a:rPr lang="en-US" dirty="0" err="1" smtClean="0"/>
              <a:t>ventricules</a:t>
            </a:r>
            <a:r>
              <a:rPr lang="en-US" dirty="0" smtClean="0"/>
              <a:t> = Contraction des </a:t>
            </a:r>
            <a:r>
              <a:rPr lang="en-US" dirty="0" err="1" smtClean="0"/>
              <a:t>ventricules</a:t>
            </a:r>
            <a:r>
              <a:rPr lang="en-US" dirty="0" smtClean="0"/>
              <a:t> = </a:t>
            </a:r>
            <a:r>
              <a:rPr lang="en-US" dirty="0" err="1" smtClean="0"/>
              <a:t>Féquence</a:t>
            </a:r>
            <a:r>
              <a:rPr lang="en-US" dirty="0" smtClean="0"/>
              <a:t> </a:t>
            </a:r>
            <a:r>
              <a:rPr lang="en-US" dirty="0" err="1" smtClean="0"/>
              <a:t>cardiaque</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13</a:t>
            </a:fld>
            <a:endParaRPr lang="en-US"/>
          </a:p>
        </p:txBody>
      </p:sp>
    </p:spTree>
    <p:extLst>
      <p:ext uri="{BB962C8B-B14F-4D97-AF65-F5344CB8AC3E}">
        <p14:creationId xmlns:p14="http://schemas.microsoft.com/office/powerpoint/2010/main" val="172976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Distance RR </a:t>
            </a:r>
            <a:r>
              <a:rPr lang="en-US" dirty="0" err="1" smtClean="0"/>
              <a:t>en</a:t>
            </a:r>
            <a:r>
              <a:rPr lang="en-US" dirty="0" smtClean="0"/>
              <a:t> </a:t>
            </a:r>
            <a:r>
              <a:rPr lang="en-US" dirty="0" err="1" smtClean="0"/>
              <a:t>ms</a:t>
            </a:r>
            <a:r>
              <a:rPr lang="en-US" dirty="0" smtClean="0"/>
              <a:t> = </a:t>
            </a:r>
            <a:r>
              <a:rPr lang="en-US" dirty="0" err="1" smtClean="0"/>
              <a:t>nb</a:t>
            </a:r>
            <a:r>
              <a:rPr lang="en-US" dirty="0" smtClean="0"/>
              <a:t> de </a:t>
            </a:r>
            <a:r>
              <a:rPr lang="en-US" dirty="0" err="1" smtClean="0"/>
              <a:t>carrés</a:t>
            </a:r>
            <a:r>
              <a:rPr lang="en-US" dirty="0" smtClean="0"/>
              <a:t> </a:t>
            </a:r>
            <a:r>
              <a:rPr lang="en-US" dirty="0" err="1" smtClean="0"/>
              <a:t>en</a:t>
            </a:r>
            <a:r>
              <a:rPr lang="en-US" dirty="0" smtClean="0"/>
              <a:t> </a:t>
            </a:r>
            <a:r>
              <a:rPr lang="en-US" dirty="0" err="1" smtClean="0"/>
              <a:t>ms</a:t>
            </a:r>
            <a:r>
              <a:rPr lang="en-US" dirty="0" smtClean="0"/>
              <a:t> /300</a:t>
            </a:r>
          </a:p>
          <a:p>
            <a:r>
              <a:rPr lang="fr-FR" b="1" dirty="0"/>
              <a:t>SA</a:t>
            </a:r>
            <a:r>
              <a:rPr lang="ar-LB" b="1" dirty="0"/>
              <a:t> </a:t>
            </a:r>
            <a:r>
              <a:rPr lang="en-US" dirty="0" err="1"/>
              <a:t>noeud</a:t>
            </a:r>
            <a:r>
              <a:rPr lang="en-US" dirty="0"/>
              <a:t> </a:t>
            </a:r>
            <a:r>
              <a:rPr lang="en-US" b="1" dirty="0" err="1" smtClean="0"/>
              <a:t>sino-atriale</a:t>
            </a:r>
            <a:r>
              <a:rPr lang="en-US" b="1" dirty="0" smtClean="0"/>
              <a:t> </a:t>
            </a:r>
            <a:r>
              <a:rPr lang="fr-FR" b="1" dirty="0"/>
              <a:t/>
            </a:r>
            <a:br>
              <a:rPr lang="fr-FR" b="1" dirty="0"/>
            </a:br>
            <a:r>
              <a:rPr lang="fr-FR" b="1" dirty="0"/>
              <a:t>AV</a:t>
            </a:r>
            <a:r>
              <a:rPr lang="en-US" dirty="0"/>
              <a:t> </a:t>
            </a:r>
            <a:r>
              <a:rPr lang="en-US" dirty="0" err="1"/>
              <a:t>noeud</a:t>
            </a:r>
            <a:r>
              <a:rPr lang="en-US" dirty="0"/>
              <a:t> </a:t>
            </a:r>
            <a:r>
              <a:rPr lang="en-US" b="1" dirty="0" err="1"/>
              <a:t>auriculo-ventriculaire</a:t>
            </a:r>
            <a:r>
              <a:rPr lang="en-US" b="1" dirty="0"/>
              <a:t/>
            </a:r>
            <a:br>
              <a:rPr lang="en-US" b="1" dirty="0"/>
            </a:br>
            <a:r>
              <a:rPr lang="en-US" dirty="0"/>
              <a:t/>
            </a:r>
            <a:br>
              <a:rPr lang="en-US" dirty="0"/>
            </a:br>
            <a:r>
              <a:rPr lang="fr-FR" dirty="0"/>
              <a:t>Les cas dits </a:t>
            </a:r>
            <a:r>
              <a:rPr lang="fr-FR" b="1" dirty="0"/>
              <a:t>PAROXYSTIQUES </a:t>
            </a:r>
            <a:r>
              <a:rPr lang="fr-FR" dirty="0"/>
              <a:t>sont des épisodes qui commencent et qui s’arrêtent d’eux-mêmes. Ils sont parfois éphémères ou durent plusieurs secondes, minutes, heures ou mêmes jours. De manière générale, les épisodes commencent et s’arrêtent d’eux-mêmes en moins d’une semaine.</a:t>
            </a:r>
            <a:br>
              <a:rPr lang="fr-FR" dirty="0"/>
            </a:br>
            <a:r>
              <a:rPr lang="fr-FR" dirty="0"/>
              <a:t>On parle de fibrillation </a:t>
            </a:r>
            <a:r>
              <a:rPr lang="fr-FR" dirty="0" smtClean="0"/>
              <a:t>atriale </a:t>
            </a:r>
            <a:r>
              <a:rPr lang="fr-FR" b="1" dirty="0"/>
              <a:t>PERSISTANTE QUAND </a:t>
            </a:r>
            <a:r>
              <a:rPr lang="fr-FR" dirty="0"/>
              <a:t>elle dure plus d’une semaine et ne s’arrête pas d’elle-même. Ce type de FA touche les patients qui doivent être traités par chocs électriques (</a:t>
            </a:r>
            <a:r>
              <a:rPr lang="fr-FR" dirty="0" err="1"/>
              <a:t>cardioversion</a:t>
            </a:r>
            <a:r>
              <a:rPr lang="fr-FR" dirty="0"/>
              <a:t> électrique) ou par médicament (</a:t>
            </a:r>
            <a:r>
              <a:rPr lang="fr-FR" dirty="0" err="1"/>
              <a:t>cardioversion</a:t>
            </a:r>
            <a:r>
              <a:rPr lang="fr-FR" dirty="0"/>
              <a:t> chimique ou pharmacologique) dans l’espoir d’aider le </a:t>
            </a:r>
            <a:r>
              <a:rPr lang="fr-FR" dirty="0" err="1"/>
              <a:t>coeur</a:t>
            </a:r>
            <a:r>
              <a:rPr lang="fr-FR" dirty="0"/>
              <a:t> à retrouver son rythme sinusal normal.</a:t>
            </a:r>
            <a:br>
              <a:rPr lang="fr-FR" dirty="0"/>
            </a:br>
            <a:r>
              <a:rPr lang="fr-FR" dirty="0"/>
              <a:t>La fibrillation </a:t>
            </a:r>
            <a:r>
              <a:rPr lang="fr-FR" dirty="0" smtClean="0"/>
              <a:t>atriale </a:t>
            </a:r>
            <a:r>
              <a:rPr lang="fr-FR" b="1" dirty="0"/>
              <a:t>PERMANENTE </a:t>
            </a:r>
            <a:r>
              <a:rPr lang="fr-FR" dirty="0"/>
              <a:t>décrit des cas « acceptés » de FA qui durent plus d’un an. Le terme « accepté » est utilisé lorsque des professionnels de la santé ont décidé de garder une FA continue, sans essayer de rétablir un rythme sinusal normal; c’est généralement le cas quand plusieurs tentatives de rétablir le rythme n’ont pas réussi (</a:t>
            </a:r>
            <a:r>
              <a:rPr lang="fr-FR" dirty="0" err="1"/>
              <a:t>cardioversion</a:t>
            </a:r>
            <a:r>
              <a:rPr lang="fr-FR" dirty="0"/>
              <a:t> échouée). On peut également utiliser ce terme si le cardiologue a établi qu’il n’était pas nécessaire (ou possible) d’arrêter la FA.</a:t>
            </a:r>
            <a:r>
              <a:rPr lang="en-US" b="1" dirty="0"/>
              <a:t> </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14</a:t>
            </a:fld>
            <a:endParaRPr lang="en-US"/>
          </a:p>
        </p:txBody>
      </p:sp>
    </p:spTree>
    <p:extLst>
      <p:ext uri="{BB962C8B-B14F-4D97-AF65-F5344CB8AC3E}">
        <p14:creationId xmlns:p14="http://schemas.microsoft.com/office/powerpoint/2010/main" val="401248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0615" indent="-350615">
              <a:buClr>
                <a:schemeClr val="tx1"/>
              </a:buClr>
              <a:buFont typeface="Arial" panose="020B0604020202020204" pitchFamily="34" charset="0"/>
              <a:buChar char="•"/>
            </a:pPr>
            <a:r>
              <a:rPr lang="en-US" dirty="0"/>
              <a:t>UCI Repository Warehouse’s [28] database (3 studies)</a:t>
            </a:r>
          </a:p>
          <a:p>
            <a:pPr marL="350615" indent="-350615">
              <a:buClr>
                <a:schemeClr val="tx1"/>
              </a:buClr>
              <a:buFont typeface="Arial" panose="020B0604020202020204" pitchFamily="34" charset="0"/>
              <a:buChar char="•"/>
            </a:pPr>
            <a:r>
              <a:rPr lang="en-US" dirty="0"/>
              <a:t> Mayo Clinic [32] ECG Laboratory’s database (1 study)</a:t>
            </a:r>
          </a:p>
          <a:p>
            <a:pPr marL="350615" indent="-350615">
              <a:buClr>
                <a:schemeClr val="tx1"/>
              </a:buClr>
              <a:buFont typeface="Arial" panose="020B0604020202020204" pitchFamily="34" charset="0"/>
              <a:buChar char="•"/>
            </a:pPr>
            <a:r>
              <a:rPr lang="en-US" dirty="0"/>
              <a:t>Medical Information Mart for Intensive Care III database [34] (1 study)</a:t>
            </a:r>
          </a:p>
          <a:p>
            <a:pPr marL="350615" indent="-350615">
              <a:buClr>
                <a:schemeClr val="tx1"/>
              </a:buClr>
              <a:buFont typeface="Arial" panose="020B0604020202020204" pitchFamily="34" charset="0"/>
              <a:buChar char="•"/>
            </a:pPr>
            <a:r>
              <a:rPr lang="en-US" dirty="0"/>
              <a:t>The Atrial Fibrillation Prediction Database [22] (5 studies).</a:t>
            </a:r>
          </a:p>
          <a:p>
            <a:pPr marL="350615" indent="-350615">
              <a:buClr>
                <a:schemeClr val="tx1"/>
              </a:buClr>
              <a:buFont typeface="Arial" panose="020B0604020202020204" pitchFamily="34" charset="0"/>
              <a:buChar char="•"/>
            </a:pPr>
            <a:r>
              <a:rPr lang="en-US" dirty="0"/>
              <a:t>China </a:t>
            </a:r>
            <a:r>
              <a:rPr lang="en-US" dirty="0" err="1"/>
              <a:t>Kadoorie</a:t>
            </a:r>
            <a:r>
              <a:rPr lang="en-US" dirty="0"/>
              <a:t> Biobank’s [26] database (1 study). </a:t>
            </a:r>
          </a:p>
          <a:p>
            <a:pPr marL="350615" indent="-350615">
              <a:buClr>
                <a:schemeClr val="tx1"/>
              </a:buClr>
              <a:buFont typeface="Arial" panose="020B0604020202020204" pitchFamily="34" charset="0"/>
              <a:buChar char="•"/>
            </a:pPr>
            <a:r>
              <a:rPr lang="en-US" dirty="0"/>
              <a:t>Gulf Survey of AF Events .</a:t>
            </a:r>
          </a:p>
          <a:p>
            <a:pPr marL="350615" indent="-350615">
              <a:buClr>
                <a:schemeClr val="tx1"/>
              </a:buClr>
              <a:buFont typeface="Arial" panose="020B0604020202020204" pitchFamily="34" charset="0"/>
              <a:buChar char="•"/>
            </a:pPr>
            <a:r>
              <a:rPr lang="en-US" dirty="0"/>
              <a:t>PAF Prediction Challenge Database 2001.</a:t>
            </a:r>
          </a:p>
          <a:p>
            <a:pPr marL="350615" indent="-350615">
              <a:buClr>
                <a:schemeClr val="tx1"/>
              </a:buClr>
              <a:buFont typeface="Arial" panose="020B0604020202020204" pitchFamily="34" charset="0"/>
              <a:buChar char="•"/>
            </a:pPr>
            <a:r>
              <a:rPr lang="en-US" dirty="0" err="1"/>
              <a:t>Intracardiac</a:t>
            </a:r>
            <a:r>
              <a:rPr lang="en-US" dirty="0"/>
              <a:t> Atrial Fibrillation Database 2003 .</a:t>
            </a:r>
          </a:p>
          <a:p>
            <a:pPr marL="350615" indent="-350615">
              <a:buClr>
                <a:schemeClr val="tx1"/>
              </a:buClr>
              <a:buFont typeface="Arial" panose="020B0604020202020204" pitchFamily="34" charset="0"/>
              <a:buChar char="•"/>
            </a:pPr>
            <a:r>
              <a:rPr lang="da-DK" dirty="0"/>
              <a:t>AF Termination Challenge Database 2004.</a:t>
            </a:r>
          </a:p>
          <a:p>
            <a:pPr marL="350615" indent="-350615">
              <a:buClr>
                <a:schemeClr val="tx1"/>
              </a:buClr>
              <a:buFont typeface="Arial" panose="020B0604020202020204" pitchFamily="34" charset="0"/>
              <a:buChar char="•"/>
            </a:pPr>
            <a:r>
              <a:rPr lang="en-US" dirty="0"/>
              <a:t>Long Term AF Database 2008</a:t>
            </a:r>
          </a:p>
          <a:p>
            <a:pPr marL="350615" indent="-350615">
              <a:buClr>
                <a:schemeClr val="tx1"/>
              </a:buClr>
              <a:buFont typeface="Arial" panose="020B0604020202020204" pitchFamily="34" charset="0"/>
              <a:buChar char="•"/>
            </a:pPr>
            <a:r>
              <a:rPr lang="fr-FR" dirty="0"/>
              <a:t>3.3 Les bases de référence des ECG Des laboratoires et des hôpitaux spécialises en cardiologie ont crée des bases de données de référence en sauvegardant une grande variété d’´électrocardiogrammes contenant des cas rarement observées ou cliniquement importants [31]. Ces principales bases de données sont : </a:t>
            </a:r>
          </a:p>
          <a:p>
            <a:pPr lvl="0">
              <a:buClr>
                <a:schemeClr val="tx1"/>
              </a:buClr>
            </a:pPr>
            <a:r>
              <a:rPr lang="fr-FR" dirty="0"/>
              <a:t>3.3.1 MIT-BIH </a:t>
            </a:r>
            <a:r>
              <a:rPr lang="fr-FR" dirty="0" err="1"/>
              <a:t>Database</a:t>
            </a:r>
            <a:r>
              <a:rPr lang="fr-FR" dirty="0"/>
              <a:t> La base de données MIT-BIH a été créée par le MIT et “Boston Beth </a:t>
            </a:r>
            <a:r>
              <a:rPr lang="fr-FR" dirty="0" err="1"/>
              <a:t>Israel</a:t>
            </a:r>
            <a:r>
              <a:rPr lang="fr-FR" dirty="0"/>
              <a:t> </a:t>
            </a:r>
            <a:r>
              <a:rPr lang="fr-FR" dirty="0" err="1"/>
              <a:t>Hospital</a:t>
            </a:r>
            <a:r>
              <a:rPr lang="fr-FR" dirty="0"/>
              <a:t>”. Les signaux sont classés en dix catégories pathologiques (arythmie, fibrillation </a:t>
            </a:r>
            <a:r>
              <a:rPr lang="fr-FR" dirty="0" smtClean="0"/>
              <a:t>atriale..), </a:t>
            </a:r>
            <a:r>
              <a:rPr lang="fr-FR" dirty="0"/>
              <a:t>une bonne partie de ces données est requise par la norme ANSI pour tester les appareils ambulatoires d’enregistrements et de mesures des ECG. La catégorie MIT-BIH </a:t>
            </a:r>
            <a:r>
              <a:rPr lang="fr-FR" dirty="0" err="1"/>
              <a:t>Arrhythmia</a:t>
            </a:r>
            <a:r>
              <a:rPr lang="fr-FR" dirty="0"/>
              <a:t> est la plus utilisée [32]. Elle contient 48 demi-heures d’enregistrements de signaux ECG qui sont annotées manuellement par des experts (fréquence d’´échantillonnage : 360Hz, résolution : 11 bits sur une plage de 10 mV). Certains de ces ECG (n° : 100 et 107) contiennent des pics R bien identifiés et d’autres informations physiologiques très intéressantes, d’autres contiennent des complexes QRS difficiles `a détecter et des formes anormales, du bruit et des artéfacts (ECG n° : 108 et 207) . </a:t>
            </a:r>
          </a:p>
          <a:p>
            <a:pPr lvl="0">
              <a:buClr>
                <a:schemeClr val="tx1"/>
              </a:buClr>
            </a:pPr>
            <a:r>
              <a:rPr lang="fr-FR" dirty="0"/>
              <a:t>3.3.2 AHA </a:t>
            </a:r>
            <a:r>
              <a:rPr lang="fr-FR" dirty="0" err="1"/>
              <a:t>Database</a:t>
            </a:r>
            <a:r>
              <a:rPr lang="fr-FR" dirty="0"/>
              <a:t> La base de données “American </a:t>
            </a:r>
            <a:r>
              <a:rPr lang="fr-FR" dirty="0" err="1"/>
              <a:t>Heart</a:t>
            </a:r>
            <a:r>
              <a:rPr lang="fr-FR" dirty="0"/>
              <a:t> Association” (AHA) a été mise en place pour l’évaluation des détecteurs d’arythmie ventriculaire [33]. Cette base de données contient 155 enregistrements de l’ECG ambulatoire avec une fréquence d’échantillonnage de 250 Hz et une résolution de 12 bits sur 20 mV. Elle a été classé en huit groupes et chacun représente différents types de pathologies cardiaques. Il existe deux versions disponibles de cette base de données : la version courte qui comprend cinq minutes d’enregistrement et la version longue avec des ECG d’une durée de 2,5 heures.</a:t>
            </a:r>
          </a:p>
          <a:p>
            <a:pPr lvl="0">
              <a:buClr>
                <a:schemeClr val="tx1"/>
              </a:buClr>
            </a:pPr>
            <a:r>
              <a:rPr lang="fr-FR" dirty="0"/>
              <a:t> 3.3.3 ABE Les bibliothèques électrocardiogramme Ann Arbor (ABE) [34] sont une collection de plus de 800 enregistrements, chacune se compose d’´électrocardiogrammes intracardiaques unipolaire et bipolaire et un ECG de surface. Cette base de données est particulièrement utile pour évaluer l’implantation d’algorithmes dans les dispositifs électroniques. </a:t>
            </a:r>
          </a:p>
          <a:p>
            <a:pPr lvl="0">
              <a:buClr>
                <a:schemeClr val="tx1"/>
              </a:buClr>
            </a:pPr>
            <a:r>
              <a:rPr lang="fr-FR" dirty="0"/>
              <a:t>3.3.4 La Base de données CST Les Normes Communes pour Electrocardiographie (CST) [35] sont la principale base de ´ données pour l’évaluation des analyseurs d’ECG. Cette base de données contient environ 1000 enregistrements obtenus en multi-dérivations (12 ou 15 capteurs). </a:t>
            </a:r>
          </a:p>
          <a:p>
            <a:pPr lvl="0">
              <a:buClr>
                <a:schemeClr val="tx1"/>
              </a:buClr>
            </a:pPr>
            <a:r>
              <a:rPr lang="fr-FR" dirty="0"/>
              <a:t>3.3.5 QT MIT base de données QT est une base de données conçue pour l’évaluation des approches et des techniques qui permettent de détecter les frontières de forme d’onde de l’ECG [36]. Elle se compose de 105 enregistrements de 15 minutes avec une grande variété de morphologies QRS et ST-T. Des annotations manuellement ajoutées par des experts sur les formes d’ondes de chaque enregistrement.</a:t>
            </a:r>
            <a:endParaRPr lang="fr-FR"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15</a:t>
            </a:fld>
            <a:endParaRPr lang="en-US"/>
          </a:p>
        </p:txBody>
      </p:sp>
    </p:spTree>
    <p:extLst>
      <p:ext uri="{BB962C8B-B14F-4D97-AF65-F5344CB8AC3E}">
        <p14:creationId xmlns:p14="http://schemas.microsoft.com/office/powerpoint/2010/main" val="3624595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 deviation </a:t>
            </a:r>
            <a:r>
              <a:rPr lang="en-US" dirty="0" err="1" smtClean="0"/>
              <a:t>moyenne</a:t>
            </a:r>
            <a:r>
              <a:rPr lang="en-US" dirty="0" smtClean="0"/>
              <a:t> </a:t>
            </a:r>
            <a:r>
              <a:rPr lang="en-US" dirty="0" err="1" smtClean="0"/>
              <a:t>c’est</a:t>
            </a:r>
            <a:r>
              <a:rPr lang="en-US" dirty="0" smtClean="0"/>
              <a:t> la </a:t>
            </a:r>
            <a:r>
              <a:rPr lang="en-US" dirty="0" err="1" smtClean="0"/>
              <a:t>moyenne</a:t>
            </a:r>
            <a:r>
              <a:rPr lang="en-US" dirty="0" smtClean="0"/>
              <a:t> des differences entre les </a:t>
            </a:r>
            <a:r>
              <a:rPr lang="en-US" dirty="0" err="1" smtClean="0"/>
              <a:t>valeurs</a:t>
            </a:r>
            <a:r>
              <a:rPr lang="en-US" dirty="0" smtClean="0"/>
              <a:t> observes et la </a:t>
            </a:r>
            <a:r>
              <a:rPr lang="en-US" dirty="0" err="1" smtClean="0"/>
              <a:t>valeur</a:t>
            </a:r>
            <a:r>
              <a:rPr lang="en-US" dirty="0" smtClean="0"/>
              <a:t> </a:t>
            </a:r>
            <a:r>
              <a:rPr lang="en-US" dirty="0" err="1" smtClean="0"/>
              <a:t>moyenne</a:t>
            </a:r>
            <a:r>
              <a:rPr lang="en-US" dirty="0" smtClean="0"/>
              <a:t> de la variable sur la </a:t>
            </a:r>
            <a:r>
              <a:rPr lang="en-US" dirty="0" err="1" smtClean="0"/>
              <a:t>période</a:t>
            </a:r>
            <a:r>
              <a:rPr lang="en-US" dirty="0" smtClean="0"/>
              <a:t> </a:t>
            </a:r>
            <a:r>
              <a:rPr lang="en-US" dirty="0" err="1" smtClean="0"/>
              <a:t>considéré</a:t>
            </a:r>
            <a:r>
              <a:rPr lang="en-US" dirty="0" smtClean="0"/>
              <a:t>.</a:t>
            </a:r>
          </a:p>
          <a:p>
            <a:r>
              <a:rPr lang="en-US" dirty="0" smtClean="0"/>
              <a:t>*</a:t>
            </a:r>
            <a:r>
              <a:rPr lang="en-US" dirty="0" err="1" smtClean="0"/>
              <a:t>L’écart</a:t>
            </a:r>
            <a:r>
              <a:rPr lang="en-US" dirty="0" smtClean="0"/>
              <a:t> type </a:t>
            </a:r>
            <a:r>
              <a:rPr lang="en-US" dirty="0" err="1" smtClean="0"/>
              <a:t>est</a:t>
            </a:r>
            <a:r>
              <a:rPr lang="en-US" dirty="0" smtClean="0"/>
              <a:t> un </a:t>
            </a:r>
            <a:r>
              <a:rPr lang="en-US" dirty="0" err="1" smtClean="0"/>
              <a:t>indice</a:t>
            </a:r>
            <a:r>
              <a:rPr lang="en-US" dirty="0" smtClean="0"/>
              <a:t> de dispersion..</a:t>
            </a:r>
          </a:p>
          <a:p>
            <a:r>
              <a:rPr lang="en-US" dirty="0" smtClean="0"/>
              <a:t>*</a:t>
            </a:r>
            <a:r>
              <a:rPr lang="en-US" dirty="0" err="1" smtClean="0"/>
              <a:t>L’écart</a:t>
            </a:r>
            <a:r>
              <a:rPr lang="en-US" dirty="0" smtClean="0"/>
              <a:t> type de la </a:t>
            </a:r>
            <a:r>
              <a:rPr lang="en-US" dirty="0" err="1" smtClean="0"/>
              <a:t>moyenne</a:t>
            </a:r>
            <a:r>
              <a:rPr lang="en-US" dirty="0" smtClean="0"/>
              <a:t> des </a:t>
            </a:r>
            <a:r>
              <a:rPr lang="en-US" dirty="0" err="1" smtClean="0"/>
              <a:t>mesures</a:t>
            </a:r>
            <a:r>
              <a:rPr lang="en-US" dirty="0" smtClean="0"/>
              <a:t> </a:t>
            </a:r>
            <a:r>
              <a:rPr lang="en-US" dirty="0" err="1" smtClean="0"/>
              <a:t>définit</a:t>
            </a:r>
            <a:r>
              <a:rPr lang="en-US" dirty="0" smtClean="0"/>
              <a:t> la </a:t>
            </a:r>
            <a:r>
              <a:rPr lang="en-US" dirty="0" err="1" smtClean="0"/>
              <a:t>variabilité</a:t>
            </a:r>
            <a:r>
              <a:rPr lang="en-US" dirty="0" smtClean="0"/>
              <a:t> </a:t>
            </a:r>
            <a:r>
              <a:rPr lang="en-US" dirty="0" err="1" smtClean="0"/>
              <a:t>absolue</a:t>
            </a:r>
            <a:r>
              <a:rPr lang="en-US" baseline="0" dirty="0" smtClean="0"/>
              <a:t> </a:t>
            </a:r>
            <a:r>
              <a:rPr lang="en-US" baseline="0" dirty="0" err="1" smtClean="0"/>
              <a:t>dans</a:t>
            </a:r>
            <a:r>
              <a:rPr lang="en-US" baseline="0" dirty="0" smtClean="0"/>
              <a:t> </a:t>
            </a:r>
            <a:r>
              <a:rPr lang="en-US" baseline="0" dirty="0" err="1" smtClean="0"/>
              <a:t>l’écart</a:t>
            </a:r>
            <a:r>
              <a:rPr lang="en-US" baseline="0" dirty="0" smtClean="0"/>
              <a:t> type sur la </a:t>
            </a:r>
            <a:r>
              <a:rPr lang="en-US" baseline="0" dirty="0" err="1" smtClean="0"/>
              <a:t>moyenne</a:t>
            </a:r>
            <a:r>
              <a:rPr lang="en-US" baseline="0" dirty="0" smtClean="0"/>
              <a:t> </a:t>
            </a:r>
            <a:r>
              <a:rPr lang="en-US" baseline="0" dirty="0" err="1" smtClean="0"/>
              <a:t>ou</a:t>
            </a:r>
            <a:r>
              <a:rPr lang="en-US" baseline="0" dirty="0" smtClean="0"/>
              <a:t> coefficients de variation.</a:t>
            </a:r>
            <a:endParaRPr lang="en-US" dirty="0" smtClean="0"/>
          </a:p>
          <a:p>
            <a:r>
              <a:rPr lang="en-US" dirty="0" smtClean="0"/>
              <a:t>*La FFT a </a:t>
            </a:r>
            <a:r>
              <a:rPr lang="en-US" dirty="0" err="1" smtClean="0"/>
              <a:t>une</a:t>
            </a:r>
            <a:r>
              <a:rPr lang="en-US" dirty="0" smtClean="0"/>
              <a:t> Fe =4Hz .La </a:t>
            </a:r>
            <a:r>
              <a:rPr lang="en-US" dirty="0" err="1" smtClean="0"/>
              <a:t>fmax</a:t>
            </a:r>
            <a:r>
              <a:rPr lang="en-US" dirty="0" smtClean="0"/>
              <a:t> de </a:t>
            </a:r>
            <a:r>
              <a:rPr lang="en-US" dirty="0" err="1" smtClean="0"/>
              <a:t>l’ECG</a:t>
            </a:r>
            <a:r>
              <a:rPr lang="en-US" dirty="0" smtClean="0"/>
              <a:t> </a:t>
            </a:r>
            <a:r>
              <a:rPr lang="en-US" dirty="0" err="1" smtClean="0"/>
              <a:t>est</a:t>
            </a:r>
            <a:r>
              <a:rPr lang="en-US" dirty="0" smtClean="0"/>
              <a:t> de 2 Hz . La FFT </a:t>
            </a:r>
            <a:r>
              <a:rPr lang="en-US" dirty="0" err="1" smtClean="0"/>
              <a:t>nécessite</a:t>
            </a:r>
            <a:r>
              <a:rPr lang="en-US" dirty="0" smtClean="0"/>
              <a:t> la </a:t>
            </a:r>
            <a:r>
              <a:rPr lang="en-US" dirty="0" err="1" smtClean="0"/>
              <a:t>stabilité</a:t>
            </a:r>
            <a:r>
              <a:rPr lang="en-US" dirty="0" smtClean="0"/>
              <a:t> du signal</a:t>
            </a:r>
            <a:r>
              <a:rPr lang="en-US" baseline="0" dirty="0" smtClean="0"/>
              <a:t> c-à-d </a:t>
            </a:r>
            <a:r>
              <a:rPr lang="en-US" baseline="0" dirty="0" err="1" smtClean="0"/>
              <a:t>sa</a:t>
            </a:r>
            <a:r>
              <a:rPr lang="en-US" baseline="0" dirty="0" smtClean="0"/>
              <a:t> </a:t>
            </a:r>
            <a:r>
              <a:rPr lang="en-US" baseline="0" dirty="0" err="1" smtClean="0"/>
              <a:t>moyenne</a:t>
            </a:r>
            <a:r>
              <a:rPr lang="en-US" baseline="0" dirty="0" smtClean="0"/>
              <a:t> et </a:t>
            </a:r>
            <a:r>
              <a:rPr lang="en-US" baseline="0" dirty="0" err="1" smtClean="0"/>
              <a:t>sa</a:t>
            </a:r>
            <a:r>
              <a:rPr lang="en-US" baseline="0" dirty="0" smtClean="0"/>
              <a:t> variance ne depend pas du temps .Pour un ECG car </a:t>
            </a:r>
            <a:r>
              <a:rPr lang="en-US" baseline="0" dirty="0" err="1" smtClean="0"/>
              <a:t>il</a:t>
            </a:r>
            <a:r>
              <a:rPr lang="en-US" baseline="0" dirty="0" smtClean="0"/>
              <a:t> depend du temps la </a:t>
            </a:r>
            <a:r>
              <a:rPr lang="en-US" baseline="0" dirty="0" err="1" smtClean="0"/>
              <a:t>moyenne</a:t>
            </a:r>
            <a:r>
              <a:rPr lang="en-US" baseline="0" dirty="0" smtClean="0"/>
              <a:t> et la variance </a:t>
            </a:r>
            <a:r>
              <a:rPr lang="en-US" baseline="0" dirty="0" err="1" smtClean="0"/>
              <a:t>sont</a:t>
            </a:r>
            <a:r>
              <a:rPr lang="en-US" baseline="0" dirty="0" smtClean="0"/>
              <a:t> </a:t>
            </a:r>
            <a:r>
              <a:rPr lang="en-US" baseline="0" dirty="0" err="1" smtClean="0"/>
              <a:t>calculés</a:t>
            </a:r>
            <a:r>
              <a:rPr lang="en-US" baseline="0" dirty="0" smtClean="0"/>
              <a:t> avec un signal </a:t>
            </a:r>
            <a:r>
              <a:rPr lang="en-US" baseline="0" dirty="0" err="1" smtClean="0"/>
              <a:t>d’auto</a:t>
            </a:r>
            <a:r>
              <a:rPr lang="en-US" baseline="0" dirty="0" smtClean="0"/>
              <a:t>-correlation </a:t>
            </a:r>
            <a:r>
              <a:rPr lang="en-US" baseline="0" dirty="0" err="1" smtClean="0"/>
              <a:t>d’où</a:t>
            </a:r>
            <a:r>
              <a:rPr lang="en-US" baseline="0" dirty="0" smtClean="0"/>
              <a:t> la </a:t>
            </a:r>
            <a:r>
              <a:rPr lang="en-US" baseline="0" dirty="0" err="1" smtClean="0"/>
              <a:t>densité</a:t>
            </a:r>
            <a:r>
              <a:rPr lang="en-US" baseline="0" dirty="0" smtClean="0"/>
              <a:t> </a:t>
            </a:r>
            <a:r>
              <a:rPr lang="en-US" baseline="0" dirty="0" err="1" smtClean="0"/>
              <a:t>spectrale</a:t>
            </a:r>
            <a:r>
              <a:rPr lang="en-US" baseline="0" dirty="0" smtClean="0"/>
              <a:t> de puissance PSD </a:t>
            </a:r>
            <a:r>
              <a:rPr lang="en-US" baseline="0" dirty="0" err="1" smtClean="0"/>
              <a:t>en</a:t>
            </a:r>
            <a:r>
              <a:rPr lang="en-US" baseline="0" dirty="0" smtClean="0"/>
              <a:t> ms2/Hz </a:t>
            </a:r>
            <a:r>
              <a:rPr lang="en-US" baseline="0" dirty="0" err="1" smtClean="0"/>
              <a:t>donc</a:t>
            </a:r>
            <a:r>
              <a:rPr lang="en-US" baseline="0" dirty="0" smtClean="0"/>
              <a:t> </a:t>
            </a:r>
            <a:r>
              <a:rPr lang="en-US" baseline="0" dirty="0" err="1" smtClean="0"/>
              <a:t>il</a:t>
            </a:r>
            <a:r>
              <a:rPr lang="en-US" baseline="0" dirty="0" smtClean="0"/>
              <a:t> </a:t>
            </a:r>
            <a:r>
              <a:rPr lang="en-US" baseline="0" dirty="0" err="1" smtClean="0"/>
              <a:t>revèle</a:t>
            </a:r>
            <a:r>
              <a:rPr lang="en-US" baseline="0" dirty="0" smtClean="0"/>
              <a:t> 4 </a:t>
            </a:r>
            <a:r>
              <a:rPr lang="en-US" baseline="0" dirty="0" err="1" smtClean="0"/>
              <a:t>bandes</a:t>
            </a:r>
            <a:r>
              <a:rPr lang="en-US" baseline="0" dirty="0" smtClean="0"/>
              <a:t> </a:t>
            </a:r>
            <a:r>
              <a:rPr lang="en-US" baseline="0" dirty="0" err="1" smtClean="0"/>
              <a:t>fondamentales</a:t>
            </a:r>
            <a:endParaRPr lang="en-US" baseline="0" dirty="0" smtClean="0"/>
          </a:p>
          <a:p>
            <a:r>
              <a:rPr lang="en-US" baseline="0" dirty="0" smtClean="0"/>
              <a:t>Livre : </a:t>
            </a:r>
            <a:r>
              <a:rPr lang="en-US" baseline="0" dirty="0" err="1" smtClean="0"/>
              <a:t>l’interval</a:t>
            </a:r>
            <a:r>
              <a:rPr lang="en-US" baseline="0" dirty="0" smtClean="0"/>
              <a:t> QT pour Jean </a:t>
            </a:r>
            <a:r>
              <a:rPr lang="en-US" baseline="0" dirty="0" err="1" smtClean="0"/>
              <a:t>Ginestes</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16</a:t>
            </a:fld>
            <a:endParaRPr lang="en-US"/>
          </a:p>
        </p:txBody>
      </p:sp>
    </p:spTree>
    <p:extLst>
      <p:ext uri="{BB962C8B-B14F-4D97-AF65-F5344CB8AC3E}">
        <p14:creationId xmlns:p14="http://schemas.microsoft.com/office/powerpoint/2010/main" val="18493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 deviation </a:t>
            </a:r>
            <a:r>
              <a:rPr lang="en-US" dirty="0" err="1" smtClean="0"/>
              <a:t>moyenne</a:t>
            </a:r>
            <a:r>
              <a:rPr lang="en-US" dirty="0" smtClean="0"/>
              <a:t> </a:t>
            </a:r>
            <a:r>
              <a:rPr lang="en-US" dirty="0" err="1" smtClean="0"/>
              <a:t>c’est</a:t>
            </a:r>
            <a:r>
              <a:rPr lang="en-US" dirty="0" smtClean="0"/>
              <a:t> la </a:t>
            </a:r>
            <a:r>
              <a:rPr lang="en-US" dirty="0" err="1" smtClean="0"/>
              <a:t>moyenne</a:t>
            </a:r>
            <a:r>
              <a:rPr lang="en-US" dirty="0" smtClean="0"/>
              <a:t> des differences entre les </a:t>
            </a:r>
            <a:r>
              <a:rPr lang="en-US" dirty="0" err="1" smtClean="0"/>
              <a:t>valeurs</a:t>
            </a:r>
            <a:r>
              <a:rPr lang="en-US" dirty="0" smtClean="0"/>
              <a:t> observes et la </a:t>
            </a:r>
            <a:r>
              <a:rPr lang="en-US" dirty="0" err="1" smtClean="0"/>
              <a:t>valeur</a:t>
            </a:r>
            <a:r>
              <a:rPr lang="en-US" dirty="0" smtClean="0"/>
              <a:t> </a:t>
            </a:r>
            <a:r>
              <a:rPr lang="en-US" dirty="0" err="1" smtClean="0"/>
              <a:t>moyenne</a:t>
            </a:r>
            <a:r>
              <a:rPr lang="en-US" dirty="0" smtClean="0"/>
              <a:t> de la variable sur la </a:t>
            </a:r>
            <a:r>
              <a:rPr lang="en-US" dirty="0" err="1" smtClean="0"/>
              <a:t>période</a:t>
            </a:r>
            <a:r>
              <a:rPr lang="en-US" dirty="0" smtClean="0"/>
              <a:t> </a:t>
            </a:r>
            <a:r>
              <a:rPr lang="en-US" dirty="0" err="1" smtClean="0"/>
              <a:t>considéré</a:t>
            </a:r>
            <a:r>
              <a:rPr lang="en-US" dirty="0" smtClean="0"/>
              <a:t>.</a:t>
            </a:r>
          </a:p>
          <a:p>
            <a:r>
              <a:rPr lang="en-US" dirty="0" smtClean="0"/>
              <a:t>*</a:t>
            </a:r>
            <a:r>
              <a:rPr lang="en-US" dirty="0" err="1" smtClean="0"/>
              <a:t>L’écart</a:t>
            </a:r>
            <a:r>
              <a:rPr lang="en-US" dirty="0" smtClean="0"/>
              <a:t> type </a:t>
            </a:r>
            <a:r>
              <a:rPr lang="en-US" dirty="0" err="1" smtClean="0"/>
              <a:t>est</a:t>
            </a:r>
            <a:r>
              <a:rPr lang="en-US" dirty="0" smtClean="0"/>
              <a:t> un </a:t>
            </a:r>
            <a:r>
              <a:rPr lang="en-US" dirty="0" err="1" smtClean="0"/>
              <a:t>indice</a:t>
            </a:r>
            <a:r>
              <a:rPr lang="en-US" dirty="0" smtClean="0"/>
              <a:t> de dispersion..</a:t>
            </a:r>
          </a:p>
          <a:p>
            <a:r>
              <a:rPr lang="en-US" dirty="0" smtClean="0"/>
              <a:t>*</a:t>
            </a:r>
            <a:r>
              <a:rPr lang="en-US" dirty="0" err="1" smtClean="0"/>
              <a:t>L’écart</a:t>
            </a:r>
            <a:r>
              <a:rPr lang="en-US" dirty="0" smtClean="0"/>
              <a:t> type de la </a:t>
            </a:r>
            <a:r>
              <a:rPr lang="en-US" dirty="0" err="1" smtClean="0"/>
              <a:t>moyenne</a:t>
            </a:r>
            <a:r>
              <a:rPr lang="en-US" dirty="0" smtClean="0"/>
              <a:t> des </a:t>
            </a:r>
            <a:r>
              <a:rPr lang="en-US" dirty="0" err="1" smtClean="0"/>
              <a:t>mesures</a:t>
            </a:r>
            <a:r>
              <a:rPr lang="en-US" dirty="0" smtClean="0"/>
              <a:t> </a:t>
            </a:r>
            <a:r>
              <a:rPr lang="en-US" dirty="0" err="1" smtClean="0"/>
              <a:t>définit</a:t>
            </a:r>
            <a:r>
              <a:rPr lang="en-US" dirty="0" smtClean="0"/>
              <a:t> la </a:t>
            </a:r>
            <a:r>
              <a:rPr lang="en-US" dirty="0" err="1" smtClean="0"/>
              <a:t>variabilité</a:t>
            </a:r>
            <a:r>
              <a:rPr lang="en-US" dirty="0" smtClean="0"/>
              <a:t> </a:t>
            </a:r>
            <a:r>
              <a:rPr lang="en-US" dirty="0" err="1" smtClean="0"/>
              <a:t>absolue</a:t>
            </a:r>
            <a:r>
              <a:rPr lang="en-US" baseline="0" dirty="0" smtClean="0"/>
              <a:t> </a:t>
            </a:r>
            <a:r>
              <a:rPr lang="en-US" baseline="0" dirty="0" err="1" smtClean="0"/>
              <a:t>dans</a:t>
            </a:r>
            <a:r>
              <a:rPr lang="en-US" baseline="0" dirty="0" smtClean="0"/>
              <a:t> </a:t>
            </a:r>
            <a:r>
              <a:rPr lang="en-US" baseline="0" dirty="0" err="1" smtClean="0"/>
              <a:t>l’écart</a:t>
            </a:r>
            <a:r>
              <a:rPr lang="en-US" baseline="0" dirty="0" smtClean="0"/>
              <a:t> type sur la </a:t>
            </a:r>
            <a:r>
              <a:rPr lang="en-US" baseline="0" dirty="0" err="1" smtClean="0"/>
              <a:t>moyenne</a:t>
            </a:r>
            <a:r>
              <a:rPr lang="en-US" baseline="0" dirty="0" smtClean="0"/>
              <a:t> </a:t>
            </a:r>
            <a:r>
              <a:rPr lang="en-US" baseline="0" dirty="0" err="1" smtClean="0"/>
              <a:t>ou</a:t>
            </a:r>
            <a:r>
              <a:rPr lang="en-US" baseline="0" dirty="0" smtClean="0"/>
              <a:t> coefficients de variation.</a:t>
            </a:r>
            <a:endParaRPr lang="en-US" dirty="0" smtClean="0"/>
          </a:p>
          <a:p>
            <a:r>
              <a:rPr lang="en-US" dirty="0" smtClean="0"/>
              <a:t>*La FFT a </a:t>
            </a:r>
            <a:r>
              <a:rPr lang="en-US" dirty="0" err="1" smtClean="0"/>
              <a:t>une</a:t>
            </a:r>
            <a:r>
              <a:rPr lang="en-US" dirty="0" smtClean="0"/>
              <a:t> Fe =4Hz .La </a:t>
            </a:r>
            <a:r>
              <a:rPr lang="en-US" dirty="0" err="1" smtClean="0"/>
              <a:t>fmax</a:t>
            </a:r>
            <a:r>
              <a:rPr lang="en-US" dirty="0" smtClean="0"/>
              <a:t> de </a:t>
            </a:r>
            <a:r>
              <a:rPr lang="en-US" dirty="0" err="1" smtClean="0"/>
              <a:t>l’ECG</a:t>
            </a:r>
            <a:r>
              <a:rPr lang="en-US" dirty="0" smtClean="0"/>
              <a:t> </a:t>
            </a:r>
            <a:r>
              <a:rPr lang="en-US" dirty="0" err="1" smtClean="0"/>
              <a:t>est</a:t>
            </a:r>
            <a:r>
              <a:rPr lang="en-US" dirty="0" smtClean="0"/>
              <a:t> de 2 Hz . La FFT </a:t>
            </a:r>
            <a:r>
              <a:rPr lang="en-US" dirty="0" err="1" smtClean="0"/>
              <a:t>nécessite</a:t>
            </a:r>
            <a:r>
              <a:rPr lang="en-US" dirty="0" smtClean="0"/>
              <a:t> la </a:t>
            </a:r>
            <a:r>
              <a:rPr lang="en-US" dirty="0" err="1" smtClean="0"/>
              <a:t>stabilité</a:t>
            </a:r>
            <a:r>
              <a:rPr lang="en-US" dirty="0" smtClean="0"/>
              <a:t> du signal</a:t>
            </a:r>
            <a:r>
              <a:rPr lang="en-US" baseline="0" dirty="0" smtClean="0"/>
              <a:t> c-à-d </a:t>
            </a:r>
            <a:r>
              <a:rPr lang="en-US" baseline="0" dirty="0" err="1" smtClean="0"/>
              <a:t>sa</a:t>
            </a:r>
            <a:r>
              <a:rPr lang="en-US" baseline="0" dirty="0" smtClean="0"/>
              <a:t> </a:t>
            </a:r>
            <a:r>
              <a:rPr lang="en-US" baseline="0" dirty="0" err="1" smtClean="0"/>
              <a:t>moyenne</a:t>
            </a:r>
            <a:r>
              <a:rPr lang="en-US" baseline="0" dirty="0" smtClean="0"/>
              <a:t> et </a:t>
            </a:r>
            <a:r>
              <a:rPr lang="en-US" baseline="0" dirty="0" err="1" smtClean="0"/>
              <a:t>sa</a:t>
            </a:r>
            <a:r>
              <a:rPr lang="en-US" baseline="0" dirty="0" smtClean="0"/>
              <a:t> variance ne depend pas du temps .Pour un ECG car </a:t>
            </a:r>
            <a:r>
              <a:rPr lang="en-US" baseline="0" dirty="0" err="1" smtClean="0"/>
              <a:t>il</a:t>
            </a:r>
            <a:r>
              <a:rPr lang="en-US" baseline="0" dirty="0" smtClean="0"/>
              <a:t> depend du temps la </a:t>
            </a:r>
            <a:r>
              <a:rPr lang="en-US" baseline="0" dirty="0" err="1" smtClean="0"/>
              <a:t>moyenne</a:t>
            </a:r>
            <a:r>
              <a:rPr lang="en-US" baseline="0" dirty="0" smtClean="0"/>
              <a:t> et la variance </a:t>
            </a:r>
            <a:r>
              <a:rPr lang="en-US" baseline="0" dirty="0" err="1" smtClean="0"/>
              <a:t>sont</a:t>
            </a:r>
            <a:r>
              <a:rPr lang="en-US" baseline="0" dirty="0" smtClean="0"/>
              <a:t> </a:t>
            </a:r>
            <a:r>
              <a:rPr lang="en-US" baseline="0" dirty="0" err="1" smtClean="0"/>
              <a:t>calculés</a:t>
            </a:r>
            <a:r>
              <a:rPr lang="en-US" baseline="0" dirty="0" smtClean="0"/>
              <a:t> avec un signal </a:t>
            </a:r>
            <a:r>
              <a:rPr lang="en-US" baseline="0" dirty="0" err="1" smtClean="0"/>
              <a:t>d’auto</a:t>
            </a:r>
            <a:r>
              <a:rPr lang="en-US" baseline="0" dirty="0" smtClean="0"/>
              <a:t>-correlation </a:t>
            </a:r>
            <a:r>
              <a:rPr lang="en-US" baseline="0" dirty="0" err="1" smtClean="0"/>
              <a:t>d’où</a:t>
            </a:r>
            <a:r>
              <a:rPr lang="en-US" baseline="0" dirty="0" smtClean="0"/>
              <a:t> la </a:t>
            </a:r>
            <a:r>
              <a:rPr lang="en-US" baseline="0" dirty="0" err="1" smtClean="0"/>
              <a:t>densité</a:t>
            </a:r>
            <a:r>
              <a:rPr lang="en-US" baseline="0" dirty="0" smtClean="0"/>
              <a:t> </a:t>
            </a:r>
            <a:r>
              <a:rPr lang="en-US" baseline="0" dirty="0" err="1" smtClean="0"/>
              <a:t>spectrale</a:t>
            </a:r>
            <a:r>
              <a:rPr lang="en-US" baseline="0" dirty="0" smtClean="0"/>
              <a:t> de puissance PSD </a:t>
            </a:r>
            <a:r>
              <a:rPr lang="en-US" baseline="0" dirty="0" err="1" smtClean="0"/>
              <a:t>en</a:t>
            </a:r>
            <a:r>
              <a:rPr lang="en-US" baseline="0" dirty="0" smtClean="0"/>
              <a:t> ms2/Hz </a:t>
            </a:r>
            <a:r>
              <a:rPr lang="en-US" baseline="0" dirty="0" err="1" smtClean="0"/>
              <a:t>donc</a:t>
            </a:r>
            <a:r>
              <a:rPr lang="en-US" baseline="0" dirty="0" smtClean="0"/>
              <a:t> </a:t>
            </a:r>
            <a:r>
              <a:rPr lang="en-US" baseline="0" dirty="0" err="1" smtClean="0"/>
              <a:t>il</a:t>
            </a:r>
            <a:r>
              <a:rPr lang="en-US" baseline="0" dirty="0" smtClean="0"/>
              <a:t> </a:t>
            </a:r>
            <a:r>
              <a:rPr lang="en-US" baseline="0" dirty="0" err="1" smtClean="0"/>
              <a:t>revèle</a:t>
            </a:r>
            <a:r>
              <a:rPr lang="en-US" baseline="0" dirty="0" smtClean="0"/>
              <a:t> 4 </a:t>
            </a:r>
            <a:r>
              <a:rPr lang="en-US" baseline="0" dirty="0" err="1" smtClean="0"/>
              <a:t>bandes</a:t>
            </a:r>
            <a:r>
              <a:rPr lang="en-US" baseline="0" dirty="0" smtClean="0"/>
              <a:t> </a:t>
            </a:r>
            <a:r>
              <a:rPr lang="en-US" baseline="0" dirty="0" err="1" smtClean="0"/>
              <a:t>fondamentales</a:t>
            </a:r>
            <a:endParaRPr lang="en-US" baseline="0" dirty="0" smtClean="0"/>
          </a:p>
          <a:p>
            <a:r>
              <a:rPr lang="en-US" baseline="0" dirty="0" smtClean="0"/>
              <a:t>Livre : </a:t>
            </a:r>
            <a:r>
              <a:rPr lang="en-US" baseline="0" dirty="0" err="1" smtClean="0"/>
              <a:t>l’interval</a:t>
            </a:r>
            <a:r>
              <a:rPr lang="en-US" baseline="0" dirty="0" smtClean="0"/>
              <a:t> QT pour Jean </a:t>
            </a:r>
            <a:r>
              <a:rPr lang="en-US" baseline="0" dirty="0" err="1" smtClean="0"/>
              <a:t>Ginestes</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17</a:t>
            </a:fld>
            <a:endParaRPr lang="en-US"/>
          </a:p>
        </p:txBody>
      </p:sp>
    </p:spTree>
    <p:extLst>
      <p:ext uri="{BB962C8B-B14F-4D97-AF65-F5344CB8AC3E}">
        <p14:creationId xmlns:p14="http://schemas.microsoft.com/office/powerpoint/2010/main" val="209881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L‟extraction</a:t>
            </a:r>
            <a:r>
              <a:rPr lang="fr-FR" dirty="0" smtClean="0"/>
              <a:t> des paramètres des signaux est une étape essentielle avant la classification. Il faut extraire les paramètres pertinents, discriminants et les plus adaptés au signal. Les paramètres de classification dans notre méthode sont extraits à partir de la DSP. Deux types de paramètres peuvent être extraits directement de la densité spectrale des signaux réels ou simulés : paramètres spectraux et paramètres statistiques (i.e. valeur moyenne, écart type, puissance, dissymétrie, etc.). Nous utilisons les paramètres spectraux ou fréquentiels. Les paramètres extraits sont : la puissance, le </a:t>
            </a:r>
            <a:r>
              <a:rPr lang="fr-FR" dirty="0" err="1" smtClean="0"/>
              <a:t>kurtosis</a:t>
            </a:r>
            <a:r>
              <a:rPr lang="fr-FR" dirty="0" smtClean="0"/>
              <a:t>, la fréquence médiane, les déciles, le coefficient de dissymétrie et la fréquence pic. </a:t>
            </a:r>
          </a:p>
          <a:p>
            <a:r>
              <a:rPr lang="fr-FR" dirty="0" smtClean="0"/>
              <a:t>La densité spectrale de puissance est un outil fondamental pour </a:t>
            </a:r>
            <a:r>
              <a:rPr lang="fr-FR" dirty="0" err="1" smtClean="0"/>
              <a:t>l‟étude</a:t>
            </a:r>
            <a:r>
              <a:rPr lang="fr-FR" dirty="0" smtClean="0"/>
              <a:t> des processus aléatoires. Elle représente la répartition de la puissance sur l'axe des fréquences. </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18</a:t>
            </a:fld>
            <a:endParaRPr lang="en-US"/>
          </a:p>
        </p:txBody>
      </p:sp>
    </p:spTree>
    <p:extLst>
      <p:ext uri="{BB962C8B-B14F-4D97-AF65-F5344CB8AC3E}">
        <p14:creationId xmlns:p14="http://schemas.microsoft.com/office/powerpoint/2010/main" val="165528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Les HF sont généralement associées au système nerveux parasympathique alors que les LF sont plutôt modulées par le système nerveux sympathique avec, malgré tout, une composante parasympathique. </a:t>
                </a:r>
              </a:p>
              <a:p>
                <a:pPr>
                  <a:lnSpc>
                    <a:spcPct val="107000"/>
                  </a:lnSpc>
                </a:pPr>
                <a:r>
                  <a:rPr lang="en-US" b="1" dirty="0" smtClean="0">
                    <a:latin typeface="Tahoma" panose="020B0604030504040204" pitchFamily="34" charset="0"/>
                    <a:ea typeface="Tahoma" panose="020B0604030504040204" pitchFamily="34" charset="0"/>
                    <a:cs typeface="Tahoma" panose="020B0604030504040204" pitchFamily="34" charset="0"/>
                  </a:rPr>
                  <a:t>Densité</a:t>
                </a:r>
                <a:r>
                  <a:rPr lang="en-US" b="1" dirty="0">
                    <a:latin typeface="Tahoma" panose="020B0604030504040204" pitchFamily="34" charset="0"/>
                    <a:ea typeface="Tahoma" panose="020B0604030504040204" pitchFamily="34" charset="0"/>
                    <a:cs typeface="Tahoma" panose="020B0604030504040204" pitchFamily="34" charset="0"/>
                  </a:rPr>
                  <a:t> de puissance </a:t>
                </a:r>
                <a:r>
                  <a:rPr lang="en-US" b="1" dirty="0" err="1">
                    <a:latin typeface="Tahoma" panose="020B0604030504040204" pitchFamily="34" charset="0"/>
                    <a:ea typeface="Tahoma" panose="020B0604030504040204" pitchFamily="34" charset="0"/>
                    <a:cs typeface="Tahoma" panose="020B0604030504040204" pitchFamily="34" charset="0"/>
                  </a:rPr>
                  <a:t>spectrale</a:t>
                </a:r>
                <a:r>
                  <a:rPr lang="en-US" b="1"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b="1" i="1">
                            <a:latin typeface="Cambria Math" panose="02040503050406030204" pitchFamily="18" charset="0"/>
                            <a:ea typeface="Tahoma" panose="020B0604030504040204" pitchFamily="34" charset="0"/>
                          </a:rPr>
                        </m:ctrlPr>
                      </m:fPr>
                      <m:num>
                        <m:r>
                          <a:rPr lang="en-US" b="1" i="1">
                            <a:latin typeface="Cambria Math" panose="02040503050406030204" pitchFamily="18" charset="0"/>
                            <a:ea typeface="Tahoma" panose="020B0604030504040204" pitchFamily="34" charset="0"/>
                          </a:rPr>
                          <m:t>𝑩𝑭</m:t>
                        </m:r>
                      </m:num>
                      <m:den>
                        <m:r>
                          <a:rPr lang="en-US" b="1" i="1">
                            <a:latin typeface="Cambria Math" panose="02040503050406030204" pitchFamily="18" charset="0"/>
                            <a:ea typeface="Tahoma" panose="020B0604030504040204" pitchFamily="34" charset="0"/>
                          </a:rPr>
                          <m:t>𝑳𝑭</m:t>
                        </m:r>
                      </m:den>
                    </m:f>
                  </m:oMath>
                </a14:m>
                <a:r>
                  <a:rPr lang="en-US" b="1" dirty="0" smtClean="0"/>
                  <a:t> :</a:t>
                </a:r>
                <a:r>
                  <a:rPr lang="fr-FR" b="1" dirty="0" smtClean="0"/>
                  <a:t>faire la distinction entre le sympathique et le parasympathique-</a:t>
                </a:r>
                <a:r>
                  <a:rPr lang="en-US" b="1" dirty="0" smtClean="0"/>
                  <a:t> </a:t>
                </a:r>
                <a:r>
                  <a:rPr lang="fr-FR" b="1" dirty="0" smtClean="0"/>
                  <a:t>analyse de séries chronologiques courtes</a:t>
                </a:r>
              </a:p>
              <a:p>
                <a:pPr>
                  <a:lnSpc>
                    <a:spcPct val="107000"/>
                  </a:lnSpc>
                </a:pPr>
                <a:r>
                  <a:rPr lang="en-US" b="1" dirty="0" smtClean="0"/>
                  <a:t>Pour</a:t>
                </a:r>
                <a:r>
                  <a:rPr lang="en-US" b="1" baseline="0" dirty="0" smtClean="0"/>
                  <a:t> les </a:t>
                </a:r>
                <a:r>
                  <a:rPr lang="en-US" b="1" dirty="0" smtClean="0"/>
                  <a:t>HF: 0,15–0,4 Hz</a:t>
                </a:r>
                <a:r>
                  <a:rPr lang="en-US" b="1" baseline="0" dirty="0" smtClean="0"/>
                  <a:t>  </a:t>
                </a:r>
                <a:r>
                  <a:rPr lang="en-US" b="1" baseline="0" dirty="0" err="1" smtClean="0"/>
                  <a:t>reflète</a:t>
                </a:r>
                <a:r>
                  <a:rPr lang="en-US" b="1" baseline="0" dirty="0" smtClean="0"/>
                  <a:t> </a:t>
                </a:r>
                <a:r>
                  <a:rPr lang="en-US" b="1" baseline="0" dirty="0" err="1" smtClean="0"/>
                  <a:t>l'arythmie</a:t>
                </a:r>
                <a:r>
                  <a:rPr lang="en-US" b="1" baseline="0" dirty="0" smtClean="0"/>
                  <a:t> </a:t>
                </a:r>
                <a:r>
                  <a:rPr lang="en-US" b="1" baseline="0" dirty="0" err="1" smtClean="0"/>
                  <a:t>sinusale</a:t>
                </a:r>
                <a:r>
                  <a:rPr lang="en-US" b="1" baseline="0" dirty="0" smtClean="0"/>
                  <a:t> </a:t>
                </a:r>
                <a:r>
                  <a:rPr lang="en-US" b="1" baseline="0" dirty="0" err="1" smtClean="0"/>
                  <a:t>respiratoire</a:t>
                </a:r>
                <a:r>
                  <a:rPr lang="en-US" b="1" baseline="0" dirty="0" smtClean="0"/>
                  <a:t>  pour les BF:0,04–0,15 Hz </a:t>
                </a:r>
                <a:r>
                  <a:rPr lang="fr-FR" b="1" baseline="0" dirty="0" smtClean="0"/>
                  <a:t>st liée au contrôle des barorécepteurs</a:t>
                </a:r>
              </a:p>
              <a:p>
                <a:pPr>
                  <a:lnSpc>
                    <a:spcPct val="107000"/>
                  </a:lnSpc>
                </a:pPr>
                <a:r>
                  <a:rPr lang="fr-FR" b="1" baseline="0" dirty="0" smtClean="0"/>
                  <a:t>Densité spectrale </a:t>
                </a:r>
                <a:r>
                  <a:rPr lang="fr-FR" b="1" baseline="0" dirty="0" smtClean="0">
                    <a:sym typeface="Wingdings" panose="05000000000000000000" pitchFamily="2" charset="2"/>
                  </a:rPr>
                  <a:t> </a:t>
                </a:r>
                <a:r>
                  <a:rPr lang="fr-FR" b="1" baseline="0" dirty="0" err="1" smtClean="0">
                    <a:sym typeface="Wingdings" panose="05000000000000000000" pitchFamily="2" charset="2"/>
                  </a:rPr>
                  <a:t>energie</a:t>
                </a:r>
                <a:r>
                  <a:rPr lang="fr-FR" b="1" baseline="0" dirty="0" smtClean="0">
                    <a:sym typeface="Wingdings" panose="05000000000000000000" pitchFamily="2" charset="2"/>
                  </a:rPr>
                  <a:t> du signal (composants fréquentiel) </a:t>
                </a:r>
              </a:p>
              <a:p>
                <a:pPr>
                  <a:lnSpc>
                    <a:spcPct val="107000"/>
                  </a:lnSpc>
                </a:pPr>
                <a:r>
                  <a:rPr lang="fr-FR" b="1" baseline="0" dirty="0" smtClean="0">
                    <a:sym typeface="Wingdings" panose="05000000000000000000" pitchFamily="2" charset="2"/>
                  </a:rPr>
                  <a:t>HOS non linéaire  phase entre les composants fréquentiels</a:t>
                </a:r>
              </a:p>
              <a:p>
                <a:endParaRPr lang="en-US" dirty="0"/>
              </a:p>
            </p:txBody>
          </p:sp>
        </mc:Choice>
        <mc:Fallback xmlns="">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Les HF sont généralement associées au système nerveux parasympathique alors que les LF sont plutôt modulées par le système nerveux sympathique avec, malgré tout, une composante parasympathique. </a:t>
                </a:r>
                <a:endParaRPr lang="fr-FR" sz="1200" b="0" i="0" kern="1200" dirty="0" smtClean="0">
                  <a:solidFill>
                    <a:schemeClr val="tx1"/>
                  </a:solidFill>
                  <a:effectLst/>
                  <a:latin typeface="+mn-lt"/>
                  <a:ea typeface="+mn-ea"/>
                  <a:cs typeface="+mn-cs"/>
                </a:endParaRPr>
              </a:p>
              <a:p>
                <a:pPr>
                  <a:lnSpc>
                    <a:spcPct val="107000"/>
                  </a:lnSpc>
                </a:pPr>
                <a:r>
                  <a:rPr lang="en-US" b="1" dirty="0" smtClean="0">
                    <a:latin typeface="Tahoma" panose="020B0604030504040204" pitchFamily="34" charset="0"/>
                    <a:ea typeface="Tahoma" panose="020B0604030504040204" pitchFamily="34" charset="0"/>
                    <a:cs typeface="Tahoma" panose="020B0604030504040204" pitchFamily="34" charset="0"/>
                  </a:rPr>
                  <a:t>Densité</a:t>
                </a:r>
                <a:r>
                  <a:rPr lang="en-US" b="1" dirty="0">
                    <a:latin typeface="Tahoma" panose="020B0604030504040204" pitchFamily="34" charset="0"/>
                    <a:ea typeface="Tahoma" panose="020B0604030504040204" pitchFamily="34" charset="0"/>
                    <a:cs typeface="Tahoma" panose="020B0604030504040204" pitchFamily="34" charset="0"/>
                  </a:rPr>
                  <a:t> de puissance </a:t>
                </a:r>
                <a:r>
                  <a:rPr lang="en-US" b="1" dirty="0" err="1">
                    <a:latin typeface="Tahoma" panose="020B0604030504040204" pitchFamily="34" charset="0"/>
                    <a:ea typeface="Tahoma" panose="020B0604030504040204" pitchFamily="34" charset="0"/>
                    <a:cs typeface="Tahoma" panose="020B0604030504040204" pitchFamily="34" charset="0"/>
                  </a:rPr>
                  <a:t>spectrale</a:t>
                </a:r>
                <a:r>
                  <a:rPr lang="en-US" b="1" dirty="0">
                    <a:latin typeface="Tahoma" panose="020B0604030504040204" pitchFamily="34" charset="0"/>
                    <a:ea typeface="Tahoma" panose="020B0604030504040204" pitchFamily="34" charset="0"/>
                    <a:cs typeface="Tahoma" panose="020B0604030504040204" pitchFamily="34" charset="0"/>
                  </a:rPr>
                  <a:t> </a:t>
                </a:r>
                <a:r>
                  <a:rPr lang="en-US" b="1" i="0">
                    <a:latin typeface="Cambria Math" panose="02040503050406030204" pitchFamily="18" charset="0"/>
                    <a:ea typeface="Tahoma" panose="020B0604030504040204" pitchFamily="34" charset="0"/>
                  </a:rPr>
                  <a:t>𝑩𝑭/𝑳𝑭</a:t>
                </a:r>
                <a:r>
                  <a:rPr lang="en-US" b="1" dirty="0" smtClean="0"/>
                  <a:t> :</a:t>
                </a:r>
                <a:r>
                  <a:rPr lang="fr-FR" b="1" dirty="0" smtClean="0"/>
                  <a:t>faire la distinction entre le sympathique et le parasympathique-</a:t>
                </a:r>
                <a:r>
                  <a:rPr lang="en-US" b="1" dirty="0" smtClean="0"/>
                  <a:t> </a:t>
                </a:r>
                <a:r>
                  <a:rPr lang="fr-FR" b="1" dirty="0" smtClean="0"/>
                  <a:t>analyse de séries chronologiques courtes</a:t>
                </a:r>
              </a:p>
              <a:p>
                <a:pPr>
                  <a:lnSpc>
                    <a:spcPct val="107000"/>
                  </a:lnSpc>
                </a:pPr>
                <a:r>
                  <a:rPr lang="en-US" b="1" dirty="0" smtClean="0"/>
                  <a:t>Pour</a:t>
                </a:r>
                <a:r>
                  <a:rPr lang="en-US" b="1" baseline="0" dirty="0" smtClean="0"/>
                  <a:t> les </a:t>
                </a:r>
                <a:r>
                  <a:rPr lang="en-US" b="1" dirty="0" smtClean="0"/>
                  <a:t>HF: 0,15–0,4 Hz</a:t>
                </a:r>
                <a:r>
                  <a:rPr lang="en-US" b="1" baseline="0" dirty="0" smtClean="0"/>
                  <a:t>  </a:t>
                </a:r>
                <a:r>
                  <a:rPr lang="en-US" b="1" baseline="0" dirty="0" err="1" smtClean="0"/>
                  <a:t>reflète</a:t>
                </a:r>
                <a:r>
                  <a:rPr lang="en-US" b="1" baseline="0" dirty="0" smtClean="0"/>
                  <a:t> </a:t>
                </a:r>
                <a:r>
                  <a:rPr lang="en-US" b="1" baseline="0" dirty="0" err="1" smtClean="0"/>
                  <a:t>l'arythmie</a:t>
                </a:r>
                <a:r>
                  <a:rPr lang="en-US" b="1" baseline="0" dirty="0" smtClean="0"/>
                  <a:t> </a:t>
                </a:r>
                <a:r>
                  <a:rPr lang="en-US" b="1" baseline="0" dirty="0" err="1" smtClean="0"/>
                  <a:t>sinusale</a:t>
                </a:r>
                <a:r>
                  <a:rPr lang="en-US" b="1" baseline="0" dirty="0" smtClean="0"/>
                  <a:t> </a:t>
                </a:r>
                <a:r>
                  <a:rPr lang="en-US" b="1" baseline="0" dirty="0" err="1" smtClean="0"/>
                  <a:t>respiratoire</a:t>
                </a:r>
                <a:r>
                  <a:rPr lang="en-US" b="1" baseline="0" dirty="0" smtClean="0"/>
                  <a:t>  pour les BF:0,04–0,15 Hz </a:t>
                </a:r>
                <a:r>
                  <a:rPr lang="fr-FR" b="1" baseline="0" dirty="0" smtClean="0"/>
                  <a:t>st liée au contrôle des barorécepteurs</a:t>
                </a:r>
              </a:p>
              <a:p>
                <a:pPr>
                  <a:lnSpc>
                    <a:spcPct val="107000"/>
                  </a:lnSpc>
                </a:pPr>
                <a:r>
                  <a:rPr lang="fr-FR" b="1" baseline="0" dirty="0" smtClean="0"/>
                  <a:t>Densité spectrale </a:t>
                </a:r>
                <a:r>
                  <a:rPr lang="fr-FR" b="1" baseline="0" dirty="0" smtClean="0">
                    <a:sym typeface="Wingdings" panose="05000000000000000000" pitchFamily="2" charset="2"/>
                  </a:rPr>
                  <a:t> </a:t>
                </a:r>
                <a:r>
                  <a:rPr lang="fr-FR" b="1" baseline="0" dirty="0" err="1" smtClean="0">
                    <a:sym typeface="Wingdings" panose="05000000000000000000" pitchFamily="2" charset="2"/>
                  </a:rPr>
                  <a:t>energie</a:t>
                </a:r>
                <a:r>
                  <a:rPr lang="fr-FR" b="1" baseline="0" dirty="0" smtClean="0">
                    <a:sym typeface="Wingdings" panose="05000000000000000000" pitchFamily="2" charset="2"/>
                  </a:rPr>
                  <a:t> du signal (composants fréquentiel) </a:t>
                </a:r>
              </a:p>
              <a:p>
                <a:pPr>
                  <a:lnSpc>
                    <a:spcPct val="107000"/>
                  </a:lnSpc>
                </a:pPr>
                <a:r>
                  <a:rPr lang="fr-FR" b="1" baseline="0" dirty="0" smtClean="0">
                    <a:sym typeface="Wingdings" panose="05000000000000000000" pitchFamily="2" charset="2"/>
                  </a:rPr>
                  <a:t>HOS non linéaire  phase entre les composants fréquentiels</a:t>
                </a:r>
              </a:p>
              <a:p>
                <a:endParaRPr lang="en-US" dirty="0"/>
              </a:p>
            </p:txBody>
          </p:sp>
        </mc:Fallback>
      </mc:AlternateContent>
      <p:sp>
        <p:nvSpPr>
          <p:cNvPr id="4" name="Slide Number Placeholder 3"/>
          <p:cNvSpPr>
            <a:spLocks noGrp="1"/>
          </p:cNvSpPr>
          <p:nvPr>
            <p:ph type="sldNum" sz="quarter" idx="10"/>
          </p:nvPr>
        </p:nvSpPr>
        <p:spPr/>
        <p:txBody>
          <a:bodyPr/>
          <a:lstStyle/>
          <a:p>
            <a:fld id="{D36679ED-17D7-46C9-843B-DD9B3ED614A5}" type="slidenum">
              <a:rPr lang="en-US" smtClean="0"/>
              <a:t>19</a:t>
            </a:fld>
            <a:endParaRPr lang="en-US"/>
          </a:p>
        </p:txBody>
      </p:sp>
    </p:spTree>
    <p:extLst>
      <p:ext uri="{BB962C8B-B14F-4D97-AF65-F5344CB8AC3E}">
        <p14:creationId xmlns:p14="http://schemas.microsoft.com/office/powerpoint/2010/main" val="135296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a:t>
            </a:fld>
            <a:endParaRPr lang="en-US"/>
          </a:p>
        </p:txBody>
      </p:sp>
    </p:spTree>
    <p:extLst>
      <p:ext uri="{BB962C8B-B14F-4D97-AF65-F5344CB8AC3E}">
        <p14:creationId xmlns:p14="http://schemas.microsoft.com/office/powerpoint/2010/main" val="627876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20</a:t>
            </a:fld>
            <a:endParaRPr lang="en-US"/>
          </a:p>
        </p:txBody>
      </p:sp>
    </p:spTree>
    <p:extLst>
      <p:ext uri="{BB962C8B-B14F-4D97-AF65-F5344CB8AC3E}">
        <p14:creationId xmlns:p14="http://schemas.microsoft.com/office/powerpoint/2010/main" val="1257744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Représentation du diagramme de Poincaré d'un enregistrement de variabilité de la fréquence cardiaque ou chaque point (</a:t>
            </a:r>
            <a:r>
              <a:rPr lang="fr-FR" sz="1200" b="0" i="0" kern="1200" dirty="0" err="1" smtClean="0">
                <a:solidFill>
                  <a:schemeClr val="tx1"/>
                </a:solidFill>
                <a:effectLst/>
                <a:latin typeface="+mn-lt"/>
                <a:ea typeface="+mn-ea"/>
                <a:cs typeface="+mn-cs"/>
              </a:rPr>
              <a:t>x,y</a:t>
            </a:r>
            <a:r>
              <a:rPr lang="fr-FR" sz="1200" b="0" i="0" kern="1200" dirty="0" smtClean="0">
                <a:solidFill>
                  <a:schemeClr val="tx1"/>
                </a:solidFill>
                <a:effectLst/>
                <a:latin typeface="+mn-lt"/>
                <a:ea typeface="+mn-ea"/>
                <a:cs typeface="+mn-cs"/>
              </a:rPr>
              <a:t>) est placé à l'aide de deux intervalles RR adjacents (RR i ,RR i+1 ). Les indices non-linéaires SD1 et SD2 sont basés sur le calcul des écarts types selon l'axe x=y et l'axe perpendiculaire.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smtClean="0">
                <a:latin typeface="Tahoma" panose="020B0604030504040204" pitchFamily="34" charset="0"/>
                <a:ea typeface="Tahoma" panose="020B0604030504040204" pitchFamily="34" charset="0"/>
                <a:cs typeface="Tahoma" panose="020B0604030504040204" pitchFamily="34" charset="0"/>
              </a:rPr>
              <a:t>L’entropie de Shannon valorise les faibles variations du signal.</a:t>
            </a:r>
            <a:endParaRPr lang="en-US" sz="1200" b="0" u="none"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DFA a des avantages par rapport aux méthodes conventionnelles d’analyse des processus stochastiques </a:t>
            </a:r>
            <a:r>
              <a:rPr lang="fr-FR" sz="1200" b="0" i="0" kern="1200" dirty="0" err="1" smtClean="0">
                <a:solidFill>
                  <a:schemeClr val="tx1"/>
                </a:solidFill>
                <a:effectLst/>
                <a:latin typeface="+mn-lt"/>
                <a:ea typeface="+mn-ea"/>
                <a:cs typeface="+mn-cs"/>
              </a:rPr>
              <a:t>monofractals</a:t>
            </a:r>
            <a:r>
              <a:rPr lang="fr-FR" sz="1200" b="0"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(6)(6)</a:t>
            </a:r>
            <a:r>
              <a:rPr lang="fr-FR" sz="1200" b="0" i="0" u="none" strike="noStrike" kern="1200" dirty="0" smtClean="0">
                <a:solidFill>
                  <a:schemeClr val="tx1"/>
                </a:solidFill>
                <a:effectLst/>
                <a:latin typeface="+mn-lt"/>
                <a:ea typeface="+mn-ea"/>
                <a:cs typeface="+mn-cs"/>
                <a:hlinkClick r:id="rId3"/>
              </a:rPr>
              <a:t>Les signaux </a:t>
            </a:r>
            <a:r>
              <a:rPr lang="fr-FR" sz="1200" b="0" i="0" u="none" strike="noStrike" kern="1200" dirty="0" err="1" smtClean="0">
                <a:solidFill>
                  <a:schemeClr val="tx1"/>
                </a:solidFill>
                <a:effectLst/>
                <a:latin typeface="+mn-lt"/>
                <a:ea typeface="+mn-ea"/>
                <a:cs typeface="+mn-cs"/>
                <a:hlinkClick r:id="rId3"/>
              </a:rPr>
              <a:t>monofractals</a:t>
            </a:r>
            <a:r>
              <a:rPr lang="fr-FR" sz="1200" b="0" i="0" u="none" strike="noStrike" kern="1200" dirty="0" smtClean="0">
                <a:solidFill>
                  <a:schemeClr val="tx1"/>
                </a:solidFill>
                <a:effectLst/>
                <a:latin typeface="+mn-lt"/>
                <a:ea typeface="+mn-ea"/>
                <a:cs typeface="+mn-cs"/>
                <a:hlinkClick r:id="rId3"/>
              </a:rPr>
              <a:t> sont uniformes, en ce sens qu’ils …</a:t>
            </a:r>
            <a:r>
              <a:rPr lang="fr-FR" sz="1200" b="0" i="0" kern="1200" dirty="0" smtClean="0">
                <a:solidFill>
                  <a:schemeClr val="tx1"/>
                </a:solidFill>
                <a:effectLst/>
                <a:latin typeface="+mn-lt"/>
                <a:ea typeface="+mn-ea"/>
                <a:cs typeface="+mn-cs"/>
              </a:rPr>
              <a:t> (l’analyse des étendues normalisées « </a:t>
            </a:r>
            <a:r>
              <a:rPr lang="fr-FR" sz="1200" b="0" i="0" kern="1200" dirty="0" err="1" smtClean="0">
                <a:solidFill>
                  <a:schemeClr val="tx1"/>
                </a:solidFill>
                <a:effectLst/>
                <a:latin typeface="+mn-lt"/>
                <a:ea typeface="+mn-ea"/>
                <a:cs typeface="+mn-cs"/>
              </a:rPr>
              <a:t>Rescaled</a:t>
            </a:r>
            <a:r>
              <a:rPr lang="fr-FR" sz="1200" b="0" i="0" kern="1200" dirty="0" smtClean="0">
                <a:solidFill>
                  <a:schemeClr val="tx1"/>
                </a:solidFill>
                <a:effectLst/>
                <a:latin typeface="+mn-lt"/>
                <a:ea typeface="+mn-ea"/>
                <a:cs typeface="+mn-cs"/>
              </a:rPr>
              <a:t> Range </a:t>
            </a:r>
            <a:r>
              <a:rPr lang="fr-FR" sz="1200" b="0" i="0" kern="1200" dirty="0" err="1" smtClean="0">
                <a:solidFill>
                  <a:schemeClr val="tx1"/>
                </a:solidFill>
                <a:effectLst/>
                <a:latin typeface="+mn-lt"/>
                <a:ea typeface="+mn-ea"/>
                <a:cs typeface="+mn-cs"/>
              </a:rPr>
              <a:t>Analysis</a:t>
            </a:r>
            <a:r>
              <a:rPr lang="fr-FR" sz="1200" b="0" i="0" kern="1200" dirty="0" smtClean="0">
                <a:solidFill>
                  <a:schemeClr val="tx1"/>
                </a:solidFill>
                <a:effectLst/>
                <a:latin typeface="+mn-lt"/>
                <a:ea typeface="+mn-ea"/>
                <a:cs typeface="+mn-cs"/>
              </a:rPr>
              <a:t> » ou analyse d’Hurst et l’analyse spectrale ou analyse de Fourrier). Elle permet la détection du phénomène d’</a:t>
            </a:r>
            <a:r>
              <a:rPr lang="fr-FR" sz="1200" b="0" i="0" kern="1200" dirty="0" err="1" smtClean="0">
                <a:solidFill>
                  <a:schemeClr val="tx1"/>
                </a:solidFill>
                <a:effectLst/>
                <a:latin typeface="+mn-lt"/>
                <a:ea typeface="+mn-ea"/>
                <a:cs typeface="+mn-cs"/>
              </a:rPr>
              <a:t>auto-similarité</a:t>
            </a:r>
            <a:r>
              <a:rPr lang="fr-FR" sz="1200" b="0" i="0" kern="1200" dirty="0" smtClean="0">
                <a:solidFill>
                  <a:schemeClr val="tx1"/>
                </a:solidFill>
                <a:effectLst/>
                <a:latin typeface="+mn-lt"/>
                <a:ea typeface="+mn-ea"/>
                <a:cs typeface="+mn-cs"/>
              </a:rPr>
              <a:t> renfermé dans des séries temporelles en apparence non stationnaires et elle évite également la fausse détection de l’</a:t>
            </a:r>
            <a:r>
              <a:rPr lang="fr-FR" sz="1200" b="0" i="0" kern="1200" dirty="0" err="1" smtClean="0">
                <a:solidFill>
                  <a:schemeClr val="tx1"/>
                </a:solidFill>
                <a:effectLst/>
                <a:latin typeface="+mn-lt"/>
                <a:ea typeface="+mn-ea"/>
                <a:cs typeface="+mn-cs"/>
              </a:rPr>
              <a:t>auto-similarité</a:t>
            </a:r>
            <a:r>
              <a:rPr lang="fr-FR" sz="1200" b="0" i="0" kern="1200" dirty="0" smtClean="0">
                <a:solidFill>
                  <a:schemeClr val="tx1"/>
                </a:solidFill>
                <a:effectLst/>
                <a:latin typeface="+mn-lt"/>
                <a:ea typeface="+mn-ea"/>
                <a:cs typeface="+mn-cs"/>
              </a:rPr>
              <a:t> manifeste qui est un artefact de non-stationna-</a:t>
            </a:r>
            <a:r>
              <a:rPr lang="fr-FR" sz="1200" b="0" i="0" kern="1200" dirty="0" err="1" smtClean="0">
                <a:solidFill>
                  <a:schemeClr val="tx1"/>
                </a:solidFill>
                <a:effectLst/>
                <a:latin typeface="+mn-lt"/>
                <a:ea typeface="+mn-ea"/>
                <a:cs typeface="+mn-cs"/>
              </a:rPr>
              <a:t>rité</a:t>
            </a:r>
            <a:r>
              <a:rPr lang="fr-FR" sz="1200" b="0" i="0" kern="1200" dirty="0" smtClean="0">
                <a:solidFill>
                  <a:schemeClr val="tx1"/>
                </a:solidFill>
                <a:effectLst/>
                <a:latin typeface="+mn-lt"/>
                <a:ea typeface="+mn-ea"/>
                <a:cs typeface="+mn-cs"/>
              </a:rPr>
              <a:t>.</a:t>
            </a:r>
            <a:endParaRPr lang="en-US" b="1" dirty="0" smtClean="0"/>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21</a:t>
            </a:fld>
            <a:endParaRPr lang="en-US"/>
          </a:p>
        </p:txBody>
      </p:sp>
    </p:spTree>
    <p:extLst>
      <p:ext uri="{BB962C8B-B14F-4D97-AF65-F5344CB8AC3E}">
        <p14:creationId xmlns:p14="http://schemas.microsoft.com/office/powerpoint/2010/main" val="2280271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smtClean="0">
                <a:solidFill>
                  <a:schemeClr val="tx1"/>
                </a:solidFill>
                <a:effectLst/>
                <a:latin typeface="+mn-lt"/>
                <a:ea typeface="+mn-ea"/>
                <a:cs typeface="+mn-cs"/>
              </a:rPr>
              <a:t>Représentation du diagramme de Poincaré d'un enregistrement de variabilité de la fréquence cardiaque ou chaque point (</a:t>
            </a:r>
            <a:r>
              <a:rPr lang="fr-FR" sz="1200" b="0" i="0" kern="1200" dirty="0" err="1" smtClean="0">
                <a:solidFill>
                  <a:schemeClr val="tx1"/>
                </a:solidFill>
                <a:effectLst/>
                <a:latin typeface="+mn-lt"/>
                <a:ea typeface="+mn-ea"/>
                <a:cs typeface="+mn-cs"/>
              </a:rPr>
              <a:t>x,y</a:t>
            </a:r>
            <a:r>
              <a:rPr lang="fr-FR" sz="1200" b="0" i="0" kern="1200" dirty="0" smtClean="0">
                <a:solidFill>
                  <a:schemeClr val="tx1"/>
                </a:solidFill>
                <a:effectLst/>
                <a:latin typeface="+mn-lt"/>
                <a:ea typeface="+mn-ea"/>
                <a:cs typeface="+mn-cs"/>
              </a:rPr>
              <a:t>) est placé à l'aide de deux intervalles RR adjacents (RR i ,RR i+1 ). Les indices non-linéaires SD1 et SD2 sont basés sur le calcul des écarts types selon l'axe x=y et l'axe perpendiculaire.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IMC =</a:t>
            </a:r>
            <a:r>
              <a:rPr lang="en-US" sz="1200" dirty="0" err="1" smtClean="0">
                <a:latin typeface="Tahoma" panose="020B0604030504040204" pitchFamily="34" charset="0"/>
                <a:ea typeface="Tahoma" panose="020B0604030504040204" pitchFamily="34" charset="0"/>
                <a:cs typeface="Tahoma" panose="020B0604030504040204" pitchFamily="34" charset="0"/>
              </a:rPr>
              <a:t>Indice</a:t>
            </a:r>
            <a:r>
              <a:rPr lang="en-US" sz="1200" baseline="0" dirty="0" smtClean="0">
                <a:latin typeface="Tahoma" panose="020B0604030504040204" pitchFamily="34" charset="0"/>
                <a:ea typeface="Tahoma" panose="020B0604030504040204" pitchFamily="34" charset="0"/>
                <a:cs typeface="Tahoma" panose="020B0604030504040204" pitchFamily="34" charset="0"/>
              </a:rPr>
              <a:t> de masse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corporelle</a:t>
            </a:r>
            <a:r>
              <a:rPr lang="en-US" sz="1200" baseline="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a:t>
            </a:r>
            <a:r>
              <a:rPr lang="en-US" sz="1200" dirty="0" err="1" smtClean="0">
                <a:latin typeface="Tahoma" panose="020B0604030504040204" pitchFamily="34" charset="0"/>
                <a:ea typeface="Tahoma" panose="020B0604030504040204" pitchFamily="34" charset="0"/>
                <a:cs typeface="Tahoma" panose="020B0604030504040204" pitchFamily="34" charset="0"/>
              </a:rPr>
              <a:t>Taille</a:t>
            </a:r>
            <a:r>
              <a:rPr lang="en-US" sz="1200" dirty="0" smtClean="0">
                <a:latin typeface="Tahoma" panose="020B0604030504040204" pitchFamily="34" charset="0"/>
                <a:ea typeface="Tahoma" panose="020B0604030504040204" pitchFamily="34" charset="0"/>
                <a:cs typeface="Tahoma" panose="020B0604030504040204" pitchFamily="34" charset="0"/>
              </a:rPr>
              <a:t>/</a:t>
            </a:r>
            <a:r>
              <a:rPr lang="en-US" sz="1200" dirty="0" err="1" smtClean="0">
                <a:latin typeface="Tahoma" panose="020B0604030504040204" pitchFamily="34" charset="0"/>
                <a:ea typeface="Tahoma" panose="020B0604030504040204" pitchFamily="34" charset="0"/>
                <a:cs typeface="Tahoma" panose="020B0604030504040204" pitchFamily="34" charset="0"/>
              </a:rPr>
              <a:t>Poids</a:t>
            </a:r>
            <a:r>
              <a:rPr lang="en-US" sz="1200" baseline="0" dirty="0" smtClean="0">
                <a:latin typeface="Tahoma" panose="020B0604030504040204" pitchFamily="34" charset="0"/>
                <a:ea typeface="Tahoma" panose="020B0604030504040204" pitchFamily="34" charset="0"/>
                <a:cs typeface="Tahoma" panose="020B0604030504040204" pitchFamily="34" charset="0"/>
              </a:rPr>
              <a:t>*</a:t>
            </a:r>
            <a:r>
              <a:rPr lang="en-US" sz="1200" baseline="0" dirty="0" err="1" smtClean="0">
                <a:latin typeface="Tahoma" panose="020B0604030504040204" pitchFamily="34" charset="0"/>
                <a:ea typeface="Tahoma" panose="020B0604030504040204" pitchFamily="34" charset="0"/>
                <a:cs typeface="Tahoma" panose="020B0604030504040204" pitchFamily="34" charset="0"/>
              </a:rPr>
              <a:t>poids</a:t>
            </a:r>
            <a:r>
              <a:rPr lang="en-US" sz="1200" baseline="0" dirty="0" smtClean="0">
                <a:latin typeface="Tahoma" panose="020B0604030504040204" pitchFamily="34" charset="0"/>
                <a:ea typeface="Tahoma" panose="020B0604030504040204" pitchFamily="34" charset="0"/>
                <a:cs typeface="Tahoma" panose="020B0604030504040204" pitchFamily="34" charset="0"/>
              </a:rPr>
              <a:t>)*703</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22</a:t>
            </a:fld>
            <a:endParaRPr lang="en-US"/>
          </a:p>
        </p:txBody>
      </p:sp>
    </p:spTree>
    <p:extLst>
      <p:ext uri="{BB962C8B-B14F-4D97-AF65-F5344CB8AC3E}">
        <p14:creationId xmlns:p14="http://schemas.microsoft.com/office/powerpoint/2010/main" val="3969616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fr-FR" sz="1200" dirty="0" smtClean="0">
                <a:latin typeface="Tahoma" panose="020B0604030504040204" pitchFamily="34" charset="0"/>
                <a:ea typeface="Tahoma" panose="020B0604030504040204" pitchFamily="34" charset="0"/>
                <a:cs typeface="Tahoma" panose="020B0604030504040204" pitchFamily="34" charset="0"/>
              </a:rPr>
              <a:t>La précision est la capacité d’un modèle à éviter d’étiqueter des échantillons négatifs comme positifs.</a:t>
            </a:r>
          </a:p>
          <a:p>
            <a:pPr lvl="0" algn="l"/>
            <a:r>
              <a:rPr lang="fr-FR" sz="1200" dirty="0" smtClean="0">
                <a:latin typeface="Tahoma" panose="020B0604030504040204" pitchFamily="34" charset="0"/>
                <a:ea typeface="Tahoma" panose="020B0604030504040204" pitchFamily="34" charset="0"/>
                <a:cs typeface="Tahoma" panose="020B0604030504040204" pitchFamily="34" charset="0"/>
              </a:rPr>
              <a:t>la proportion de prédictions correctes parmi les points que l’on a prédits positifs.</a:t>
            </a:r>
            <a:endParaRPr lang="en-US" dirty="0" smtClean="0"/>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23</a:t>
            </a:fld>
            <a:endParaRPr lang="en-US"/>
          </a:p>
        </p:txBody>
      </p:sp>
    </p:spTree>
    <p:extLst>
      <p:ext uri="{BB962C8B-B14F-4D97-AF65-F5344CB8AC3E}">
        <p14:creationId xmlns:p14="http://schemas.microsoft.com/office/powerpoint/2010/main" val="426870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fr-FR" sz="1200" kern="1200" dirty="0" smtClean="0">
                <a:solidFill>
                  <a:schemeClr val="tx1"/>
                </a:solidFill>
                <a:effectLst/>
                <a:latin typeface="+mn-lt"/>
                <a:ea typeface="+mn-ea"/>
                <a:cs typeface="+mn-cs"/>
              </a:rPr>
              <a:t>Pour évaluer la qualité d’un modèle généré, il est nécessaire de déterminer son erreur de prédiction, pour cela il existe plusieurs métriques :</a:t>
            </a:r>
            <a:endParaRPr lang="en-US" sz="1200" kern="1200" dirty="0" smtClean="0">
              <a:solidFill>
                <a:schemeClr val="tx1"/>
              </a:solidFill>
              <a:effectLst/>
              <a:latin typeface="+mn-lt"/>
              <a:ea typeface="+mn-ea"/>
              <a:cs typeface="+mn-cs"/>
            </a:endParaRPr>
          </a:p>
          <a:p>
            <a:pPr fontAlgn="base"/>
            <a:r>
              <a:rPr lang="fr-FR" sz="1200" kern="1200" dirty="0" smtClean="0">
                <a:solidFill>
                  <a:schemeClr val="tx1"/>
                </a:solidFill>
                <a:effectLst/>
                <a:latin typeface="+mn-lt"/>
                <a:ea typeface="+mn-ea"/>
                <a:cs typeface="+mn-cs"/>
              </a:rPr>
              <a:t>Pour les modèle de classification :</a:t>
            </a:r>
            <a:endParaRPr lang="en-US" sz="1200" kern="1200" dirty="0" smtClean="0">
              <a:solidFill>
                <a:schemeClr val="tx1"/>
              </a:solidFill>
              <a:effectLst/>
              <a:latin typeface="+mn-lt"/>
              <a:ea typeface="+mn-ea"/>
              <a:cs typeface="+mn-cs"/>
            </a:endParaRPr>
          </a:p>
          <a:p>
            <a:pPr lvl="0" fontAlgn="base"/>
            <a:r>
              <a:rPr lang="fr-FR" sz="1200" kern="1200" dirty="0" smtClean="0">
                <a:solidFill>
                  <a:schemeClr val="tx1"/>
                </a:solidFill>
                <a:effectLst/>
                <a:latin typeface="+mn-lt"/>
                <a:ea typeface="+mn-ea"/>
                <a:cs typeface="+mn-cs"/>
              </a:rPr>
              <a:t>Matrice de confusion (base des autres métriques),</a:t>
            </a:r>
            <a:endParaRPr lang="en-US" sz="1200" kern="1200" dirty="0" smtClean="0">
              <a:solidFill>
                <a:schemeClr val="tx1"/>
              </a:solidFill>
              <a:effectLst/>
              <a:latin typeface="+mn-lt"/>
              <a:ea typeface="+mn-ea"/>
              <a:cs typeface="+mn-cs"/>
            </a:endParaRPr>
          </a:p>
          <a:p>
            <a:pPr lvl="0" fontAlgn="base"/>
            <a:r>
              <a:rPr lang="en-US" sz="1200" kern="1200" dirty="0" err="1" smtClean="0">
                <a:solidFill>
                  <a:schemeClr val="tx1"/>
                </a:solidFill>
                <a:effectLst/>
                <a:latin typeface="+mn-lt"/>
                <a:ea typeface="+mn-ea"/>
                <a:cs typeface="+mn-cs"/>
              </a:rPr>
              <a:t>Précision</a:t>
            </a:r>
            <a:r>
              <a:rPr lang="en-US" sz="1200" kern="1200" dirty="0" smtClean="0">
                <a:solidFill>
                  <a:schemeClr val="tx1"/>
                </a:solidFill>
                <a:effectLst/>
                <a:latin typeface="+mn-lt"/>
                <a:ea typeface="+mn-ea"/>
                <a:cs typeface="+mn-cs"/>
              </a:rPr>
              <a:t> de la classification,</a:t>
            </a:r>
          </a:p>
          <a:p>
            <a:pPr lvl="0" fontAlgn="base"/>
            <a:r>
              <a:rPr lang="fr-FR" sz="1200" kern="1200" dirty="0" smtClean="0">
                <a:solidFill>
                  <a:schemeClr val="tx1"/>
                </a:solidFill>
                <a:effectLst/>
                <a:latin typeface="+mn-lt"/>
                <a:ea typeface="+mn-ea"/>
                <a:cs typeface="+mn-cs"/>
              </a:rPr>
              <a:t>Perte logarithmique (pour la classification multi-classes),</a:t>
            </a:r>
            <a:endParaRPr lang="en-US" sz="1200" kern="1200" dirty="0" smtClean="0">
              <a:solidFill>
                <a:schemeClr val="tx1"/>
              </a:solidFill>
              <a:effectLst/>
              <a:latin typeface="+mn-lt"/>
              <a:ea typeface="+mn-ea"/>
              <a:cs typeface="+mn-cs"/>
            </a:endParaRPr>
          </a:p>
          <a:p>
            <a:pPr lvl="0" fontAlgn="base"/>
            <a:r>
              <a:rPr lang="fr-FR" sz="1200" kern="1200" dirty="0" smtClean="0">
                <a:solidFill>
                  <a:schemeClr val="tx1"/>
                </a:solidFill>
                <a:effectLst/>
                <a:latin typeface="+mn-lt"/>
                <a:ea typeface="+mn-ea"/>
                <a:cs typeface="+mn-cs"/>
              </a:rPr>
              <a:t>Aire sous la courbe (pour la classification binaire).</a:t>
            </a:r>
            <a:endParaRPr lang="en-US" sz="1200" kern="1200" dirty="0" smtClean="0">
              <a:solidFill>
                <a:schemeClr val="tx1"/>
              </a:solidFill>
              <a:effectLst/>
              <a:latin typeface="+mn-lt"/>
              <a:ea typeface="+mn-ea"/>
              <a:cs typeface="+mn-cs"/>
            </a:endParaRPr>
          </a:p>
          <a:p>
            <a:pPr lvl="0" fontAlgn="base"/>
            <a:r>
              <a:rPr lang="fr-FR" sz="1200" kern="1200" dirty="0" smtClean="0">
                <a:solidFill>
                  <a:schemeClr val="tx1"/>
                </a:solidFill>
                <a:effectLst/>
                <a:latin typeface="+mn-lt"/>
                <a:ea typeface="+mn-ea"/>
                <a:cs typeface="+mn-cs"/>
              </a:rPr>
              <a:t>Rapport de classification ou Score F1 (précision et rappel).</a:t>
            </a:r>
            <a:endParaRPr lang="en-US" sz="1200" kern="1200" dirty="0" smtClean="0">
              <a:solidFill>
                <a:schemeClr val="tx1"/>
              </a:solidFill>
              <a:effectLst/>
              <a:latin typeface="+mn-lt"/>
              <a:ea typeface="+mn-ea"/>
              <a:cs typeface="+mn-cs"/>
            </a:endParaRPr>
          </a:p>
          <a:p>
            <a:pPr fontAlgn="base"/>
            <a:r>
              <a:rPr lang="fr-FR" sz="1200" kern="1200" dirty="0" smtClean="0">
                <a:solidFill>
                  <a:schemeClr val="tx1"/>
                </a:solidFill>
                <a:effectLst/>
                <a:latin typeface="+mn-lt"/>
                <a:ea typeface="+mn-ea"/>
                <a:cs typeface="+mn-cs"/>
              </a:rPr>
              <a:t>Pour les modèle de régression :</a:t>
            </a:r>
            <a:endParaRPr lang="en-US" sz="1200" kern="1200" dirty="0" smtClean="0">
              <a:solidFill>
                <a:schemeClr val="tx1"/>
              </a:solidFill>
              <a:effectLst/>
              <a:latin typeface="+mn-lt"/>
              <a:ea typeface="+mn-ea"/>
              <a:cs typeface="+mn-cs"/>
            </a:endParaRPr>
          </a:p>
          <a:p>
            <a:pPr lvl="0" fontAlgn="base"/>
            <a:r>
              <a:rPr lang="fr-FR" sz="1200" kern="1200" dirty="0" smtClean="0">
                <a:solidFill>
                  <a:schemeClr val="tx1"/>
                </a:solidFill>
                <a:effectLst/>
                <a:latin typeface="+mn-lt"/>
                <a:ea typeface="+mn-ea"/>
                <a:cs typeface="+mn-cs"/>
              </a:rPr>
              <a:t>Erreur absolue moyenne (métrique de faible qualité),</a:t>
            </a:r>
            <a:endParaRPr lang="en-US" sz="1200" kern="1200" dirty="0" smtClean="0">
              <a:solidFill>
                <a:schemeClr val="tx1"/>
              </a:solidFill>
              <a:effectLst/>
              <a:latin typeface="+mn-lt"/>
              <a:ea typeface="+mn-ea"/>
              <a:cs typeface="+mn-cs"/>
            </a:endParaRPr>
          </a:p>
          <a:p>
            <a:pPr lvl="0" fontAlgn="base"/>
            <a:r>
              <a:rPr lang="en-US" sz="1200" kern="1200" dirty="0" err="1" smtClean="0">
                <a:solidFill>
                  <a:schemeClr val="tx1"/>
                </a:solidFill>
                <a:effectLst/>
                <a:latin typeface="+mn-lt"/>
                <a:ea typeface="+mn-ea"/>
                <a:cs typeface="+mn-cs"/>
              </a:rPr>
              <a:t>Erreur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quadratique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moyenne</a:t>
            </a:r>
            <a:r>
              <a:rPr lang="en-US" sz="1200" kern="1200" dirty="0" smtClean="0">
                <a:solidFill>
                  <a:schemeClr val="tx1"/>
                </a:solidFill>
                <a:effectLst/>
                <a:latin typeface="+mn-lt"/>
                <a:ea typeface="+mn-ea"/>
                <a:cs typeface="+mn-cs"/>
              </a:rPr>
              <a:t>,</a:t>
            </a:r>
          </a:p>
          <a:p>
            <a:pPr lvl="0" fontAlgn="base"/>
            <a:r>
              <a:rPr lang="en-US" sz="1200" kern="1200" dirty="0" smtClean="0">
                <a:solidFill>
                  <a:schemeClr val="tx1"/>
                </a:solidFill>
                <a:effectLst/>
                <a:latin typeface="+mn-lt"/>
                <a:ea typeface="+mn-ea"/>
                <a:cs typeface="+mn-cs"/>
              </a:rPr>
              <a:t>R²,</a:t>
            </a:r>
          </a:p>
          <a:p>
            <a:pPr lvl="0" fontAlgn="base"/>
            <a:r>
              <a:rPr lang="en-US" sz="1200" kern="1200" dirty="0" smtClean="0">
                <a:solidFill>
                  <a:schemeClr val="tx1"/>
                </a:solidFill>
                <a:effectLst/>
                <a:latin typeface="+mn-lt"/>
                <a:ea typeface="+mn-ea"/>
                <a:cs typeface="+mn-cs"/>
              </a:rPr>
              <a:t>R² </a:t>
            </a:r>
            <a:r>
              <a:rPr lang="en-US" sz="1200" kern="1200" dirty="0" err="1" smtClean="0">
                <a:solidFill>
                  <a:schemeClr val="tx1"/>
                </a:solidFill>
                <a:effectLst/>
                <a:latin typeface="+mn-lt"/>
                <a:ea typeface="+mn-ea"/>
                <a:cs typeface="+mn-cs"/>
              </a:rPr>
              <a:t>ajusté</a:t>
            </a:r>
            <a:r>
              <a:rPr lang="en-US" sz="1200" kern="1200" dirty="0" smtClean="0">
                <a:solidFill>
                  <a:schemeClr val="tx1"/>
                </a:solidFill>
                <a:effectLst/>
                <a:latin typeface="+mn-lt"/>
                <a:ea typeface="+mn-ea"/>
                <a:cs typeface="+mn-cs"/>
              </a:rPr>
              <a:t>.</a:t>
            </a:r>
          </a:p>
          <a:p>
            <a:pPr lvl="0" rtl="0" fontAlgn="base"/>
            <a:r>
              <a:rPr lang="fr-FR" sz="1200" kern="1200" dirty="0" smtClean="0">
                <a:solidFill>
                  <a:schemeClr val="tx1"/>
                </a:solidFill>
                <a:effectLst/>
                <a:latin typeface="+mn-lt"/>
                <a:ea typeface="+mn-ea"/>
                <a:cs typeface="+mn-cs"/>
              </a:rPr>
              <a:t>Pour une régression, l’utilisateur devra choisir le paramètre d’optimisation sur lequel son modèle sera axé : RMSE (capturer les valeurs les plus extrêmes avec précision), EAM (les valeurs extrêmes auront moins d’incidence sur le modèle), RMSLE (pénaliser l’erreur sur la taille relative plutôt que sur la valeur absolue : utile pour des valeurs prédites et réelles très élevées)</a:t>
            </a:r>
            <a:endParaRPr lang="en-US" sz="1200" kern="1200" dirty="0" smtClean="0">
              <a:solidFill>
                <a:schemeClr val="tx1"/>
              </a:solidFill>
              <a:effectLst/>
              <a:latin typeface="+mn-lt"/>
              <a:ea typeface="+mn-ea"/>
              <a:cs typeface="+mn-cs"/>
            </a:endParaRPr>
          </a:p>
          <a:p>
            <a:pPr lvl="0" fontAlgn="base"/>
            <a:r>
              <a:rPr lang="fr-FR" sz="1200" kern="1200" dirty="0" smtClean="0">
                <a:solidFill>
                  <a:schemeClr val="tx1"/>
                </a:solidFill>
                <a:effectLst/>
                <a:latin typeface="+mn-lt"/>
                <a:ea typeface="+mn-ea"/>
                <a:cs typeface="+mn-cs"/>
              </a:rPr>
              <a:t>Pour une classification, l’utilisateur pourra également choisir le paramètre d’optimisation du modèle : AUC ROC (distinguer les classes), Perte logistique (maintenir un niveau de précision élevé des probabilités de prédiction), AUC de la courbe précision / rappel (maximiser la courbe précision / rappel pour la classe minoritaire), précision (proportion correcte des identifications positives), rappel (proportion correctement identifiée des résultats positifs réels).</a:t>
            </a:r>
          </a:p>
          <a:p>
            <a:pPr marL="0" marR="0" lvl="0" indent="0" algn="l" defTabSz="914400" rtl="0" eaLnBrk="1" fontAlgn="base"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Toutes ces mesures de performance sont disponibles dans le module </a:t>
            </a:r>
            <a:r>
              <a:rPr lang="fr-FR" sz="1200" i="1" kern="1200" dirty="0" err="1" smtClean="0">
                <a:solidFill>
                  <a:schemeClr val="tx1"/>
                </a:solidFill>
                <a:effectLst/>
                <a:latin typeface="+mn-lt"/>
                <a:ea typeface="+mn-ea"/>
                <a:cs typeface="+mn-cs"/>
              </a:rPr>
              <a:t>metrics</a:t>
            </a:r>
            <a:r>
              <a:rPr lang="fr-FR" sz="1200" kern="1200" dirty="0" smtClean="0">
                <a:solidFill>
                  <a:schemeClr val="tx1"/>
                </a:solidFill>
                <a:effectLst/>
                <a:latin typeface="+mn-lt"/>
                <a:ea typeface="+mn-ea"/>
                <a:cs typeface="+mn-cs"/>
              </a:rPr>
              <a:t> de </a:t>
            </a:r>
            <a:r>
              <a:rPr lang="fr-FR" sz="1200" kern="1200" dirty="0" err="1" smtClean="0">
                <a:solidFill>
                  <a:schemeClr val="tx1"/>
                </a:solidFill>
                <a:effectLst/>
                <a:latin typeface="+mn-lt"/>
                <a:ea typeface="+mn-ea"/>
                <a:cs typeface="+mn-cs"/>
              </a:rPr>
              <a:t>scikit-learn</a:t>
            </a:r>
            <a:r>
              <a:rPr lang="fr-F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fontAlgn="base"/>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24</a:t>
            </a:fld>
            <a:endParaRPr lang="en-US"/>
          </a:p>
        </p:txBody>
      </p:sp>
    </p:spTree>
    <p:extLst>
      <p:ext uri="{BB962C8B-B14F-4D97-AF65-F5344CB8AC3E}">
        <p14:creationId xmlns:p14="http://schemas.microsoft.com/office/powerpoint/2010/main" val="4015198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25</a:t>
            </a:fld>
            <a:endParaRPr lang="en-US"/>
          </a:p>
        </p:txBody>
      </p:sp>
    </p:spTree>
    <p:extLst>
      <p:ext uri="{BB962C8B-B14F-4D97-AF65-F5344CB8AC3E}">
        <p14:creationId xmlns:p14="http://schemas.microsoft.com/office/powerpoint/2010/main" val="3525071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26</a:t>
            </a:fld>
            <a:endParaRPr lang="en-US"/>
          </a:p>
        </p:txBody>
      </p:sp>
    </p:spTree>
    <p:extLst>
      <p:ext uri="{BB962C8B-B14F-4D97-AF65-F5344CB8AC3E}">
        <p14:creationId xmlns:p14="http://schemas.microsoft.com/office/powerpoint/2010/main" val="310584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27</a:t>
            </a:fld>
            <a:endParaRPr lang="en-US"/>
          </a:p>
        </p:txBody>
      </p:sp>
    </p:spTree>
    <p:extLst>
      <p:ext uri="{BB962C8B-B14F-4D97-AF65-F5344CB8AC3E}">
        <p14:creationId xmlns:p14="http://schemas.microsoft.com/office/powerpoint/2010/main" val="1914968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28</a:t>
            </a:fld>
            <a:endParaRPr lang="en-US"/>
          </a:p>
        </p:txBody>
      </p:sp>
    </p:spTree>
    <p:extLst>
      <p:ext uri="{BB962C8B-B14F-4D97-AF65-F5344CB8AC3E}">
        <p14:creationId xmlns:p14="http://schemas.microsoft.com/office/powerpoint/2010/main" val="3468090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Lorsque l'onde P est </a:t>
            </a:r>
            <a:r>
              <a:rPr lang="fr-FR" dirty="0" err="1" smtClean="0"/>
              <a:t>biphasique</a:t>
            </a:r>
            <a:r>
              <a:rPr lang="fr-FR" dirty="0" smtClean="0"/>
              <a:t> en</a:t>
            </a:r>
            <a:r>
              <a:rPr lang="fr-FR" baseline="0" dirty="0" smtClean="0"/>
              <a:t> </a:t>
            </a:r>
            <a:r>
              <a:rPr lang="fr-FR" dirty="0" smtClean="0"/>
              <a:t>V1 la première déviation positive est la dépolarisation</a:t>
            </a:r>
            <a:r>
              <a:rPr lang="fr-FR" baseline="0" dirty="0" smtClean="0"/>
              <a:t> </a:t>
            </a:r>
            <a:r>
              <a:rPr lang="fr-FR" dirty="0" smtClean="0"/>
              <a:t>de l'oreillette droite et la deuxième déviation négative est la dépolarisation de l'oreillette gauche.</a:t>
            </a:r>
          </a:p>
          <a:p>
            <a:r>
              <a:rPr lang="fr-FR" dirty="0" smtClean="0"/>
              <a:t>Un mauvais positionnement des électrodes</a:t>
            </a:r>
            <a:r>
              <a:rPr lang="fr-FR" baseline="0" dirty="0" smtClean="0"/>
              <a:t> </a:t>
            </a:r>
            <a:r>
              <a:rPr lang="fr-FR" dirty="0" smtClean="0"/>
              <a:t>V1 et V2 augmente la</a:t>
            </a:r>
            <a:r>
              <a:rPr lang="fr-FR" baseline="0" dirty="0" smtClean="0"/>
              <a:t> déflexion négative de l’onde P et </a:t>
            </a:r>
            <a:r>
              <a:rPr lang="fr-FR" dirty="0" smtClean="0"/>
              <a:t>peut affecter la morphologie de l'ECG et entraîner une mauvaise interprétation ou une erreur de diagnostic de l’ECG</a:t>
            </a:r>
            <a:r>
              <a:rPr lang="fr-FR" baseline="0" dirty="0" smtClean="0"/>
              <a:t> </a:t>
            </a:r>
            <a:r>
              <a:rPr lang="fr-FR" dirty="0" smtClean="0"/>
              <a:t>y compris de faux résultats anormaux ou une ischémie.</a:t>
            </a:r>
          </a:p>
          <a:p>
            <a:r>
              <a:rPr lang="fr-FR" dirty="0" smtClean="0"/>
              <a:t>IC2: V1</a:t>
            </a:r>
            <a:r>
              <a:rPr lang="fr-FR" baseline="0" dirty="0" smtClean="0"/>
              <a:t> et V2 ; IC3 : V1 et V2 ; IC4: Bon placement des V1 et V2.</a:t>
            </a:r>
            <a:endParaRPr lang="fr-FR" dirty="0" smtClean="0"/>
          </a:p>
        </p:txBody>
      </p:sp>
      <p:sp>
        <p:nvSpPr>
          <p:cNvPr id="4" name="Slide Number Placeholder 3"/>
          <p:cNvSpPr>
            <a:spLocks noGrp="1"/>
          </p:cNvSpPr>
          <p:nvPr>
            <p:ph type="sldNum" sz="quarter" idx="10"/>
          </p:nvPr>
        </p:nvSpPr>
        <p:spPr/>
        <p:txBody>
          <a:bodyPr/>
          <a:lstStyle/>
          <a:p>
            <a:fld id="{D36679ED-17D7-46C9-843B-DD9B3ED614A5}" type="slidenum">
              <a:rPr lang="en-US" smtClean="0"/>
              <a:t>29</a:t>
            </a:fld>
            <a:endParaRPr lang="en-US"/>
          </a:p>
        </p:txBody>
      </p:sp>
    </p:spTree>
    <p:extLst>
      <p:ext uri="{BB962C8B-B14F-4D97-AF65-F5344CB8AC3E}">
        <p14:creationId xmlns:p14="http://schemas.microsoft.com/office/powerpoint/2010/main" val="123954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fr-FR" sz="1200" b="1" kern="1200" dirty="0" smtClean="0">
                <a:solidFill>
                  <a:schemeClr val="tx1"/>
                </a:solidFill>
                <a:effectLst/>
                <a:latin typeface="+mn-lt"/>
                <a:ea typeface="+mn-ea"/>
                <a:cs typeface="+mn-cs"/>
              </a:rPr>
              <a:t>Fréquence cardiaque = fréquence ventriculaire</a:t>
            </a:r>
            <a:r>
              <a:rPr lang="fr-FR" sz="1200" kern="1200" dirty="0" smtClean="0">
                <a:solidFill>
                  <a:schemeClr val="tx1"/>
                </a:solidFill>
                <a:effectLst/>
                <a:latin typeface="+mn-lt"/>
                <a:ea typeface="+mn-ea"/>
                <a:cs typeface="+mn-cs"/>
              </a:rPr>
              <a:t>, qui correspond au pouls des patients.</a:t>
            </a:r>
            <a:endParaRPr lang="en-US" sz="12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La fréquence cardiaque normale de repos de l'adulte (attention au nouveau-né) est entre 60 et 100 </a:t>
            </a:r>
            <a:r>
              <a:rPr lang="fr-FR" sz="1200" kern="1200" dirty="0" err="1" smtClean="0">
                <a:solidFill>
                  <a:schemeClr val="tx1"/>
                </a:solidFill>
                <a:effectLst/>
                <a:latin typeface="+mn-lt"/>
                <a:ea typeface="+mn-ea"/>
                <a:cs typeface="+mn-cs"/>
              </a:rPr>
              <a:t>bpm</a:t>
            </a:r>
            <a:r>
              <a:rPr lang="fr-FR" sz="1200" kern="1200" dirty="0" smtClean="0">
                <a:solidFill>
                  <a:schemeClr val="tx1"/>
                </a:solidFill>
                <a:effectLst/>
                <a:latin typeface="+mn-lt"/>
                <a:ea typeface="+mn-ea"/>
                <a:cs typeface="+mn-cs"/>
              </a:rPr>
              <a:t>.</a:t>
            </a:r>
          </a:p>
          <a:p>
            <a:pPr lvl="0"/>
            <a:r>
              <a:rPr lang="fr-FR" sz="1200" kern="1200" dirty="0" err="1" smtClean="0">
                <a:solidFill>
                  <a:schemeClr val="tx1"/>
                </a:solidFill>
                <a:effectLst/>
                <a:latin typeface="+mn-lt"/>
                <a:ea typeface="+mn-ea"/>
                <a:cs typeface="+mn-cs"/>
              </a:rPr>
              <a:t>Pwave</a:t>
            </a:r>
            <a:r>
              <a:rPr lang="fr-FR" sz="1200" kern="1200" dirty="0" smtClean="0">
                <a:solidFill>
                  <a:schemeClr val="tx1"/>
                </a:solidFill>
                <a:effectLst/>
                <a:latin typeface="+mn-lt"/>
                <a:ea typeface="+mn-ea"/>
                <a:cs typeface="+mn-cs"/>
              </a:rPr>
              <a:t>=0.15s</a:t>
            </a:r>
            <a:r>
              <a:rPr lang="fr-FR" sz="1200" kern="1200" baseline="0" dirty="0" smtClean="0">
                <a:solidFill>
                  <a:schemeClr val="tx1"/>
                </a:solidFill>
                <a:effectLst/>
                <a:latin typeface="+mn-lt"/>
                <a:ea typeface="+mn-ea"/>
                <a:cs typeface="+mn-cs"/>
              </a:rPr>
              <a:t> ; QRS =0.1s ; ST+T=0.35S</a:t>
            </a:r>
          </a:p>
          <a:p>
            <a:pPr lvl="0"/>
            <a:r>
              <a:rPr lang="fr-FR" sz="1200" kern="1200" baseline="0" dirty="0" smtClean="0">
                <a:solidFill>
                  <a:schemeClr val="tx1"/>
                </a:solidFill>
                <a:effectLst/>
                <a:latin typeface="+mn-lt"/>
                <a:ea typeface="+mn-ea"/>
                <a:cs typeface="+mn-cs"/>
              </a:rPr>
              <a:t>Windows size=0.5s (120bpm) et 0.7s (86 </a:t>
            </a:r>
            <a:r>
              <a:rPr lang="fr-FR" sz="1200" kern="1200" baseline="0" dirty="0" err="1" smtClean="0">
                <a:solidFill>
                  <a:schemeClr val="tx1"/>
                </a:solidFill>
                <a:effectLst/>
                <a:latin typeface="+mn-lt"/>
                <a:ea typeface="+mn-ea"/>
                <a:cs typeface="+mn-cs"/>
              </a:rPr>
              <a:t>bpm</a:t>
            </a:r>
            <a:r>
              <a:rPr lang="fr-FR"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r>
              <a:rPr lang="fr-FR" sz="1200" b="1" kern="1200" dirty="0" smtClean="0">
                <a:solidFill>
                  <a:schemeClr val="tx1"/>
                </a:solidFill>
                <a:effectLst/>
                <a:latin typeface="+mn-lt"/>
                <a:ea typeface="+mn-ea"/>
                <a:cs typeface="+mn-cs"/>
              </a:rPr>
              <a:t>On parle de bradycardie si FC &lt; 60/minute</a:t>
            </a:r>
            <a:endParaRPr lang="en-US" sz="1200" kern="1200" dirty="0" smtClean="0">
              <a:solidFill>
                <a:schemeClr val="tx1"/>
              </a:solidFill>
              <a:effectLst/>
              <a:latin typeface="+mn-lt"/>
              <a:ea typeface="+mn-ea"/>
              <a:cs typeface="+mn-cs"/>
            </a:endParaRPr>
          </a:p>
          <a:p>
            <a:pPr lvl="0"/>
            <a:r>
              <a:rPr lang="fr-FR" sz="1200" b="1" kern="1200" dirty="0" smtClean="0">
                <a:solidFill>
                  <a:schemeClr val="tx1"/>
                </a:solidFill>
                <a:effectLst/>
                <a:latin typeface="+mn-lt"/>
                <a:ea typeface="+mn-ea"/>
                <a:cs typeface="+mn-cs"/>
              </a:rPr>
              <a:t>On parle de Tachycardie si FC &gt; 100/minute.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a:t>
            </a:fld>
            <a:endParaRPr lang="en-US"/>
          </a:p>
        </p:txBody>
      </p:sp>
    </p:spTree>
    <p:extLst>
      <p:ext uri="{BB962C8B-B14F-4D97-AF65-F5344CB8AC3E}">
        <p14:creationId xmlns:p14="http://schemas.microsoft.com/office/powerpoint/2010/main" val="1904562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D36679ED-17D7-46C9-843B-DD9B3ED614A5}" type="slidenum">
              <a:rPr lang="en-US" smtClean="0"/>
              <a:t>30</a:t>
            </a:fld>
            <a:endParaRPr lang="en-US"/>
          </a:p>
        </p:txBody>
      </p:sp>
    </p:spTree>
    <p:extLst>
      <p:ext uri="{BB962C8B-B14F-4D97-AF65-F5344CB8AC3E}">
        <p14:creationId xmlns:p14="http://schemas.microsoft.com/office/powerpoint/2010/main" val="287769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Le score de Framingham et le diagramme SCORE restent les deux formules les plus connues</a:t>
            </a:r>
            <a:r>
              <a:rPr lang="fr-FR" baseline="0" dirty="0" smtClean="0"/>
              <a:t> pour </a:t>
            </a:r>
            <a:r>
              <a:rPr lang="fr-FR" dirty="0" smtClean="0"/>
              <a:t>L’évaluation du risque vasculaire est un sujet de première importance.</a:t>
            </a:r>
          </a:p>
          <a:p>
            <a:r>
              <a:rPr lang="fr-FR" sz="1200" b="0" i="0" kern="1200" dirty="0" smtClean="0">
                <a:solidFill>
                  <a:schemeClr val="tx1"/>
                </a:solidFill>
                <a:effectLst/>
                <a:latin typeface="+mn-lt"/>
                <a:ea typeface="+mn-ea"/>
                <a:cs typeface="+mn-cs"/>
              </a:rPr>
              <a:t>D2 : bras droit (-), jambe gauche (+)</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31</a:t>
            </a:fld>
            <a:endParaRPr lang="en-US"/>
          </a:p>
        </p:txBody>
      </p:sp>
    </p:spTree>
    <p:extLst>
      <p:ext uri="{BB962C8B-B14F-4D97-AF65-F5344CB8AC3E}">
        <p14:creationId xmlns:p14="http://schemas.microsoft.com/office/powerpoint/2010/main" val="3173866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32</a:t>
            </a:fld>
            <a:endParaRPr lang="en-US"/>
          </a:p>
        </p:txBody>
      </p:sp>
    </p:spTree>
    <p:extLst>
      <p:ext uri="{BB962C8B-B14F-4D97-AF65-F5344CB8AC3E}">
        <p14:creationId xmlns:p14="http://schemas.microsoft.com/office/powerpoint/2010/main" val="982525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D36679ED-17D7-46C9-843B-DD9B3ED614A5}" type="slidenum">
              <a:rPr lang="en-US" smtClean="0"/>
              <a:t>33</a:t>
            </a:fld>
            <a:endParaRPr lang="en-US"/>
          </a:p>
        </p:txBody>
      </p:sp>
    </p:spTree>
    <p:extLst>
      <p:ext uri="{BB962C8B-B14F-4D97-AF65-F5344CB8AC3E}">
        <p14:creationId xmlns:p14="http://schemas.microsoft.com/office/powerpoint/2010/main" val="1413034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Peu sont les études sur la présence ou l’absence de l’onde P sur la FA.</a:t>
            </a:r>
          </a:p>
          <a:p>
            <a:r>
              <a:rPr lang="fr-FR" dirty="0" smtClean="0"/>
              <a:t>La</a:t>
            </a:r>
            <a:r>
              <a:rPr lang="fr-FR" baseline="0" dirty="0" smtClean="0"/>
              <a:t> MIT-BIH (AF </a:t>
            </a:r>
            <a:r>
              <a:rPr lang="fr-FR" baseline="0" dirty="0" err="1" smtClean="0"/>
              <a:t>database</a:t>
            </a:r>
            <a:r>
              <a:rPr lang="fr-FR" baseline="0" dirty="0" smtClean="0"/>
              <a:t>) n’a pas annoté la présence ou l’absence de l’onde P sur la FA. Malgré sa difficulté un annotation manuelle est faite par l’</a:t>
            </a:r>
            <a:r>
              <a:rPr lang="fr-FR" baseline="0" dirty="0" err="1" smtClean="0"/>
              <a:t>aiide</a:t>
            </a:r>
            <a:r>
              <a:rPr lang="fr-FR" baseline="0" dirty="0" smtClean="0"/>
              <a:t> d’un </a:t>
            </a:r>
            <a:r>
              <a:rPr lang="fr-FR" baseline="0" dirty="0" err="1" smtClean="0"/>
              <a:t>cardilogue</a:t>
            </a:r>
            <a:r>
              <a:rPr lang="fr-FR" baseline="0" dirty="0" smtClean="0"/>
              <a:t> dans cet article.</a:t>
            </a:r>
          </a:p>
          <a:p>
            <a:r>
              <a:rPr lang="fr-FR" baseline="0" dirty="0" smtClean="0"/>
              <a:t>(La base de données MIT-BIH AF [29,30] est considérée comme une base de données difficile pour l'annotation des ondes P.</a:t>
            </a:r>
          </a:p>
          <a:p>
            <a:r>
              <a:rPr lang="fr-FR" baseline="0" dirty="0" smtClean="0"/>
              <a:t>Cet ensemble de données contient un total de 25 enregistrements de 10 h d'ECG à deux canaux, chacun échantillonné à 250 Hz)</a:t>
            </a:r>
          </a:p>
          <a:p>
            <a:r>
              <a:rPr lang="fr-FR" baseline="0" dirty="0" smtClean="0"/>
              <a:t>La base de données QT [26] est considérée comme l'une des bases de données les plus couramment utilisées pour l'onde P</a:t>
            </a:r>
          </a:p>
          <a:p>
            <a:r>
              <a:rPr lang="fr-FR" baseline="0" dirty="0" smtClean="0"/>
              <a:t>à des fins d'annotation. Cette base de données contient un total de 105 enregistrements de 15 minutes d'ECG à deux canaux,</a:t>
            </a:r>
          </a:p>
          <a:p>
            <a:r>
              <a:rPr lang="fr-FR" baseline="0" dirty="0" smtClean="0"/>
              <a:t>chacun échantillonné à 250 Hz</a:t>
            </a:r>
          </a:p>
          <a:p>
            <a:r>
              <a:rPr lang="fr-FR" baseline="0" dirty="0" smtClean="0"/>
              <a:t>Donc le besoin d’un algorithme automatisé qui annote une version imprimée en 2D des ondes P dans le signal ECG .</a:t>
            </a:r>
          </a:p>
          <a:p>
            <a:r>
              <a:rPr lang="fr-FR" baseline="0" dirty="0" smtClean="0"/>
              <a:t>De plus, nous fournissons une onde P automatique pour la segmentation pour la même base de données en utilisant un modèle de réseau neuronal entièrement </a:t>
            </a:r>
            <a:r>
              <a:rPr lang="fr-FR" baseline="0" dirty="0" err="1" smtClean="0"/>
              <a:t>convolutif</a:t>
            </a:r>
            <a:r>
              <a:rPr lang="fr-FR" baseline="0" dirty="0" smtClean="0"/>
              <a:t>.</a:t>
            </a:r>
          </a:p>
          <a:p>
            <a:r>
              <a:rPr lang="fr-FR" baseline="0" dirty="0" smtClean="0"/>
              <a:t>La méthode de détection automatique de l'onde P proposée obtenue une précision et une sensibilité de 98,56% et 98,78%, respectivement, sur les 5 premières minutes</a:t>
            </a: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34</a:t>
            </a:fld>
            <a:endParaRPr lang="en-US"/>
          </a:p>
        </p:txBody>
      </p:sp>
    </p:spTree>
    <p:extLst>
      <p:ext uri="{BB962C8B-B14F-4D97-AF65-F5344CB8AC3E}">
        <p14:creationId xmlns:p14="http://schemas.microsoft.com/office/powerpoint/2010/main" val="41571371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35</a:t>
            </a:fld>
            <a:endParaRPr lang="en-US"/>
          </a:p>
        </p:txBody>
      </p:sp>
    </p:spTree>
    <p:extLst>
      <p:ext uri="{BB962C8B-B14F-4D97-AF65-F5344CB8AC3E}">
        <p14:creationId xmlns:p14="http://schemas.microsoft.com/office/powerpoint/2010/main" val="166543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36</a:t>
            </a:fld>
            <a:endParaRPr lang="en-US"/>
          </a:p>
        </p:txBody>
      </p:sp>
    </p:spTree>
    <p:extLst>
      <p:ext uri="{BB962C8B-B14F-4D97-AF65-F5344CB8AC3E}">
        <p14:creationId xmlns:p14="http://schemas.microsoft.com/office/powerpoint/2010/main" val="3395827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paroxystique (PAF) est l'un des principaux arythmie cardiaque et pourrait se transformer en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permanente</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conduisant à un taux élevé de morbidité et de mortalité d’où la nécessité de </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prédiction précoce du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PAFpour</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empêcher une progression de la maladie.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Les traitements pharmacologiques et électriques, une méthode validée pour prédire l'apparition du PAF. A résoudre ce problème en intégrant les méthodes classique et moderne.</a:t>
            </a:r>
            <a:endParaRPr lang="en-US" sz="1100" dirty="0">
              <a:latin typeface="Tahoma" panose="020B0604030504040204" pitchFamily="34" charset="0"/>
              <a:ea typeface="Tahoma" panose="020B0604030504040204" pitchFamily="34" charset="0"/>
              <a:cs typeface="Tahoma" panose="020B0604030504040204" pitchFamily="34" charset="0"/>
            </a:endParaRPr>
          </a:p>
          <a:p>
            <a:r>
              <a:rPr lang="en-US" dirty="0" smtClean="0"/>
              <a:t>Page 38 : tableau de </a:t>
            </a:r>
            <a:r>
              <a:rPr lang="en-US" dirty="0" err="1" smtClean="0"/>
              <a:t>prédiction</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37</a:t>
            </a:fld>
            <a:endParaRPr lang="en-US"/>
          </a:p>
        </p:txBody>
      </p:sp>
    </p:spTree>
    <p:extLst>
      <p:ext uri="{BB962C8B-B14F-4D97-AF65-F5344CB8AC3E}">
        <p14:creationId xmlns:p14="http://schemas.microsoft.com/office/powerpoint/2010/main" val="3816073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Un algorithme efficace  de prédiction de la PAF basé sur l'analyse du signal selon la variation de la fréquence cardiaque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Une étape de prétraitement pour la détection et l'extraction du QRS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Suivie par la prédiction de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PAFsuivant</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des caractéristiques linéaires consistent et non linéaires, y compris l'entropie  et le tracé de Poincaré.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Dans la finale étape, un classificateur basé sur une machine à vecteurs de support (SVM) a été utilisé pour la prédiction PAF</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1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Notes Placeholder 2"/>
              <p:cNvSpPr>
                <a:spLocks noGrp="1"/>
              </p:cNvSpPr>
              <p:nvPr>
                <p:ph type="body" idx="1"/>
              </p:nvPr>
            </p:nvSpPr>
            <p:spPr/>
            <p:txBody>
              <a:bodyPr/>
              <a:lstStyle/>
              <a:p>
                <a:pPr marL="0" marR="0">
                  <a:lnSpc>
                    <a:spcPct val="107000"/>
                  </a:lnSpc>
                  <a:spcBef>
                    <a:spcPts val="0"/>
                  </a:spcBef>
                  <a:spcAft>
                    <a:spcPts val="0"/>
                  </a:spcAft>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Un algorithme efficace  de prédiction de la PAF basé sur l'analyse du signal selon la variation de la fréquence cardiaque .</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Une étape de prétraitement pour la détection et l'extraction du QRS </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Suivie par la prédiction de </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PAFsuivant</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des caractéristiques linéaires consistent et non linéaires, y compris l'entropie  et le tracé de Poincaré. </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Dans la finale étape, un classificateur basé sur une machine à vecteurs de support (SVM) a été utilisé pour la prédiction PAF.</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Densité</a:t>
                </a:r>
                <a:r>
                  <a:rPr lang="en-US" sz="1200" b="1" dirty="0" smtClean="0">
                    <a:effectLst/>
                    <a:latin typeface="Tahoma" panose="020B0604030504040204" pitchFamily="34" charset="0"/>
                    <a:ea typeface="Tahoma" panose="020B0604030504040204" pitchFamily="34" charset="0"/>
                    <a:cs typeface="Tahoma" panose="020B0604030504040204" pitchFamily="34" charset="0"/>
                  </a:rPr>
                  <a:t> </a:t>
                </a:r>
                <a:r>
                  <a:rPr lang="en-US" sz="1200" b="1" dirty="0" smtClean="0">
                    <a:effectLst/>
                    <a:latin typeface="Tahoma" panose="020B0604030504040204" pitchFamily="34" charset="0"/>
                    <a:ea typeface="Tahoma" panose="020B0604030504040204" pitchFamily="34" charset="0"/>
                    <a:cs typeface="Tahoma" panose="020B0604030504040204" pitchFamily="34" charset="0"/>
                  </a:rPr>
                  <a:t>de puissance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spectrale</a:t>
                </a:r>
                <a:r>
                  <a:rPr lang="en-US" sz="1200" b="1" dirty="0" smtClean="0">
                    <a:effectLst/>
                    <a:latin typeface="Tahoma" panose="020B0604030504040204" pitchFamily="34" charset="0"/>
                    <a:ea typeface="Tahoma" panose="020B0604030504040204" pitchFamily="34" charset="0"/>
                    <a:cs typeface="Tahoma" panose="020B0604030504040204" pitchFamily="34" charset="0"/>
                  </a:rPr>
                  <a:t> </a:t>
                </a:r>
                <a:r>
                  <a:rPr lang="en-US" sz="1200" b="1" i="0" kern="1200" smtClean="0">
                    <a:solidFill>
                      <a:schemeClr val="tx1"/>
                    </a:solidFill>
                    <a:effectLst/>
                    <a:latin typeface="Cambria Math" panose="02040503050406030204" pitchFamily="18" charset="0"/>
                    <a:ea typeface="Tahoma" panose="020B0604030504040204" pitchFamily="34" charset="0"/>
                    <a:cs typeface="+mn-cs"/>
                  </a:rPr>
                  <a:t>𝑩𝑭/𝑳𝑭</a:t>
                </a:r>
                <a:r>
                  <a:rPr lang="en-US" b="1" dirty="0" smtClean="0"/>
                  <a:t> :</a:t>
                </a:r>
                <a:r>
                  <a:rPr lang="fr-FR" b="1" dirty="0" smtClean="0"/>
                  <a:t>faire la distinction entre le sympathique et le parasympathique-</a:t>
                </a:r>
                <a:r>
                  <a:rPr lang="en-US" b="1" dirty="0" smtClean="0"/>
                  <a:t> </a:t>
                </a:r>
                <a:r>
                  <a:rPr lang="fr-FR" b="1" dirty="0" smtClean="0"/>
                  <a:t>analyse de séries chronologiques courtes</a:t>
                </a:r>
              </a:p>
              <a:p>
                <a:pPr marL="0" marR="0">
                  <a:lnSpc>
                    <a:spcPct val="107000"/>
                  </a:lnSpc>
                  <a:spcBef>
                    <a:spcPts val="0"/>
                  </a:spcBef>
                  <a:spcAft>
                    <a:spcPts val="0"/>
                  </a:spcAft>
                </a:pPr>
                <a:r>
                  <a:rPr lang="en-US" b="1" dirty="0" smtClean="0"/>
                  <a:t>Pour</a:t>
                </a:r>
                <a:r>
                  <a:rPr lang="en-US" b="1" baseline="0" dirty="0" smtClean="0"/>
                  <a:t> les </a:t>
                </a:r>
                <a:r>
                  <a:rPr lang="en-US" b="1" dirty="0" smtClean="0"/>
                  <a:t>HF: 0,15–0,4 Hz</a:t>
                </a:r>
                <a:r>
                  <a:rPr lang="en-US" b="1" baseline="0" dirty="0" smtClean="0"/>
                  <a:t>  </a:t>
                </a:r>
                <a:r>
                  <a:rPr lang="en-US" b="1" baseline="0" dirty="0" err="1" smtClean="0"/>
                  <a:t>reflète</a:t>
                </a:r>
                <a:r>
                  <a:rPr lang="en-US" b="1" baseline="0" dirty="0" smtClean="0"/>
                  <a:t> </a:t>
                </a:r>
                <a:r>
                  <a:rPr lang="en-US" b="1" baseline="0" dirty="0" err="1" smtClean="0"/>
                  <a:t>l'arythmie</a:t>
                </a:r>
                <a:r>
                  <a:rPr lang="en-US" b="1" baseline="0" dirty="0" smtClean="0"/>
                  <a:t> </a:t>
                </a:r>
                <a:r>
                  <a:rPr lang="en-US" b="1" baseline="0" dirty="0" err="1" smtClean="0"/>
                  <a:t>sinusale</a:t>
                </a:r>
                <a:r>
                  <a:rPr lang="en-US" b="1" baseline="0" dirty="0" smtClean="0"/>
                  <a:t> </a:t>
                </a:r>
                <a:r>
                  <a:rPr lang="en-US" b="1" baseline="0" dirty="0" err="1" smtClean="0"/>
                  <a:t>respiratoire</a:t>
                </a:r>
                <a:r>
                  <a:rPr lang="en-US" b="1" baseline="0" dirty="0" smtClean="0"/>
                  <a:t>  pour les BF:0,04–0,15 Hz </a:t>
                </a:r>
                <a:r>
                  <a:rPr lang="fr-FR" b="1" baseline="0" dirty="0" smtClean="0"/>
                  <a:t>st liée au contrôle des barorécepteurs</a:t>
                </a:r>
              </a:p>
              <a:p>
                <a:pPr marL="0" marR="0">
                  <a:lnSpc>
                    <a:spcPct val="107000"/>
                  </a:lnSpc>
                  <a:spcBef>
                    <a:spcPts val="0"/>
                  </a:spcBef>
                  <a:spcAft>
                    <a:spcPts val="0"/>
                  </a:spcAft>
                </a:pPr>
                <a:r>
                  <a:rPr lang="fr-FR" b="1" baseline="0" dirty="0" smtClean="0"/>
                  <a:t>Densité spectrale </a:t>
                </a:r>
                <a:r>
                  <a:rPr lang="fr-FR" b="1" baseline="0" dirty="0" smtClean="0">
                    <a:sym typeface="Wingdings" panose="05000000000000000000" pitchFamily="2" charset="2"/>
                  </a:rPr>
                  <a:t> </a:t>
                </a:r>
                <a:r>
                  <a:rPr lang="fr-FR" b="1" baseline="0" dirty="0" err="1" smtClean="0">
                    <a:sym typeface="Wingdings" panose="05000000000000000000" pitchFamily="2" charset="2"/>
                  </a:rPr>
                  <a:t>energie</a:t>
                </a:r>
                <a:r>
                  <a:rPr lang="fr-FR" b="1" baseline="0" dirty="0" smtClean="0">
                    <a:sym typeface="Wingdings" panose="05000000000000000000" pitchFamily="2" charset="2"/>
                  </a:rPr>
                  <a:t> du signal (composants fréquentiel) </a:t>
                </a:r>
              </a:p>
              <a:p>
                <a:pPr marL="0" marR="0">
                  <a:lnSpc>
                    <a:spcPct val="107000"/>
                  </a:lnSpc>
                  <a:spcBef>
                    <a:spcPts val="0"/>
                  </a:spcBef>
                  <a:spcAft>
                    <a:spcPts val="0"/>
                  </a:spcAft>
                </a:pPr>
                <a:r>
                  <a:rPr lang="fr-FR" b="1" baseline="0" dirty="0" smtClean="0">
                    <a:sym typeface="Wingdings" panose="05000000000000000000" pitchFamily="2" charset="2"/>
                  </a:rPr>
                  <a:t>HOS non linéaire  phase entre les composants fréquentiels</a:t>
                </a:r>
                <a:endParaRPr lang="en-US" b="1" dirty="0"/>
              </a:p>
            </p:txBody>
          </p:sp>
        </mc:Fallback>
      </mc:AlternateContent>
      <p:sp>
        <p:nvSpPr>
          <p:cNvPr id="4" name="Slide Number Placeholder 3"/>
          <p:cNvSpPr>
            <a:spLocks noGrp="1"/>
          </p:cNvSpPr>
          <p:nvPr>
            <p:ph type="sldNum" sz="quarter" idx="10"/>
          </p:nvPr>
        </p:nvSpPr>
        <p:spPr/>
        <p:txBody>
          <a:bodyPr/>
          <a:lstStyle/>
          <a:p>
            <a:fld id="{D36679ED-17D7-46C9-843B-DD9B3ED614A5}" type="slidenum">
              <a:rPr lang="en-US" smtClean="0"/>
              <a:t>38</a:t>
            </a:fld>
            <a:endParaRPr lang="en-US"/>
          </a:p>
        </p:txBody>
      </p:sp>
    </p:spTree>
    <p:extLst>
      <p:ext uri="{BB962C8B-B14F-4D97-AF65-F5344CB8AC3E}">
        <p14:creationId xmlns:p14="http://schemas.microsoft.com/office/powerpoint/2010/main" val="3629973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lnSpc>
                <a:spcPct val="107000"/>
              </a:lnSpc>
              <a:defRPr/>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Une méthode qui prédit l'apparition de la (PAF) en utilisant des segments de variabilité de la fréquence cardiaque plus courts que ceux appliqués dans les</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en-US" sz="1100" dirty="0" err="1">
                <a:solidFill>
                  <a:schemeClr val="dk1"/>
                </a:solidFill>
                <a:latin typeface="Tahoma" panose="020B0604030504040204" pitchFamily="34" charset="0"/>
                <a:ea typeface="Tahoma" panose="020B0604030504040204" pitchFamily="34" charset="0"/>
                <a:cs typeface="Tahoma" panose="020B0604030504040204" pitchFamily="34" charset="0"/>
              </a:rPr>
              <a:t>autres</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m</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éthodes</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L'effet des caractéristiques extraites de VFC de différentes longueurs sont étudiés. L'étape de prétraitement comprend la détection QRS, la quantification de la VFC et la correction des battements ectopiques. Les caractéristiques du domaine temporel, du domaine fréquentiel, non linéaire et du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bispectre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sont ensuite extraites du VFC quantifiée. Les paramètres du classificateur sont optimisé simultanément à l'aide d'une procédure d'optimisation basée sur un algorithme génétique (GA).</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dernière étape est le classificateur basé sur la machine à vecteurs de support</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(SVM).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endParaRPr lang="en-US" b="1" dirty="0"/>
          </a:p>
        </p:txBody>
      </p:sp>
      <p:sp>
        <p:nvSpPr>
          <p:cNvPr id="4" name="Slide Number Placeholder 3"/>
          <p:cNvSpPr>
            <a:spLocks noGrp="1"/>
          </p:cNvSpPr>
          <p:nvPr>
            <p:ph type="sldNum" sz="quarter" idx="10"/>
          </p:nvPr>
        </p:nvSpPr>
        <p:spPr/>
        <p:txBody>
          <a:bodyPr/>
          <a:lstStyle/>
          <a:p>
            <a:fld id="{D36679ED-17D7-46C9-843B-DD9B3ED614A5}" type="slidenum">
              <a:rPr lang="en-US" smtClean="0"/>
              <a:t>39</a:t>
            </a:fld>
            <a:endParaRPr lang="en-US"/>
          </a:p>
        </p:txBody>
      </p:sp>
    </p:spTree>
    <p:extLst>
      <p:ext uri="{BB962C8B-B14F-4D97-AF65-F5344CB8AC3E}">
        <p14:creationId xmlns:p14="http://schemas.microsoft.com/office/powerpoint/2010/main" val="344763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4</a:t>
            </a:fld>
            <a:endParaRPr lang="en-US"/>
          </a:p>
        </p:txBody>
      </p:sp>
    </p:spTree>
    <p:extLst>
      <p:ext uri="{BB962C8B-B14F-4D97-AF65-F5344CB8AC3E}">
        <p14:creationId xmlns:p14="http://schemas.microsoft.com/office/powerpoint/2010/main" val="1494337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Deux méthodes pour la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prédictionde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la FAP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première méthode consiste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àl'analyse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de la variabilité de la fréquence cardiaque de l'ECG. Deux paramètres importants sont pris en compte: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l'écart type SDANN (domaine temporel) et le rapport LF / HF (domaine de fréquence)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del'intervalle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RR.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deuxième méthode basée sur les caractéristiques de synchronisation morphologique du complexe QRS, est appelée variabilité morphologique (MV) du signal ECG, et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étaitpas</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utilisé auparavant pour la prédiction PAF.</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Les études concernent les mêmes paramètres du premier cas.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Les deux méthodes sont appliqué sur 198 enregistrements Holter extraits de la base de données PAF sur le portail physionet.org.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Les résultats montrent une meilleure précision de l'analyse MV que celle obtenue au moyen de la technique VRC seul.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De plus, en utilisant une règle de décision appropriée, les deux</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méthodes ont été «fusionnées» et la précision globale de l'apparition du PAF</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prédiction a été augmentée à 90%.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40</a:t>
            </a:fld>
            <a:endParaRPr lang="en-US"/>
          </a:p>
        </p:txBody>
      </p:sp>
    </p:spTree>
    <p:extLst>
      <p:ext uri="{BB962C8B-B14F-4D97-AF65-F5344CB8AC3E}">
        <p14:creationId xmlns:p14="http://schemas.microsoft.com/office/powerpoint/2010/main" val="1864173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Des techniques d'apprentissage automatique pour analyser les données ECG pour améliorer l'évaluation du risque de maladie cardiovasculaire dans une très grande étude de cohorte des populations Chinois. La détection d’une</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«Anomalie» en utilisant 3 méthodes de classification à une classe, et la </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prédiction des probabilités de «normalité», d'arythmie, d'ischémie,</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et l'hypertrophie en utilisant une approche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multiclasse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Pour la classification à une classe, nous avons considéré 5 définitions possibles de la «normalité» et utilisé 10 ECG extraits pour 4  pression artérielle ce qui donne une précision de 75.6% et un AUC de 83%</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Pour la classification en quatre classes, 86 paramètres avec 72 paramètres  extraites de l'ECG sont utilisés. La précision de ce classificateur a atteint 75,1%.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41</a:t>
            </a:fld>
            <a:endParaRPr lang="en-US"/>
          </a:p>
        </p:txBody>
      </p:sp>
    </p:spTree>
    <p:extLst>
      <p:ext uri="{BB962C8B-B14F-4D97-AF65-F5344CB8AC3E}">
        <p14:creationId xmlns:p14="http://schemas.microsoft.com/office/powerpoint/2010/main" val="3817703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 cœur humain est le principal organe de l'être humain qui pourrait échouer</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l</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es rythmes ou battements cardiaques irréguliers sont appelés arythmie où les rythmes cardiaques avec des taux faibles ou élevés par rapport au</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rythme cardiaque normal qui varie de 60 à 100 battements par minute.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Ceci est très mortel lorsqu'il n'est pas traité pendant une longue période.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Par conséquent, la prédiction des maladies cardiaques causée par un déséquilibre électrique est l'une des recherches difficiles qui nécessite une analyse du rythme cardiaque en utilisant des algorithmes d'apprentissage en profondeur de la machine.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42</a:t>
            </a:fld>
            <a:endParaRPr lang="en-US"/>
          </a:p>
        </p:txBody>
      </p:sp>
    </p:spTree>
    <p:extLst>
      <p:ext uri="{BB962C8B-B14F-4D97-AF65-F5344CB8AC3E}">
        <p14:creationId xmlns:p14="http://schemas.microsoft.com/office/powerpoint/2010/main" val="711589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Environ 2,7 à 6,1 millions de personnes aux États-Unis ont la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Avec le vieillissement de la population américaine, ce nombre devrait augmenter.</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Dans cette étude préliminaire, les critères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fréquencecardiaque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-durée sont étudiés pour étiqueter automatiquement les événements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dela</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FA.</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43</a:t>
            </a:fld>
            <a:endParaRPr lang="en-US"/>
          </a:p>
        </p:txBody>
      </p:sp>
    </p:spTree>
    <p:extLst>
      <p:ext uri="{BB962C8B-B14F-4D97-AF65-F5344CB8AC3E}">
        <p14:creationId xmlns:p14="http://schemas.microsoft.com/office/powerpoint/2010/main" val="3178776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Cet article présente une méthode capable de prédire la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paroxystique (PAF). La méthode utilise des signaux de variabilité de la fréquence cardiaque (VRC) .Le développement d'un prédicteur précis de l'apparition du PAF est cliniquement important car il augmente</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possibilité de stabiliser électriquement et de prévenir l'apparition d'arythmies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atriales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avec une stimulation différentes techniques. Un algorithme d'optimisation multi-objectifs basé sur le tri non dominé algorithme génétique III est proposé .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44</a:t>
            </a:fld>
            <a:endParaRPr lang="en-US"/>
          </a:p>
        </p:txBody>
      </p:sp>
    </p:spTree>
    <p:extLst>
      <p:ext uri="{BB962C8B-B14F-4D97-AF65-F5344CB8AC3E}">
        <p14:creationId xmlns:p14="http://schemas.microsoft.com/office/powerpoint/2010/main" val="724974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est souvent asymptomatique et donc sous-détectée, mais elle est associée à un accident vasculaire cérébral,</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l'échec et la mort. Les méthodes de criblage existantes nécessitent une surveillance prolongée et sont limitées par leur coût et leur faible rendement.</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Nous visions à développer un moyen rapide et peu coûteux d'identifier les patients atteints de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en utilisant</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apprentissage automatique.</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45</a:t>
            </a:fld>
            <a:endParaRPr lang="en-US"/>
          </a:p>
        </p:txBody>
      </p:sp>
    </p:spTree>
    <p:extLst>
      <p:ext uri="{BB962C8B-B14F-4D97-AF65-F5344CB8AC3E}">
        <p14:creationId xmlns:p14="http://schemas.microsoft.com/office/powerpoint/2010/main" val="1884766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fibrillation </a:t>
            </a:r>
            <a:r>
              <a:rPr lang="fr-FR" dirty="0" smtClean="0">
                <a:solidFill>
                  <a:srgbClr val="000000"/>
                </a:solidFill>
                <a:latin typeface="Tahoma" panose="020B0604030504040204" pitchFamily="34" charset="0"/>
                <a:ea typeface="Tahoma" panose="020B0604030504040204" pitchFamily="34" charset="0"/>
                <a:cs typeface="Tahoma" panose="020B0604030504040204" pitchFamily="34" charset="0"/>
              </a:rPr>
              <a:t>atriale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est une irrégularité des battements cardiaques,</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causant des accidents vasculaires cérébraux, de la démence et d'autres maladies graves.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 but de cette étude est de prédire la FA en utilisant les signaux physiologiques des patients. </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L'approche proposée consiste à extraire plusieurs paramètres à partir de signaux et ensuite construire une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décisionrègle</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qui combine des preuves basées sur la théorie des fonctions de croyance.</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46</a:t>
            </a:fld>
            <a:endParaRPr lang="en-US"/>
          </a:p>
        </p:txBody>
      </p:sp>
    </p:spTree>
    <p:extLst>
      <p:ext uri="{BB962C8B-B14F-4D97-AF65-F5344CB8AC3E}">
        <p14:creationId xmlns:p14="http://schemas.microsoft.com/office/powerpoint/2010/main" val="1256806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47</a:t>
            </a:fld>
            <a:endParaRPr lang="en-US"/>
          </a:p>
        </p:txBody>
      </p:sp>
    </p:spTree>
    <p:extLst>
      <p:ext uri="{BB962C8B-B14F-4D97-AF65-F5344CB8AC3E}">
        <p14:creationId xmlns:p14="http://schemas.microsoft.com/office/powerpoint/2010/main" val="1722101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48</a:t>
            </a:fld>
            <a:endParaRPr lang="en-US"/>
          </a:p>
        </p:txBody>
      </p:sp>
    </p:spTree>
    <p:extLst>
      <p:ext uri="{BB962C8B-B14F-4D97-AF65-F5344CB8AC3E}">
        <p14:creationId xmlns:p14="http://schemas.microsoft.com/office/powerpoint/2010/main" val="10923861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49</a:t>
            </a:fld>
            <a:endParaRPr lang="en-US"/>
          </a:p>
        </p:txBody>
      </p:sp>
    </p:spTree>
    <p:extLst>
      <p:ext uri="{BB962C8B-B14F-4D97-AF65-F5344CB8AC3E}">
        <p14:creationId xmlns:p14="http://schemas.microsoft.com/office/powerpoint/2010/main" val="263833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Clr>
                <a:schemeClr val="tx1"/>
              </a:buClr>
            </a:pPr>
            <a:r>
              <a:rPr lang="fr-FR" sz="1200" dirty="0" smtClean="0"/>
              <a:t>Techniquement c’est mieux de dire la fibrillation atriale au mieux de dire la </a:t>
            </a:r>
            <a:r>
              <a:rPr lang="fr-FR" sz="1200" dirty="0" err="1" smtClean="0"/>
              <a:t>fibrilllation</a:t>
            </a:r>
            <a:r>
              <a:rPr lang="fr-FR" sz="1200" dirty="0" smtClean="0"/>
              <a:t> atriale.</a:t>
            </a:r>
          </a:p>
          <a:p>
            <a:pPr>
              <a:lnSpc>
                <a:spcPct val="150000"/>
              </a:lnSpc>
              <a:buClr>
                <a:schemeClr val="tx1"/>
              </a:buClr>
            </a:pPr>
            <a:r>
              <a:rPr lang="fr-FR" sz="1200" dirty="0" smtClean="0"/>
              <a:t>La FA paroxystique ( supraventriculaire) </a:t>
            </a:r>
            <a:r>
              <a:rPr lang="fr-FR" sz="1200" dirty="0" err="1" smtClean="0"/>
              <a:t>esl</a:t>
            </a:r>
            <a:r>
              <a:rPr lang="fr-FR" sz="1200" dirty="0" smtClean="0"/>
              <a:t> la maladie cardiaque à prédire et à diagnostiquer d’une durée de moins de 48 heures ( le temps probable qu’il y a</a:t>
            </a:r>
            <a:r>
              <a:rPr lang="ar-LB" sz="1200" dirty="0" smtClean="0"/>
              <a:t> </a:t>
            </a:r>
            <a:r>
              <a:rPr lang="en-US" sz="1200" dirty="0" smtClean="0"/>
              <a:t> </a:t>
            </a:r>
            <a:r>
              <a:rPr lang="en-US" sz="1200" dirty="0" err="1" smtClean="0"/>
              <a:t>d’une</a:t>
            </a:r>
            <a:r>
              <a:rPr lang="en-US" sz="1200" dirty="0" smtClean="0"/>
              <a:t> </a:t>
            </a:r>
            <a:r>
              <a:rPr lang="en-US" sz="1200" dirty="0" err="1" smtClean="0"/>
              <a:t>crise</a:t>
            </a:r>
            <a:r>
              <a:rPr lang="en-US" sz="1200" dirty="0" smtClean="0"/>
              <a:t> </a:t>
            </a:r>
            <a:r>
              <a:rPr lang="en-US" sz="1200" dirty="0" err="1" smtClean="0"/>
              <a:t>cardiaque</a:t>
            </a:r>
            <a:r>
              <a:rPr lang="en-US" sz="1200" dirty="0" smtClean="0"/>
              <a:t> </a:t>
            </a:r>
            <a:r>
              <a:rPr lang="en-US" sz="1200" dirty="0" err="1" smtClean="0"/>
              <a:t>ou</a:t>
            </a:r>
            <a:r>
              <a:rPr lang="en-US" sz="1200" dirty="0" smtClean="0"/>
              <a:t> d’un accident </a:t>
            </a:r>
            <a:r>
              <a:rPr lang="en-US" sz="1200" dirty="0" err="1" smtClean="0"/>
              <a:t>vasculaire</a:t>
            </a:r>
            <a:r>
              <a:rPr lang="en-US" sz="1200" dirty="0" smtClean="0"/>
              <a:t> </a:t>
            </a:r>
            <a:r>
              <a:rPr lang="en-US" sz="1200" dirty="0" err="1" smtClean="0"/>
              <a:t>cérébrale</a:t>
            </a:r>
            <a:r>
              <a:rPr lang="en-US" sz="1200" dirty="0" smtClean="0"/>
              <a:t> </a:t>
            </a:r>
            <a:r>
              <a:rPr lang="en-US" sz="1200" dirty="0" err="1" smtClean="0"/>
              <a:t>ou</a:t>
            </a:r>
            <a:r>
              <a:rPr lang="en-US" sz="1200" dirty="0" smtClean="0"/>
              <a:t> de formation d’un </a:t>
            </a:r>
            <a:r>
              <a:rPr lang="en-US" sz="1200" dirty="0" err="1" smtClean="0"/>
              <a:t>caillot</a:t>
            </a:r>
            <a:r>
              <a:rPr lang="en-US" sz="1200" dirty="0" smtClean="0"/>
              <a:t> </a:t>
            </a:r>
            <a:r>
              <a:rPr lang="en-US" sz="1200" dirty="0" err="1" smtClean="0"/>
              <a:t>sanguin</a:t>
            </a:r>
            <a:r>
              <a:rPr lang="en-US" sz="1200" dirty="0" smtClean="0"/>
              <a:t>)</a:t>
            </a:r>
            <a:r>
              <a:rPr lang="fr-FR" sz="1200" dirty="0" smtClean="0"/>
              <a:t> .En terme médicale on dit qu’il y a une FA persistante si elle dure plus que 7 </a:t>
            </a:r>
            <a:r>
              <a:rPr lang="fr-FR" sz="1200" dirty="0" err="1" smtClean="0"/>
              <a:t>jours.Si</a:t>
            </a:r>
            <a:r>
              <a:rPr lang="fr-FR" sz="1200" dirty="0" smtClean="0"/>
              <a:t> elle dure longtemps on accepte qu’il y a une FA permanente (</a:t>
            </a:r>
            <a:r>
              <a:rPr lang="en-US" sz="1200" dirty="0" smtClean="0"/>
              <a:t>nous </a:t>
            </a:r>
            <a:r>
              <a:rPr lang="en-US" sz="1200" dirty="0" err="1" smtClean="0"/>
              <a:t>abondannons</a:t>
            </a:r>
            <a:r>
              <a:rPr lang="en-US" sz="1200" dirty="0" smtClean="0"/>
              <a:t> son existence et on la </a:t>
            </a:r>
            <a:r>
              <a:rPr lang="en-US" sz="1200" dirty="0" err="1" smtClean="0"/>
              <a:t>traite</a:t>
            </a:r>
            <a:r>
              <a:rPr lang="en-US" sz="1200" dirty="0" smtClean="0"/>
              <a:t> </a:t>
            </a:r>
            <a:r>
              <a:rPr lang="en-US" sz="1200" dirty="0" err="1" smtClean="0"/>
              <a:t>mais</a:t>
            </a:r>
            <a:r>
              <a:rPr lang="en-US" sz="1200" dirty="0" smtClean="0"/>
              <a:t> on ne </a:t>
            </a:r>
            <a:r>
              <a:rPr lang="en-US" sz="1200" dirty="0" err="1" smtClean="0"/>
              <a:t>peut</a:t>
            </a:r>
            <a:r>
              <a:rPr lang="en-US" sz="1200" dirty="0" smtClean="0"/>
              <a:t> pas render le </a:t>
            </a:r>
            <a:r>
              <a:rPr lang="en-US" sz="1200" dirty="0" err="1" smtClean="0"/>
              <a:t>rythme</a:t>
            </a:r>
            <a:r>
              <a:rPr lang="en-US" sz="1200" dirty="0" smtClean="0"/>
              <a:t> </a:t>
            </a:r>
            <a:r>
              <a:rPr lang="en-US" sz="1200" dirty="0" err="1" smtClean="0"/>
              <a:t>sinusal</a:t>
            </a:r>
            <a:r>
              <a:rPr lang="en-US" sz="1200" dirty="0" smtClean="0"/>
              <a:t>)</a:t>
            </a:r>
            <a:r>
              <a:rPr lang="fr-FR" sz="1200" dirty="0" smtClean="0"/>
              <a:t>. Dans ce cas il est mieux d’éviter les médicaments à long terme car ils ont des effets secondaires et les changements (</a:t>
            </a:r>
            <a:r>
              <a:rPr lang="fr-FR" sz="1200" dirty="0" err="1" smtClean="0"/>
              <a:t>c.à.d</a:t>
            </a:r>
            <a:r>
              <a:rPr lang="fr-FR" sz="1200" dirty="0" smtClean="0"/>
              <a:t> retourner au rythme cardiaque) est faible.</a:t>
            </a:r>
          </a:p>
          <a:p>
            <a:pPr>
              <a:lnSpc>
                <a:spcPct val="150000"/>
              </a:lnSpc>
              <a:buClr>
                <a:schemeClr val="tx1"/>
              </a:buClr>
            </a:pPr>
            <a:r>
              <a:rPr lang="fr-FR" sz="1200" dirty="0" smtClean="0"/>
              <a:t>La FA a deux </a:t>
            </a:r>
            <a:r>
              <a:rPr lang="fr-FR" sz="1200" dirty="0" err="1" smtClean="0"/>
              <a:t>morbilité</a:t>
            </a:r>
            <a:r>
              <a:rPr lang="fr-FR" sz="1200" dirty="0" smtClean="0"/>
              <a:t> : L’insuffisance </a:t>
            </a:r>
            <a:r>
              <a:rPr lang="fr-FR" sz="1200" dirty="0" err="1" smtClean="0"/>
              <a:t>cardique</a:t>
            </a:r>
            <a:r>
              <a:rPr lang="fr-FR" sz="1200" dirty="0" smtClean="0"/>
              <a:t> IC et l’</a:t>
            </a:r>
            <a:r>
              <a:rPr lang="en-US" sz="1200" dirty="0" smtClean="0"/>
              <a:t> accident </a:t>
            </a:r>
            <a:r>
              <a:rPr lang="en-US" sz="1200" dirty="0" err="1" smtClean="0"/>
              <a:t>vasculaire</a:t>
            </a:r>
            <a:r>
              <a:rPr lang="en-US" sz="1200" dirty="0" smtClean="0"/>
              <a:t> </a:t>
            </a:r>
            <a:r>
              <a:rPr lang="en-US" sz="1200" dirty="0" err="1" smtClean="0"/>
              <a:t>cérébrale</a:t>
            </a:r>
            <a:r>
              <a:rPr lang="en-US" sz="1200" dirty="0" smtClean="0"/>
              <a:t> AVC.</a:t>
            </a:r>
            <a:endParaRPr lang="fr-FR" sz="1200" dirty="0" smtClean="0"/>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5</a:t>
            </a:fld>
            <a:endParaRPr lang="en-US"/>
          </a:p>
        </p:txBody>
      </p:sp>
    </p:spTree>
    <p:extLst>
      <p:ext uri="{BB962C8B-B14F-4D97-AF65-F5344CB8AC3E}">
        <p14:creationId xmlns:p14="http://schemas.microsoft.com/office/powerpoint/2010/main" val="1325621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50</a:t>
            </a:fld>
            <a:endParaRPr lang="en-US"/>
          </a:p>
        </p:txBody>
      </p:sp>
    </p:spTree>
    <p:extLst>
      <p:ext uri="{BB962C8B-B14F-4D97-AF65-F5344CB8AC3E}">
        <p14:creationId xmlns:p14="http://schemas.microsoft.com/office/powerpoint/2010/main" val="30897778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51</a:t>
            </a:fld>
            <a:endParaRPr lang="en-US"/>
          </a:p>
        </p:txBody>
      </p:sp>
    </p:spTree>
    <p:extLst>
      <p:ext uri="{BB962C8B-B14F-4D97-AF65-F5344CB8AC3E}">
        <p14:creationId xmlns:p14="http://schemas.microsoft.com/office/powerpoint/2010/main" val="1724050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52</a:t>
            </a:fld>
            <a:endParaRPr lang="en-US"/>
          </a:p>
        </p:txBody>
      </p:sp>
    </p:spTree>
    <p:extLst>
      <p:ext uri="{BB962C8B-B14F-4D97-AF65-F5344CB8AC3E}">
        <p14:creationId xmlns:p14="http://schemas.microsoft.com/office/powerpoint/2010/main" val="4148846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FA est l'un des types d'arythmie les plus courants, qui conduit à une insuffisance cardiaque et à un accident vasculaire cérébral au public.</a:t>
            </a: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La FA a le potentiel élevé de causer des handicap chez les patients, sa détection précoce est extrêmement importante. Il existe différents types des algorithmes de classification proposé par les chercheurs ces dernières années.</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53</a:t>
            </a:fld>
            <a:endParaRPr lang="en-US"/>
          </a:p>
        </p:txBody>
      </p:sp>
    </p:spTree>
    <p:extLst>
      <p:ext uri="{BB962C8B-B14F-4D97-AF65-F5344CB8AC3E}">
        <p14:creationId xmlns:p14="http://schemas.microsoft.com/office/powerpoint/2010/main" val="1925107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ohama"/>
                <a:ea typeface="Calibri" panose="020F0502020204030204" pitchFamily="34" charset="0"/>
                <a:cs typeface="Segoe UI" panose="020B0502040204020203" pitchFamily="34" charset="0"/>
              </a:rPr>
              <a:t>La FA est une maladie cardiovasculaire grave caractérisé par des battements irréguliers et cause l'infarctus du myocarde. Sa détection une tâche difficile qui nécessite plus d’exploration.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fr-FR" dirty="0">
                <a:solidFill>
                  <a:srgbClr val="000000"/>
                </a:solidFill>
                <a:latin typeface="Tohama"/>
                <a:ea typeface="Calibri" panose="020F0502020204030204" pitchFamily="34" charset="0"/>
                <a:cs typeface="Segoe UI" panose="020B0502040204020203" pitchFamily="34" charset="0"/>
              </a:rPr>
              <a:t>La combinaison entre la transformation en ondelettes de tranche de fréquence modifiée (MFSWT) et le réseau neural </a:t>
            </a:r>
            <a:r>
              <a:rPr lang="fr-FR" dirty="0" err="1">
                <a:solidFill>
                  <a:srgbClr val="000000"/>
                </a:solidFill>
                <a:latin typeface="Tohama"/>
                <a:ea typeface="Calibri" panose="020F0502020204030204" pitchFamily="34" charset="0"/>
                <a:cs typeface="Segoe UI" panose="020B0502040204020203" pitchFamily="34" charset="0"/>
              </a:rPr>
              <a:t>convolutif</a:t>
            </a:r>
            <a:r>
              <a:rPr lang="fr-FR" dirty="0">
                <a:solidFill>
                  <a:srgbClr val="000000"/>
                </a:solidFill>
                <a:latin typeface="Tohama"/>
                <a:ea typeface="Calibri" panose="020F0502020204030204" pitchFamily="34" charset="0"/>
                <a:cs typeface="Segoe UI" panose="020B0502040204020203" pitchFamily="34" charset="0"/>
              </a:rPr>
              <a:t> (CNN) a été proposé. MFSWT a été utilisé pour transformer l'électrocardiogramme de 1s</a:t>
            </a:r>
            <a:r>
              <a:rPr lang="en-US" sz="1100" dirty="0">
                <a:solidFill>
                  <a:schemeClr val="dk1"/>
                </a:solidFill>
                <a:latin typeface="Calibri" panose="020F0502020204030204" pitchFamily="34" charset="0"/>
                <a:ea typeface="Calibri" panose="020F0502020204030204" pitchFamily="34" charset="0"/>
                <a:cs typeface="Arial" panose="020B0604020202020204" pitchFamily="34" charset="0"/>
              </a:rPr>
              <a:t> </a:t>
            </a:r>
            <a:r>
              <a:rPr lang="fr-FR" dirty="0">
                <a:solidFill>
                  <a:srgbClr val="000000"/>
                </a:solidFill>
                <a:latin typeface="Tohama"/>
                <a:ea typeface="Calibri" panose="020F0502020204030204" pitchFamily="34" charset="0"/>
                <a:cs typeface="Segoe UI" panose="020B0502040204020203" pitchFamily="34" charset="0"/>
              </a:rPr>
              <a:t>aux images temps-fréquence, puis les images ont été introduites dans un CNN à 12 couches pour l'extraction des caractéristiques et la classification des battements AF / non AF.  </a:t>
            </a:r>
            <a:endParaRPr lang="fr-FR" dirty="0" smtClean="0">
              <a:solidFill>
                <a:srgbClr val="000000"/>
              </a:solidFill>
              <a:latin typeface="Tohama"/>
              <a:ea typeface="Calibri" panose="020F0502020204030204" pitchFamily="34" charset="0"/>
              <a:cs typeface="Segoe UI" panose="020B0502040204020203" pitchFamily="34" charset="0"/>
            </a:endParaRPr>
          </a:p>
          <a:p>
            <a:pPr>
              <a:lnSpc>
                <a:spcPct val="107000"/>
              </a:lnSpc>
            </a:pPr>
            <a:r>
              <a:rPr lang="fr-FR" sz="1100" dirty="0" smtClean="0">
                <a:solidFill>
                  <a:srgbClr val="000000"/>
                </a:solidFill>
                <a:latin typeface="Tohama"/>
                <a:ea typeface="Calibri" panose="020F0502020204030204" pitchFamily="34" charset="0"/>
                <a:cs typeface="Segoe UI" panose="020B0502040204020203" pitchFamily="34" charset="0"/>
              </a:rPr>
              <a:t>La CWT transforme</a:t>
            </a:r>
            <a:r>
              <a:rPr lang="fr-FR" sz="1100" baseline="0" dirty="0" smtClean="0">
                <a:solidFill>
                  <a:srgbClr val="000000"/>
                </a:solidFill>
                <a:latin typeface="Tohama"/>
                <a:ea typeface="Calibri" panose="020F0502020204030204" pitchFamily="34" charset="0"/>
                <a:cs typeface="Segoe UI" panose="020B0502040204020203" pitchFamily="34" charset="0"/>
              </a:rPr>
              <a:t> l’ECG 1s en </a:t>
            </a:r>
            <a:r>
              <a:rPr lang="fr-FR" sz="1100" baseline="0" dirty="0" err="1" smtClean="0">
                <a:solidFill>
                  <a:srgbClr val="000000"/>
                </a:solidFill>
                <a:latin typeface="Tohama"/>
                <a:ea typeface="Calibri" panose="020F0502020204030204" pitchFamily="34" charset="0"/>
                <a:cs typeface="Segoe UI" panose="020B0502040204020203" pitchFamily="34" charset="0"/>
              </a:rPr>
              <a:t>ume</a:t>
            </a:r>
            <a:r>
              <a:rPr lang="fr-FR" sz="1100" baseline="0" dirty="0" smtClean="0">
                <a:solidFill>
                  <a:srgbClr val="000000"/>
                </a:solidFill>
                <a:latin typeface="Tohama"/>
                <a:ea typeface="Calibri" panose="020F0502020204030204" pitchFamily="34" charset="0"/>
                <a:cs typeface="Segoe UI" panose="020B0502040204020203" pitchFamily="34" charset="0"/>
              </a:rPr>
              <a:t> image</a:t>
            </a:r>
            <a:endParaRPr lang="en-US" sz="11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54</a:t>
            </a:fld>
            <a:endParaRPr lang="en-US"/>
          </a:p>
        </p:txBody>
      </p:sp>
    </p:spTree>
    <p:extLst>
      <p:ext uri="{BB962C8B-B14F-4D97-AF65-F5344CB8AC3E}">
        <p14:creationId xmlns:p14="http://schemas.microsoft.com/office/powerpoint/2010/main" val="32063073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La FA est l'arythmie cardiaque la plus courante causant  la morbidité et la mortalité. La FA peut apparaître comme des épisodes de FA très courts</a:t>
            </a:r>
          </a:p>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durée (c.-à-d. FA persistante).</a:t>
            </a:r>
          </a:p>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Une nouvelle méthode basée sur la transformation en ondelettes continue et la convolution 2D</a:t>
            </a:r>
          </a:p>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réseaux de neurones (CNN) pour détecter les épisodes de FA. </a:t>
            </a:r>
          </a:p>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La méthode proposée analysée les caractéristiques temps-fréquence de l'ECG, étant ainsi différentes</a:t>
            </a:r>
          </a:p>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aux méthodes de détection de la FA  qui mettent en œuvre l'isolement </a:t>
            </a:r>
            <a:r>
              <a:rPr lang="fr-FR" dirty="0" smtClean="0">
                <a:latin typeface="Tahoma" panose="020B0604030504040204" pitchFamily="34" charset="0"/>
                <a:ea typeface="Tahoma" panose="020B0604030504040204" pitchFamily="34" charset="0"/>
                <a:cs typeface="Tahoma" panose="020B0604030504040204" pitchFamily="34" charset="0"/>
              </a:rPr>
              <a:t>atriale </a:t>
            </a:r>
            <a:r>
              <a:rPr lang="fr-FR" dirty="0">
                <a:latin typeface="Tahoma" panose="020B0604030504040204" pitchFamily="34" charset="0"/>
                <a:ea typeface="Tahoma" panose="020B0604030504040204" pitchFamily="34" charset="0"/>
                <a:cs typeface="Tahoma" panose="020B0604030504040204" pitchFamily="34" charset="0"/>
              </a:rPr>
              <a:t>ou ventriculaire.</a:t>
            </a:r>
          </a:p>
        </p:txBody>
      </p:sp>
      <p:sp>
        <p:nvSpPr>
          <p:cNvPr id="4" name="Slide Number Placeholder 3"/>
          <p:cNvSpPr>
            <a:spLocks noGrp="1"/>
          </p:cNvSpPr>
          <p:nvPr>
            <p:ph type="sldNum" sz="quarter" idx="10"/>
          </p:nvPr>
        </p:nvSpPr>
        <p:spPr/>
        <p:txBody>
          <a:bodyPr/>
          <a:lstStyle/>
          <a:p>
            <a:fld id="{D36679ED-17D7-46C9-843B-DD9B3ED614A5}" type="slidenum">
              <a:rPr lang="en-US" smtClean="0"/>
              <a:t>55</a:t>
            </a:fld>
            <a:endParaRPr lang="en-US"/>
          </a:p>
        </p:txBody>
      </p:sp>
    </p:spTree>
    <p:extLst>
      <p:ext uri="{BB962C8B-B14F-4D97-AF65-F5344CB8AC3E}">
        <p14:creationId xmlns:p14="http://schemas.microsoft.com/office/powerpoint/2010/main" val="299414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Dans cette étude, nous proposons une méthode de prédiction automatique </a:t>
            </a:r>
            <a:r>
              <a:rPr lang="en-US" dirty="0">
                <a:latin typeface="Tahoma" panose="020B0604030504040204" pitchFamily="34" charset="0"/>
                <a:ea typeface="Tahoma" panose="020B0604030504040204" pitchFamily="34" charset="0"/>
                <a:cs typeface="Tahoma" panose="020B0604030504040204" pitchFamily="34" charset="0"/>
              </a:rPr>
              <a:t>de la</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(FA) basée sur un réseau neuronal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convolutif</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(CNN) utilisant une normale ECG à court terme.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56</a:t>
            </a:fld>
            <a:endParaRPr lang="en-US"/>
          </a:p>
        </p:txBody>
      </p:sp>
    </p:spTree>
    <p:extLst>
      <p:ext uri="{BB962C8B-B14F-4D97-AF65-F5344CB8AC3E}">
        <p14:creationId xmlns:p14="http://schemas.microsoft.com/office/powerpoint/2010/main" val="22054494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 travail présente deux différentes transformées en ondelettes WT des ECG de patients atteints de FA. Le premier prédit l'arrêt spontané de la FA paroxystique (PAF), alors que le second traite de la prédiction du résultat de la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cardioversion</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électrique (ECV) dans la FA persistante.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Dans les deux cas, on mesure de tendance centrale (CTM). De cette façon, </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 vecteur de l'ondelette de coefficients CTM associé à échelle de fréquence a été utilisé pour évaluer la variabilité des ondes de la FA.</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57</a:t>
            </a:fld>
            <a:endParaRPr lang="en-US"/>
          </a:p>
        </p:txBody>
      </p:sp>
    </p:spTree>
    <p:extLst>
      <p:ext uri="{BB962C8B-B14F-4D97-AF65-F5344CB8AC3E}">
        <p14:creationId xmlns:p14="http://schemas.microsoft.com/office/powerpoint/2010/main" val="34504293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 travail présente deux différentes transformées en ondelettes WT des ECG de patients atteints de FA. Le premier prédit l'arrêt spontané de la FA paroxystique (PAF), alors que le second traite de la prédiction du résultat de la </a:t>
            </a:r>
            <a:r>
              <a:rPr lang="fr-FR" dirty="0" err="1">
                <a:solidFill>
                  <a:srgbClr val="000000"/>
                </a:solidFill>
                <a:latin typeface="Tahoma" panose="020B0604030504040204" pitchFamily="34" charset="0"/>
                <a:ea typeface="Tahoma" panose="020B0604030504040204" pitchFamily="34" charset="0"/>
                <a:cs typeface="Tahoma" panose="020B0604030504040204" pitchFamily="34" charset="0"/>
              </a:rPr>
              <a:t>cardioversion</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 électrique (ECV) dans la FA persistante.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Dans les deux cas, on mesure de tendance centrale (CTM). De cette façon, </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le vecteur de l'ondelette de coefficients CTM associé à échelle de fréquence a été utilisé pour évaluer la variabilité des ondes de la FA.</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58</a:t>
            </a:fld>
            <a:endParaRPr lang="en-US"/>
          </a:p>
        </p:txBody>
      </p:sp>
    </p:spTree>
    <p:extLst>
      <p:ext uri="{BB962C8B-B14F-4D97-AF65-F5344CB8AC3E}">
        <p14:creationId xmlns:p14="http://schemas.microsoft.com/office/powerpoint/2010/main" val="2725227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Cette étude a proposé une méthode effective basée sur les caractéristiques d'α-entropie multi-échelles d'ondelettes de la variation de la fréquence cardiaque pour la reconnaissance de la PAF. Ce nouvel algorithme combine la décomposition en ondelettes</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et les méthodes d'analyse non linéaires.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59</a:t>
            </a:fld>
            <a:endParaRPr lang="en-US"/>
          </a:p>
        </p:txBody>
      </p:sp>
    </p:spTree>
    <p:extLst>
      <p:ext uri="{BB962C8B-B14F-4D97-AF65-F5344CB8AC3E}">
        <p14:creationId xmlns:p14="http://schemas.microsoft.com/office/powerpoint/2010/main" val="2311245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 medicament</a:t>
            </a:r>
            <a:r>
              <a:rPr lang="en-US" baseline="0" dirty="0" smtClean="0"/>
              <a:t> anti arrhythmic therapy</a:t>
            </a:r>
          </a:p>
          <a:p>
            <a:r>
              <a:rPr lang="en-US" baseline="0" dirty="0" smtClean="0"/>
              <a:t>DC CV = Cardioversion </a:t>
            </a:r>
            <a:r>
              <a:rPr lang="en-US" baseline="0" dirty="0" smtClean="0">
                <a:sym typeface="Wingdings" panose="05000000000000000000" pitchFamily="2" charset="2"/>
              </a:rPr>
              <a:t> </a:t>
            </a:r>
            <a:r>
              <a:rPr lang="en-US" baseline="0" dirty="0" err="1" smtClean="0">
                <a:sym typeface="Wingdings" panose="05000000000000000000" pitchFamily="2" charset="2"/>
              </a:rPr>
              <a:t>rythme</a:t>
            </a:r>
            <a:r>
              <a:rPr lang="en-US" baseline="0" dirty="0" smtClean="0">
                <a:sym typeface="Wingdings" panose="05000000000000000000" pitchFamily="2" charset="2"/>
              </a:rPr>
              <a:t> </a:t>
            </a:r>
            <a:r>
              <a:rPr lang="en-US" baseline="0" dirty="0" err="1" smtClean="0">
                <a:sym typeface="Wingdings" panose="05000000000000000000" pitchFamily="2" charset="2"/>
              </a:rPr>
              <a:t>normale</a:t>
            </a:r>
            <a:endParaRPr lang="en-US" baseline="0" dirty="0" smtClean="0"/>
          </a:p>
          <a:p>
            <a:r>
              <a:rPr lang="en-US" baseline="0" dirty="0" smtClean="0"/>
              <a:t>Ablation de la FA </a:t>
            </a:r>
            <a:r>
              <a:rPr lang="en-US" baseline="0" dirty="0" smtClean="0">
                <a:sym typeface="Wingdings" panose="05000000000000000000" pitchFamily="2" charset="2"/>
              </a:rPr>
              <a:t> </a:t>
            </a:r>
            <a:r>
              <a:rPr lang="ar-LB" baseline="0" dirty="0" smtClean="0">
                <a:sym typeface="Wingdings" panose="05000000000000000000" pitchFamily="2" charset="2"/>
              </a:rPr>
              <a:t>كي المكان المسبب</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6</a:t>
            </a:fld>
            <a:endParaRPr lang="en-US"/>
          </a:p>
        </p:txBody>
      </p:sp>
    </p:spTree>
    <p:extLst>
      <p:ext uri="{BB962C8B-B14F-4D97-AF65-F5344CB8AC3E}">
        <p14:creationId xmlns:p14="http://schemas.microsoft.com/office/powerpoint/2010/main" val="21150382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Cette étude a proposé une méthode effective basée sur les caractéristiques d'α-entropie multi-échelles d'ondelettes de la variation de la fréquence cardiaque pour la reconnaissance de la PAF. Ce nouvel algorithme combine la décomposition en ondelettes</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et les méthodes d'analyse non linéaires.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60</a:t>
            </a:fld>
            <a:endParaRPr lang="en-US"/>
          </a:p>
        </p:txBody>
      </p:sp>
    </p:spTree>
    <p:extLst>
      <p:ext uri="{BB962C8B-B14F-4D97-AF65-F5344CB8AC3E}">
        <p14:creationId xmlns:p14="http://schemas.microsoft.com/office/powerpoint/2010/main" val="7903664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Cette étude a proposé une méthode effective basée sur les caractéristiques d'α-entropie multi-échelles d'ondelettes de la variation de la fréquence cardiaque pour la reconnaissance de la PAF. Ce nouvel algorithme combine la décomposition en ondelettes</a:t>
            </a:r>
            <a:r>
              <a:rPr lang="en-US" sz="1100" dirty="0">
                <a:solidFill>
                  <a:schemeClr val="dk1"/>
                </a:solidFill>
                <a:latin typeface="Tahoma" panose="020B0604030504040204" pitchFamily="34" charset="0"/>
                <a:ea typeface="Tahoma" panose="020B0604030504040204" pitchFamily="34" charset="0"/>
                <a:cs typeface="Tahoma" panose="020B0604030504040204" pitchFamily="34" charset="0"/>
              </a:rPr>
              <a:t> </a:t>
            </a:r>
            <a:r>
              <a:rPr lang="fr-FR" dirty="0">
                <a:solidFill>
                  <a:srgbClr val="000000"/>
                </a:solidFill>
                <a:latin typeface="Tahoma" panose="020B0604030504040204" pitchFamily="34" charset="0"/>
                <a:ea typeface="Tahoma" panose="020B0604030504040204" pitchFamily="34" charset="0"/>
                <a:cs typeface="Tahoma" panose="020B0604030504040204" pitchFamily="34" charset="0"/>
              </a:rPr>
              <a:t>et les méthodes d'analyse non linéaires.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61</a:t>
            </a:fld>
            <a:endParaRPr lang="en-US"/>
          </a:p>
        </p:txBody>
      </p:sp>
    </p:spTree>
    <p:extLst>
      <p:ext uri="{BB962C8B-B14F-4D97-AF65-F5344CB8AC3E}">
        <p14:creationId xmlns:p14="http://schemas.microsoft.com/office/powerpoint/2010/main" val="133401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62</a:t>
            </a:fld>
            <a:endParaRPr lang="en-US"/>
          </a:p>
        </p:txBody>
      </p:sp>
    </p:spTree>
    <p:extLst>
      <p:ext uri="{BB962C8B-B14F-4D97-AF65-F5344CB8AC3E}">
        <p14:creationId xmlns:p14="http://schemas.microsoft.com/office/powerpoint/2010/main" val="5817612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La fibrillation </a:t>
            </a:r>
            <a:r>
              <a:rPr lang="fr-FR" dirty="0" smtClean="0">
                <a:latin typeface="Tahoma" panose="020B0604030504040204" pitchFamily="34" charset="0"/>
                <a:ea typeface="Tahoma" panose="020B0604030504040204" pitchFamily="34" charset="0"/>
                <a:cs typeface="Tahoma" panose="020B0604030504040204" pitchFamily="34" charset="0"/>
              </a:rPr>
              <a:t>atriale </a:t>
            </a:r>
            <a:r>
              <a:rPr lang="fr-FR" dirty="0">
                <a:latin typeface="Tahoma" panose="020B0604030504040204" pitchFamily="34" charset="0"/>
                <a:ea typeface="Tahoma" panose="020B0604030504040204" pitchFamily="34" charset="0"/>
                <a:cs typeface="Tahoma" panose="020B0604030504040204" pitchFamily="34" charset="0"/>
              </a:rPr>
              <a:t>(FA) est l'arythmie cardiaque soutenue la plus courante. Mais une grande proportion de patients restent non diagnostiqués jusqu'à ce que des complications graves surviennent. Une détection efficace et rentable des personnes non diagnostiquées peut être soutenue par des modèles de prédiction .D’où  le besoin d’un modèle </a:t>
            </a:r>
            <a:r>
              <a:rPr lang="fr-FR" dirty="0" err="1">
                <a:latin typeface="Tahoma" panose="020B0604030504040204" pitchFamily="34" charset="0"/>
                <a:ea typeface="Tahoma" panose="020B0604030504040204" pitchFamily="34" charset="0"/>
                <a:cs typeface="Tahoma" panose="020B0604030504040204" pitchFamily="34" charset="0"/>
              </a:rPr>
              <a:t>implémentable</a:t>
            </a:r>
            <a:r>
              <a:rPr lang="fr-FR" dirty="0">
                <a:latin typeface="Tahoma" panose="020B0604030504040204" pitchFamily="34" charset="0"/>
                <a:ea typeface="Tahoma" panose="020B0604030504040204" pitchFamily="34" charset="0"/>
                <a:cs typeface="Tahoma" panose="020B0604030504040204" pitchFamily="34" charset="0"/>
              </a:rPr>
              <a:t> qui soit contemporain et informé par des données de patient collectées en routine, reflétant la pathologie du monde réel de la FA.</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63</a:t>
            </a:fld>
            <a:endParaRPr lang="en-US"/>
          </a:p>
        </p:txBody>
      </p:sp>
    </p:spTree>
    <p:extLst>
      <p:ext uri="{BB962C8B-B14F-4D97-AF65-F5344CB8AC3E}">
        <p14:creationId xmlns:p14="http://schemas.microsoft.com/office/powerpoint/2010/main" val="2998505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La fibrillation </a:t>
            </a:r>
            <a:r>
              <a:rPr lang="fr-FR" dirty="0" smtClean="0">
                <a:latin typeface="Tahoma" panose="020B0604030504040204" pitchFamily="34" charset="0"/>
                <a:ea typeface="Tahoma" panose="020B0604030504040204" pitchFamily="34" charset="0"/>
                <a:cs typeface="Tahoma" panose="020B0604030504040204" pitchFamily="34" charset="0"/>
              </a:rPr>
              <a:t>atriale </a:t>
            </a:r>
            <a:r>
              <a:rPr lang="fr-FR" dirty="0">
                <a:latin typeface="Tahoma" panose="020B0604030504040204" pitchFamily="34" charset="0"/>
                <a:ea typeface="Tahoma" panose="020B0604030504040204" pitchFamily="34" charset="0"/>
                <a:cs typeface="Tahoma" panose="020B0604030504040204" pitchFamily="34" charset="0"/>
              </a:rPr>
              <a:t>(FA) multiplie par 5 le risque d'accident vasculaire cérébral et il y a un intérêt croissant en utilisant si les données de surveillance à distance continue des dispositifs électroniques implantables cardiaques, à évaluer si </a:t>
            </a:r>
            <a:r>
              <a:rPr lang="fr-FR" dirty="0" err="1">
                <a:latin typeface="Tahoma" panose="020B0604030504040204" pitchFamily="34" charset="0"/>
                <a:ea typeface="Tahoma" panose="020B0604030504040204" pitchFamily="34" charset="0"/>
                <a:cs typeface="Tahoma" panose="020B0604030504040204" pitchFamily="34" charset="0"/>
              </a:rPr>
              <a:t>less</a:t>
            </a:r>
            <a:r>
              <a:rPr lang="fr-FR" dirty="0">
                <a:latin typeface="Tahoma" panose="020B0604030504040204" pitchFamily="34" charset="0"/>
                <a:ea typeface="Tahoma" panose="020B0604030504040204" pitchFamily="34" charset="0"/>
                <a:cs typeface="Tahoma" panose="020B0604030504040204" pitchFamily="34" charset="0"/>
              </a:rPr>
              <a:t> informations pronostiques sur le risque à court terme d'AVC par rapport aux scores de risque conventionnels.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64</a:t>
            </a:fld>
            <a:endParaRPr lang="en-US"/>
          </a:p>
        </p:txBody>
      </p:sp>
    </p:spTree>
    <p:extLst>
      <p:ext uri="{BB962C8B-B14F-4D97-AF65-F5344CB8AC3E}">
        <p14:creationId xmlns:p14="http://schemas.microsoft.com/office/powerpoint/2010/main" val="1977371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4974">
              <a:lnSpc>
                <a:spcPct val="107000"/>
              </a:lnSpc>
              <a:defRPr/>
            </a:pPr>
            <a:r>
              <a:rPr lang="fr-FR" dirty="0">
                <a:latin typeface="Tahoma" panose="020B0604030504040204" pitchFamily="34" charset="0"/>
                <a:ea typeface="Tahoma" panose="020B0604030504040204" pitchFamily="34" charset="0"/>
                <a:cs typeface="Tahoma" panose="020B0604030504040204" pitchFamily="34" charset="0"/>
              </a:rPr>
              <a:t>La fibrillation </a:t>
            </a:r>
            <a:r>
              <a:rPr lang="fr-FR" dirty="0" smtClean="0">
                <a:latin typeface="Tahoma" panose="020B0604030504040204" pitchFamily="34" charset="0"/>
                <a:ea typeface="Tahoma" panose="020B0604030504040204" pitchFamily="34" charset="0"/>
                <a:cs typeface="Tahoma" panose="020B0604030504040204" pitchFamily="34" charset="0"/>
              </a:rPr>
              <a:t>atriale </a:t>
            </a:r>
            <a:r>
              <a:rPr lang="fr-FR" dirty="0">
                <a:latin typeface="Tahoma" panose="020B0604030504040204" pitchFamily="34" charset="0"/>
                <a:ea typeface="Tahoma" panose="020B0604030504040204" pitchFamily="34" charset="0"/>
                <a:cs typeface="Tahoma" panose="020B0604030504040204" pitchFamily="34" charset="0"/>
              </a:rPr>
              <a:t>(FA) a un risque le  plus élevé de maladie cardiovasculaire .L'apprentissage automatique est de plus en plus utilisé pour identifier de nouveaux prédicteurs du risque, mais les améliorations des prédictions au-delà des scores de risque établis sont incertaines. Cette étude évalue les améliorations dans la prédiction du risque de FA à 5 ans lors de l'ajout de nouvelles variables candidates identifiées par l'apprentissage automatique au score’ CHARGE-AF </a:t>
            </a:r>
            <a:r>
              <a:rPr lang="fr-FR" dirty="0" err="1">
                <a:latin typeface="Tahoma" panose="020B0604030504040204" pitchFamily="34" charset="0"/>
                <a:ea typeface="Tahoma" panose="020B0604030504040204" pitchFamily="34" charset="0"/>
                <a:cs typeface="Tahoma" panose="020B0604030504040204" pitchFamily="34" charset="0"/>
              </a:rPr>
              <a:t>Enriched</a:t>
            </a:r>
            <a:r>
              <a:rPr lang="fr-FR" dirty="0">
                <a:latin typeface="Tahoma" panose="020B0604030504040204" pitchFamily="34" charset="0"/>
                <a:ea typeface="Tahoma" panose="020B0604030504040204" pitchFamily="34" charset="0"/>
                <a:cs typeface="Tahoma" panose="020B0604030504040204" pitchFamily="34" charset="0"/>
              </a:rPr>
              <a:t>’, qui comprend des nouveaux paramètres.</a:t>
            </a:r>
          </a:p>
          <a:p>
            <a:pPr defTabSz="934974">
              <a:lnSpc>
                <a:spcPct val="107000"/>
              </a:lnSpc>
              <a:defRPr/>
            </a:pPr>
            <a:r>
              <a:rPr lang="fr-FR" dirty="0"/>
              <a:t>Le </a:t>
            </a:r>
            <a:r>
              <a:rPr lang="fr-FR" b="1" dirty="0"/>
              <a:t>NT</a:t>
            </a:r>
            <a:r>
              <a:rPr lang="fr-FR" dirty="0"/>
              <a:t>-</a:t>
            </a:r>
            <a:r>
              <a:rPr lang="fr-FR" b="1" dirty="0" err="1"/>
              <a:t>proBNP</a:t>
            </a:r>
            <a:r>
              <a:rPr lang="fr-FR" dirty="0"/>
              <a:t> est un biomarqueur cardiaque utile dans le diagnostic de l'insuffisance cardiaque</a:t>
            </a:r>
            <a:endParaRPr lang="en-US" sz="11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r>
              <a:rPr lang="fr-FR" dirty="0">
                <a:latin typeface="Tahoma" panose="020B0604030504040204" pitchFamily="34" charset="0"/>
                <a:ea typeface="Tahoma" panose="020B0604030504040204" pitchFamily="34" charset="0"/>
                <a:cs typeface="Tahoma" panose="020B0604030504040204" pitchFamily="34" charset="0"/>
              </a:rPr>
              <a:t>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65</a:t>
            </a:fld>
            <a:endParaRPr lang="en-US"/>
          </a:p>
        </p:txBody>
      </p:sp>
    </p:spTree>
    <p:extLst>
      <p:ext uri="{BB962C8B-B14F-4D97-AF65-F5344CB8AC3E}">
        <p14:creationId xmlns:p14="http://schemas.microsoft.com/office/powerpoint/2010/main" val="570038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pPr>
            <a:r>
              <a:rPr lang="fr-FR" dirty="0"/>
              <a:t>La fibrillation </a:t>
            </a:r>
            <a:r>
              <a:rPr lang="fr-FR" dirty="0" smtClean="0"/>
              <a:t>atriale </a:t>
            </a:r>
            <a:r>
              <a:rPr lang="fr-FR" dirty="0"/>
              <a:t>(FA) est l’arythmie cardiaque soutenue la plus courante, et sa détection précoce pourrait entraîner des améliorations significatives des résultats grâce à la prescription appropriée de médicaments anticoagulants. Bien qu’il existe diverses méthodes de dépistage de la FA, une approche ciblée, qui nécessite une méthode efficace pour identifier les patients à risque, serait préférable.</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66</a:t>
            </a:fld>
            <a:endParaRPr lang="en-US"/>
          </a:p>
        </p:txBody>
      </p:sp>
    </p:spTree>
    <p:extLst>
      <p:ext uri="{BB962C8B-B14F-4D97-AF65-F5344CB8AC3E}">
        <p14:creationId xmlns:p14="http://schemas.microsoft.com/office/powerpoint/2010/main" val="3150270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67</a:t>
            </a:fld>
            <a:endParaRPr lang="en-US"/>
          </a:p>
        </p:txBody>
      </p:sp>
    </p:spTree>
    <p:extLst>
      <p:ext uri="{BB962C8B-B14F-4D97-AF65-F5344CB8AC3E}">
        <p14:creationId xmlns:p14="http://schemas.microsoft.com/office/powerpoint/2010/main" val="11516250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68</a:t>
            </a:fld>
            <a:endParaRPr lang="en-US"/>
          </a:p>
        </p:txBody>
      </p:sp>
    </p:spTree>
    <p:extLst>
      <p:ext uri="{BB962C8B-B14F-4D97-AF65-F5344CB8AC3E}">
        <p14:creationId xmlns:p14="http://schemas.microsoft.com/office/powerpoint/2010/main" val="20970947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69</a:t>
            </a:fld>
            <a:endParaRPr lang="en-US"/>
          </a:p>
        </p:txBody>
      </p:sp>
    </p:spTree>
    <p:extLst>
      <p:ext uri="{BB962C8B-B14F-4D97-AF65-F5344CB8AC3E}">
        <p14:creationId xmlns:p14="http://schemas.microsoft.com/office/powerpoint/2010/main" val="281426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7</a:t>
            </a:fld>
            <a:endParaRPr lang="en-US"/>
          </a:p>
        </p:txBody>
      </p:sp>
    </p:spTree>
    <p:extLst>
      <p:ext uri="{BB962C8B-B14F-4D97-AF65-F5344CB8AC3E}">
        <p14:creationId xmlns:p14="http://schemas.microsoft.com/office/powerpoint/2010/main" val="4069578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8</a:t>
            </a:fld>
            <a:endParaRPr lang="en-US"/>
          </a:p>
        </p:txBody>
      </p:sp>
    </p:spTree>
    <p:extLst>
      <p:ext uri="{BB962C8B-B14F-4D97-AF65-F5344CB8AC3E}">
        <p14:creationId xmlns:p14="http://schemas.microsoft.com/office/powerpoint/2010/main" val="35392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9</a:t>
            </a:fld>
            <a:endParaRPr lang="en-US"/>
          </a:p>
        </p:txBody>
      </p:sp>
    </p:spTree>
    <p:extLst>
      <p:ext uri="{BB962C8B-B14F-4D97-AF65-F5344CB8AC3E}">
        <p14:creationId xmlns:p14="http://schemas.microsoft.com/office/powerpoint/2010/main" val="122735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C38BD-329F-4747-ADC2-DA65508D8EE3}"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57960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6356E-60BE-4B53-A0A3-FBF3537F9367}"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46508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7C6D6-998F-4EBE-828C-B4E94C9F7627}"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98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BCCA33-FFF5-4BD4-B888-A3A83733581D}"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47190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8127C9B-24BE-44DB-9C07-257D0D5F4316}"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900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76EE24-3D64-494F-AE05-DF16A3D72A75}"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49089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4D25B-7A62-4461-89E5-56E606552A67}"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10224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E37B9-878C-4EFB-A353-75C48D172A21}"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39481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7EBD5-2035-4CBB-AEE9-C98E34A02876}"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8996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BFBD-A142-4B47-9387-8BD79FCC30C7}" type="datetime1">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25063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98D7CB-B775-46FA-A9DA-57C749EAB041}"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24377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3F89C9-EDBA-44BD-934A-2104100C885A}" type="datetime1">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219779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81D844-D2F7-40F6-8922-3C7070F993C5}" type="datetime1">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8800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1F1E4-7A67-45FB-8825-9EDBC2330733}" type="datetime1">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79228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251EB9-8918-4713-B680-1E090C4CA46B}"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7408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D4A04-D223-43A6-A89B-86A77C90C7FD}" type="datetime1">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846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5EBC80-B350-4E0C-AFB2-DD0E822D3DFD}" type="datetime1">
              <a:rPr lang="en-US" smtClean="0"/>
              <a:t>1/29/2021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9FABE2-1C77-4E2F-9FBC-42E74009D933}" type="slidenum">
              <a:rPr lang="en-US" smtClean="0"/>
              <a:t>‹#›</a:t>
            </a:fld>
            <a:endParaRPr lang="en-US"/>
          </a:p>
        </p:txBody>
      </p:sp>
    </p:spTree>
    <p:extLst>
      <p:ext uri="{BB962C8B-B14F-4D97-AF65-F5344CB8AC3E}">
        <p14:creationId xmlns:p14="http://schemas.microsoft.com/office/powerpoint/2010/main" val="3054422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6.xml"/><Relationship Id="rId7" Type="http://schemas.openxmlformats.org/officeDocument/2006/relationships/diagramColors" Target="../diagrams/colors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diagramQuickStyle" Target="../diagrams/quickStyle5.xml"/><Relationship Id="rId11" Type="http://schemas.openxmlformats.org/officeDocument/2006/relationships/image" Target="../media/image15.png"/><Relationship Id="rId5" Type="http://schemas.openxmlformats.org/officeDocument/2006/relationships/diagramLayout" Target="../diagrams/layout5.xml"/><Relationship Id="rId10" Type="http://schemas.openxmlformats.org/officeDocument/2006/relationships/image" Target="../media/image14.wmf"/><Relationship Id="rId4" Type="http://schemas.openxmlformats.org/officeDocument/2006/relationships/diagramData" Target="../diagrams/data5.xml"/><Relationship Id="rId9"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diagramColors" Target="../diagrams/colors12.xml"/><Relationship Id="rId11"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3.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13.xml"/><Relationship Id="rId11"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swissheart.ch/fr/maladies-cardiaques-avc/maladies/attaque-cerebrale.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swissheart.ch/fr/maladies-cardiaques-avc/maladies/insuffisance-cardiaque.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www.frontiersin.org/people/u/503767" TargetMode="External"/><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6.xml"/><Relationship Id="rId16" Type="http://schemas.openxmlformats.org/officeDocument/2006/relationships/diagramColors" Target="../diagrams/colors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hyperlink" Target="https://ieeexplore.ieee.org/author/37973093900" TargetMode="External"/><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pubmed.ncbi.nlm.nih.gov/?term=Hill+NR&amp;cauthor_id=31675367" TargetMode="External"/><Relationship Id="rId2" Type="http://schemas.openxmlformats.org/officeDocument/2006/relationships/notesSlide" Target="../notesSlides/notesSlide63.xml"/><Relationship Id="rId1" Type="http://schemas.openxmlformats.org/officeDocument/2006/relationships/slideLayout" Target="../slideLayouts/slideLayout5.xml"/><Relationship Id="rId6" Type="http://schemas.openxmlformats.org/officeDocument/2006/relationships/hyperlink" Target="https://pubmed.ncbi.nlm.nih.gov/31675367/#affiliation-2" TargetMode="External"/><Relationship Id="rId5" Type="http://schemas.openxmlformats.org/officeDocument/2006/relationships/hyperlink" Target="https://pubmed.ncbi.nlm.nih.gov/?term=Ayoubkhani+D&amp;cauthor_id=31675367" TargetMode="External"/><Relationship Id="rId4" Type="http://schemas.openxmlformats.org/officeDocument/2006/relationships/hyperlink" Target="https://pubmed.ncbi.nlm.nih.gov/31675367/#affiliation-1"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pubmed.ncbi.nlm.nih.gov/?term=Han+L&amp;cauthor_id=31610712" TargetMode="External"/><Relationship Id="rId2" Type="http://schemas.openxmlformats.org/officeDocument/2006/relationships/notesSlide" Target="../notesSlides/notesSlide64.xml"/><Relationship Id="rId1" Type="http://schemas.openxmlformats.org/officeDocument/2006/relationships/slideLayout" Target="../slideLayouts/slideLayout5.xml"/><Relationship Id="rId6" Type="http://schemas.openxmlformats.org/officeDocument/2006/relationships/hyperlink" Target="https://pubmed.ncbi.nlm.nih.gov/31610712/#affiliation-2" TargetMode="External"/><Relationship Id="rId5" Type="http://schemas.openxmlformats.org/officeDocument/2006/relationships/hyperlink" Target="https://pubmed.ncbi.nlm.nih.gov/?term=Askari+M&amp;cauthor_id=31610712" TargetMode="External"/><Relationship Id="rId4" Type="http://schemas.openxmlformats.org/officeDocument/2006/relationships/hyperlink" Target="https://pubmed.ncbi.nlm.nih.gov/31610712/#affiliation-1"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pubmed.ncbi.nlm.nih.gov/?term=Bundy+JD&amp;cauthor_id=31706453" TargetMode="External"/><Relationship Id="rId2" Type="http://schemas.openxmlformats.org/officeDocument/2006/relationships/notesSlide" Target="../notesSlides/notesSlide65.xml"/><Relationship Id="rId1" Type="http://schemas.openxmlformats.org/officeDocument/2006/relationships/slideLayout" Target="../slideLayouts/slideLayout5.xml"/><Relationship Id="rId6" Type="http://schemas.openxmlformats.org/officeDocument/2006/relationships/hyperlink" Target="https://pubmed.ncbi.nlm.nih.gov/31706453/#affiliation-2" TargetMode="External"/><Relationship Id="rId5" Type="http://schemas.openxmlformats.org/officeDocument/2006/relationships/hyperlink" Target="https://pubmed.ncbi.nlm.nih.gov/?term=Heckbert+SR&amp;cauthor_id=31706453" TargetMode="External"/><Relationship Id="rId4" Type="http://schemas.openxmlformats.org/officeDocument/2006/relationships/hyperlink" Target="https://pubmed.ncbi.nlm.nih.gov/31706453/#affiliation-1"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pubmed.ncbi.nlm.nih.gov/?term=Tiwari+P&amp;cauthor_id=31951272" TargetMode="External"/><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hyperlink" Target="https://pubmed.ncbi.nlm.nih.gov/31951272/#affiliation-1"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dirty="0" smtClean="0">
                <a:latin typeface="Tahoma" panose="020B0604030504040204" pitchFamily="34" charset="0"/>
                <a:ea typeface="Tahoma" panose="020B0604030504040204" pitchFamily="34" charset="0"/>
                <a:cs typeface="Tahoma" panose="020B0604030504040204" pitchFamily="34" charset="0"/>
              </a:rPr>
              <a:t>Présentation des avancements des travaux de thèse</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65018" y="1681162"/>
            <a:ext cx="10654146" cy="1757497"/>
          </a:xfrm>
        </p:spPr>
        <p:txBody>
          <a:bodyPr anchor="t" anchorCtr="0">
            <a:normAutofit fontScale="92500" lnSpcReduction="20000"/>
          </a:bodyPr>
          <a:lstStyle/>
          <a:p>
            <a:pPr algn="ctr">
              <a:lnSpc>
                <a:spcPct val="200000"/>
              </a:lnSpc>
            </a:pPr>
            <a:r>
              <a:rPr lang="fr-FR" sz="2200" b="1" dirty="0">
                <a:latin typeface="Tahoma" panose="020B0604030504040204" pitchFamily="34" charset="0"/>
                <a:ea typeface="Tahoma" panose="020B0604030504040204" pitchFamily="34" charset="0"/>
                <a:cs typeface="Tahoma" panose="020B0604030504040204" pitchFamily="34" charset="0"/>
              </a:rPr>
              <a:t>« </a:t>
            </a:r>
            <a:r>
              <a:rPr lang="fr-FR" sz="2200" b="1" dirty="0" smtClean="0">
                <a:latin typeface="Tahoma" panose="020B0604030504040204" pitchFamily="34" charset="0"/>
                <a:ea typeface="Tahoma" panose="020B0604030504040204" pitchFamily="34" charset="0"/>
                <a:cs typeface="Tahoma" panose="020B0604030504040204" pitchFamily="34" charset="0"/>
              </a:rPr>
              <a:t>Modélisation </a:t>
            </a:r>
            <a:r>
              <a:rPr lang="fr-FR" sz="2200" b="1" dirty="0">
                <a:latin typeface="Tahoma" panose="020B0604030504040204" pitchFamily="34" charset="0"/>
                <a:ea typeface="Tahoma" panose="020B0604030504040204" pitchFamily="34" charset="0"/>
                <a:cs typeface="Tahoma" panose="020B0604030504040204" pitchFamily="34" charset="0"/>
              </a:rPr>
              <a:t>des signaux </a:t>
            </a:r>
            <a:r>
              <a:rPr lang="fr-FR" sz="2200" b="1" dirty="0" smtClean="0">
                <a:latin typeface="Tahoma" panose="020B0604030504040204" pitchFamily="34" charset="0"/>
                <a:ea typeface="Tahoma" panose="020B0604030504040204" pitchFamily="34" charset="0"/>
                <a:cs typeface="Tahoma" panose="020B0604030504040204" pitchFamily="34" charset="0"/>
              </a:rPr>
              <a:t>ECG </a:t>
            </a:r>
            <a:r>
              <a:rPr lang="fr-FR" sz="2200" b="1" dirty="0">
                <a:latin typeface="Tahoma" panose="020B0604030504040204" pitchFamily="34" charset="0"/>
                <a:ea typeface="Tahoma" panose="020B0604030504040204" pitchFamily="34" charset="0"/>
                <a:cs typeface="Tahoma" panose="020B0604030504040204" pitchFamily="34" charset="0"/>
              </a:rPr>
              <a:t>pour la détection et la </a:t>
            </a:r>
            <a:r>
              <a:rPr lang="fr-FR" sz="2200" b="1" dirty="0" smtClean="0">
                <a:latin typeface="Tahoma" panose="020B0604030504040204" pitchFamily="34" charset="0"/>
                <a:ea typeface="Tahoma" panose="020B0604030504040204" pitchFamily="34" charset="0"/>
                <a:cs typeface="Tahoma" panose="020B0604030504040204" pitchFamily="34" charset="0"/>
              </a:rPr>
              <a:t>prévention</a:t>
            </a:r>
            <a:r>
              <a:rPr lang="en-US" sz="2200" b="1" dirty="0" smtClean="0">
                <a:latin typeface="Tahoma" panose="020B0604030504040204" pitchFamily="34" charset="0"/>
                <a:ea typeface="Tahoma" panose="020B0604030504040204" pitchFamily="34" charset="0"/>
                <a:cs typeface="Tahoma" panose="020B0604030504040204" pitchFamily="34" charset="0"/>
              </a:rPr>
              <a:t> </a:t>
            </a:r>
            <a:r>
              <a:rPr lang="fr-FR" sz="2200" b="1" dirty="0" smtClean="0">
                <a:latin typeface="Tahoma" panose="020B0604030504040204" pitchFamily="34" charset="0"/>
                <a:ea typeface="Tahoma" panose="020B0604030504040204" pitchFamily="34" charset="0"/>
                <a:cs typeface="Tahoma" panose="020B0604030504040204" pitchFamily="34" charset="0"/>
              </a:rPr>
              <a:t>de pathologies </a:t>
            </a:r>
            <a:r>
              <a:rPr lang="fr-FR" sz="2200" b="1" dirty="0">
                <a:latin typeface="Tahoma" panose="020B0604030504040204" pitchFamily="34" charset="0"/>
                <a:ea typeface="Tahoma" panose="020B0604030504040204" pitchFamily="34" charset="0"/>
                <a:cs typeface="Tahoma" panose="020B0604030504040204" pitchFamily="34" charset="0"/>
              </a:rPr>
              <a:t>cardiaques »</a:t>
            </a: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r>
              <a:rPr lang="fr-FR" sz="2200" b="0" dirty="0" err="1" smtClean="0">
                <a:latin typeface="Tahoma" panose="020B0604030504040204" pitchFamily="34" charset="0"/>
                <a:ea typeface="Tahoma" panose="020B0604030504040204" pitchFamily="34" charset="0"/>
                <a:cs typeface="Tahoma" panose="020B0604030504040204" pitchFamily="34" charset="0"/>
              </a:rPr>
              <a:t>Présenation</a:t>
            </a:r>
            <a:r>
              <a:rPr lang="fr-FR" sz="2200" b="0" dirty="0" smtClean="0">
                <a:latin typeface="Tahoma" panose="020B0604030504040204" pitchFamily="34" charset="0"/>
                <a:ea typeface="Tahoma" panose="020B0604030504040204" pitchFamily="34" charset="0"/>
                <a:cs typeface="Tahoma" panose="020B0604030504040204" pitchFamily="34" charset="0"/>
              </a:rPr>
              <a:t> 2 : Etat de l’art sur la fibrillation atriale.</a:t>
            </a: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9" name="Text Placeholder 4"/>
          <p:cNvSpPr>
            <a:spLocks noGrp="1"/>
          </p:cNvSpPr>
          <p:nvPr>
            <p:ph type="body" sz="quarter" idx="3"/>
          </p:nvPr>
        </p:nvSpPr>
        <p:spPr>
          <a:xfrm>
            <a:off x="1453247" y="3438659"/>
            <a:ext cx="8540759" cy="2356834"/>
          </a:xfrm>
        </p:spPr>
        <p:txBody>
          <a:bodyPr anchor="t" anchorCtr="0">
            <a:noAutofit/>
          </a:bodyPr>
          <a:lstStyle/>
          <a:p>
            <a:pPr algn="just">
              <a:lnSpc>
                <a:spcPct val="200000"/>
              </a:lnSpc>
            </a:pPr>
            <a:r>
              <a:rPr lang="en-US" sz="2200" b="0" dirty="0" err="1">
                <a:latin typeface="Tahoma" panose="020B0604030504040204" pitchFamily="34" charset="0"/>
                <a:ea typeface="Tahoma" panose="020B0604030504040204" pitchFamily="34" charset="0"/>
                <a:cs typeface="Tahoma" panose="020B0604030504040204" pitchFamily="34" charset="0"/>
              </a:rPr>
              <a:t>Présentation</a:t>
            </a:r>
            <a:r>
              <a:rPr lang="en-US" sz="2200" b="0" dirty="0">
                <a:latin typeface="Tahoma" panose="020B0604030504040204" pitchFamily="34" charset="0"/>
                <a:ea typeface="Tahoma" panose="020B0604030504040204" pitchFamily="34" charset="0"/>
                <a:cs typeface="Tahoma" panose="020B0604030504040204" pitchFamily="34" charset="0"/>
              </a:rPr>
              <a:t> </a:t>
            </a:r>
            <a:r>
              <a:rPr lang="en-US" sz="2200" b="0" dirty="0" err="1" smtClean="0">
                <a:latin typeface="Tahoma" panose="020B0604030504040204" pitchFamily="34" charset="0"/>
                <a:ea typeface="Tahoma" panose="020B0604030504040204" pitchFamily="34" charset="0"/>
                <a:cs typeface="Tahoma" panose="020B0604030504040204" pitchFamily="34" charset="0"/>
              </a:rPr>
              <a:t>effectuée</a:t>
            </a:r>
            <a:r>
              <a:rPr lang="en-US" sz="2200" b="0" dirty="0" smtClean="0">
                <a:latin typeface="Tahoma" panose="020B0604030504040204" pitchFamily="34" charset="0"/>
                <a:ea typeface="Tahoma" panose="020B0604030504040204" pitchFamily="34" charset="0"/>
                <a:cs typeface="Tahoma" panose="020B0604030504040204" pitchFamily="34" charset="0"/>
              </a:rPr>
              <a:t> par:</a:t>
            </a:r>
          </a:p>
          <a:p>
            <a:pPr algn="ctr">
              <a:lnSpc>
                <a:spcPct val="200000"/>
              </a:lnSpc>
            </a:pPr>
            <a:r>
              <a:rPr lang="en-US" sz="2200" b="1" dirty="0" smtClean="0">
                <a:latin typeface="Tahoma" panose="020B0604030504040204" pitchFamily="34" charset="0"/>
                <a:ea typeface="Tahoma" panose="020B0604030504040204" pitchFamily="34" charset="0"/>
                <a:cs typeface="Tahoma" panose="020B0604030504040204" pitchFamily="34" charset="0"/>
              </a:rPr>
              <a:t> </a:t>
            </a:r>
            <a:r>
              <a:rPr lang="en-US" sz="2200" b="1" dirty="0">
                <a:latin typeface="Tahoma" panose="020B0604030504040204" pitchFamily="34" charset="0"/>
                <a:ea typeface="Tahoma" panose="020B0604030504040204" pitchFamily="34" charset="0"/>
                <a:cs typeface="Tahoma" panose="020B0604030504040204" pitchFamily="34" charset="0"/>
              </a:rPr>
              <a:t>Hassan </a:t>
            </a:r>
            <a:r>
              <a:rPr lang="en-US" sz="2200" b="1" dirty="0" smtClean="0">
                <a:latin typeface="Tahoma" panose="020B0604030504040204" pitchFamily="34" charset="0"/>
                <a:ea typeface="Tahoma" panose="020B0604030504040204" pitchFamily="34" charset="0"/>
                <a:cs typeface="Tahoma" panose="020B0604030504040204" pitchFamily="34" charset="0"/>
              </a:rPr>
              <a:t>SERHAL </a:t>
            </a:r>
          </a:p>
          <a:p>
            <a:pPr algn="just">
              <a:lnSpc>
                <a:spcPct val="200000"/>
              </a:lnSpc>
            </a:pPr>
            <a:r>
              <a:rPr lang="en-US" sz="2200" b="0" dirty="0" smtClean="0">
                <a:latin typeface="Tahoma" panose="020B0604030504040204" pitchFamily="34" charset="0"/>
                <a:ea typeface="Tahoma" panose="020B0604030504040204" pitchFamily="34" charset="0"/>
                <a:cs typeface="Tahoma" panose="020B0604030504040204" pitchFamily="34" charset="0"/>
              </a:rPr>
              <a:t>29-01-2021</a:t>
            </a:r>
          </a:p>
          <a:p>
            <a:pPr algn="just">
              <a:lnSpc>
                <a:spcPct val="200000"/>
              </a:lnSpc>
            </a:pPr>
            <a:r>
              <a:rPr lang="en-US" sz="2200" b="0" dirty="0" smtClean="0">
                <a:latin typeface="Tahoma" panose="020B0604030504040204" pitchFamily="34" charset="0"/>
                <a:ea typeface="Tahoma" panose="020B0604030504040204" pitchFamily="34" charset="0"/>
                <a:cs typeface="Tahoma" panose="020B0604030504040204" pitchFamily="34" charset="0"/>
              </a:rPr>
              <a:t> </a:t>
            </a: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a:t>
            </a:fld>
            <a:endParaRPr lang="en-US" dirty="0"/>
          </a:p>
        </p:txBody>
      </p:sp>
    </p:spTree>
    <p:extLst>
      <p:ext uri="{BB962C8B-B14F-4D97-AF65-F5344CB8AC3E}">
        <p14:creationId xmlns:p14="http://schemas.microsoft.com/office/powerpoint/2010/main" val="866676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1280890"/>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-Le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traitement</a:t>
            </a:r>
            <a:r>
              <a:rPr lang="en-US" sz="3000" b="1" cap="none" dirty="0" smtClean="0">
                <a:latin typeface="Tahoma" panose="020B0604030504040204" pitchFamily="34" charset="0"/>
                <a:ea typeface="Tahoma" panose="020B0604030504040204" pitchFamily="34" charset="0"/>
                <a:cs typeface="Tahoma" panose="020B0604030504040204" pitchFamily="34" charset="0"/>
              </a:rPr>
              <a:t>(8).</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39788" y="1546692"/>
            <a:ext cx="10176555" cy="4835548"/>
          </a:xfrm>
        </p:spPr>
        <p:txBody>
          <a:bodyPr numCol="1" anchor="t" anchorCtr="0">
            <a:noAutofit/>
          </a:bodyPr>
          <a:lstStyle/>
          <a:p>
            <a:pPr>
              <a:lnSpc>
                <a:spcPct val="150000"/>
              </a:lnSpc>
            </a:pPr>
            <a:r>
              <a:rPr lang="fr-FR" sz="2000" b="1" dirty="0">
                <a:latin typeface="Tahoma" panose="020B0604030504040204" pitchFamily="34" charset="0"/>
                <a:ea typeface="Tahoma" panose="020B0604030504040204" pitchFamily="34" charset="0"/>
                <a:cs typeface="Tahoma" panose="020B0604030504040204" pitchFamily="34" charset="0"/>
              </a:rPr>
              <a:t>Le traitement de la FA:</a:t>
            </a:r>
          </a:p>
          <a:p>
            <a:pPr marL="342900" indent="-342900">
              <a:lnSpc>
                <a:spcPct val="150000"/>
              </a:lnSpc>
              <a:buClr>
                <a:schemeClr val="tx1"/>
              </a:buClr>
              <a:buFont typeface="Arial" panose="020B0604020202020204" pitchFamily="34" charset="0"/>
              <a:buChar char="•"/>
            </a:pPr>
            <a:r>
              <a:rPr lang="fr-FR" sz="2000" b="1" dirty="0">
                <a:latin typeface="Tahoma" panose="020B0604030504040204" pitchFamily="34" charset="0"/>
                <a:ea typeface="Tahoma" panose="020B0604030504040204" pitchFamily="34" charset="0"/>
                <a:cs typeface="Tahoma" panose="020B0604030504040204" pitchFamily="34" charset="0"/>
              </a:rPr>
              <a:t>Anticoagulation</a:t>
            </a:r>
            <a:r>
              <a:rPr lang="fr-FR" sz="2000" dirty="0">
                <a:latin typeface="Tahoma" panose="020B0604030504040204" pitchFamily="34" charset="0"/>
                <a:ea typeface="Tahoma" panose="020B0604030504040204" pitchFamily="34" charset="0"/>
                <a:cs typeface="Tahoma" panose="020B0604030504040204" pitchFamily="34" charset="0"/>
              </a:rPr>
              <a:t>: pour empêcher la formation de caillots dans le cœur.</a:t>
            </a:r>
          </a:p>
          <a:p>
            <a:pPr marL="342900" indent="-342900">
              <a:lnSpc>
                <a:spcPct val="150000"/>
              </a:lnSpc>
              <a:buClr>
                <a:schemeClr val="tx1"/>
              </a:buClr>
              <a:buFont typeface="Arial" panose="020B0604020202020204" pitchFamily="34" charset="0"/>
              <a:buChar char="•"/>
            </a:pPr>
            <a:r>
              <a:rPr lang="fr-FR" sz="2000" b="1" dirty="0">
                <a:latin typeface="Tahoma" panose="020B0604030504040204" pitchFamily="34" charset="0"/>
                <a:ea typeface="Tahoma" panose="020B0604030504040204" pitchFamily="34" charset="0"/>
                <a:cs typeface="Tahoma" panose="020B0604030504040204" pitchFamily="34" charset="0"/>
              </a:rPr>
              <a:t>Contrôle de la fréquence</a:t>
            </a:r>
            <a:r>
              <a:rPr lang="fr-FR" sz="2000" dirty="0">
                <a:latin typeface="Tahoma" panose="020B0604030504040204" pitchFamily="34" charset="0"/>
                <a:ea typeface="Tahoma" panose="020B0604030504040204" pitchFamily="34" charset="0"/>
                <a:cs typeface="Tahoma" panose="020B0604030504040204" pitchFamily="34" charset="0"/>
              </a:rPr>
              <a:t>: par des médicaments pour faire baisser la fréquence </a:t>
            </a:r>
            <a:r>
              <a:rPr lang="fr-FR" sz="2000" dirty="0" smtClean="0">
                <a:latin typeface="Tahoma" panose="020B0604030504040204" pitchFamily="34" charset="0"/>
                <a:ea typeface="Tahoma" panose="020B0604030504040204" pitchFamily="34" charset="0"/>
                <a:cs typeface="Tahoma" panose="020B0604030504040204" pitchFamily="34" charset="0"/>
              </a:rPr>
              <a:t>cardiaque (les </a:t>
            </a:r>
            <a:r>
              <a:rPr lang="fr-FR" sz="2000" dirty="0">
                <a:latin typeface="Tahoma" panose="020B0604030504040204" pitchFamily="34" charset="0"/>
                <a:ea typeface="Tahoma" panose="020B0604030504040204" pitchFamily="34" charset="0"/>
                <a:cs typeface="Tahoma" panose="020B0604030504040204" pitchFamily="34" charset="0"/>
              </a:rPr>
              <a:t>pouls). </a:t>
            </a:r>
          </a:p>
          <a:p>
            <a:pPr marL="342900" indent="-342900">
              <a:lnSpc>
                <a:spcPct val="150000"/>
              </a:lnSpc>
              <a:buClr>
                <a:schemeClr val="tx1"/>
              </a:buClr>
              <a:buFont typeface="Arial" panose="020B0604020202020204" pitchFamily="34" charset="0"/>
              <a:buChar char="•"/>
            </a:pPr>
            <a:r>
              <a:rPr lang="fr-FR" sz="2000" b="1" dirty="0">
                <a:latin typeface="Tahoma" panose="020B0604030504040204" pitchFamily="34" charset="0"/>
                <a:ea typeface="Tahoma" panose="020B0604030504040204" pitchFamily="34" charset="0"/>
                <a:cs typeface="Tahoma" panose="020B0604030504040204" pitchFamily="34" charset="0"/>
              </a:rPr>
              <a:t>Contrôle du rythme</a:t>
            </a:r>
            <a:r>
              <a:rPr lang="fr-FR" sz="2000" dirty="0">
                <a:latin typeface="Tahoma" panose="020B0604030504040204" pitchFamily="34" charset="0"/>
                <a:ea typeface="Tahoma" panose="020B0604030504040204" pitchFamily="34" charset="0"/>
                <a:cs typeface="Tahoma" panose="020B0604030504040204" pitchFamily="34" charset="0"/>
              </a:rPr>
              <a:t>: ramener la fibrillation </a:t>
            </a:r>
            <a:r>
              <a:rPr lang="fr-FR" sz="2000" dirty="0" smtClean="0">
                <a:latin typeface="Tahoma" panose="020B0604030504040204" pitchFamily="34" charset="0"/>
                <a:ea typeface="Tahoma" panose="020B0604030504040204" pitchFamily="34" charset="0"/>
                <a:cs typeface="Tahoma" panose="020B0604030504040204" pitchFamily="34" charset="0"/>
              </a:rPr>
              <a:t>atriale </a:t>
            </a:r>
            <a:r>
              <a:rPr lang="fr-FR" sz="2000" dirty="0">
                <a:latin typeface="Tahoma" panose="020B0604030504040204" pitchFamily="34" charset="0"/>
                <a:ea typeface="Tahoma" panose="020B0604030504040204" pitchFamily="34" charset="0"/>
                <a:cs typeface="Tahoma" panose="020B0604030504040204" pitchFamily="34" charset="0"/>
              </a:rPr>
              <a:t>à un rythme sinusal normal. Soit par médicaments soit par </a:t>
            </a:r>
            <a:r>
              <a:rPr lang="fr-FR" sz="20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cardioversion</a:t>
            </a:r>
            <a:r>
              <a:rPr lang="fr-FR" sz="2000" dirty="0">
                <a:latin typeface="Tahoma" panose="020B0604030504040204" pitchFamily="34" charset="0"/>
                <a:ea typeface="Tahoma" panose="020B0604030504040204" pitchFamily="34" charset="0"/>
                <a:cs typeface="Tahoma" panose="020B0604030504040204" pitchFamily="34" charset="0"/>
              </a:rPr>
              <a:t> électrique soit </a:t>
            </a:r>
            <a:r>
              <a:rPr lang="fr-FR" sz="2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par ablation </a:t>
            </a:r>
            <a:r>
              <a:rPr lang="fr-FR" sz="2000" dirty="0" smtClean="0">
                <a:latin typeface="Tahoma" panose="020B0604030504040204" pitchFamily="34" charset="0"/>
                <a:ea typeface="Tahoma" panose="020B0604030504040204" pitchFamily="34" charset="0"/>
                <a:cs typeface="Tahoma" panose="020B0604030504040204" pitchFamily="34" charset="0"/>
              </a:rPr>
              <a:t>visant </a:t>
            </a:r>
            <a:r>
              <a:rPr lang="fr-FR" sz="2000" dirty="0">
                <a:latin typeface="Tahoma" panose="020B0604030504040204" pitchFamily="34" charset="0"/>
                <a:ea typeface="Tahoma" panose="020B0604030504040204" pitchFamily="34" charset="0"/>
                <a:cs typeface="Tahoma" panose="020B0604030504040204" pitchFamily="34" charset="0"/>
              </a:rPr>
              <a:t>à isoler la veine pulmonaire</a:t>
            </a:r>
            <a:r>
              <a:rPr lang="fr-FR" sz="2000" dirty="0" smtClean="0">
                <a:latin typeface="Tahoma" panose="020B0604030504040204" pitchFamily="34" charset="0"/>
                <a:ea typeface="Tahoma" panose="020B0604030504040204" pitchFamily="34" charset="0"/>
                <a:cs typeface="Tahoma" panose="020B0604030504040204" pitchFamily="34" charset="0"/>
              </a:rPr>
              <a:t>.</a:t>
            </a:r>
          </a:p>
        </p:txBody>
      </p:sp>
      <p:sp>
        <p:nvSpPr>
          <p:cNvPr id="2" name="Slide Number Placeholder 1"/>
          <p:cNvSpPr>
            <a:spLocks noGrp="1"/>
          </p:cNvSpPr>
          <p:nvPr>
            <p:ph type="sldNum" sz="quarter" idx="12"/>
          </p:nvPr>
        </p:nvSpPr>
        <p:spPr/>
        <p:txBody>
          <a:bodyPr/>
          <a:lstStyle/>
          <a:p>
            <a:fld id="{3D9FABE2-1C77-4E2F-9FBC-42E74009D933}" type="slidenum">
              <a:rPr lang="en-US" smtClean="0"/>
              <a:t>10</a:t>
            </a:fld>
            <a:endParaRPr lang="en-US"/>
          </a:p>
        </p:txBody>
      </p:sp>
    </p:spTree>
    <p:extLst>
      <p:ext uri="{BB962C8B-B14F-4D97-AF65-F5344CB8AC3E}">
        <p14:creationId xmlns:p14="http://schemas.microsoft.com/office/powerpoint/2010/main" val="3460412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 Les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param</a:t>
            </a:r>
            <a:r>
              <a:rPr lang="en-US" sz="3000" b="1" dirty="0" err="1" smtClean="0">
                <a:latin typeface="Tahoma" panose="020B0604030504040204" pitchFamily="34" charset="0"/>
                <a:ea typeface="Tahoma" panose="020B0604030504040204" pitchFamily="34" charset="0"/>
                <a:cs typeface="Tahoma" panose="020B0604030504040204" pitchFamily="34" charset="0"/>
              </a:rPr>
              <a:t>ètres</a:t>
            </a:r>
            <a:r>
              <a:rPr lang="en-US" sz="3000" b="1" dirty="0" smtClean="0">
                <a:latin typeface="Tahoma" panose="020B0604030504040204" pitchFamily="34" charset="0"/>
                <a:ea typeface="Tahoma" panose="020B0604030504040204" pitchFamily="34" charset="0"/>
                <a:cs typeface="Tahoma" panose="020B0604030504040204" pitchFamily="34" charset="0"/>
              </a:rPr>
              <a:t> de </a:t>
            </a:r>
            <a:r>
              <a:rPr lang="en-US" sz="3000" b="1" dirty="0" err="1" smtClean="0">
                <a:latin typeface="Tahoma" panose="020B0604030504040204" pitchFamily="34" charset="0"/>
                <a:ea typeface="Tahoma" panose="020B0604030504040204" pitchFamily="34" charset="0"/>
                <a:cs typeface="Tahoma" panose="020B0604030504040204" pitchFamily="34" charset="0"/>
              </a:rPr>
              <a:t>prévision</a:t>
            </a:r>
            <a:r>
              <a:rPr lang="en-US" sz="3000" b="1" dirty="0" smtClean="0">
                <a:latin typeface="Tahoma" panose="020B0604030504040204" pitchFamily="34" charset="0"/>
                <a:ea typeface="Tahoma" panose="020B0604030504040204" pitchFamily="34" charset="0"/>
                <a:cs typeface="Tahoma" panose="020B0604030504040204" pitchFamily="34" charset="0"/>
              </a:rPr>
              <a:t> (8)</a:t>
            </a:r>
            <a:endParaRPr lang="en-US" sz="3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1311579" y="1412220"/>
                <a:ext cx="10176555" cy="5445779"/>
              </a:xfrm>
            </p:spPr>
            <p:txBody>
              <a:bodyPr numCol="1" anchor="t" anchorCtr="0">
                <a:noAutofit/>
              </a:bodyPr>
              <a:lstStyle/>
              <a:p>
                <a:pPr>
                  <a:lnSpc>
                    <a:spcPct val="150000"/>
                  </a:lnSpc>
                </a:pPr>
                <a:r>
                  <a:rPr lang="fr-FR" sz="2000" b="1" dirty="0" smtClean="0">
                    <a:latin typeface="Tahoma" panose="020B0604030504040204" pitchFamily="34" charset="0"/>
                    <a:ea typeface="Tahoma" panose="020B0604030504040204" pitchFamily="34" charset="0"/>
                    <a:cs typeface="Tahoma" panose="020B0604030504040204" pitchFamily="34" charset="0"/>
                  </a:rPr>
                  <a:t>Les paramètres de la prédiction de la FA sont :</a:t>
                </a:r>
              </a:p>
              <a:p>
                <a:pPr marL="342900" indent="-342900">
                  <a:lnSpc>
                    <a:spcPct val="15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La </a:t>
                </a:r>
                <a:r>
                  <a:rPr lang="fr-FR" sz="2000" dirty="0">
                    <a:latin typeface="Tahoma" panose="020B0604030504040204" pitchFamily="34" charset="0"/>
                    <a:ea typeface="Tahoma" panose="020B0604030504040204" pitchFamily="34" charset="0"/>
                    <a:cs typeface="Tahoma" panose="020B0604030504040204" pitchFamily="34" charset="0"/>
                  </a:rPr>
                  <a:t>durée de l’onde </a:t>
                </a:r>
                <a:r>
                  <a:rPr lang="fr-FR" sz="2000" dirty="0" smtClean="0">
                    <a:latin typeface="Tahoma" panose="020B0604030504040204" pitchFamily="34" charset="0"/>
                    <a:ea typeface="Tahoma" panose="020B0604030504040204" pitchFamily="34" charset="0"/>
                    <a:cs typeface="Tahoma" panose="020B0604030504040204" pitchFamily="34" charset="0"/>
                  </a:rPr>
                  <a:t>P (normalement </a:t>
                </a:r>
                <a14:m>
                  <m:oMath xmlns:m="http://schemas.openxmlformats.org/officeDocument/2006/math">
                    <m:r>
                      <a:rPr lang="fr-FR" sz="2000" i="1" smtClean="0">
                        <a:latin typeface="Cambria Math" panose="02040503050406030204" pitchFamily="18" charset="0"/>
                        <a:ea typeface="Cambria Math" panose="02040503050406030204" pitchFamily="18" charset="0"/>
                        <a:cs typeface="Tahoma" panose="020B0604030504040204" pitchFamily="34" charset="0"/>
                      </a:rPr>
                      <m:t>≤</m:t>
                    </m:r>
                  </m:oMath>
                </a14:m>
                <a:r>
                  <a:rPr lang="fr-FR" sz="2000" dirty="0" smtClean="0">
                    <a:latin typeface="Tahoma" panose="020B0604030504040204" pitchFamily="34" charset="0"/>
                    <a:ea typeface="Tahoma" panose="020B0604030504040204" pitchFamily="34" charset="0"/>
                    <a:cs typeface="Tahoma" panose="020B0604030504040204" pitchFamily="34" charset="0"/>
                  </a:rPr>
                  <a:t> 130ms ): Si la durée</a:t>
                </a:r>
                <a14:m>
                  <m:oMath xmlns:m="http://schemas.openxmlformats.org/officeDocument/2006/math">
                    <m:r>
                      <a:rPr lang="en-US" sz="2000" b="0" i="0" smtClean="0">
                        <a:latin typeface="Cambria Math" panose="02040503050406030204" pitchFamily="18" charset="0"/>
                        <a:ea typeface="Cambria Math" panose="02040503050406030204" pitchFamily="18" charset="0"/>
                        <a:cs typeface="Tahoma" panose="020B0604030504040204" pitchFamily="34" charset="0"/>
                      </a:rPr>
                      <m:t> </m:t>
                    </m:r>
                    <m:r>
                      <a:rPr lang="fr-FR" sz="2000" i="1" smtClean="0">
                        <a:latin typeface="Cambria Math" panose="02040503050406030204" pitchFamily="18" charset="0"/>
                        <a:ea typeface="Cambria Math" panose="02040503050406030204" pitchFamily="18" charset="0"/>
                        <a:cs typeface="Tahoma" panose="020B0604030504040204" pitchFamily="34" charset="0"/>
                      </a:rPr>
                      <m:t>&gt;</m:t>
                    </m:r>
                  </m:oMath>
                </a14:m>
                <a:r>
                  <a:rPr lang="fr-FR" sz="2000" dirty="0" smtClean="0">
                    <a:latin typeface="Tahoma" panose="020B0604030504040204" pitchFamily="34" charset="0"/>
                    <a:ea typeface="Tahoma" panose="020B0604030504040204" pitchFamily="34" charset="0"/>
                    <a:cs typeface="Tahoma" panose="020B0604030504040204" pitchFamily="34" charset="0"/>
                  </a:rPr>
                  <a:t> 130 ms alors il y a </a:t>
                </a:r>
                <a:r>
                  <a:rPr lang="fr-FR" sz="2000" dirty="0" smtClean="0"/>
                  <a:t>présence </a:t>
                </a:r>
                <a:r>
                  <a:rPr lang="fr-FR" sz="2000" dirty="0"/>
                  <a:t>de troubles de conduction électrique au niveau des </a:t>
                </a:r>
                <a:r>
                  <a:rPr lang="fr-FR" sz="2000" dirty="0" smtClean="0"/>
                  <a:t>oreillettes.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L’amplitude </a:t>
                </a:r>
                <a:r>
                  <a:rPr lang="fr-FR" sz="2000" dirty="0">
                    <a:latin typeface="Tahoma" panose="020B0604030504040204" pitchFamily="34" charset="0"/>
                    <a:ea typeface="Tahoma" panose="020B0604030504040204" pitchFamily="34" charset="0"/>
                    <a:cs typeface="Tahoma" panose="020B0604030504040204" pitchFamily="34" charset="0"/>
                  </a:rPr>
                  <a:t>de l’onde P (normalement </a:t>
                </a:r>
                <a14:m>
                  <m:oMath xmlns:m="http://schemas.openxmlformats.org/officeDocument/2006/math">
                    <m:r>
                      <a:rPr lang="fr-FR" sz="2000" i="1">
                        <a:latin typeface="Cambria Math" panose="02040503050406030204" pitchFamily="18" charset="0"/>
                        <a:ea typeface="Cambria Math" panose="02040503050406030204" pitchFamily="18" charset="0"/>
                        <a:cs typeface="Tahoma" panose="020B0604030504040204" pitchFamily="34" charset="0"/>
                      </a:rPr>
                      <m:t>≤</m:t>
                    </m:r>
                  </m:oMath>
                </a14:m>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smtClean="0">
                    <a:latin typeface="Tahoma" panose="020B0604030504040204" pitchFamily="34" charset="0"/>
                    <a:ea typeface="Tahoma" panose="020B0604030504040204" pitchFamily="34" charset="0"/>
                    <a:cs typeface="Tahoma" panose="020B0604030504040204" pitchFamily="34" charset="0"/>
                  </a:rPr>
                  <a:t>2.5 mm).</a:t>
                </a: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Clr>
                    <a:schemeClr val="tx1"/>
                  </a:buClr>
                  <a:buFont typeface="Arial" panose="020B0604020202020204" pitchFamily="34" charset="0"/>
                  <a:buChar char="•"/>
                </a:pPr>
                <a:r>
                  <a:rPr lang="fr-FR" sz="2000" dirty="0">
                    <a:latin typeface="Tahoma" panose="020B0604030504040204" pitchFamily="34" charset="0"/>
                    <a:ea typeface="Tahoma" panose="020B0604030504040204" pitchFamily="34" charset="0"/>
                    <a:cs typeface="Tahoma" panose="020B0604030504040204" pitchFamily="34" charset="0"/>
                  </a:rPr>
                  <a:t>L</a:t>
                </a:r>
                <a:r>
                  <a:rPr lang="fr-FR" sz="2000" dirty="0" smtClean="0">
                    <a:latin typeface="Tahoma" panose="020B0604030504040204" pitchFamily="34" charset="0"/>
                    <a:ea typeface="Tahoma" panose="020B0604030504040204" pitchFamily="34" charset="0"/>
                    <a:cs typeface="Tahoma" panose="020B0604030504040204" pitchFamily="34" charset="0"/>
                  </a:rPr>
                  <a:t>a </a:t>
                </a:r>
                <a:r>
                  <a:rPr lang="fr-FR" sz="2000" dirty="0">
                    <a:latin typeface="Tahoma" panose="020B0604030504040204" pitchFamily="34" charset="0"/>
                    <a:ea typeface="Tahoma" panose="020B0604030504040204" pitchFamily="34" charset="0"/>
                    <a:cs typeface="Tahoma" panose="020B0604030504040204" pitchFamily="34" charset="0"/>
                  </a:rPr>
                  <a:t>fréquence de l’onde </a:t>
                </a:r>
                <a:r>
                  <a:rPr lang="fr-FR" sz="2000" dirty="0" smtClean="0">
                    <a:latin typeface="Tahoma" panose="020B0604030504040204" pitchFamily="34" charset="0"/>
                    <a:ea typeface="Tahoma" panose="020B0604030504040204" pitchFamily="34" charset="0"/>
                    <a:cs typeface="Tahoma" panose="020B0604030504040204" pitchFamily="34" charset="0"/>
                  </a:rPr>
                  <a:t>P (normalement entre 0 et 25 Hz).</a:t>
                </a:r>
              </a:p>
              <a:p>
                <a:pPr marL="342900" indent="-342900">
                  <a:lnSpc>
                    <a:spcPct val="150000"/>
                  </a:lnSpc>
                  <a:buClr>
                    <a:schemeClr val="tx1"/>
                  </a:buClr>
                  <a:buFont typeface="Arial" panose="020B0604020202020204" pitchFamily="34" charset="0"/>
                  <a:buChar char="•"/>
                </a:pPr>
                <a:r>
                  <a:rPr lang="fr-FR" sz="2000" dirty="0">
                    <a:latin typeface="Tahoma" panose="020B0604030504040204" pitchFamily="34" charset="0"/>
                    <a:ea typeface="Tahoma" panose="020B0604030504040204" pitchFamily="34" charset="0"/>
                    <a:cs typeface="Tahoma" panose="020B0604030504040204" pitchFamily="34" charset="0"/>
                  </a:rPr>
                  <a:t>L</a:t>
                </a:r>
                <a:r>
                  <a:rPr lang="fr-FR" sz="2000" dirty="0" smtClean="0">
                    <a:latin typeface="Tahoma" panose="020B0604030504040204" pitchFamily="34" charset="0"/>
                    <a:ea typeface="Tahoma" panose="020B0604030504040204" pitchFamily="34" charset="0"/>
                    <a:cs typeface="Tahoma" panose="020B0604030504040204" pitchFamily="34" charset="0"/>
                  </a:rPr>
                  <a:t>a </a:t>
                </a:r>
                <a:r>
                  <a:rPr lang="fr-FR" sz="2000" dirty="0">
                    <a:latin typeface="Tahoma" panose="020B0604030504040204" pitchFamily="34" charset="0"/>
                    <a:ea typeface="Tahoma" panose="020B0604030504040204" pitchFamily="34" charset="0"/>
                    <a:cs typeface="Tahoma" panose="020B0604030504040204" pitchFamily="34" charset="0"/>
                  </a:rPr>
                  <a:t>forme de l’onde </a:t>
                </a:r>
                <a:r>
                  <a:rPr lang="fr-FR" sz="2000" dirty="0" smtClean="0">
                    <a:latin typeface="Tahoma" panose="020B0604030504040204" pitchFamily="34" charset="0"/>
                    <a:ea typeface="Tahoma" panose="020B0604030504040204" pitchFamily="34" charset="0"/>
                    <a:cs typeface="Tahoma" panose="020B0604030504040204" pitchFamily="34" charset="0"/>
                  </a:rPr>
                  <a:t>P (</a:t>
                </a:r>
                <a:r>
                  <a:rPr lang="en-US" sz="2000" dirty="0" err="1"/>
                  <a:t>une</a:t>
                </a:r>
                <a:r>
                  <a:rPr lang="en-US" sz="2000" dirty="0"/>
                  <a:t> </a:t>
                </a:r>
                <a:r>
                  <a:rPr lang="en-US" sz="2000" dirty="0" err="1"/>
                  <a:t>forme</a:t>
                </a:r>
                <a:r>
                  <a:rPr lang="en-US" sz="2000" dirty="0"/>
                  <a:t> </a:t>
                </a:r>
                <a:r>
                  <a:rPr lang="en-US" sz="2000" dirty="0" err="1"/>
                  <a:t>relativement</a:t>
                </a:r>
                <a:r>
                  <a:rPr lang="en-US" sz="2000" dirty="0"/>
                  <a:t> </a:t>
                </a:r>
                <a:r>
                  <a:rPr lang="en-US" sz="2000" dirty="0" err="1" smtClean="0"/>
                  <a:t>symétrique</a:t>
                </a:r>
                <a:r>
                  <a:rPr lang="en-US" sz="2000" dirty="0" smtClean="0"/>
                  <a:t> </a:t>
                </a:r>
                <a:r>
                  <a:rPr lang="en-US" sz="2000" dirty="0" err="1" smtClean="0"/>
                  <a:t>normalement</a:t>
                </a:r>
                <a:r>
                  <a:rPr lang="en-US" sz="2000" dirty="0" smtClean="0"/>
                  <a:t>)</a:t>
                </a:r>
                <a:r>
                  <a:rPr lang="fr-FR" sz="2000" dirty="0">
                    <a:latin typeface="Tahoma" panose="020B0604030504040204" pitchFamily="34" charset="0"/>
                    <a:ea typeface="Tahoma" panose="020B0604030504040204" pitchFamily="34" charset="0"/>
                    <a:cs typeface="Tahoma" panose="020B0604030504040204" pitchFamily="34" charset="0"/>
                  </a:rPr>
                  <a:t> </a:t>
                </a:r>
                <a:r>
                  <a:rPr lang="fr-FR" sz="2000" dirty="0" smtClean="0">
                    <a:latin typeface="Tahoma" panose="020B0604030504040204" pitchFamily="34" charset="0"/>
                    <a:ea typeface="Tahoma" panose="020B0604030504040204" pitchFamily="34" charset="0"/>
                    <a:cs typeface="Tahoma" panose="020B0604030504040204" pitchFamily="34" charset="0"/>
                  </a:rPr>
                  <a:t>:</a:t>
                </a:r>
                <a:r>
                  <a:rPr lang="fr-FR" sz="2000" dirty="0"/>
                  <a:t> une montée normale mais une descente relativement </a:t>
                </a:r>
                <a:r>
                  <a:rPr lang="fr-FR" sz="2000" dirty="0" smtClean="0"/>
                  <a:t>lente/une </a:t>
                </a:r>
                <a:r>
                  <a:rPr lang="fr-FR" sz="2000" dirty="0"/>
                  <a:t>montée relativement lente mais une descente </a:t>
                </a:r>
                <a:r>
                  <a:rPr lang="fr-FR" sz="2000" dirty="0" smtClean="0"/>
                  <a:t>normale/l’onde </a:t>
                </a:r>
                <a:r>
                  <a:rPr lang="fr-FR" sz="2000" dirty="0"/>
                  <a:t>P présente une double </a:t>
                </a:r>
                <a:r>
                  <a:rPr lang="fr-FR" sz="2000" dirty="0" smtClean="0"/>
                  <a:t>bosse.</a:t>
                </a:r>
                <a:endParaRPr lang="en-US" sz="2000" dirty="0" smtClean="0"/>
              </a:p>
              <a:p>
                <a:pPr marL="342900" indent="-342900">
                  <a:lnSpc>
                    <a:spcPct val="150000"/>
                  </a:lnSpc>
                  <a:buClr>
                    <a:schemeClr val="tx1"/>
                  </a:buClr>
                  <a:buFont typeface="Arial" panose="020B0604020202020204" pitchFamily="34" charset="0"/>
                  <a:buChar char="•"/>
                </a:pPr>
                <a:r>
                  <a:rPr lang="fr-FR" sz="2000" dirty="0">
                    <a:latin typeface="Tahoma" panose="020B0604030504040204" pitchFamily="34" charset="0"/>
                    <a:ea typeface="Tahoma" panose="020B0604030504040204" pitchFamily="34" charset="0"/>
                    <a:cs typeface="Tahoma" panose="020B0604030504040204" pitchFamily="34" charset="0"/>
                  </a:rPr>
                  <a:t>L’énergie de l’onde P.</a:t>
                </a:r>
              </a:p>
              <a:p>
                <a:pPr marL="342900" indent="-342900">
                  <a:lnSpc>
                    <a:spcPct val="15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1311579" y="1412220"/>
                <a:ext cx="10176555" cy="5445779"/>
              </a:xfrm>
              <a:blipFill>
                <a:blip r:embed="rId3"/>
                <a:stretch>
                  <a:fillRect l="-599" r="-24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11</a:t>
            </a:fld>
            <a:endParaRPr lang="en-US"/>
          </a:p>
        </p:txBody>
      </p:sp>
    </p:spTree>
    <p:extLst>
      <p:ext uri="{BB962C8B-B14F-4D97-AF65-F5344CB8AC3E}">
        <p14:creationId xmlns:p14="http://schemas.microsoft.com/office/powerpoint/2010/main" val="3065225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03872"/>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questions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posées</a:t>
            </a:r>
            <a:r>
              <a:rPr lang="en-US" sz="3000" b="1" cap="none" dirty="0" smtClean="0">
                <a:latin typeface="Tahoma" panose="020B0604030504040204" pitchFamily="34" charset="0"/>
                <a:ea typeface="Tahoma" panose="020B0604030504040204" pitchFamily="34" charset="0"/>
                <a:cs typeface="Tahoma" panose="020B0604030504040204" pitchFamily="34" charset="0"/>
              </a:rPr>
              <a:t> au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cardiologue</a:t>
            </a:r>
            <a:r>
              <a:rPr lang="en-US" sz="3000" b="1" cap="none" dirty="0" smtClean="0">
                <a:latin typeface="Tahoma" panose="020B0604030504040204" pitchFamily="34" charset="0"/>
                <a:ea typeface="Tahoma" panose="020B0604030504040204" pitchFamily="34" charset="0"/>
                <a:cs typeface="Tahoma" panose="020B0604030504040204" pitchFamily="34" charset="0"/>
              </a:rPr>
              <a:t> (1)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412221"/>
            <a:ext cx="10475868" cy="5093510"/>
          </a:xfrm>
        </p:spPr>
        <p:txBody>
          <a:bodyPr numCol="1" anchor="t" anchorCtr="0">
            <a:noAutofit/>
          </a:bodyPr>
          <a:lstStyle/>
          <a:p>
            <a:pPr>
              <a:lnSpc>
                <a:spcPct val="150000"/>
              </a:lnSpc>
              <a:buClr>
                <a:schemeClr val="tx1"/>
              </a:buClr>
            </a:pPr>
            <a:r>
              <a:rPr lang="fr-FR" sz="2000" dirty="0" smtClean="0"/>
              <a:t>1.Les </a:t>
            </a:r>
            <a:r>
              <a:rPr lang="fr-FR" sz="2000" dirty="0"/>
              <a:t>patients atteints de </a:t>
            </a:r>
            <a:r>
              <a:rPr lang="fr-FR" sz="2000" dirty="0" smtClean="0"/>
              <a:t>la</a:t>
            </a:r>
            <a:r>
              <a:rPr lang="en-US" sz="2000" dirty="0"/>
              <a:t> </a:t>
            </a:r>
            <a:r>
              <a:rPr lang="en-US" sz="2000" dirty="0" smtClean="0"/>
              <a:t>FA </a:t>
            </a:r>
            <a:r>
              <a:rPr lang="fr-FR" sz="2000" dirty="0" smtClean="0"/>
              <a:t>en </a:t>
            </a:r>
            <a:r>
              <a:rPr lang="fr-FR" sz="2000" dirty="0"/>
              <a:t>souffrent-ils </a:t>
            </a:r>
            <a:r>
              <a:rPr lang="fr-FR" sz="2000" dirty="0" smtClean="0"/>
              <a:t>avant?</a:t>
            </a:r>
          </a:p>
          <a:p>
            <a:pPr>
              <a:lnSpc>
                <a:spcPct val="150000"/>
              </a:lnSpc>
              <a:buClr>
                <a:schemeClr val="tx1"/>
              </a:buClr>
            </a:pPr>
            <a:r>
              <a:rPr lang="fr-FR" sz="2000" b="1" dirty="0" smtClean="0">
                <a:solidFill>
                  <a:schemeClr val="accent1"/>
                </a:solidFill>
              </a:rPr>
              <a:t>Non. Parfois il y des personnes qui ont subis des FA sans aucun signe.</a:t>
            </a: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2.Y-a-t-il des statistiques sur le nombre de fois de </a:t>
            </a:r>
            <a:r>
              <a:rPr lang="fr-FR" sz="2000" dirty="0">
                <a:latin typeface="Tahoma" panose="020B0604030504040204" pitchFamily="34" charset="0"/>
                <a:ea typeface="Tahoma" panose="020B0604030504040204" pitchFamily="34" charset="0"/>
                <a:cs typeface="Tahoma" panose="020B0604030504040204" pitchFamily="34" charset="0"/>
              </a:rPr>
              <a:t>chaque FA </a:t>
            </a:r>
            <a:r>
              <a:rPr lang="fr-FR" sz="2000" dirty="0" smtClean="0">
                <a:latin typeface="Tahoma" panose="020B0604030504040204" pitchFamily="34" charset="0"/>
                <a:ea typeface="Tahoma" panose="020B0604030504040204" pitchFamily="34" charset="0"/>
                <a:cs typeface="Tahoma" panose="020B0604030504040204" pitchFamily="34" charset="0"/>
              </a:rPr>
              <a:t>ou sur l’intervalle </a:t>
            </a:r>
            <a:r>
              <a:rPr lang="fr-FR" sz="2000" dirty="0">
                <a:latin typeface="Tahoma" panose="020B0604030504040204" pitchFamily="34" charset="0"/>
                <a:ea typeface="Tahoma" panose="020B0604030504040204" pitchFamily="34" charset="0"/>
                <a:cs typeface="Tahoma" panose="020B0604030504040204" pitchFamily="34" charset="0"/>
              </a:rPr>
              <a:t>de temps entre deux </a:t>
            </a:r>
            <a:r>
              <a:rPr lang="fr-FR" sz="2000" dirty="0" smtClean="0">
                <a:latin typeface="Tahoma" panose="020B0604030504040204" pitchFamily="34" charset="0"/>
                <a:ea typeface="Tahoma" panose="020B0604030504040204" pitchFamily="34" charset="0"/>
                <a:cs typeface="Tahoma" panose="020B0604030504040204" pitchFamily="34" charset="0"/>
              </a:rPr>
              <a:t>PFA ?</a:t>
            </a:r>
          </a:p>
          <a:p>
            <a:pPr>
              <a:lnSpc>
                <a:spcPct val="150000"/>
              </a:lnSpc>
              <a:buClr>
                <a:schemeClr val="tx1"/>
              </a:buClr>
            </a:pPr>
            <a:r>
              <a:rPr lang="fr-FR" sz="20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Non. C’est la PFA qui peut-être répéter mais la FA permanent une fois existe elle est considérée comme une maladie à traiter.</a:t>
            </a: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3.Pourquoi le traitement si la PFA disparait toute seule?</a:t>
            </a:r>
          </a:p>
          <a:p>
            <a:pPr>
              <a:lnSpc>
                <a:spcPct val="150000"/>
              </a:lnSpc>
              <a:buClr>
                <a:schemeClr val="tx1"/>
              </a:buClr>
            </a:pPr>
            <a:r>
              <a:rPr lang="fr-FR" sz="20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A chaque fois qu’il passe une FA il se forme une fibrose. Lorsque le nombre de fibrose augmente il se forme des caillots et le risque d’avoir une AVC augmente.</a:t>
            </a:r>
            <a:endParaRPr lang="en-US" sz="2800" dirty="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Clr>
                <a:schemeClr val="tx1"/>
              </a:buClr>
              <a:buFont typeface="+mj-lt"/>
              <a:buAutoNum type="arabicPeriod"/>
            </a:pP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12</a:t>
            </a:fld>
            <a:endParaRPr lang="en-US"/>
          </a:p>
        </p:txBody>
      </p:sp>
    </p:spTree>
    <p:extLst>
      <p:ext uri="{BB962C8B-B14F-4D97-AF65-F5344CB8AC3E}">
        <p14:creationId xmlns:p14="http://schemas.microsoft.com/office/powerpoint/2010/main" val="4235492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03872"/>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questions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posées</a:t>
            </a:r>
            <a:r>
              <a:rPr lang="en-US" sz="3000" b="1" cap="none" dirty="0" smtClean="0">
                <a:latin typeface="Tahoma" panose="020B0604030504040204" pitchFamily="34" charset="0"/>
                <a:ea typeface="Tahoma" panose="020B0604030504040204" pitchFamily="34" charset="0"/>
                <a:cs typeface="Tahoma" panose="020B0604030504040204" pitchFamily="34" charset="0"/>
              </a:rPr>
              <a:t> au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cardiologue</a:t>
            </a:r>
            <a:r>
              <a:rPr lang="en-US" sz="3000" b="1" cap="none" dirty="0" smtClean="0">
                <a:latin typeface="Tahoma" panose="020B0604030504040204" pitchFamily="34" charset="0"/>
                <a:ea typeface="Tahoma" panose="020B0604030504040204" pitchFamily="34" charset="0"/>
                <a:cs typeface="Tahoma" panose="020B0604030504040204" pitchFamily="34" charset="0"/>
              </a:rPr>
              <a:t> (2)</a:t>
            </a:r>
            <a:endParaRPr lang="en-US" sz="3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1311579" y="1412220"/>
                <a:ext cx="10176555" cy="5445779"/>
              </a:xfrm>
            </p:spPr>
            <p:txBody>
              <a:bodyPr numCol="1" anchor="t" anchorCtr="0">
                <a:noAutofit/>
              </a:bodyPr>
              <a:lstStyle/>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4. La perturbation affecte-t-elle tout le complexe QRS?</a:t>
                </a:r>
              </a:p>
              <a:p>
                <a:pPr>
                  <a:lnSpc>
                    <a:spcPct val="150000"/>
                  </a:lnSpc>
                  <a:buClr>
                    <a:schemeClr val="tx1"/>
                  </a:buClr>
                </a:pPr>
                <a:r>
                  <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Morphologiquement aucun changement n’est subi.</a:t>
                </a:r>
              </a:p>
              <a:p>
                <a:pPr>
                  <a:lnSpc>
                    <a:spcPct val="150000"/>
                  </a:lnSpc>
                  <a:buClr>
                    <a:schemeClr val="tx1"/>
                  </a:buClr>
                </a:pPr>
                <a:r>
                  <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Le rythme change et ceci dépend des nombres des micro-entrées à période différente.</a:t>
                </a:r>
              </a:p>
              <a:p>
                <a:pPr>
                  <a:lnSpc>
                    <a:spcPct val="150000"/>
                  </a:lnSpc>
                  <a:buClr>
                    <a:schemeClr val="tx1"/>
                  </a:buClr>
                </a:pPr>
                <a:r>
                  <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La FA accélère la fréquence cardiaque entre 400 à 600 </a:t>
                </a:r>
                <a:r>
                  <a:rPr lang="fr-FR"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bpm</a:t>
                </a:r>
                <a:r>
                  <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qui est normalement de 60 à 100 </a:t>
                </a:r>
                <a:r>
                  <a:rPr lang="fr-FR"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bpm</a:t>
                </a:r>
                <a:r>
                  <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Le nœud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auriculo-ventriculaire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qui a des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périodes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refractaires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interdit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partiellement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l’arrivée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des micro-entrées car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si</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elles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passent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aux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ventricules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elle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aboutit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à la mort.</a:t>
                </a:r>
                <a:endPar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5. Quel est le temps possible avant la prédiction de la FA?</a:t>
                </a:r>
              </a:p>
              <a:p>
                <a:pPr>
                  <a:lnSpc>
                    <a:spcPct val="150000"/>
                  </a:lnSpc>
                  <a:buClr>
                    <a:schemeClr val="tx1"/>
                  </a:buClr>
                </a:pP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N’est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pas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déterminé</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mais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s’il</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apparait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on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donne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des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médicaments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qui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ralentissent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les battements des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oreillettes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ou</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augmentent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la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période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refractaire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du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noeud</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auriculo-ventriculaire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a:t>
                </a:r>
              </a:p>
              <a:p>
                <a:pPr>
                  <a:lnSpc>
                    <a:spcPct val="150000"/>
                  </a:lnSpc>
                  <a:buClr>
                    <a:schemeClr val="tx1"/>
                  </a:buClr>
                </a:pP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Pour la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prédiction</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c’est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vraie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que les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risques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cités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dans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diapositif</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7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sont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imporatnts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mais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le plus important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sont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la </a:t>
                </a:r>
                <a:r>
                  <a:rPr lang="en-US" sz="1600" b="1" u="sng" dirty="0" smtClean="0">
                    <a:solidFill>
                      <a:schemeClr val="accent1"/>
                    </a:solidFill>
                    <a:latin typeface="Tahoma" panose="020B0604030504040204" pitchFamily="34" charset="0"/>
                    <a:ea typeface="Tahoma" panose="020B0604030504040204" pitchFamily="34" charset="0"/>
                    <a:cs typeface="Tahoma" panose="020B0604030504040204" pitchFamily="34" charset="0"/>
                  </a:rPr>
                  <a:t>surface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1600" b="1" i="1" smtClean="0">
                        <a:solidFill>
                          <a:schemeClr val="accent1"/>
                        </a:solidFill>
                        <a:latin typeface="Cambria Math" panose="02040503050406030204" pitchFamily="18" charset="0"/>
                        <a:ea typeface="Cambria Math" panose="02040503050406030204" pitchFamily="18" charset="0"/>
                        <a:cs typeface="Tahoma" panose="020B0604030504040204" pitchFamily="34" charset="0"/>
                      </a:rPr>
                      <m:t>≤</m:t>
                    </m:r>
                  </m:oMath>
                </a14:m>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20 </a:t>
                </a:r>
                <a14:m>
                  <m:oMath xmlns:m="http://schemas.openxmlformats.org/officeDocument/2006/math">
                    <m:sSup>
                      <m:sSupPr>
                        <m:ctrlPr>
                          <a:rPr lang="en-US" sz="1600" b="1" i="1" smtClean="0">
                            <a:solidFill>
                              <a:schemeClr val="accent1"/>
                            </a:solidFill>
                            <a:latin typeface="Cambria Math" panose="02040503050406030204" pitchFamily="18" charset="0"/>
                            <a:ea typeface="Tahoma" panose="020B0604030504040204" pitchFamily="34" charset="0"/>
                            <a:cs typeface="Tahoma" panose="020B0604030504040204" pitchFamily="34" charset="0"/>
                          </a:rPr>
                        </m:ctrlPr>
                      </m:sSupPr>
                      <m:e>
                        <m:r>
                          <a:rPr lang="en-US" sz="1600" b="1" i="1" smtClean="0">
                            <a:solidFill>
                              <a:schemeClr val="accent1"/>
                            </a:solidFill>
                            <a:latin typeface="Cambria Math" panose="02040503050406030204" pitchFamily="18" charset="0"/>
                            <a:ea typeface="Tahoma" panose="020B0604030504040204" pitchFamily="34" charset="0"/>
                            <a:cs typeface="Tahoma" panose="020B0604030504040204" pitchFamily="34" charset="0"/>
                          </a:rPr>
                          <m:t>𝒎𝒎</m:t>
                        </m:r>
                      </m:e>
                      <m:sup>
                        <m:r>
                          <a:rPr lang="en-US" sz="1600" b="1" i="1" smtClean="0">
                            <a:solidFill>
                              <a:schemeClr val="accent1"/>
                            </a:solidFill>
                            <a:latin typeface="Cambria Math" panose="02040503050406030204" pitchFamily="18" charset="0"/>
                            <a:ea typeface="Tahoma" panose="020B0604030504040204" pitchFamily="34" charset="0"/>
                            <a:cs typeface="Tahoma" panose="020B0604030504040204" pitchFamily="34" charset="0"/>
                          </a:rPr>
                          <m:t>𝟐</m:t>
                        </m:r>
                      </m:sup>
                    </m:sSup>
                  </m:oMath>
                </a14:m>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et le </a:t>
                </a:r>
                <a:r>
                  <a:rPr lang="en-US" sz="1600" b="1" u="sng" dirty="0" smtClean="0">
                    <a:solidFill>
                      <a:schemeClr val="accent1"/>
                    </a:solidFill>
                    <a:latin typeface="Tahoma" panose="020B0604030504040204" pitchFamily="34" charset="0"/>
                    <a:ea typeface="Tahoma" panose="020B0604030504040204" pitchFamily="34" charset="0"/>
                    <a:cs typeface="Tahoma" panose="020B0604030504040204" pitchFamily="34" charset="0"/>
                  </a:rPr>
                  <a:t>volume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de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l’oreillette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gauche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deux</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paramètres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ne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sont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pas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vus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par des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méthodes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de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l’intelligence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artificielle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a:t>
                </a:r>
                <a:endParaRPr lang="en-US" sz="16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Clr>
                    <a:schemeClr val="tx1"/>
                  </a:buClr>
                  <a:buFont typeface="+mj-lt"/>
                  <a:buAutoNum type="arabicPeriod"/>
                </a:pPr>
                <a:endParaRPr lang="en-US" sz="2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1311579" y="1412220"/>
                <a:ext cx="10176555" cy="5445779"/>
              </a:xfrm>
              <a:blipFill>
                <a:blip r:embed="rId3"/>
                <a:stretch>
                  <a:fillRect l="-599" r="-419" b="-33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13</a:t>
            </a:fld>
            <a:endParaRPr lang="en-US"/>
          </a:p>
        </p:txBody>
      </p:sp>
      <p:pic>
        <p:nvPicPr>
          <p:cNvPr id="6" name="Picture 5"/>
          <p:cNvPicPr>
            <a:picLocks noChangeAspect="1"/>
          </p:cNvPicPr>
          <p:nvPr/>
        </p:nvPicPr>
        <p:blipFill>
          <a:blip r:embed="rId4"/>
          <a:stretch>
            <a:fillRect/>
          </a:stretch>
        </p:blipFill>
        <p:spPr>
          <a:xfrm>
            <a:off x="10466614" y="1152907"/>
            <a:ext cx="1725386" cy="1655607"/>
          </a:xfrm>
          <a:prstGeom prst="rect">
            <a:avLst/>
          </a:prstGeom>
        </p:spPr>
      </p:pic>
    </p:spTree>
    <p:extLst>
      <p:ext uri="{BB962C8B-B14F-4D97-AF65-F5344CB8AC3E}">
        <p14:creationId xmlns:p14="http://schemas.microsoft.com/office/powerpoint/2010/main" val="3400675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03872"/>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questions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posées</a:t>
            </a:r>
            <a:r>
              <a:rPr lang="en-US" sz="3000" b="1" cap="none" dirty="0" smtClean="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au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cardiologue</a:t>
            </a:r>
            <a:r>
              <a:rPr lang="en-US" sz="3000" b="1" cap="none" dirty="0" smtClean="0">
                <a:latin typeface="Tahoma" panose="020B0604030504040204" pitchFamily="34" charset="0"/>
                <a:ea typeface="Tahoma" panose="020B0604030504040204" pitchFamily="34" charset="0"/>
                <a:cs typeface="Tahoma" panose="020B0604030504040204" pitchFamily="34" charset="0"/>
              </a:rPr>
              <a:t> (3)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412221"/>
            <a:ext cx="10176555" cy="5093510"/>
          </a:xfrm>
        </p:spPr>
        <p:txBody>
          <a:bodyPr numCol="1" anchor="t" anchorCtr="0">
            <a:noAutofit/>
          </a:bodyPr>
          <a:lstStyle/>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6. Quelle est l’importance des intervalles RR dans la FA?</a:t>
            </a:r>
          </a:p>
          <a:p>
            <a:pPr>
              <a:lnSpc>
                <a:spcPct val="150000"/>
              </a:lnSpc>
              <a:buClr>
                <a:schemeClr val="tx1"/>
              </a:buClr>
            </a:pP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En</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cas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d’une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anomalie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il</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faut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contrôler</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la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fréquence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cardiaque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ou</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rythme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cardiaque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Mais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il</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faut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distinguer</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la position du patient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assie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en</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activité</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(le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rythme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accélère</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mais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régulier</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a:t>
            </a:r>
          </a:p>
          <a:p>
            <a:pPr>
              <a:lnSpc>
                <a:spcPct val="150000"/>
              </a:lnSpc>
              <a:buClr>
                <a:schemeClr val="tx1"/>
              </a:buClr>
            </a:pP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Chez un patient normal les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intervalles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RR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sont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réguliers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mais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chez un patient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atteint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de la FA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ces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intervalles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sont</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chemeClr val="accent1"/>
                </a:solidFill>
                <a:latin typeface="Tahoma" panose="020B0604030504040204" pitchFamily="34" charset="0"/>
                <a:ea typeface="Tahoma" panose="020B0604030504040204" pitchFamily="34" charset="0"/>
                <a:cs typeface="Tahoma" panose="020B0604030504040204" pitchFamily="34" charset="0"/>
              </a:rPr>
              <a:t>irréguliers</a:t>
            </a:r>
            <a:r>
              <a:rPr lang="en-US"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a:t>
            </a:r>
            <a:endParaRPr lang="fr-FR" sz="1600" b="1" dirty="0" smtClean="0">
              <a:solidFill>
                <a:schemeClr val="accent1"/>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Donc</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l’un</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perspectives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trouver</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une</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relation entre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l’ECG</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et la surface des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oreillettes</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gauches</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en</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temps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réel</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sur un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nombre</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limité</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patients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en</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utilisation</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méthode</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régression</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14</a:t>
            </a:fld>
            <a:endParaRPr lang="en-US"/>
          </a:p>
        </p:txBody>
      </p:sp>
    </p:spTree>
    <p:extLst>
      <p:ext uri="{BB962C8B-B14F-4D97-AF65-F5344CB8AC3E}">
        <p14:creationId xmlns:p14="http://schemas.microsoft.com/office/powerpoint/2010/main" val="144107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15</a:t>
            </a:fld>
            <a:endParaRPr lang="en-US"/>
          </a:p>
        </p:txBody>
      </p:sp>
      <p:graphicFrame>
        <p:nvGraphicFramePr>
          <p:cNvPr id="8" name="Diagram 7"/>
          <p:cNvGraphicFramePr/>
          <p:nvPr>
            <p:extLst>
              <p:ext uri="{D42A27DB-BD31-4B8C-83A1-F6EECF244321}">
                <p14:modId xmlns:p14="http://schemas.microsoft.com/office/powerpoint/2010/main" val="1037536807"/>
              </p:ext>
            </p:extLst>
          </p:nvPr>
        </p:nvGraphicFramePr>
        <p:xfrm>
          <a:off x="2031999" y="284813"/>
          <a:ext cx="9780249" cy="62958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747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16</a:t>
            </a:fld>
            <a:endParaRPr lang="en-US"/>
          </a:p>
        </p:txBody>
      </p:sp>
      <p:graphicFrame>
        <p:nvGraphicFramePr>
          <p:cNvPr id="8" name="Diagram 7"/>
          <p:cNvGraphicFramePr/>
          <p:nvPr>
            <p:extLst>
              <p:ext uri="{D42A27DB-BD31-4B8C-83A1-F6EECF244321}">
                <p14:modId xmlns:p14="http://schemas.microsoft.com/office/powerpoint/2010/main" val="1629572250"/>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18713164"/>
              </p:ext>
            </p:extLst>
          </p:nvPr>
        </p:nvGraphicFramePr>
        <p:xfrm>
          <a:off x="6030806" y="3014602"/>
          <a:ext cx="1782634" cy="533400"/>
        </p:xfrm>
        <a:graphic>
          <a:graphicData uri="http://schemas.openxmlformats.org/presentationml/2006/ole">
            <mc:AlternateContent xmlns:mc="http://schemas.openxmlformats.org/markup-compatibility/2006">
              <mc:Choice xmlns:v="urn:schemas-microsoft-com:vml" Requires="v">
                <p:oleObj spid="_x0000_s1072" name="Bitmap Image" r:id="rId9" imgW="2238480" imgH="533520" progId="Paint.Picture">
                  <p:embed/>
                </p:oleObj>
              </mc:Choice>
              <mc:Fallback>
                <p:oleObj name="Bitmap Image" r:id="rId9" imgW="2238480" imgH="533520" progId="Paint.Picture">
                  <p:embed/>
                  <p:pic>
                    <p:nvPicPr>
                      <p:cNvPr id="0" name=""/>
                      <p:cNvPicPr/>
                      <p:nvPr/>
                    </p:nvPicPr>
                    <p:blipFill>
                      <a:blip r:embed="rId10"/>
                      <a:stretch>
                        <a:fillRect/>
                      </a:stretch>
                    </p:blipFill>
                    <p:spPr>
                      <a:xfrm>
                        <a:off x="6030806" y="3014602"/>
                        <a:ext cx="1782634" cy="533400"/>
                      </a:xfrm>
                      <a:prstGeom prst="rect">
                        <a:avLst/>
                      </a:prstGeom>
                    </p:spPr>
                  </p:pic>
                </p:oleObj>
              </mc:Fallback>
            </mc:AlternateContent>
          </a:graphicData>
        </a:graphic>
      </p:graphicFrame>
      <p:pic>
        <p:nvPicPr>
          <p:cNvPr id="3" name="Picture 2"/>
          <p:cNvPicPr>
            <a:picLocks noChangeAspect="1"/>
          </p:cNvPicPr>
          <p:nvPr/>
        </p:nvPicPr>
        <p:blipFill>
          <a:blip r:embed="rId11"/>
          <a:stretch>
            <a:fillRect/>
          </a:stretch>
        </p:blipFill>
        <p:spPr>
          <a:xfrm>
            <a:off x="5890932" y="4495505"/>
            <a:ext cx="1611806" cy="695325"/>
          </a:xfrm>
          <a:prstGeom prst="rect">
            <a:avLst/>
          </a:prstGeom>
        </p:spPr>
      </p:pic>
    </p:spTree>
    <p:extLst>
      <p:ext uri="{BB962C8B-B14F-4D97-AF65-F5344CB8AC3E}">
        <p14:creationId xmlns:p14="http://schemas.microsoft.com/office/powerpoint/2010/main" val="3811691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17</a:t>
            </a:fld>
            <a:endParaRPr lang="en-US"/>
          </a:p>
        </p:txBody>
      </p:sp>
      <p:graphicFrame>
        <p:nvGraphicFramePr>
          <p:cNvPr id="8" name="Diagram 7"/>
          <p:cNvGraphicFramePr/>
          <p:nvPr>
            <p:extLst>
              <p:ext uri="{D42A27DB-BD31-4B8C-83A1-F6EECF244321}">
                <p14:modId xmlns:p14="http://schemas.microsoft.com/office/powerpoint/2010/main" val="2751308438"/>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5673938" y="4210907"/>
            <a:ext cx="1771650" cy="504825"/>
          </a:xfrm>
          <a:prstGeom prst="rect">
            <a:avLst/>
          </a:prstGeom>
        </p:spPr>
      </p:pic>
      <p:pic>
        <p:nvPicPr>
          <p:cNvPr id="10" name="Picture 9"/>
          <p:cNvPicPr>
            <a:picLocks noChangeAspect="1"/>
          </p:cNvPicPr>
          <p:nvPr/>
        </p:nvPicPr>
        <p:blipFill>
          <a:blip r:embed="rId9"/>
          <a:stretch>
            <a:fillRect/>
          </a:stretch>
        </p:blipFill>
        <p:spPr>
          <a:xfrm>
            <a:off x="6202595" y="3082264"/>
            <a:ext cx="2008682" cy="462771"/>
          </a:xfrm>
          <a:prstGeom prst="rect">
            <a:avLst/>
          </a:prstGeom>
        </p:spPr>
      </p:pic>
    </p:spTree>
    <p:extLst>
      <p:ext uri="{BB962C8B-B14F-4D97-AF65-F5344CB8AC3E}">
        <p14:creationId xmlns:p14="http://schemas.microsoft.com/office/powerpoint/2010/main" val="897011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18</a:t>
            </a:fld>
            <a:endParaRPr lang="en-US"/>
          </a:p>
        </p:txBody>
      </p:sp>
      <p:graphicFrame>
        <p:nvGraphicFramePr>
          <p:cNvPr id="8" name="Diagram 7"/>
          <p:cNvGraphicFramePr/>
          <p:nvPr>
            <p:extLst>
              <p:ext uri="{D42A27DB-BD31-4B8C-83A1-F6EECF244321}">
                <p14:modId xmlns:p14="http://schemas.microsoft.com/office/powerpoint/2010/main" val="144235598"/>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456992292"/>
                  </p:ext>
                </p:extLst>
              </p:nvPr>
            </p:nvGraphicFramePr>
            <p:xfrm>
              <a:off x="2646597" y="3088112"/>
              <a:ext cx="9015750" cy="2103120"/>
            </p:xfrm>
            <a:graphic>
              <a:graphicData uri="http://schemas.openxmlformats.org/drawingml/2006/table">
                <a:tbl>
                  <a:tblPr firstRow="1" bandRow="1">
                    <a:tableStyleId>{5C22544A-7EE6-4342-B048-85BDC9FD1C3A}</a:tableStyleId>
                  </a:tblPr>
                  <a:tblGrid>
                    <a:gridCol w="1160905">
                      <a:extLst>
                        <a:ext uri="{9D8B030D-6E8A-4147-A177-3AD203B41FA5}">
                          <a16:colId xmlns:a16="http://schemas.microsoft.com/office/drawing/2014/main" xmlns="" val="20000"/>
                        </a:ext>
                      </a:extLst>
                    </a:gridCol>
                    <a:gridCol w="1199213">
                      <a:extLst>
                        <a:ext uri="{9D8B030D-6E8A-4147-A177-3AD203B41FA5}">
                          <a16:colId xmlns:a16="http://schemas.microsoft.com/office/drawing/2014/main" xmlns="" val="20001"/>
                        </a:ext>
                      </a:extLst>
                    </a:gridCol>
                    <a:gridCol w="584616">
                      <a:extLst>
                        <a:ext uri="{9D8B030D-6E8A-4147-A177-3AD203B41FA5}">
                          <a16:colId xmlns:a16="http://schemas.microsoft.com/office/drawing/2014/main" xmlns="" val="20002"/>
                        </a:ext>
                      </a:extLst>
                    </a:gridCol>
                    <a:gridCol w="1021922">
                      <a:extLst>
                        <a:ext uri="{9D8B030D-6E8A-4147-A177-3AD203B41FA5}">
                          <a16:colId xmlns:a16="http://schemas.microsoft.com/office/drawing/2014/main" xmlns="" val="20003"/>
                        </a:ext>
                      </a:extLst>
                    </a:gridCol>
                    <a:gridCol w="1021922">
                      <a:extLst>
                        <a:ext uri="{9D8B030D-6E8A-4147-A177-3AD203B41FA5}">
                          <a16:colId xmlns:a16="http://schemas.microsoft.com/office/drawing/2014/main" xmlns="" val="20004"/>
                        </a:ext>
                      </a:extLst>
                    </a:gridCol>
                    <a:gridCol w="1021922">
                      <a:extLst>
                        <a:ext uri="{9D8B030D-6E8A-4147-A177-3AD203B41FA5}">
                          <a16:colId xmlns:a16="http://schemas.microsoft.com/office/drawing/2014/main" xmlns="" val="20005"/>
                        </a:ext>
                      </a:extLst>
                    </a:gridCol>
                    <a:gridCol w="2165801">
                      <a:extLst>
                        <a:ext uri="{9D8B030D-6E8A-4147-A177-3AD203B41FA5}">
                          <a16:colId xmlns:a16="http://schemas.microsoft.com/office/drawing/2014/main" xmlns="" val="20006"/>
                        </a:ext>
                      </a:extLst>
                    </a:gridCol>
                    <a:gridCol w="839449">
                      <a:extLst>
                        <a:ext uri="{9D8B030D-6E8A-4147-A177-3AD203B41FA5}">
                          <a16:colId xmlns:a16="http://schemas.microsoft.com/office/drawing/2014/main" xmlns="" val="20007"/>
                        </a:ext>
                      </a:extLst>
                    </a:gridCol>
                  </a:tblGrid>
                  <a:tr h="228600">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Paramètre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Bande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Fréquence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Unité</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Signification</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Traduit</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l’influence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Variation</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2286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Phase </a:t>
                          </a: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dont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Période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Rythme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cycle/min</a:t>
                          </a: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502920">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ULF (Ultra low frequency)</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&lt;0.003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p>
                                <m:sSupPr>
                                  <m:ctrlPr>
                                    <a:rPr lang="en-US" sz="1200" i="1" smtClean="0">
                                      <a:solidFill>
                                        <a:schemeClr val="tx1"/>
                                      </a:solidFill>
                                      <a:latin typeface="Cambria Math" panose="02040503050406030204" pitchFamily="18" charset="0"/>
                                    </a:rPr>
                                  </m:ctrlPr>
                                </m:sSupPr>
                                <m:e>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ms</m:t>
                                  </m:r>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t>
                                  </m:r>
                                </m:e>
                                <m:sup>
                                  <m:r>
                                    <a:rPr lang="en-US" sz="1200" i="1" smtClean="0">
                                      <a:solidFill>
                                        <a:schemeClr val="tx1"/>
                                      </a:solidFill>
                                      <a:latin typeface="Cambria Math" panose="02040503050406030204" pitchFamily="18" charset="0"/>
                                    </a:rPr>
                                    <m:t>2</m:t>
                                  </m:r>
                                </m:sup>
                              </m:sSup>
                            </m:oMath>
                          </a14:m>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plus </a:t>
                          </a: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lente</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&gt; 5 min</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très</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lent &lt; 0.2</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longue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114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VLF (very Low frequency)</a:t>
                          </a: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0.003-0.039</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p>
                                <m:sSupPr>
                                  <m:ctrlPr>
                                    <a:rPr lang="en-US" sz="1200" i="1" smtClean="0">
                                      <a:solidFill>
                                        <a:schemeClr val="tx1"/>
                                      </a:solidFill>
                                      <a:latin typeface="Cambria Math" panose="02040503050406030204" pitchFamily="18" charset="0"/>
                                    </a:rPr>
                                  </m:ctrlPr>
                                </m:sSupPr>
                                <m:e>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ms</m:t>
                                  </m:r>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t>
                                  </m:r>
                                </m:e>
                                <m:sup>
                                  <m:r>
                                    <a:rPr lang="en-US" sz="1200" i="1" smtClean="0">
                                      <a:solidFill>
                                        <a:schemeClr val="tx1"/>
                                      </a:solidFill>
                                      <a:latin typeface="Cambria Math" panose="02040503050406030204" pitchFamily="18" charset="0"/>
                                    </a:rPr>
                                    <m:t>2</m:t>
                                  </m:r>
                                </m:sup>
                              </m:sSup>
                            </m:oMath>
                          </a14:m>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lente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entre 5 min et 25s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rythme</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lent entre 0.2 et 2.4</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2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humorale thermorégulatrice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longue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456992292"/>
                  </p:ext>
                </p:extLst>
              </p:nvPr>
            </p:nvGraphicFramePr>
            <p:xfrm>
              <a:off x="2646597" y="3088112"/>
              <a:ext cx="9015750" cy="2103120"/>
            </p:xfrm>
            <a:graphic>
              <a:graphicData uri="http://schemas.openxmlformats.org/drawingml/2006/table">
                <a:tbl>
                  <a:tblPr firstRow="1" bandRow="1">
                    <a:tableStyleId>{5C22544A-7EE6-4342-B048-85BDC9FD1C3A}</a:tableStyleId>
                  </a:tblPr>
                  <a:tblGrid>
                    <a:gridCol w="1160905"/>
                    <a:gridCol w="1199213"/>
                    <a:gridCol w="584616"/>
                    <a:gridCol w="1021922"/>
                    <a:gridCol w="1021922"/>
                    <a:gridCol w="1021922"/>
                    <a:gridCol w="2165801"/>
                    <a:gridCol w="839449"/>
                  </a:tblGrid>
                  <a:tr h="274320">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Paramètre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Bande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Fréquence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Unité</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Signification</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Traduit</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l’influence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Variation</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43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Phase </a:t>
                          </a: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dont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Période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Rythme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cycle/min</a:t>
                          </a: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r>
                  <a:tr h="594360">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ULF (Ultra low frequency)</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&lt;0.003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404167" t="-146939" r="-1040625" b="-115306"/>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plus </a:t>
                          </a: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lente</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&gt; 5 min</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très</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lent &lt; 0.2</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longue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VLF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(very Low frequency)</a:t>
                          </a: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0.003-0.039</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404167" t="-230476" r="-1040625" b="-7619"/>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lente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entre 5 min et 25s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rythme</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lent entre 0.2 et 2.4</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2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humorale thermorégulatrice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longue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1315014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19</a:t>
            </a:fld>
            <a:endParaRPr lang="en-US"/>
          </a:p>
        </p:txBody>
      </p:sp>
      <p:graphicFrame>
        <p:nvGraphicFramePr>
          <p:cNvPr id="8" name="Diagram 7"/>
          <p:cNvGraphicFramePr/>
          <p:nvPr>
            <p:extLst>
              <p:ext uri="{D42A27DB-BD31-4B8C-83A1-F6EECF244321}">
                <p14:modId xmlns:p14="http://schemas.microsoft.com/office/powerpoint/2010/main" val="2962892444"/>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916621774"/>
                  </p:ext>
                </p:extLst>
              </p:nvPr>
            </p:nvGraphicFramePr>
            <p:xfrm>
              <a:off x="2414248" y="2668387"/>
              <a:ext cx="9015750" cy="3158836"/>
            </p:xfrm>
            <a:graphic>
              <a:graphicData uri="http://schemas.openxmlformats.org/drawingml/2006/table">
                <a:tbl>
                  <a:tblPr firstRow="1" bandRow="1">
                    <a:tableStyleId>{5C22544A-7EE6-4342-B048-85BDC9FD1C3A}</a:tableStyleId>
                  </a:tblPr>
                  <a:tblGrid>
                    <a:gridCol w="1303313">
                      <a:extLst>
                        <a:ext uri="{9D8B030D-6E8A-4147-A177-3AD203B41FA5}">
                          <a16:colId xmlns:a16="http://schemas.microsoft.com/office/drawing/2014/main" xmlns="" val="20000"/>
                        </a:ext>
                      </a:extLst>
                    </a:gridCol>
                    <a:gridCol w="1056805">
                      <a:extLst>
                        <a:ext uri="{9D8B030D-6E8A-4147-A177-3AD203B41FA5}">
                          <a16:colId xmlns:a16="http://schemas.microsoft.com/office/drawing/2014/main" xmlns="" val="20001"/>
                        </a:ext>
                      </a:extLst>
                    </a:gridCol>
                    <a:gridCol w="584616">
                      <a:extLst>
                        <a:ext uri="{9D8B030D-6E8A-4147-A177-3AD203B41FA5}">
                          <a16:colId xmlns:a16="http://schemas.microsoft.com/office/drawing/2014/main" xmlns="" val="20002"/>
                        </a:ext>
                      </a:extLst>
                    </a:gridCol>
                    <a:gridCol w="1021922">
                      <a:extLst>
                        <a:ext uri="{9D8B030D-6E8A-4147-A177-3AD203B41FA5}">
                          <a16:colId xmlns:a16="http://schemas.microsoft.com/office/drawing/2014/main" xmlns="" val="20003"/>
                        </a:ext>
                      </a:extLst>
                    </a:gridCol>
                    <a:gridCol w="1021922">
                      <a:extLst>
                        <a:ext uri="{9D8B030D-6E8A-4147-A177-3AD203B41FA5}">
                          <a16:colId xmlns:a16="http://schemas.microsoft.com/office/drawing/2014/main" xmlns="" val="20004"/>
                        </a:ext>
                      </a:extLst>
                    </a:gridCol>
                    <a:gridCol w="1021922">
                      <a:extLst>
                        <a:ext uri="{9D8B030D-6E8A-4147-A177-3AD203B41FA5}">
                          <a16:colId xmlns:a16="http://schemas.microsoft.com/office/drawing/2014/main" xmlns="" val="20005"/>
                        </a:ext>
                      </a:extLst>
                    </a:gridCol>
                    <a:gridCol w="2165801">
                      <a:extLst>
                        <a:ext uri="{9D8B030D-6E8A-4147-A177-3AD203B41FA5}">
                          <a16:colId xmlns:a16="http://schemas.microsoft.com/office/drawing/2014/main" xmlns="" val="20006"/>
                        </a:ext>
                      </a:extLst>
                    </a:gridCol>
                    <a:gridCol w="839449">
                      <a:extLst>
                        <a:ext uri="{9D8B030D-6E8A-4147-A177-3AD203B41FA5}">
                          <a16:colId xmlns:a16="http://schemas.microsoft.com/office/drawing/2014/main" xmlns="" val="20007"/>
                        </a:ext>
                      </a:extLst>
                    </a:gridCol>
                  </a:tblGrid>
                  <a:tr h="228600">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Paramètre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Bande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Fréquence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Unité</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Signification</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Traduit</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l’influence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Variation</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2286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Phase </a:t>
                          </a: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dont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Période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Rythme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cycle/min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1"/>
                      </a:ext>
                    </a:extLst>
                  </a:tr>
                  <a:tr h="719113">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LF (Low frequency):</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liée à la régulation de la pression sanguine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0.039-0.148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p>
                                <m:sSupPr>
                                  <m:ctrlPr>
                                    <a:rPr lang="en-US" sz="1200" i="1" smtClean="0">
                                      <a:solidFill>
                                        <a:schemeClr val="tx1"/>
                                      </a:solidFill>
                                      <a:latin typeface="Cambria Math" panose="02040503050406030204" pitchFamily="18" charset="0"/>
                                    </a:rPr>
                                  </m:ctrlPr>
                                </m:sSupPr>
                                <m:e>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ms</m:t>
                                  </m:r>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t>
                                  </m:r>
                                </m:e>
                                <m:sup>
                                  <m:r>
                                    <a:rPr lang="en-US" sz="1200" i="1" smtClean="0">
                                      <a:solidFill>
                                        <a:schemeClr val="tx1"/>
                                      </a:solidFill>
                                      <a:latin typeface="Cambria Math" panose="02040503050406030204" pitchFamily="18" charset="0"/>
                                    </a:rPr>
                                    <m:t>2</m:t>
                                  </m:r>
                                </m:sup>
                              </m:sSup>
                            </m:oMath>
                          </a14:m>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intermédiaire</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entre 25 s  et 6.6s</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intermédiaireentre</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2.4 et 9</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▪Reflète l'intervention du système nerveux</a:t>
                          </a:r>
                          <a:r>
                            <a:rPr lang="fr-FR" sz="110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sympathique dans la régulation du rythme cardiaque</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moyen</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96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HF (High</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frequency):</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Liée au volume et au rythme respiratoire.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0.16-0.398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p>
                                <m:sSupPr>
                                  <m:ctrlPr>
                                    <a:rPr lang="en-US" sz="1200" i="1" smtClean="0">
                                      <a:solidFill>
                                        <a:schemeClr val="tx1"/>
                                      </a:solidFill>
                                      <a:latin typeface="Cambria Math" panose="02040503050406030204" pitchFamily="18" charset="0"/>
                                    </a:rPr>
                                  </m:ctrlPr>
                                </m:sSupPr>
                                <m:e>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ms</m:t>
                                  </m:r>
                                  <m:r>
                                    <m:rPr>
                                      <m:nor/>
                                    </m:rP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m:t>]</m:t>
                                  </m:r>
                                </m:e>
                                <m:sup>
                                  <m:r>
                                    <a:rPr lang="en-US" sz="1200" i="1" smtClean="0">
                                      <a:solidFill>
                                        <a:schemeClr val="tx1"/>
                                      </a:solidFill>
                                      <a:latin typeface="Cambria Math" panose="02040503050406030204" pitchFamily="18" charset="0"/>
                                    </a:rPr>
                                    <m:t>2</m:t>
                                  </m:r>
                                </m:sup>
                              </m:sSup>
                            </m:oMath>
                          </a14:m>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plus </a:t>
                          </a:r>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élévée</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entre 6.6  s  et  2.5 s</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▪Reflète l'intervention du système nerveux</a:t>
                          </a:r>
                          <a:r>
                            <a:rPr lang="fr-FR" sz="110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para</a:t>
                          </a: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sympathique dans la régulation du rythme cardiaque</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courte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27737">
                    <a:tc gridSpan="8">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Le rapport</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sz="1200" i="1" baseline="0" smtClean="0">
                                      <a:solidFill>
                                        <a:schemeClr val="tx1"/>
                                      </a:solidFill>
                                      <a:latin typeface="Cambria Math" panose="02040503050406030204" pitchFamily="18" charset="0"/>
                                    </a:rPr>
                                  </m:ctrlPr>
                                </m:fPr>
                                <m:num>
                                  <m:r>
                                    <m:rPr>
                                      <m:sty m:val="p"/>
                                    </m:rPr>
                                    <a:rPr lang="en-US" sz="1200" b="0" i="0" baseline="0" smtClean="0">
                                      <a:solidFill>
                                        <a:schemeClr val="tx1"/>
                                      </a:solidFill>
                                      <a:latin typeface="Cambria Math" panose="02040503050406030204" pitchFamily="18" charset="0"/>
                                    </a:rPr>
                                    <m:t>LF</m:t>
                                  </m:r>
                                </m:num>
                                <m:den>
                                  <m:r>
                                    <m:rPr>
                                      <m:sty m:val="p"/>
                                    </m:rPr>
                                    <a:rPr lang="en-US" sz="1200" b="0" i="0" baseline="0" smtClean="0">
                                      <a:solidFill>
                                        <a:schemeClr val="tx1"/>
                                      </a:solidFill>
                                      <a:latin typeface="Cambria Math" panose="02040503050406030204" pitchFamily="18" charset="0"/>
                                    </a:rPr>
                                    <m:t>HF</m:t>
                                  </m:r>
                                </m:den>
                              </m:f>
                            </m:oMath>
                          </a14:m>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ou la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densitéde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puissance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spectrale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 pour la distinction entre la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sympathique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diminue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FC) et le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parasympatique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i="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augmente</a:t>
                          </a:r>
                          <a:r>
                            <a:rPr lang="en-US" sz="1200" i="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FC) .</a:t>
                          </a:r>
                          <a:endParaRPr lang="en-US" sz="1200" i="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916621774"/>
                  </p:ext>
                </p:extLst>
              </p:nvPr>
            </p:nvGraphicFramePr>
            <p:xfrm>
              <a:off x="2414248" y="2668387"/>
              <a:ext cx="9015750" cy="3158836"/>
            </p:xfrm>
            <a:graphic>
              <a:graphicData uri="http://schemas.openxmlformats.org/drawingml/2006/table">
                <a:tbl>
                  <a:tblPr firstRow="1" bandRow="1">
                    <a:tableStyleId>{5C22544A-7EE6-4342-B048-85BDC9FD1C3A}</a:tableStyleId>
                  </a:tblPr>
                  <a:tblGrid>
                    <a:gridCol w="1303313">
                      <a:extLst>
                        <a:ext uri="{9D8B030D-6E8A-4147-A177-3AD203B41FA5}">
                          <a16:colId xmlns="" xmlns:a16="http://schemas.microsoft.com/office/drawing/2014/main" xmlns:a14="http://schemas.microsoft.com/office/drawing/2010/main" val="20000"/>
                        </a:ext>
                      </a:extLst>
                    </a:gridCol>
                    <a:gridCol w="1056805">
                      <a:extLst>
                        <a:ext uri="{9D8B030D-6E8A-4147-A177-3AD203B41FA5}">
                          <a16:colId xmlns="" xmlns:a16="http://schemas.microsoft.com/office/drawing/2014/main" xmlns:a14="http://schemas.microsoft.com/office/drawing/2010/main" val="20001"/>
                        </a:ext>
                      </a:extLst>
                    </a:gridCol>
                    <a:gridCol w="584616">
                      <a:extLst>
                        <a:ext uri="{9D8B030D-6E8A-4147-A177-3AD203B41FA5}">
                          <a16:colId xmlns="" xmlns:a16="http://schemas.microsoft.com/office/drawing/2014/main" xmlns:a14="http://schemas.microsoft.com/office/drawing/2010/main" val="20002"/>
                        </a:ext>
                      </a:extLst>
                    </a:gridCol>
                    <a:gridCol w="1021922">
                      <a:extLst>
                        <a:ext uri="{9D8B030D-6E8A-4147-A177-3AD203B41FA5}">
                          <a16:colId xmlns="" xmlns:a16="http://schemas.microsoft.com/office/drawing/2014/main" xmlns:a14="http://schemas.microsoft.com/office/drawing/2010/main" val="20003"/>
                        </a:ext>
                      </a:extLst>
                    </a:gridCol>
                    <a:gridCol w="1021922">
                      <a:extLst>
                        <a:ext uri="{9D8B030D-6E8A-4147-A177-3AD203B41FA5}">
                          <a16:colId xmlns="" xmlns:a16="http://schemas.microsoft.com/office/drawing/2014/main" xmlns:a14="http://schemas.microsoft.com/office/drawing/2010/main" val="20004"/>
                        </a:ext>
                      </a:extLst>
                    </a:gridCol>
                    <a:gridCol w="1021922">
                      <a:extLst>
                        <a:ext uri="{9D8B030D-6E8A-4147-A177-3AD203B41FA5}">
                          <a16:colId xmlns="" xmlns:a16="http://schemas.microsoft.com/office/drawing/2014/main" xmlns:a14="http://schemas.microsoft.com/office/drawing/2010/main" val="20005"/>
                        </a:ext>
                      </a:extLst>
                    </a:gridCol>
                    <a:gridCol w="2165801">
                      <a:extLst>
                        <a:ext uri="{9D8B030D-6E8A-4147-A177-3AD203B41FA5}">
                          <a16:colId xmlns="" xmlns:a16="http://schemas.microsoft.com/office/drawing/2014/main" xmlns:a14="http://schemas.microsoft.com/office/drawing/2010/main" val="20006"/>
                        </a:ext>
                      </a:extLst>
                    </a:gridCol>
                    <a:gridCol w="839449">
                      <a:extLst>
                        <a:ext uri="{9D8B030D-6E8A-4147-A177-3AD203B41FA5}">
                          <a16:colId xmlns="" xmlns:a16="http://schemas.microsoft.com/office/drawing/2014/main" xmlns:a14="http://schemas.microsoft.com/office/drawing/2010/main" val="20007"/>
                        </a:ext>
                      </a:extLst>
                    </a:gridCol>
                  </a:tblGrid>
                  <a:tr h="274320">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Paramètre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Bande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Fréquence</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Unité</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Signification</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Traduit</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l’influence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Variation</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0000"/>
                      </a:ext>
                    </a:extLst>
                  </a:tr>
                  <a:tr h="4267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Phase </a:t>
                          </a: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dont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Période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Rythme</a:t>
                          </a: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 cycle/min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xmlns:a14="http://schemas.microsoft.com/office/drawing/2010/main" val="10001"/>
                      </a:ext>
                    </a:extLst>
                  </a:tr>
                  <a:tr h="960120">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LF (Low frequency):</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liée à la régulation de la pression sanguine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0.039-0.148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405208" t="-73418" r="-1040625" b="-160759"/>
                          </a:stretch>
                        </a:blipFill>
                      </a:tcPr>
                    </a:tc>
                    <a:tc>
                      <a:txBody>
                        <a:bodyPr/>
                        <a:lstStyle/>
                        <a:p>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intermédiaire</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entre 25 s  et 6.6s</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intermédiaireentre</a:t>
                          </a:r>
                          <a:r>
                            <a:rPr lang="en-US" sz="11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2.4 et 9</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▪Reflète l'intervention du système nerveux</a:t>
                          </a:r>
                          <a:r>
                            <a:rPr lang="fr-FR" sz="110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sympathique dans la régulation du rythme cardiaque</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moyen</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0002"/>
                      </a:ext>
                    </a:extLst>
                  </a:tr>
                  <a:tr h="9609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HF (High</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frequency):</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Liée au volume et au rythme respiratoire.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0.16-0.398 Hz</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405208" t="-173418" r="-1040625" b="-60759"/>
                          </a:stretch>
                        </a:blipFill>
                      </a:tcPr>
                    </a:tc>
                    <a:tc>
                      <a:txBody>
                        <a:bodyPr/>
                        <a:lstStyle/>
                        <a:p>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plus </a:t>
                          </a:r>
                          <a:r>
                            <a:rPr lang="en-US" sz="1200" baseline="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élévée</a:t>
                          </a: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entre 6.6  s  et  2.5 s</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▪Reflète l'intervention du système nerveux</a:t>
                          </a:r>
                          <a:r>
                            <a:rPr lang="fr-FR" sz="110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para</a:t>
                          </a:r>
                          <a:r>
                            <a:rPr lang="fr-FR" sz="110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sympathique dans la régulation du rythme cardiaque</a:t>
                          </a: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courte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terme</a:t>
                          </a:r>
                          <a:endPar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0003"/>
                      </a:ext>
                    </a:extLst>
                  </a:tr>
                  <a:tr h="536766">
                    <a:tc gridSpan="8">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8"/>
                          <a:stretch>
                            <a:fillRect l="-135" t="-490909" r="-203" b="-9091"/>
                          </a:stretch>
                        </a:blipFill>
                      </a:tcPr>
                    </a:tc>
                    <a:tc hMerge="1">
                      <a:txBody>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xmlns:a14="http://schemas.microsoft.com/office/drawing/2010/main" val="10004"/>
                      </a:ext>
                    </a:extLst>
                  </a:tr>
                </a:tbl>
              </a:graphicData>
            </a:graphic>
          </p:graphicFrame>
        </mc:Fallback>
      </mc:AlternateContent>
    </p:spTree>
    <p:extLst>
      <p:ext uri="{BB962C8B-B14F-4D97-AF65-F5344CB8AC3E}">
        <p14:creationId xmlns:p14="http://schemas.microsoft.com/office/powerpoint/2010/main" val="4225694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err="1" smtClean="0">
                <a:latin typeface="Tahoma" panose="020B0604030504040204" pitchFamily="34" charset="0"/>
                <a:ea typeface="Tahoma" panose="020B0604030504040204" pitchFamily="34" charset="0"/>
                <a:cs typeface="Tahoma" panose="020B0604030504040204" pitchFamily="34" charset="0"/>
              </a:rPr>
              <a:t>Sommaire</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39788" y="1681162"/>
            <a:ext cx="9523412" cy="3238567"/>
          </a:xfrm>
        </p:spPr>
        <p:txBody>
          <a:bodyPr anchor="t" anchorCtr="0">
            <a:normAutofit/>
          </a:bodyPr>
          <a:lstStyle/>
          <a:p>
            <a:pPr marL="457200" indent="-457200">
              <a:lnSpc>
                <a:spcPct val="150000"/>
              </a:lnSpc>
              <a:buFont typeface="+mj-lt"/>
              <a:buAutoNum type="arabicPeriod"/>
            </a:pPr>
            <a:r>
              <a:rPr lang="fr-FR" sz="2200" b="0" dirty="0" smtClean="0">
                <a:latin typeface="Tahoma" panose="020B0604030504040204" pitchFamily="34" charset="0"/>
                <a:ea typeface="Tahoma" panose="020B0604030504040204" pitchFamily="34" charset="0"/>
                <a:cs typeface="Tahoma" panose="020B0604030504040204" pitchFamily="34" charset="0"/>
              </a:rPr>
              <a:t>Fibrillation atriale ( Etat de l’art – Caractéristiques).</a:t>
            </a:r>
          </a:p>
          <a:p>
            <a:pPr marL="457200" indent="-457200">
              <a:lnSpc>
                <a:spcPct val="150000"/>
              </a:lnSpc>
              <a:buFont typeface="+mj-lt"/>
              <a:buAutoNum type="arabicPeriod"/>
            </a:pPr>
            <a:r>
              <a:rPr lang="fr-FR" sz="2200" dirty="0" smtClean="0">
                <a:latin typeface="Tahoma" panose="020B0604030504040204" pitchFamily="34" charset="0"/>
                <a:ea typeface="Tahoma" panose="020B0604030504040204" pitchFamily="34" charset="0"/>
                <a:cs typeface="Tahoma" panose="020B0604030504040204" pitchFamily="34" charset="0"/>
              </a:rPr>
              <a:t>L’utilisation de l’onde P dans la détection de la FA.</a:t>
            </a:r>
            <a:endParaRPr lang="fr-FR" sz="2200" b="0" dirty="0" smtClean="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Font typeface="+mj-lt"/>
              <a:buAutoNum type="arabicPeriod"/>
            </a:pPr>
            <a:r>
              <a:rPr lang="fr-FR" sz="2200" dirty="0" smtClean="0">
                <a:latin typeface="Tahoma" panose="020B0604030504040204" pitchFamily="34" charset="0"/>
                <a:ea typeface="Tahoma" panose="020B0604030504040204" pitchFamily="34" charset="0"/>
                <a:cs typeface="Tahoma" panose="020B0604030504040204" pitchFamily="34" charset="0"/>
              </a:rPr>
              <a:t>Les ondelettes pour la classification et la prédiction de la FA..</a:t>
            </a:r>
          </a:p>
          <a:p>
            <a:pPr marL="457200" indent="-457200">
              <a:lnSpc>
                <a:spcPct val="150000"/>
              </a:lnSpc>
              <a:buFont typeface="+mj-lt"/>
              <a:buAutoNum type="arabicPeriod"/>
            </a:pPr>
            <a:r>
              <a:rPr lang="fr-FR" sz="2200" dirty="0" smtClean="0">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a:t>
            </a:fld>
            <a:endParaRPr lang="en-US"/>
          </a:p>
        </p:txBody>
      </p:sp>
    </p:spTree>
    <p:extLst>
      <p:ext uri="{BB962C8B-B14F-4D97-AF65-F5344CB8AC3E}">
        <p14:creationId xmlns:p14="http://schemas.microsoft.com/office/powerpoint/2010/main" val="2104329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20</a:t>
            </a:fld>
            <a:endParaRPr lang="en-US"/>
          </a:p>
        </p:txBody>
      </p:sp>
      <p:graphicFrame>
        <p:nvGraphicFramePr>
          <p:cNvPr id="8" name="Diagram 7"/>
          <p:cNvGraphicFramePr/>
          <p:nvPr>
            <p:extLst>
              <p:ext uri="{D42A27DB-BD31-4B8C-83A1-F6EECF244321}">
                <p14:modId xmlns:p14="http://schemas.microsoft.com/office/powerpoint/2010/main" val="2113819605"/>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6129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21</a:t>
            </a:fld>
            <a:endParaRPr lang="en-US"/>
          </a:p>
        </p:txBody>
      </p:sp>
      <mc:AlternateContent xmlns:mc="http://schemas.openxmlformats.org/markup-compatibility/2006">
        <mc:Choice xmlns:a14="http://schemas.microsoft.com/office/drawing/2010/main" Requires="a14">
          <p:graphicFrame>
            <p:nvGraphicFramePr>
              <p:cNvPr id="8" name="Diagram 7"/>
              <p:cNvGraphicFramePr/>
              <p:nvPr>
                <p:extLst>
                  <p:ext uri="{D42A27DB-BD31-4B8C-83A1-F6EECF244321}">
                    <p14:modId xmlns:p14="http://schemas.microsoft.com/office/powerpoint/2010/main" val="2939502694"/>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8" name="Diagram 7"/>
              <p:cNvGraphicFramePr/>
              <p:nvPr>
                <p:extLst>
                  <p:ext uri="{D42A27DB-BD31-4B8C-83A1-F6EECF244321}">
                    <p14:modId xmlns:p14="http://schemas.microsoft.com/office/powerpoint/2010/main" val="2939502694"/>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2170543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22</a:t>
            </a:fld>
            <a:endParaRPr lang="en-US"/>
          </a:p>
        </p:txBody>
      </p:sp>
      <p:graphicFrame>
        <p:nvGraphicFramePr>
          <p:cNvPr id="8" name="Diagram 7"/>
          <p:cNvGraphicFramePr/>
          <p:nvPr>
            <p:extLst>
              <p:ext uri="{D42A27DB-BD31-4B8C-83A1-F6EECF244321}">
                <p14:modId xmlns:p14="http://schemas.microsoft.com/office/powerpoint/2010/main" val="1185762285"/>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2283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23</a:t>
            </a:fld>
            <a:endParaRPr lang="en-US"/>
          </a:p>
        </p:txBody>
      </p:sp>
      <mc:AlternateContent xmlns:mc="http://schemas.openxmlformats.org/markup-compatibility/2006" xmlns:a14="http://schemas.microsoft.com/office/drawing/2010/main">
        <mc:Choice Requires="a14">
          <p:graphicFrame>
            <p:nvGraphicFramePr>
              <p:cNvPr id="8" name="Diagram 7"/>
              <p:cNvGraphicFramePr/>
              <p:nvPr>
                <p:extLst>
                  <p:ext uri="{D42A27DB-BD31-4B8C-83A1-F6EECF244321}">
                    <p14:modId xmlns:p14="http://schemas.microsoft.com/office/powerpoint/2010/main" val="2797432244"/>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p:cNvGraphicFramePr/>
              <p:nvPr>
                <p:extLst>
                  <p:ext uri="{D42A27DB-BD31-4B8C-83A1-F6EECF244321}">
                    <p14:modId xmlns:p14="http://schemas.microsoft.com/office/powerpoint/2010/main" val="2797432244"/>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1918400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D9FABE2-1C77-4E2F-9FBC-42E74009D933}" type="slidenum">
              <a:rPr lang="en-US" smtClean="0"/>
              <a:t>24</a:t>
            </a:fld>
            <a:endParaRPr lang="en-US"/>
          </a:p>
        </p:txBody>
      </p:sp>
      <mc:AlternateContent xmlns:mc="http://schemas.openxmlformats.org/markup-compatibility/2006" xmlns:a14="http://schemas.microsoft.com/office/drawing/2010/main">
        <mc:Choice Requires="a14">
          <p:graphicFrame>
            <p:nvGraphicFramePr>
              <p:cNvPr id="8" name="Diagram 7"/>
              <p:cNvGraphicFramePr/>
              <p:nvPr>
                <p:extLst>
                  <p:ext uri="{D42A27DB-BD31-4B8C-83A1-F6EECF244321}">
                    <p14:modId xmlns:p14="http://schemas.microsoft.com/office/powerpoint/2010/main" val="2126095517"/>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p:cNvGraphicFramePr/>
              <p:nvPr>
                <p:extLst>
                  <p:ext uri="{D42A27DB-BD31-4B8C-83A1-F6EECF244321}">
                    <p14:modId xmlns:p14="http://schemas.microsoft.com/office/powerpoint/2010/main" val="2126095517"/>
                  </p:ext>
                </p:extLst>
              </p:nvPr>
            </p:nvGraphicFramePr>
            <p:xfrm>
              <a:off x="2031999" y="719666"/>
              <a:ext cx="9780249"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726075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409599" y="1861457"/>
            <a:ext cx="8915399" cy="2262781"/>
          </a:xfrm>
        </p:spPr>
        <p:txBody>
          <a:bodyPr anchor="ctr" anchorCtr="0"/>
          <a:lstStyle/>
          <a:p>
            <a:pPr algn="ctr"/>
            <a:r>
              <a:rPr lang="en-US" b="1" dirty="0" smtClean="0"/>
              <a:t>Articles sur </a:t>
            </a:r>
            <a:r>
              <a:rPr lang="en-US" b="1" dirty="0" err="1" smtClean="0"/>
              <a:t>l’onde</a:t>
            </a:r>
            <a:r>
              <a:rPr lang="en-US" b="1" dirty="0" smtClean="0"/>
              <a:t> P</a:t>
            </a:r>
            <a:endParaRPr lang="en-US" b="1" dirty="0"/>
          </a:p>
        </p:txBody>
      </p:sp>
      <p:sp>
        <p:nvSpPr>
          <p:cNvPr id="9" name="Subtitle 8"/>
          <p:cNvSpPr>
            <a:spLocks noGrp="1"/>
          </p:cNvSpPr>
          <p:nvPr>
            <p:ph type="subTitle" idx="1"/>
          </p:nvPr>
        </p:nvSpPr>
        <p:spPr/>
        <p:txBody>
          <a:bodyPr/>
          <a:lstStyle/>
          <a:p>
            <a:endParaRPr lang="en-US"/>
          </a:p>
        </p:txBody>
      </p:sp>
      <p:sp>
        <p:nvSpPr>
          <p:cNvPr id="7" name="Slide Number Placeholder 6"/>
          <p:cNvSpPr>
            <a:spLocks noGrp="1"/>
          </p:cNvSpPr>
          <p:nvPr>
            <p:ph type="sldNum" sz="quarter" idx="12"/>
          </p:nvPr>
        </p:nvSpPr>
        <p:spPr/>
        <p:txBody>
          <a:bodyPr/>
          <a:lstStyle/>
          <a:p>
            <a:fld id="{3D9FABE2-1C77-4E2F-9FBC-42E74009D933}" type="slidenum">
              <a:rPr lang="en-US" smtClean="0"/>
              <a:t>25</a:t>
            </a:fld>
            <a:endParaRPr lang="en-US"/>
          </a:p>
        </p:txBody>
      </p:sp>
    </p:spTree>
    <p:extLst>
      <p:ext uri="{BB962C8B-B14F-4D97-AF65-F5344CB8AC3E}">
        <p14:creationId xmlns:p14="http://schemas.microsoft.com/office/powerpoint/2010/main" val="2297799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03872"/>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Position des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électrodes</a:t>
            </a:r>
            <a:r>
              <a:rPr lang="en-US" sz="3000" b="1" cap="none" dirty="0" smtClean="0">
                <a:latin typeface="Tahoma" panose="020B0604030504040204" pitchFamily="34" charset="0"/>
                <a:ea typeface="Tahoma" panose="020B0604030504040204" pitchFamily="34" charset="0"/>
                <a:cs typeface="Tahoma" panose="020B0604030504040204" pitchFamily="34" charset="0"/>
              </a:rPr>
              <a:t> pour un ECG 12-D</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412221"/>
            <a:ext cx="10176555" cy="5093510"/>
          </a:xfrm>
        </p:spPr>
        <p:txBody>
          <a:bodyPr numCol="1" anchor="t" anchorCtr="0">
            <a:noAutofit/>
          </a:bodyPr>
          <a:lstStyle/>
          <a:p>
            <a:pPr>
              <a:lnSpc>
                <a:spcPct val="150000"/>
              </a:lnSpc>
              <a:buClr>
                <a:schemeClr val="tx1"/>
              </a:buCl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Clr>
                <a:schemeClr val="tx1"/>
              </a:buClr>
              <a:buFont typeface="+mj-lt"/>
              <a:buAutoNum type="arabicPeriod"/>
            </a:pPr>
            <a:endParaRPr lang="en-US" sz="2800" dirty="0">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Clr>
                <a:schemeClr val="tx1"/>
              </a:buClr>
              <a:buFont typeface="+mj-lt"/>
              <a:buAutoNum type="arabicPeriod"/>
            </a:pP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1683548"/>
              </p:ext>
            </p:extLst>
          </p:nvPr>
        </p:nvGraphicFramePr>
        <p:xfrm>
          <a:off x="1298952" y="1294404"/>
          <a:ext cx="10523094" cy="5271288"/>
        </p:xfrm>
        <a:graphic>
          <a:graphicData uri="http://schemas.openxmlformats.org/drawingml/2006/table">
            <a:tbl>
              <a:tblPr firstRow="1" bandRow="1">
                <a:tableStyleId>{5C22544A-7EE6-4342-B048-85BDC9FD1C3A}</a:tableStyleId>
              </a:tblPr>
              <a:tblGrid>
                <a:gridCol w="3507698">
                  <a:extLst>
                    <a:ext uri="{9D8B030D-6E8A-4147-A177-3AD203B41FA5}">
                      <a16:colId xmlns:a16="http://schemas.microsoft.com/office/drawing/2014/main" xmlns="" val="20000"/>
                    </a:ext>
                  </a:extLst>
                </a:gridCol>
                <a:gridCol w="3507698">
                  <a:extLst>
                    <a:ext uri="{9D8B030D-6E8A-4147-A177-3AD203B41FA5}">
                      <a16:colId xmlns:a16="http://schemas.microsoft.com/office/drawing/2014/main" xmlns="" val="20001"/>
                    </a:ext>
                  </a:extLst>
                </a:gridCol>
                <a:gridCol w="3507698">
                  <a:extLst>
                    <a:ext uri="{9D8B030D-6E8A-4147-A177-3AD203B41FA5}">
                      <a16:colId xmlns:a16="http://schemas.microsoft.com/office/drawing/2014/main" xmlns="" val="20002"/>
                    </a:ext>
                  </a:extLst>
                </a:gridCol>
              </a:tblGrid>
              <a:tr h="714278">
                <a:tc>
                  <a: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dérivations</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Bipolaires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dérivations</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unipolaires</a:t>
                      </a:r>
                      <a:endPar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dérivations</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précordiales</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unipolaires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1900670">
                <a:tc>
                  <a:txBody>
                    <a:bodyPr/>
                    <a:lstStyle/>
                    <a:p>
                      <a:r>
                        <a:rPr lang="fr-FR" dirty="0" smtClean="0">
                          <a:solidFill>
                            <a:schemeClr val="tx1"/>
                          </a:solidFill>
                          <a:latin typeface="Tahoma" panose="020B0604030504040204" pitchFamily="34" charset="0"/>
                          <a:ea typeface="Tahoma" panose="020B0604030504040204" pitchFamily="34" charset="0"/>
                          <a:cs typeface="Tahoma" panose="020B0604030504040204" pitchFamily="34" charset="0"/>
                        </a:rPr>
                        <a:t>Elles explorent l'activité cardiaque dans le plan frontal. Trois électrodes sont placées respectivement sur le bras gauche L, le bras droit R et sur la jambe gauche F</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smtClean="0">
                          <a:solidFill>
                            <a:schemeClr val="tx1"/>
                          </a:solidFill>
                          <a:latin typeface="Tahoma" panose="020B0604030504040204" pitchFamily="34" charset="0"/>
                          <a:ea typeface="Tahoma" panose="020B0604030504040204" pitchFamily="34" charset="0"/>
                          <a:cs typeface="Tahoma" panose="020B0604030504040204" pitchFamily="34" charset="0"/>
                        </a:rPr>
                        <a:t>Elles consistent à mesurer une différence de potentiel entre un point de référence virtuel et les trois points R, L et F et permettent d'avoir des amplitudes plus grandes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smtClean="0">
                          <a:latin typeface="Tahoma" panose="020B0604030504040204" pitchFamily="34" charset="0"/>
                          <a:ea typeface="Tahoma" panose="020B0604030504040204" pitchFamily="34" charset="0"/>
                          <a:cs typeface="Tahoma" panose="020B0604030504040204" pitchFamily="34" charset="0"/>
                        </a:rPr>
                        <a:t>Elles mesurent l'activité électrique du cœur dans le plan horizontal et sont fixées à proximité du cœur.</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656340">
                <a:tc>
                  <a:txBody>
                    <a:bodyPr/>
                    <a:lstStyle/>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pic>
        <p:nvPicPr>
          <p:cNvPr id="6" name="Picture 5"/>
          <p:cNvPicPr>
            <a:picLocks noChangeAspect="1"/>
          </p:cNvPicPr>
          <p:nvPr/>
        </p:nvPicPr>
        <p:blipFill>
          <a:blip r:embed="rId3"/>
          <a:stretch>
            <a:fillRect/>
          </a:stretch>
        </p:blipFill>
        <p:spPr>
          <a:xfrm>
            <a:off x="1860440" y="4141890"/>
            <a:ext cx="2575241" cy="2258909"/>
          </a:xfrm>
          <a:prstGeom prst="rect">
            <a:avLst/>
          </a:prstGeom>
        </p:spPr>
      </p:pic>
      <p:pic>
        <p:nvPicPr>
          <p:cNvPr id="7" name="Picture 6"/>
          <p:cNvPicPr>
            <a:picLocks noChangeAspect="1"/>
          </p:cNvPicPr>
          <p:nvPr/>
        </p:nvPicPr>
        <p:blipFill>
          <a:blip r:embed="rId4"/>
          <a:stretch>
            <a:fillRect/>
          </a:stretch>
        </p:blipFill>
        <p:spPr>
          <a:xfrm>
            <a:off x="5295107" y="4141890"/>
            <a:ext cx="2349877" cy="2122031"/>
          </a:xfrm>
          <a:prstGeom prst="rect">
            <a:avLst/>
          </a:prstGeom>
        </p:spPr>
      </p:pic>
      <p:pic>
        <p:nvPicPr>
          <p:cNvPr id="8" name="Picture 7"/>
          <p:cNvPicPr>
            <a:picLocks noChangeAspect="1"/>
          </p:cNvPicPr>
          <p:nvPr/>
        </p:nvPicPr>
        <p:blipFill>
          <a:blip r:embed="rId5"/>
          <a:stretch>
            <a:fillRect/>
          </a:stretch>
        </p:blipFill>
        <p:spPr>
          <a:xfrm>
            <a:off x="8497284" y="4141890"/>
            <a:ext cx="2990850" cy="2122031"/>
          </a:xfrm>
          <a:prstGeom prst="rect">
            <a:avLst/>
          </a:prstGeom>
        </p:spPr>
      </p:pic>
    </p:spTree>
    <p:extLst>
      <p:ext uri="{BB962C8B-B14F-4D97-AF65-F5344CB8AC3E}">
        <p14:creationId xmlns:p14="http://schemas.microsoft.com/office/powerpoint/2010/main" val="1160676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512920" y="400272"/>
            <a:ext cx="9925395" cy="903872"/>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indices de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l’onde</a:t>
            </a:r>
            <a:r>
              <a:rPr lang="en-US" sz="3000" b="1" cap="none" dirty="0" smtClean="0">
                <a:latin typeface="Tahoma" panose="020B0604030504040204" pitchFamily="34" charset="0"/>
                <a:ea typeface="Tahoma" panose="020B0604030504040204" pitchFamily="34" charset="0"/>
                <a:cs typeface="Tahoma" panose="020B0604030504040204" pitchFamily="34" charset="0"/>
              </a:rPr>
              <a:t> P pour la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prédiction</a:t>
            </a:r>
            <a:r>
              <a:rPr lang="en-US" sz="3000" b="1" cap="none" dirty="0" smtClean="0">
                <a:latin typeface="Tahoma" panose="020B0604030504040204" pitchFamily="34" charset="0"/>
                <a:ea typeface="Tahoma" panose="020B0604030504040204" pitchFamily="34" charset="0"/>
                <a:cs typeface="Tahoma" panose="020B0604030504040204" pitchFamily="34" charset="0"/>
              </a:rPr>
              <a:t> de la FA</a:t>
            </a:r>
            <a:endParaRPr lang="en-US" sz="3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1311579" y="1412221"/>
                <a:ext cx="10176555" cy="5093510"/>
              </a:xfrm>
            </p:spPr>
            <p:txBody>
              <a:bodyPr numCol="1" anchor="t" anchorCtr="0">
                <a:noAutofit/>
              </a:bodyPr>
              <a:lstStyle/>
              <a:p>
                <a:pPr>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force terminale de l’onde P (PTF en ms.</a:t>
                </a:r>
                <a14:m>
                  <m:oMath xmlns:m="http://schemas.openxmlformats.org/officeDocument/2006/math">
                    <m:r>
                      <a:rPr lang="fr-FR" sz="2000" i="1" smtClean="0">
                        <a:solidFill>
                          <a:schemeClr val="tx1"/>
                        </a:solidFill>
                        <a:latin typeface="Cambria Math" panose="02040503050406030204" pitchFamily="18" charset="0"/>
                        <a:ea typeface="Cambria Math" panose="02040503050406030204" pitchFamily="18" charset="0"/>
                      </a:rPr>
                      <m:t>𝜇</m:t>
                    </m:r>
                  </m:oMath>
                </a14:m>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v) et sa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négativité terminale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profonde (DTN) sont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des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indices des anomalies au niveau de l’oreillette gauche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associée à la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FA et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à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l’AVC.</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Lorsque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la dérivation V1 précordiale est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placée au dessus de sa position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correcte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(4</a:t>
                </a:r>
                <a:r>
                  <a:rPr lang="fr-FR" sz="2000" baseline="30000" dirty="0" smtClean="0">
                    <a:solidFill>
                      <a:schemeClr val="tx1"/>
                    </a:solidFill>
                    <a:latin typeface="Tahoma" panose="020B0604030504040204" pitchFamily="34" charset="0"/>
                    <a:ea typeface="Tahoma" panose="020B0604030504040204" pitchFamily="34" charset="0"/>
                    <a:cs typeface="Tahoma" panose="020B0604030504040204" pitchFamily="34" charset="0"/>
                  </a:rPr>
                  <a:t>ème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espace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intercostal ) alors il y a une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augmentation du PTF et du DTN. </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PTF =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urée de l’onde P en ms </a:t>
                </a:r>
                <a14:m>
                  <m:oMath xmlns:m="http://schemas.openxmlformats.org/officeDocument/2006/math">
                    <m:r>
                      <a:rPr lang="fr-FR" sz="2000" i="1" smtClean="0">
                        <a:solidFill>
                          <a:schemeClr val="tx1"/>
                        </a:solidFill>
                        <a:latin typeface="Cambria Math" panose="02040503050406030204" pitchFamily="18" charset="0"/>
                        <a:ea typeface="Cambria Math" panose="02040503050406030204" pitchFamily="18" charset="0"/>
                        <a:cs typeface="Tahoma" panose="020B0604030504040204" pitchFamily="34" charset="0"/>
                      </a:rPr>
                      <m:t>×</m:t>
                    </m:r>
                  </m:oMath>
                </a14:m>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Amplitude négative du P.</a:t>
                </a:r>
              </a:p>
              <a:p>
                <a:pPr>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DTN= amplitude négative de P &gt; 100 </a:t>
                </a:r>
                <a14:m>
                  <m:oMath xmlns:m="http://schemas.openxmlformats.org/officeDocument/2006/math">
                    <m:r>
                      <a:rPr lang="fr-FR" sz="2000" i="1">
                        <a:solidFill>
                          <a:schemeClr val="tx1"/>
                        </a:solidFill>
                        <a:latin typeface="Cambria Math" panose="02040503050406030204" pitchFamily="18" charset="0"/>
                        <a:ea typeface="Cambria Math" panose="02040503050406030204" pitchFamily="18" charset="0"/>
                      </a:rPr>
                      <m:t>𝜇</m:t>
                    </m:r>
                  </m:oMath>
                </a14:m>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s</a:t>
                </a:r>
              </a:p>
              <a:p>
                <a:pPr>
                  <a:lnSpc>
                    <a:spcPct val="150000"/>
                  </a:lnSpc>
                  <a:buClr>
                    <a:schemeClr val="tx1"/>
                  </a:buClr>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1311579" y="1412221"/>
                <a:ext cx="10176555" cy="5093510"/>
              </a:xfrm>
              <a:blipFill>
                <a:blip r:embed="rId3"/>
                <a:stretch>
                  <a:fillRect l="-599" r="-59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27</a:t>
            </a:fld>
            <a:endParaRPr lang="en-US"/>
          </a:p>
        </p:txBody>
      </p:sp>
      <p:pic>
        <p:nvPicPr>
          <p:cNvPr id="7" name="Picture 6"/>
          <p:cNvPicPr>
            <a:picLocks noChangeAspect="1"/>
          </p:cNvPicPr>
          <p:nvPr/>
        </p:nvPicPr>
        <p:blipFill>
          <a:blip r:embed="rId4"/>
          <a:stretch>
            <a:fillRect/>
          </a:stretch>
        </p:blipFill>
        <p:spPr>
          <a:xfrm>
            <a:off x="8938517" y="3958976"/>
            <a:ext cx="2619375" cy="1952625"/>
          </a:xfrm>
          <a:prstGeom prst="rect">
            <a:avLst/>
          </a:prstGeom>
        </p:spPr>
      </p:pic>
    </p:spTree>
    <p:extLst>
      <p:ext uri="{BB962C8B-B14F-4D97-AF65-F5344CB8AC3E}">
        <p14:creationId xmlns:p14="http://schemas.microsoft.com/office/powerpoint/2010/main" val="3964182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1"/>
            <a:ext cx="8911687" cy="1308608"/>
          </a:xfrm>
        </p:spPr>
        <p:txBody>
          <a:bodyPr>
            <a:noAutofit/>
          </a:bodyPr>
          <a:lstStyle/>
          <a:p>
            <a:pPr algn="just"/>
            <a:r>
              <a:rPr lang="en-US" sz="2400" b="1" cap="none" dirty="0" smtClean="0">
                <a:latin typeface="Tahoma" panose="020B0604030504040204" pitchFamily="34" charset="0"/>
                <a:ea typeface="Tahoma" panose="020B0604030504040204" pitchFamily="34" charset="0"/>
                <a:cs typeface="Tahoma" panose="020B0604030504040204" pitchFamily="34" charset="0"/>
              </a:rPr>
              <a:t>Article:</a:t>
            </a:r>
            <a:r>
              <a:rPr lang="en-US" sz="2400" b="1" dirty="0">
                <a:latin typeface="Tahoma" panose="020B0604030504040204" pitchFamily="34" charset="0"/>
                <a:ea typeface="Tahoma" panose="020B0604030504040204" pitchFamily="34" charset="0"/>
                <a:cs typeface="Tahoma" panose="020B0604030504040204" pitchFamily="34" charset="0"/>
              </a:rPr>
              <a:t> Common source of miscalculation and misclassification of </a:t>
            </a:r>
            <a:r>
              <a:rPr lang="en-US" sz="2400" b="1" dirty="0" smtClean="0">
                <a:latin typeface="Tahoma" panose="020B0604030504040204" pitchFamily="34" charset="0"/>
                <a:ea typeface="Tahoma" panose="020B0604030504040204" pitchFamily="34" charset="0"/>
                <a:cs typeface="Tahoma" panose="020B0604030504040204" pitchFamily="34" charset="0"/>
              </a:rPr>
              <a:t>P-wave negativity </a:t>
            </a:r>
            <a:r>
              <a:rPr lang="en-US" sz="2400" b="1" dirty="0">
                <a:latin typeface="Tahoma" panose="020B0604030504040204" pitchFamily="34" charset="0"/>
                <a:ea typeface="Tahoma" panose="020B0604030504040204" pitchFamily="34" charset="0"/>
                <a:cs typeface="Tahoma" panose="020B0604030504040204" pitchFamily="34" charset="0"/>
              </a:rPr>
              <a:t>and P-wave terminal force in lead </a:t>
            </a:r>
            <a:r>
              <a:rPr lang="en-US" sz="2400" b="1" dirty="0" smtClean="0">
                <a:latin typeface="Tahoma" panose="020B0604030504040204" pitchFamily="34" charset="0"/>
                <a:ea typeface="Tahoma" panose="020B0604030504040204" pitchFamily="34" charset="0"/>
                <a:cs typeface="Tahoma" panose="020B0604030504040204" pitchFamily="34" charset="0"/>
              </a:rPr>
              <a:t>V1 /2019 (1)</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097281" y="1517152"/>
            <a:ext cx="10922924" cy="5093510"/>
          </a:xfrm>
        </p:spPr>
        <p:txBody>
          <a:bodyPr numCol="1" anchor="t" anchorCtr="0">
            <a:noAutofit/>
          </a:bodyPr>
          <a:lstStyle/>
          <a:p>
            <a:pPr algn="just">
              <a:lnSpc>
                <a:spcPct val="150000"/>
              </a:lnSpc>
              <a:buClr>
                <a:schemeClr val="tx1"/>
              </a:buClr>
              <a:buFont typeface="+mj-lt"/>
              <a:buAutoNum type="arabicPeriod"/>
            </a:pPr>
            <a:r>
              <a:rPr lang="en-US" sz="1900" dirty="0" smtClean="0">
                <a:latin typeface="Tahoma" panose="020B0604030504040204" pitchFamily="34" charset="0"/>
                <a:ea typeface="Tahoma" panose="020B0604030504040204" pitchFamily="34" charset="0"/>
                <a:cs typeface="Tahoma" panose="020B0604030504040204" pitchFamily="34" charset="0"/>
              </a:rPr>
              <a:t> </a:t>
            </a:r>
            <a:r>
              <a:rPr lang="en-US" sz="19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Objectif</a:t>
            </a: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évaluer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l'influence du mauvais positionnement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des électrodes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sur le PTF et le DTN</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buClr>
                <a:schemeClr val="tx1"/>
              </a:buClr>
              <a:buFont typeface="+mj-lt"/>
              <a:buAutoNum type="arabicPeriod"/>
            </a:pP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Méthodologie: Des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ECG à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12-D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ont été enregistrés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pour 29 patients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en bonne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santé. Pour Chacun d’eux on enregistre 3 </a:t>
            </a:r>
            <a:r>
              <a:rPr lang="fr-FR" sz="19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ECGs</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en plaçant l'électrode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précordiale V1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dans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les quatrième, troisième et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deuxième espace intercostal. Les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variables continues ont été comparées à l'aide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du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test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a:t>
            </a:r>
            <a:r>
              <a:rPr lang="fr-FR" sz="19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Dunnett</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post-hoc, et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les variables catégorielles ont été comparés à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l'aide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du test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Fischer.</a:t>
            </a:r>
          </a:p>
          <a:p>
            <a:pPr algn="just">
              <a:lnSpc>
                <a:spcPct val="150000"/>
              </a:lnSpc>
              <a:buClr>
                <a:schemeClr val="tx1"/>
              </a:buClr>
              <a:buFont typeface="+mj-lt"/>
              <a:buAutoNum type="arabicPeriod"/>
            </a:pP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Les paramètres extraits: La durée, l’amplitude et l’aire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de la partie positive et négative de l'onde P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en position V1 de l’électrode.</a:t>
            </a:r>
          </a:p>
          <a:p>
            <a:pPr algn="just">
              <a:lnSpc>
                <a:spcPct val="150000"/>
              </a:lnSpc>
              <a:buClr>
                <a:schemeClr val="tx1"/>
              </a:buClr>
            </a:pP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Cliniquement: Le sexe, l’âge, l’IMC, la fréquence cardiaque et la tension artérielle du systole et du diastole.</a:t>
            </a:r>
            <a:endParaRPr lang="fr-FR" sz="1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28</a:t>
            </a:fld>
            <a:endParaRPr lang="en-US"/>
          </a:p>
        </p:txBody>
      </p:sp>
    </p:spTree>
    <p:extLst>
      <p:ext uri="{BB962C8B-B14F-4D97-AF65-F5344CB8AC3E}">
        <p14:creationId xmlns:p14="http://schemas.microsoft.com/office/powerpoint/2010/main" val="3237528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1"/>
            <a:ext cx="8911687" cy="1308608"/>
          </a:xfrm>
        </p:spPr>
        <p:txBody>
          <a:bodyPr>
            <a:noAutofit/>
          </a:bodyPr>
          <a:lstStyle/>
          <a:p>
            <a:pPr algn="just"/>
            <a:r>
              <a:rPr lang="en-US" sz="2400" b="1" cap="none" dirty="0" smtClean="0">
                <a:latin typeface="Tahoma" panose="020B0604030504040204" pitchFamily="34" charset="0"/>
                <a:ea typeface="Tahoma" panose="020B0604030504040204" pitchFamily="34" charset="0"/>
                <a:cs typeface="Tahoma" panose="020B0604030504040204" pitchFamily="34" charset="0"/>
              </a:rPr>
              <a:t>Article:</a:t>
            </a:r>
            <a:r>
              <a:rPr lang="en-US" sz="2400" b="1" dirty="0">
                <a:latin typeface="Tahoma" panose="020B0604030504040204" pitchFamily="34" charset="0"/>
                <a:ea typeface="Tahoma" panose="020B0604030504040204" pitchFamily="34" charset="0"/>
                <a:cs typeface="Tahoma" panose="020B0604030504040204" pitchFamily="34" charset="0"/>
              </a:rPr>
              <a:t> Common source of miscalculation and misclassification of </a:t>
            </a:r>
            <a:r>
              <a:rPr lang="en-US" sz="2400" b="1" dirty="0" smtClean="0">
                <a:latin typeface="Tahoma" panose="020B0604030504040204" pitchFamily="34" charset="0"/>
                <a:ea typeface="Tahoma" panose="020B0604030504040204" pitchFamily="34" charset="0"/>
                <a:cs typeface="Tahoma" panose="020B0604030504040204" pitchFamily="34" charset="0"/>
              </a:rPr>
              <a:t>P-wave negativity </a:t>
            </a:r>
            <a:r>
              <a:rPr lang="en-US" sz="2400" b="1" dirty="0">
                <a:latin typeface="Tahoma" panose="020B0604030504040204" pitchFamily="34" charset="0"/>
                <a:ea typeface="Tahoma" panose="020B0604030504040204" pitchFamily="34" charset="0"/>
                <a:cs typeface="Tahoma" panose="020B0604030504040204" pitchFamily="34" charset="0"/>
              </a:rPr>
              <a:t>and P-wave terminal force in lead </a:t>
            </a:r>
            <a:r>
              <a:rPr lang="en-US" sz="2400" b="1" dirty="0" smtClean="0">
                <a:latin typeface="Tahoma" panose="020B0604030504040204" pitchFamily="34" charset="0"/>
                <a:ea typeface="Tahoma" panose="020B0604030504040204" pitchFamily="34" charset="0"/>
                <a:cs typeface="Tahoma" panose="020B0604030504040204" pitchFamily="34" charset="0"/>
              </a:rPr>
              <a:t>V1 /2019 (2)</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517152"/>
            <a:ext cx="10176555" cy="5093510"/>
          </a:xfrm>
        </p:spPr>
        <p:txBody>
          <a:bodyPr numCol="1" anchor="t" anchorCtr="0">
            <a:noAutofit/>
          </a:bodyPr>
          <a:lstStyle/>
          <a:p>
            <a:pPr algn="just">
              <a:lnSpc>
                <a:spcPct val="150000"/>
              </a:lnSpc>
              <a:buClr>
                <a:schemeClr val="tx1"/>
              </a:buClr>
              <a:buFont typeface="+mj-lt"/>
              <a:buAutoNum type="arabicPeriod" startAt="4"/>
            </a:pPr>
            <a:r>
              <a:rPr lang="fr-FR" sz="2000" dirty="0" smtClean="0">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Résultats</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Un placement élevé des électrodes V1 a entraîné une augmentation de plus de trois fois du PTF (IC4 = 2267 ms · </a:t>
            </a:r>
            <a:r>
              <a:rPr lang="fr-FR" sz="2000" dirty="0" err="1">
                <a:solidFill>
                  <a:schemeClr val="tx1"/>
                </a:solidFill>
                <a:latin typeface="Tahoma" panose="020B0604030504040204" pitchFamily="34" charset="0"/>
                <a:ea typeface="Tahoma" panose="020B0604030504040204" pitchFamily="34" charset="0"/>
                <a:cs typeface="Tahoma" panose="020B0604030504040204" pitchFamily="34" charset="0"/>
              </a:rPr>
              <a:t>μV</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IC2 = 7996 ms · </a:t>
            </a:r>
            <a:r>
              <a:rPr lang="fr-FR" sz="2000" dirty="0" err="1">
                <a:solidFill>
                  <a:schemeClr val="tx1"/>
                </a:solidFill>
                <a:latin typeface="Tahoma" panose="020B0604030504040204" pitchFamily="34" charset="0"/>
                <a:ea typeface="Tahoma" panose="020B0604030504040204" pitchFamily="34" charset="0"/>
                <a:cs typeface="Tahoma" panose="020B0604030504040204" pitchFamily="34" charset="0"/>
              </a:rPr>
              <a:t>μV</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p&lt;0,001). De même pour le DTN (IC4 = 0%, IC2 = 28%, p&lt;0,001).</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L’aire de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l'onde P et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l'amplitude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déflexion</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négative ont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augmenté et celles de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la déflexion</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positif ont diminué</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La forme de l'onde P est passée d'une forme majoritairement positive ou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bi-phasique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dans IC4 à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90% négatif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dans IC2. La durée PR et la durée de l'onde P n'ont pas été modifiées par le placement des électrodes.</a:t>
            </a:r>
          </a:p>
          <a:p>
            <a:pPr algn="just">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4.Conclusion</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position élevée de l’électrode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V1</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entraîne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une modification significative du PTF et du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DTN qui doivent être des données cliniques.</a:t>
            </a:r>
          </a:p>
          <a:p>
            <a:pPr algn="just">
              <a:lnSpc>
                <a:spcPct val="150000"/>
              </a:lnSpc>
              <a:buClr>
                <a:schemeClr val="tx1"/>
              </a:buClr>
            </a:pPr>
            <a:endParaRPr lang="fr-F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29</a:t>
            </a:fld>
            <a:endParaRPr lang="en-US"/>
          </a:p>
        </p:txBody>
      </p:sp>
    </p:spTree>
    <p:extLst>
      <p:ext uri="{BB962C8B-B14F-4D97-AF65-F5344CB8AC3E}">
        <p14:creationId xmlns:p14="http://schemas.microsoft.com/office/powerpoint/2010/main" val="1092191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323983" y="329899"/>
            <a:ext cx="8911687" cy="1280890"/>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(FA) (1)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11351" y="1275766"/>
            <a:ext cx="10836007" cy="5582234"/>
          </a:xfrm>
        </p:spPr>
        <p:txBody>
          <a:bodyPr anchor="t" anchorCtr="0">
            <a:noAutofit/>
          </a:bodyPr>
          <a:lstStyle/>
          <a:p>
            <a:pPr marL="342900" indent="-342900">
              <a:lnSpc>
                <a:spcPct val="15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La FA est </a:t>
            </a:r>
            <a:r>
              <a:rPr lang="fr-FR" sz="2000" dirty="0">
                <a:latin typeface="Tahoma" panose="020B0604030504040204" pitchFamily="34" charset="0"/>
                <a:ea typeface="Tahoma" panose="020B0604030504040204" pitchFamily="34" charset="0"/>
                <a:cs typeface="Tahoma" panose="020B0604030504040204" pitchFamily="34" charset="0"/>
              </a:rPr>
              <a:t>le trouble du rythme cardiaque le plus </a:t>
            </a:r>
            <a:r>
              <a:rPr lang="fr-FR" sz="2000" dirty="0" smtClean="0">
                <a:latin typeface="Tahoma" panose="020B0604030504040204" pitchFamily="34" charset="0"/>
                <a:ea typeface="Tahoma" panose="020B0604030504040204" pitchFamily="34" charset="0"/>
                <a:cs typeface="Tahoma" panose="020B0604030504040204" pitchFamily="34" charset="0"/>
              </a:rPr>
              <a:t>fréquent.</a:t>
            </a:r>
          </a:p>
          <a:p>
            <a:pPr marL="342900" indent="-342900">
              <a:lnSpc>
                <a:spcPct val="150000"/>
              </a:lnSpc>
              <a:buClr>
                <a:schemeClr val="tx1"/>
              </a:buClr>
              <a:buFont typeface="Arial" panose="020B0604020202020204" pitchFamily="34" charset="0"/>
              <a:buChar char="•"/>
            </a:pPr>
            <a:r>
              <a:rPr lang="fr-FR" sz="2000" dirty="0">
                <a:latin typeface="Tahoma" panose="020B0604030504040204" pitchFamily="34" charset="0"/>
                <a:ea typeface="Tahoma" panose="020B0604030504040204" pitchFamily="34" charset="0"/>
                <a:cs typeface="Tahoma" panose="020B0604030504040204" pitchFamily="34" charset="0"/>
              </a:rPr>
              <a:t>Les oreillettes et les ventricules </a:t>
            </a:r>
            <a:r>
              <a:rPr lang="fr-FR" sz="2000" dirty="0" smtClean="0">
                <a:latin typeface="Tahoma" panose="020B0604030504040204" pitchFamily="34" charset="0"/>
                <a:ea typeface="Tahoma" panose="020B0604030504040204" pitchFamily="34" charset="0"/>
                <a:cs typeface="Tahoma" panose="020B0604030504040204" pitchFamily="34" charset="0"/>
              </a:rPr>
              <a:t>du </a:t>
            </a:r>
            <a:r>
              <a:rPr lang="fr-FR" sz="2000" dirty="0">
                <a:latin typeface="Tahoma" panose="020B0604030504040204" pitchFamily="34" charset="0"/>
                <a:ea typeface="Tahoma" panose="020B0604030504040204" pitchFamily="34" charset="0"/>
                <a:cs typeface="Tahoma" panose="020B0604030504040204" pitchFamily="34" charset="0"/>
              </a:rPr>
              <a:t>cœur se </a:t>
            </a:r>
            <a:r>
              <a:rPr lang="fr-FR" sz="2000" dirty="0" smtClean="0">
                <a:latin typeface="Tahoma" panose="020B0604030504040204" pitchFamily="34" charset="0"/>
                <a:ea typeface="Tahoma" panose="020B0604030504040204" pitchFamily="34" charset="0"/>
                <a:cs typeface="Tahoma" panose="020B0604030504040204" pitchFamily="34" charset="0"/>
              </a:rPr>
              <a:t>contractent</a:t>
            </a: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le </a:t>
            </a:r>
            <a:r>
              <a:rPr lang="fr-FR" sz="2000" dirty="0">
                <a:latin typeface="Tahoma" panose="020B0604030504040204" pitchFamily="34" charset="0"/>
                <a:ea typeface="Tahoma" panose="020B0604030504040204" pitchFamily="34" charset="0"/>
                <a:cs typeface="Tahoma" panose="020B0604030504040204" pitchFamily="34" charset="0"/>
              </a:rPr>
              <a:t>plus souvent trop vite et de manière non synchronisée</a:t>
            </a:r>
            <a:r>
              <a:rPr lang="fr-FR" sz="20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En </a:t>
            </a:r>
            <a:r>
              <a:rPr lang="fr-FR" sz="2000" dirty="0">
                <a:latin typeface="Tahoma" panose="020B0604030504040204" pitchFamily="34" charset="0"/>
                <a:ea typeface="Tahoma" panose="020B0604030504040204" pitchFamily="34" charset="0"/>
                <a:cs typeface="Tahoma" panose="020B0604030504040204" pitchFamily="34" charset="0"/>
              </a:rPr>
              <a:t>principe, l’apparition d’une </a:t>
            </a:r>
            <a:r>
              <a:rPr lang="fr-FR" sz="2000" dirty="0" smtClean="0">
                <a:latin typeface="Tahoma" panose="020B0604030504040204" pitchFamily="34" charset="0"/>
                <a:ea typeface="Tahoma" panose="020B0604030504040204" pitchFamily="34" charset="0"/>
                <a:cs typeface="Tahoma" panose="020B0604030504040204" pitchFamily="34" charset="0"/>
              </a:rPr>
              <a:t>FA ne </a:t>
            </a:r>
            <a:r>
              <a:rPr lang="fr-FR" sz="2000" dirty="0">
                <a:latin typeface="Tahoma" panose="020B0604030504040204" pitchFamily="34" charset="0"/>
                <a:ea typeface="Tahoma" panose="020B0604030504040204" pitchFamily="34" charset="0"/>
                <a:cs typeface="Tahoma" panose="020B0604030504040204" pitchFamily="34" charset="0"/>
              </a:rPr>
              <a:t>représente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pas </a:t>
            </a:r>
            <a:r>
              <a:rPr lang="fr-FR" sz="2000" dirty="0">
                <a:latin typeface="Tahoma" panose="020B0604030504040204" pitchFamily="34" charset="0"/>
                <a:ea typeface="Tahoma" panose="020B0604030504040204" pitchFamily="34" charset="0"/>
                <a:cs typeface="Tahoma" panose="020B0604030504040204" pitchFamily="34" charset="0"/>
              </a:rPr>
              <a:t>un danger </a:t>
            </a:r>
            <a:r>
              <a:rPr lang="fr-FR" sz="2000" dirty="0" smtClean="0">
                <a:latin typeface="Tahoma" panose="020B0604030504040204" pitchFamily="34" charset="0"/>
                <a:ea typeface="Tahoma" panose="020B0604030504040204" pitchFamily="34" charset="0"/>
                <a:cs typeface="Tahoma" panose="020B0604030504040204" pitchFamily="34" charset="0"/>
              </a:rPr>
              <a:t>aigu mais </a:t>
            </a:r>
            <a:r>
              <a:rPr lang="fr-FR" sz="2000" dirty="0">
                <a:latin typeface="Tahoma" panose="020B0604030504040204" pitchFamily="34" charset="0"/>
                <a:ea typeface="Tahoma" panose="020B0604030504040204" pitchFamily="34" charset="0"/>
                <a:cs typeface="Tahoma" panose="020B0604030504040204" pitchFamily="34" charset="0"/>
              </a:rPr>
              <a:t>si elle n’est pas soignée, </a:t>
            </a:r>
            <a:r>
              <a:rPr lang="fr-FR" sz="2000" dirty="0" smtClean="0">
                <a:latin typeface="Tahoma" panose="020B0604030504040204" pitchFamily="34" charset="0"/>
                <a:ea typeface="Tahoma" panose="020B0604030504040204" pitchFamily="34" charset="0"/>
                <a:cs typeface="Tahoma" panose="020B0604030504040204" pitchFamily="34" charset="0"/>
              </a:rPr>
              <a:t>elle </a:t>
            </a:r>
            <a:r>
              <a:rPr lang="fr-FR" sz="2000" dirty="0">
                <a:latin typeface="Tahoma" panose="020B0604030504040204" pitchFamily="34" charset="0"/>
                <a:ea typeface="Tahoma" panose="020B0604030504040204" pitchFamily="34" charset="0"/>
                <a:cs typeface="Tahoma" panose="020B0604030504040204" pitchFamily="34" charset="0"/>
              </a:rPr>
              <a:t>peut </a:t>
            </a:r>
            <a:r>
              <a:rPr lang="fr-FR" sz="2000" dirty="0" smtClean="0">
                <a:latin typeface="Tahoma" panose="020B0604030504040204" pitchFamily="34" charset="0"/>
                <a:ea typeface="Tahoma" panose="020B0604030504040204" pitchFamily="34" charset="0"/>
                <a:cs typeface="Tahoma" panose="020B0604030504040204" pitchFamily="34" charset="0"/>
              </a:rPr>
              <a:t>avoir</a:t>
            </a: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 </a:t>
            </a:r>
            <a:r>
              <a:rPr lang="fr-FR" sz="2000" dirty="0">
                <a:latin typeface="Tahoma" panose="020B0604030504040204" pitchFamily="34" charset="0"/>
                <a:ea typeface="Tahoma" panose="020B0604030504040204" pitchFamily="34" charset="0"/>
                <a:cs typeface="Tahoma" panose="020B0604030504040204" pitchFamily="34" charset="0"/>
              </a:rPr>
              <a:t>des conséquences graves</a:t>
            </a:r>
            <a:r>
              <a:rPr lang="fr-FR" sz="20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En </a:t>
            </a:r>
            <a:r>
              <a:rPr lang="fr-FR" sz="2000" dirty="0">
                <a:latin typeface="Tahoma" panose="020B0604030504040204" pitchFamily="34" charset="0"/>
                <a:ea typeface="Tahoma" panose="020B0604030504040204" pitchFamily="34" charset="0"/>
                <a:cs typeface="Tahoma" panose="020B0604030504040204" pitchFamily="34" charset="0"/>
              </a:rPr>
              <a:t>raison de l’irrégularité des mouvements </a:t>
            </a:r>
            <a:r>
              <a:rPr lang="fr-FR" sz="2000" dirty="0" smtClean="0">
                <a:latin typeface="Tahoma" panose="020B0604030504040204" pitchFamily="34" charset="0"/>
                <a:ea typeface="Tahoma" panose="020B0604030504040204" pitchFamily="34" charset="0"/>
                <a:cs typeface="Tahoma" panose="020B0604030504040204" pitchFamily="34" charset="0"/>
              </a:rPr>
              <a:t>des </a:t>
            </a:r>
            <a:r>
              <a:rPr lang="fr-FR" sz="2000" dirty="0">
                <a:latin typeface="Tahoma" panose="020B0604030504040204" pitchFamily="34" charset="0"/>
                <a:ea typeface="Tahoma" panose="020B0604030504040204" pitchFamily="34" charset="0"/>
                <a:cs typeface="Tahoma" panose="020B0604030504040204" pitchFamily="34" charset="0"/>
              </a:rPr>
              <a:t>oreillettes,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dirty="0" smtClean="0">
                <a:latin typeface="Tahoma" panose="020B0604030504040204" pitchFamily="34" charset="0"/>
                <a:ea typeface="Tahoma" panose="020B0604030504040204" pitchFamily="34" charset="0"/>
                <a:cs typeface="Tahoma" panose="020B0604030504040204" pitchFamily="34" charset="0"/>
              </a:rPr>
              <a:t>des </a:t>
            </a:r>
            <a:r>
              <a:rPr lang="fr-FR" sz="2000" b="1" dirty="0">
                <a:latin typeface="Tahoma" panose="020B0604030504040204" pitchFamily="34" charset="0"/>
                <a:ea typeface="Tahoma" panose="020B0604030504040204" pitchFamily="34" charset="0"/>
                <a:cs typeface="Tahoma" panose="020B0604030504040204" pitchFamily="34" charset="0"/>
              </a:rPr>
              <a:t>caillots de </a:t>
            </a:r>
            <a:r>
              <a:rPr lang="fr-FR" sz="2000" b="1" dirty="0" smtClean="0">
                <a:latin typeface="Tahoma" panose="020B0604030504040204" pitchFamily="34" charset="0"/>
                <a:ea typeface="Tahoma" panose="020B0604030504040204" pitchFamily="34" charset="0"/>
                <a:cs typeface="Tahoma" panose="020B0604030504040204" pitchFamily="34" charset="0"/>
              </a:rPr>
              <a:t>sang </a:t>
            </a:r>
            <a:r>
              <a:rPr lang="fr-FR" sz="2000" dirty="0" smtClean="0">
                <a:latin typeface="Tahoma" panose="020B0604030504040204" pitchFamily="34" charset="0"/>
                <a:ea typeface="Tahoma" panose="020B0604030504040204" pitchFamily="34" charset="0"/>
                <a:cs typeface="Tahoma" panose="020B0604030504040204" pitchFamily="34" charset="0"/>
              </a:rPr>
              <a:t>ont </a:t>
            </a:r>
            <a:r>
              <a:rPr lang="fr-FR" sz="2000" dirty="0">
                <a:latin typeface="Tahoma" panose="020B0604030504040204" pitchFamily="34" charset="0"/>
                <a:ea typeface="Tahoma" panose="020B0604030504040204" pitchFamily="34" charset="0"/>
                <a:cs typeface="Tahoma" panose="020B0604030504040204" pitchFamily="34" charset="0"/>
              </a:rPr>
              <a:t>tendance à se former dans le cœur. </a:t>
            </a: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a:t>
            </a:fld>
            <a:endParaRPr lang="en-US"/>
          </a:p>
        </p:txBody>
      </p:sp>
      <p:pic>
        <p:nvPicPr>
          <p:cNvPr id="7" name="Picture 6"/>
          <p:cNvPicPr>
            <a:picLocks noChangeAspect="1"/>
          </p:cNvPicPr>
          <p:nvPr/>
        </p:nvPicPr>
        <p:blipFill>
          <a:blip r:embed="rId3"/>
          <a:stretch>
            <a:fillRect/>
          </a:stretch>
        </p:blipFill>
        <p:spPr>
          <a:xfrm>
            <a:off x="8334532" y="1425668"/>
            <a:ext cx="3612630" cy="3705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9224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1"/>
            <a:ext cx="8911687" cy="1308608"/>
          </a:xfrm>
        </p:spPr>
        <p:txBody>
          <a:bodyPr>
            <a:noAutofit/>
          </a:bodyPr>
          <a:lstStyle/>
          <a:p>
            <a:pPr algn="just"/>
            <a:r>
              <a:rPr lang="en-US" sz="2400" b="1" cap="none" dirty="0" smtClean="0">
                <a:latin typeface="Tahoma" panose="020B0604030504040204" pitchFamily="34" charset="0"/>
                <a:ea typeface="Tahoma" panose="020B0604030504040204" pitchFamily="34" charset="0"/>
                <a:cs typeface="Tahoma" panose="020B0604030504040204" pitchFamily="34" charset="0"/>
              </a:rPr>
              <a:t>Article:</a:t>
            </a:r>
            <a:r>
              <a:rPr lang="en-US" sz="2400" b="1" dirty="0">
                <a:latin typeface="Tahoma" panose="020B0604030504040204" pitchFamily="34" charset="0"/>
                <a:ea typeface="Tahoma" panose="020B0604030504040204" pitchFamily="34" charset="0"/>
                <a:cs typeface="Tahoma" panose="020B0604030504040204" pitchFamily="34" charset="0"/>
              </a:rPr>
              <a:t> Common source of miscalculation and misclassification of </a:t>
            </a:r>
            <a:r>
              <a:rPr lang="en-US" sz="2400" b="1" dirty="0" smtClean="0">
                <a:latin typeface="Tahoma" panose="020B0604030504040204" pitchFamily="34" charset="0"/>
                <a:ea typeface="Tahoma" panose="020B0604030504040204" pitchFamily="34" charset="0"/>
                <a:cs typeface="Tahoma" panose="020B0604030504040204" pitchFamily="34" charset="0"/>
              </a:rPr>
              <a:t>P-wave negativity </a:t>
            </a:r>
            <a:r>
              <a:rPr lang="en-US" sz="2400" b="1" dirty="0">
                <a:latin typeface="Tahoma" panose="020B0604030504040204" pitchFamily="34" charset="0"/>
                <a:ea typeface="Tahoma" panose="020B0604030504040204" pitchFamily="34" charset="0"/>
                <a:cs typeface="Tahoma" panose="020B0604030504040204" pitchFamily="34" charset="0"/>
              </a:rPr>
              <a:t>and P-wave terminal force in lead </a:t>
            </a:r>
            <a:r>
              <a:rPr lang="en-US" sz="2400" b="1" dirty="0" smtClean="0">
                <a:latin typeface="Tahoma" panose="020B0604030504040204" pitchFamily="34" charset="0"/>
                <a:ea typeface="Tahoma" panose="020B0604030504040204" pitchFamily="34" charset="0"/>
                <a:cs typeface="Tahoma" panose="020B0604030504040204" pitchFamily="34" charset="0"/>
              </a:rPr>
              <a:t>V1 /2019 (3)</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517152"/>
            <a:ext cx="10176555" cy="5093510"/>
          </a:xfrm>
        </p:spPr>
        <p:txBody>
          <a:bodyPr numCol="1" anchor="t" anchorCtr="0">
            <a:noAutofit/>
          </a:bodyPr>
          <a:lstStyle/>
          <a:p>
            <a:pPr algn="just">
              <a:lnSpc>
                <a:spcPct val="150000"/>
              </a:lnSpc>
              <a:buClr>
                <a:schemeClr val="tx1"/>
              </a:buCl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Donc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un PTF &gt; 4000 </a:t>
            </a:r>
            <a:r>
              <a:rPr lang="fr-FR"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ms.μV</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et un DTN &gt; 100 </a:t>
            </a:r>
            <a:r>
              <a:rPr lang="fr-FR" sz="2000" dirty="0" err="1">
                <a:solidFill>
                  <a:schemeClr val="tx1"/>
                </a:solidFill>
                <a:latin typeface="Tahoma" panose="020B0604030504040204" pitchFamily="34" charset="0"/>
                <a:ea typeface="Tahoma" panose="020B0604030504040204" pitchFamily="34" charset="0"/>
                <a:cs typeface="Tahoma" panose="020B0604030504040204" pitchFamily="34" charset="0"/>
              </a:rPr>
              <a:t>μV</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sont deux indices d’une anomalie au niveau de l’oreillette gauche qui augmente de masse et de taille (l’augmentation du nombre de fibrose et la dilatation de l’OG) et une augmentation de l’amplitude et la durée de l'onde P</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r-FR"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30</a:t>
            </a:fld>
            <a:endParaRPr lang="en-US"/>
          </a:p>
        </p:txBody>
      </p:sp>
    </p:spTree>
    <p:extLst>
      <p:ext uri="{BB962C8B-B14F-4D97-AF65-F5344CB8AC3E}">
        <p14:creationId xmlns:p14="http://schemas.microsoft.com/office/powerpoint/2010/main" val="2249899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29048" y="400271"/>
            <a:ext cx="9759086" cy="752636"/>
          </a:xfrm>
        </p:spPr>
        <p:txBody>
          <a:bodyPr>
            <a:noAutofit/>
          </a:bodyPr>
          <a:lstStyle/>
          <a:p>
            <a:pPr algn="just"/>
            <a:r>
              <a:rPr lang="en-US" sz="2400" b="1" dirty="0" smtClean="0"/>
              <a:t>Article: P-wave </a:t>
            </a:r>
            <a:r>
              <a:rPr lang="en-US" sz="2400" b="1" dirty="0"/>
              <a:t>indices as predictors of atrial </a:t>
            </a:r>
            <a:r>
              <a:rPr lang="en-US" sz="2400" b="1" dirty="0" smtClean="0"/>
              <a:t>fibrillation</a:t>
            </a:r>
            <a:r>
              <a:rPr lang="en-US" sz="2400" b="1" dirty="0" smtClean="0">
                <a:latin typeface="Tahoma" panose="020B0604030504040204" pitchFamily="34" charset="0"/>
                <a:ea typeface="Tahoma" panose="020B0604030504040204" pitchFamily="34" charset="0"/>
                <a:cs typeface="Tahoma" panose="020B0604030504040204" pitchFamily="34" charset="0"/>
              </a:rPr>
              <a:t>/2020 (1)</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5" name="Text Placeholder 4"/>
              <p:cNvSpPr>
                <a:spLocks noGrp="1"/>
              </p:cNvSpPr>
              <p:nvPr>
                <p:ph type="body" idx="1"/>
              </p:nvPr>
            </p:nvSpPr>
            <p:spPr>
              <a:xfrm>
                <a:off x="1311579" y="1517152"/>
                <a:ext cx="10176555" cy="5093510"/>
              </a:xfrm>
            </p:spPr>
            <p:txBody>
              <a:bodyPr numCol="1" anchor="t" anchorCtr="0">
                <a:noAutofit/>
              </a:bodyPr>
              <a:lstStyle/>
              <a:p>
                <a:pPr algn="just">
                  <a:lnSpc>
                    <a:spcPct val="150000"/>
                  </a:lnSpc>
                  <a:buClr>
                    <a:schemeClr val="tx1"/>
                  </a:buClr>
                  <a:buFont typeface="+mj-lt"/>
                  <a:buAutoNum type="arabicPeriod"/>
                </a:pP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Introduction: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durée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et la surface 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l'onde P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ont été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liées au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risque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la FA,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mais ils n’améliorent pas l’efficacité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du </a:t>
                </a:r>
                <a:r>
                  <a:rPr lang="fr-FR" sz="2000" dirty="0" smtClean="0">
                    <a:solidFill>
                      <a:schemeClr val="tx1"/>
                    </a:solidFill>
                    <a:latin typeface="Tohama"/>
                  </a:rPr>
                  <a:t>score </a:t>
                </a:r>
                <a:r>
                  <a:rPr lang="fr-FR" sz="2000" dirty="0">
                    <a:solidFill>
                      <a:schemeClr val="tx1"/>
                    </a:solidFill>
                    <a:latin typeface="Tohama"/>
                  </a:rPr>
                  <a:t>de risque de </a:t>
                </a:r>
                <a:r>
                  <a:rPr lang="fr-FR" sz="2000" dirty="0" smtClean="0">
                    <a:solidFill>
                      <a:schemeClr val="tx1"/>
                    </a:solidFill>
                    <a:latin typeface="Tohama"/>
                  </a:rPr>
                  <a:t>Framingham. Un</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nouveau indice P surface/durée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f>
                      <m:fPr>
                        <m:ctrlPr>
                          <a:rPr lang="fr-FR" sz="19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fPr>
                      <m:num>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𝐬𝐮𝐫𝐟𝐚𝐜𝐞</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𝐝𝐞</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𝐏</m:t>
                        </m:r>
                      </m:num>
                      <m:den>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𝐝𝐮𝐫</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é</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𝐞</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𝐝𝐞</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 </m:t>
                        </m:r>
                        <m:r>
                          <a:rPr lang="en-US" sz="1900" b="1" i="0" smtClean="0">
                            <a:solidFill>
                              <a:schemeClr val="tx1"/>
                            </a:solidFill>
                            <a:latin typeface="Cambria Math" panose="02040503050406030204" pitchFamily="18" charset="0"/>
                            <a:ea typeface="Tahoma" panose="020B0604030504040204" pitchFamily="34" charset="0"/>
                            <a:cs typeface="Tahoma" panose="020B0604030504040204" pitchFamily="34" charset="0"/>
                          </a:rPr>
                          <m:t>𝐏</m:t>
                        </m:r>
                      </m:den>
                    </m:f>
                  </m:oMath>
                </a14:m>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est défini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comme une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expression 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l'amplitude moyenne de l'onde P qui reflète les aspects de la morphologie de l'onde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P.</a:t>
                </a:r>
              </a:p>
              <a:p>
                <a:pPr algn="just">
                  <a:lnSpc>
                    <a:spcPct val="150000"/>
                  </a:lnSpc>
                  <a:buClr>
                    <a:schemeClr val="tx1"/>
                  </a:buClr>
                  <a:buFont typeface="+mj-lt"/>
                  <a:buAutoNum type="arabicPeriod"/>
                </a:pP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9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Objectifs</a:t>
                </a: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Evaluer la valeur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pronostique de l’onde P en définissant un indice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surface/durée et sa relation avec d’autre indices de cette onde (</a:t>
                </a:r>
                <a:r>
                  <a:rPr lang="fr-FR" sz="19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PWIs</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 durée, surface (position D2) et la force terminale PTF (position V1</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Clr>
                    <a:schemeClr val="tx1"/>
                  </a:buClr>
                </a:pP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plus, l'étude visait à étudier l'effet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d’ajouter PWI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au score de risque de Framingham AF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par enregistrements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Holter de 48 heures pour évaluer les événements indésirables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futurs:</a:t>
                </a:r>
                <a:endParaRPr lang="fr-FR" sz="19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Clr>
                    <a:schemeClr val="tx1"/>
                  </a:buClr>
                </a:pP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FA</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l’ AVC, l’ischémique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et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mortalité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chez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des personnes d'âge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moyen et plus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âgés.</a:t>
                </a:r>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xfrm>
                <a:off x="1311579" y="1517152"/>
                <a:ext cx="10176555" cy="5093510"/>
              </a:xfrm>
              <a:blipFill rotWithShape="0">
                <a:blip r:embed="rId3"/>
                <a:stretch>
                  <a:fillRect l="-539" r="-53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31</a:t>
            </a:fld>
            <a:endParaRPr lang="en-US"/>
          </a:p>
        </p:txBody>
      </p:sp>
    </p:spTree>
    <p:extLst>
      <p:ext uri="{BB962C8B-B14F-4D97-AF65-F5344CB8AC3E}">
        <p14:creationId xmlns:p14="http://schemas.microsoft.com/office/powerpoint/2010/main" val="2664163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29048" y="400271"/>
            <a:ext cx="9759086" cy="752636"/>
          </a:xfrm>
        </p:spPr>
        <p:txBody>
          <a:bodyPr>
            <a:noAutofit/>
          </a:bodyPr>
          <a:lstStyle/>
          <a:p>
            <a:pPr algn="just"/>
            <a:r>
              <a:rPr lang="en-US" sz="2400" b="1" dirty="0"/>
              <a:t>Article: </a:t>
            </a:r>
            <a:r>
              <a:rPr lang="en-US" sz="2400" b="1" dirty="0" smtClean="0"/>
              <a:t>P-wave </a:t>
            </a:r>
            <a:r>
              <a:rPr lang="en-US" sz="2400" b="1" dirty="0"/>
              <a:t>indices as predictors of atrial </a:t>
            </a:r>
            <a:r>
              <a:rPr lang="en-US" sz="2400" b="1" dirty="0" smtClean="0"/>
              <a:t>fibrillation</a:t>
            </a:r>
            <a:r>
              <a:rPr lang="en-US" sz="2400" b="1" dirty="0" smtClean="0">
                <a:latin typeface="Tahoma" panose="020B0604030504040204" pitchFamily="34" charset="0"/>
                <a:ea typeface="Tahoma" panose="020B0604030504040204" pitchFamily="34" charset="0"/>
                <a:cs typeface="Tahoma" panose="020B0604030504040204" pitchFamily="34" charset="0"/>
              </a:rPr>
              <a:t>/2020 (2)</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517152"/>
            <a:ext cx="10176555" cy="5093510"/>
          </a:xfrm>
        </p:spPr>
        <p:txBody>
          <a:bodyPr numCol="1" anchor="t" anchorCtr="0">
            <a:noAutofit/>
          </a:bodyPr>
          <a:lstStyle/>
          <a:p>
            <a:pPr algn="just">
              <a:lnSpc>
                <a:spcPct val="150000"/>
              </a:lnSpc>
              <a:buClr>
                <a:schemeClr val="tx1"/>
              </a:buClr>
              <a:buFont typeface="+mj-lt"/>
              <a:buAutoNum type="arabicPeriod" startAt="3"/>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Méthodologie:Des</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ECG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12-D ont été analysés pour 632 hommes et femmes, entre 55 et 75 ans sans maladie cardiaque apparente ou FA.</a:t>
            </a:r>
          </a:p>
          <a:p>
            <a:pPr algn="just">
              <a:lnSpc>
                <a:spcPct val="150000"/>
              </a:lnSpc>
              <a:buClr>
                <a:schemeClr val="tx1"/>
              </a:buClr>
              <a:buFont typeface="+mj-lt"/>
              <a:buAutoNum type="arabicPeriod" startAt="3"/>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Les paramètres extraits :La durée, l’amplitude et l’aire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de la partie positive et négative de l'onde P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en position V1 de l’électrode.</a:t>
            </a:r>
          </a:p>
          <a:p>
            <a:pPr algn="just">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Cliniquement</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l’hypertension</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le diabète, le tabagisme</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prédisposition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familiale à la mort subite ou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aiguë, l’infarctus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du myocarde, obésité (indice de masse corporelle (IMC</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)&gt;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30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kg/m</a:t>
            </a:r>
            <a:r>
              <a:rPr lang="fr-FR" sz="2000" baseline="30000" dirty="0" smtClean="0">
                <a:solidFill>
                  <a:schemeClr val="tx1"/>
                </a:solidFill>
                <a:latin typeface="Tahoma" panose="020B0604030504040204" pitchFamily="34" charset="0"/>
                <a:ea typeface="Tahoma" panose="020B0604030504040204" pitchFamily="34" charset="0"/>
                <a:cs typeface="Tahoma" panose="020B0604030504040204" pitchFamily="34" charset="0"/>
              </a:rPr>
              <a:t>2</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et l’hypercholestérolémie.</a:t>
            </a:r>
          </a:p>
        </p:txBody>
      </p:sp>
      <p:sp>
        <p:nvSpPr>
          <p:cNvPr id="2" name="Slide Number Placeholder 1"/>
          <p:cNvSpPr>
            <a:spLocks noGrp="1"/>
          </p:cNvSpPr>
          <p:nvPr>
            <p:ph type="sldNum" sz="quarter" idx="12"/>
          </p:nvPr>
        </p:nvSpPr>
        <p:spPr/>
        <p:txBody>
          <a:bodyPr/>
          <a:lstStyle/>
          <a:p>
            <a:fld id="{3D9FABE2-1C77-4E2F-9FBC-42E74009D933}" type="slidenum">
              <a:rPr lang="en-US" smtClean="0"/>
              <a:t>32</a:t>
            </a:fld>
            <a:endParaRPr lang="en-US"/>
          </a:p>
        </p:txBody>
      </p:sp>
    </p:spTree>
    <p:extLst>
      <p:ext uri="{BB962C8B-B14F-4D97-AF65-F5344CB8AC3E}">
        <p14:creationId xmlns:p14="http://schemas.microsoft.com/office/powerpoint/2010/main" val="1384297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745673" y="400271"/>
            <a:ext cx="9875519" cy="1116881"/>
          </a:xfrm>
        </p:spPr>
        <p:txBody>
          <a:bodyPr>
            <a:noAutofit/>
          </a:bodyPr>
          <a:lstStyle/>
          <a:p>
            <a:pPr algn="just"/>
            <a:r>
              <a:rPr lang="en-US" sz="2400" b="1" dirty="0"/>
              <a:t>Article: </a:t>
            </a:r>
            <a:r>
              <a:rPr lang="en-US" sz="2400" b="1" dirty="0" smtClean="0"/>
              <a:t>P-wave </a:t>
            </a:r>
            <a:r>
              <a:rPr lang="en-US" sz="2400" b="1" dirty="0"/>
              <a:t>indices as predictors of atrial fibrillation</a:t>
            </a:r>
            <a:r>
              <a:rPr lang="en-US" sz="2400" b="1" dirty="0">
                <a:latin typeface="Tahoma" panose="020B0604030504040204" pitchFamily="34" charset="0"/>
                <a:ea typeface="Tahoma" panose="020B0604030504040204" pitchFamily="34" charset="0"/>
                <a:cs typeface="Tahoma" panose="020B0604030504040204" pitchFamily="34" charset="0"/>
              </a:rPr>
              <a:t>/2020 </a:t>
            </a:r>
            <a:r>
              <a:rPr lang="en-US" sz="2400" b="1" dirty="0" smtClean="0">
                <a:latin typeface="Tahoma" panose="020B0604030504040204" pitchFamily="34" charset="0"/>
                <a:ea typeface="Tahoma" panose="020B0604030504040204" pitchFamily="34" charset="0"/>
                <a:cs typeface="Tahoma" panose="020B0604030504040204" pitchFamily="34" charset="0"/>
              </a:rPr>
              <a:t>(3)</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517152"/>
            <a:ext cx="10176555" cy="5093510"/>
          </a:xfrm>
        </p:spPr>
        <p:txBody>
          <a:bodyPr numCol="1" anchor="t" anchorCtr="0">
            <a:noAutofit/>
          </a:bodyPr>
          <a:lstStyle/>
          <a:p>
            <a:pPr algn="just">
              <a:lnSpc>
                <a:spcPct val="150000"/>
              </a:lnSpc>
              <a:buClr>
                <a:schemeClr val="tx1"/>
              </a:buClr>
              <a:buFont typeface="+mj-lt"/>
              <a:buAutoNum type="arabicPeriod" startAt="4"/>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Résultats</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Une relation entre P surface/durée de l’onde P et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le taux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la  FA. La durée et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la force terminale de l'onde P (PTF)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ne sont pas indices sur le risque de la FA.</a:t>
            </a:r>
          </a:p>
          <a:p>
            <a:pPr algn="just">
              <a:lnSpc>
                <a:spcPct val="150000"/>
              </a:lnSpc>
              <a:buClr>
                <a:schemeClr val="tx1"/>
              </a:buCl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Une grande valeur de cette indice reflète la mortalité tandis qu’aucun d’autres indices PWI la reflète.</a:t>
            </a:r>
          </a:p>
          <a:p>
            <a:pPr algn="just">
              <a:lnSpc>
                <a:spcPct val="150000"/>
              </a:lnSpc>
              <a:buClr>
                <a:schemeClr val="tx1"/>
              </a:buClr>
              <a:buFont typeface="+mj-lt"/>
              <a:buAutoNum type="arabicPeriod" startAt="5"/>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Conclusion</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Une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petite valeur de l’indice P surface /durée reflète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une forme plate de l’onde P alors une anomalie au niveau de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l’oreillette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gauche (un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marqueur possible pour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dilatation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auriculaire et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fibrose) qui augmente le risque de la FA. Une grande valeur de cet indice reflète une courte durée de l’onde P avec un pic.</a:t>
            </a:r>
          </a:p>
          <a:p>
            <a:pPr algn="just">
              <a:lnSpc>
                <a:spcPct val="150000"/>
              </a:lnSpc>
              <a:buClr>
                <a:schemeClr val="tx1"/>
              </a:buClr>
            </a:pPr>
            <a:endParaRPr lang="fr-F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33</a:t>
            </a:fld>
            <a:endParaRPr lang="en-US"/>
          </a:p>
        </p:txBody>
      </p:sp>
    </p:spTree>
    <p:extLst>
      <p:ext uri="{BB962C8B-B14F-4D97-AF65-F5344CB8AC3E}">
        <p14:creationId xmlns:p14="http://schemas.microsoft.com/office/powerpoint/2010/main" val="2000193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1"/>
            <a:ext cx="8911687" cy="752636"/>
          </a:xfrm>
        </p:spPr>
        <p:txBody>
          <a:bodyPr>
            <a:noAutofit/>
          </a:bodyPr>
          <a:lstStyle/>
          <a:p>
            <a:r>
              <a:rPr lang="en-US" sz="2400" b="1" dirty="0" smtClean="0"/>
              <a:t>Article: </a:t>
            </a:r>
            <a:r>
              <a:rPr lang="en-US" sz="2400" b="1" dirty="0"/>
              <a:t>P-Wave Detection Using a Fully Convolutional </a:t>
            </a:r>
            <a:r>
              <a:rPr lang="en-US" sz="2400" b="1" dirty="0" smtClean="0"/>
              <a:t>Neural  Network </a:t>
            </a:r>
            <a:r>
              <a:rPr lang="en-US" sz="2400" b="1" dirty="0"/>
              <a:t>in Electrocardiogram </a:t>
            </a:r>
            <a:r>
              <a:rPr lang="en-US" sz="2400" b="1" dirty="0" smtClean="0"/>
              <a:t>Images /</a:t>
            </a:r>
            <a:r>
              <a:rPr lang="en-US" sz="2400" b="1" dirty="0" smtClean="0">
                <a:latin typeface="Tahoma" panose="020B0604030504040204" pitchFamily="34" charset="0"/>
                <a:ea typeface="Tahoma" panose="020B0604030504040204" pitchFamily="34" charset="0"/>
                <a:cs typeface="Tahoma" panose="020B0604030504040204" pitchFamily="34" charset="0"/>
              </a:rPr>
              <a:t> 2020 (1)</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517152"/>
            <a:ext cx="10675374" cy="5340848"/>
          </a:xfrm>
        </p:spPr>
        <p:txBody>
          <a:bodyPr numCol="1" anchor="t" anchorCtr="0">
            <a:noAutofit/>
          </a:bodyPr>
          <a:lstStyle/>
          <a:p>
            <a:pPr algn="just">
              <a:lnSpc>
                <a:spcPct val="150000"/>
              </a:lnSpc>
              <a:buClr>
                <a:schemeClr val="tx1"/>
              </a:buClr>
              <a:buFont typeface="+mj-lt"/>
              <a:buAutoNum type="arabicPeriod"/>
            </a:pPr>
            <a:r>
              <a:rPr lang="en-US" sz="1900" dirty="0" smtClean="0">
                <a:latin typeface="Tahoma" panose="020B0604030504040204" pitchFamily="34" charset="0"/>
                <a:ea typeface="Tahoma" panose="020B0604030504040204" pitchFamily="34" charset="0"/>
                <a:cs typeface="Tahoma" panose="020B0604030504040204" pitchFamily="34" charset="0"/>
              </a:rPr>
              <a:t> </a:t>
            </a: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Introduction:</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 La présence de bases de données ECG standard est essentielle pour l'évaluation de la détection du signal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ECG. La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plupart de ces bases de données contiennent des fichiers d'annotation pour QRS, mais n'ont pas d'annotation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sur l’onde P.</a:t>
            </a:r>
            <a:endParaRPr lang="fr-FR" sz="19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Clr>
                <a:schemeClr val="tx1"/>
              </a:buClr>
            </a:pP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Dans cette étude, deux bases de données ont été utilisées pour évaluer les performances de l'algorithme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proposé: La base MIT-BIH AF (annotation manuelle de P) et la base QT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annotations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manuelle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et automatique 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a:buClr>
                <a:schemeClr val="tx1"/>
              </a:buClr>
              <a:buFont typeface="+mj-lt"/>
              <a:buAutoNum type="arabicPeriod" startAt="2"/>
            </a:pP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9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Objectifs</a:t>
            </a:r>
            <a:r>
              <a:rPr lang="en-US"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Un algorithme </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Fully</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convolutional</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networks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détection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de l’onde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 </a:t>
            </a: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est </a:t>
            </a:r>
            <a:r>
              <a:rPr lang="fr-FR" sz="1900" dirty="0">
                <a:solidFill>
                  <a:schemeClr val="tx1"/>
                </a:solidFill>
                <a:latin typeface="Tahoma" panose="020B0604030504040204" pitchFamily="34" charset="0"/>
                <a:ea typeface="Tahoma" panose="020B0604030504040204" pitchFamily="34" charset="0"/>
                <a:cs typeface="Tahoma" panose="020B0604030504040204" pitchFamily="34" charset="0"/>
              </a:rPr>
              <a:t>proposé et évalué. </a:t>
            </a:r>
          </a:p>
          <a:p>
            <a:pPr>
              <a:buClr>
                <a:schemeClr val="tx1"/>
              </a:buClr>
              <a:buFont typeface="+mj-lt"/>
              <a:buAutoNum type="arabicPeriod" startAt="2"/>
            </a:pPr>
            <a:r>
              <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rPr>
              <a:t> Résultats: P</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résicion</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99.8% ;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Sensitivité</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 98.78% et </a:t>
            </a:r>
            <a:r>
              <a:rPr lang="en-US"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Spécifité</a:t>
            </a: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=97.41%</a:t>
            </a:r>
          </a:p>
          <a:p>
            <a:pPr>
              <a:buClr>
                <a:schemeClr val="tx1"/>
              </a:buClr>
              <a:buFont typeface="+mj-lt"/>
              <a:buAutoNum type="arabicPeriod" startAt="2"/>
            </a:pPr>
            <a:r>
              <a:rPr 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Conclusion: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Cet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article est le premier à annoter manuellement les ondes P dans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base MIT-BIH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AF. De plus, il est le premier à développer un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algorithme basé sur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un réseau neuronal entièrement </a:t>
            </a:r>
            <a:r>
              <a:rPr lang="fr-FR"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convolutif</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images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ECG 2D automatisé pour détecter l'absence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ou la présence des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différentes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formes d'ondes P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sans besoin de leur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numérisation.</a:t>
            </a:r>
            <a:endParaRPr lang="fr-FR" sz="19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fr-FR" sz="19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34</a:t>
            </a:fld>
            <a:endParaRPr lang="en-US"/>
          </a:p>
        </p:txBody>
      </p:sp>
    </p:spTree>
    <p:extLst>
      <p:ext uri="{BB962C8B-B14F-4D97-AF65-F5344CB8AC3E}">
        <p14:creationId xmlns:p14="http://schemas.microsoft.com/office/powerpoint/2010/main" val="775139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409599" y="1861457"/>
            <a:ext cx="8915399" cy="2262781"/>
          </a:xfrm>
        </p:spPr>
        <p:txBody>
          <a:bodyPr anchor="ctr" anchorCtr="0"/>
          <a:lstStyle/>
          <a:p>
            <a:pPr algn="ctr"/>
            <a:r>
              <a:rPr lang="en-US" b="1" dirty="0" err="1" smtClean="0"/>
              <a:t>Références</a:t>
            </a:r>
            <a:r>
              <a:rPr lang="en-US" b="1" dirty="0" smtClean="0"/>
              <a:t> de </a:t>
            </a:r>
            <a:r>
              <a:rPr lang="en-US" b="1" dirty="0" err="1" smtClean="0"/>
              <a:t>l’article</a:t>
            </a:r>
            <a:r>
              <a:rPr lang="en-US" b="1" dirty="0" smtClean="0"/>
              <a:t> Matias</a:t>
            </a:r>
            <a:endParaRPr lang="en-US" b="1" dirty="0"/>
          </a:p>
        </p:txBody>
      </p:sp>
      <p:sp>
        <p:nvSpPr>
          <p:cNvPr id="9" name="Subtitle 8"/>
          <p:cNvSpPr>
            <a:spLocks noGrp="1"/>
          </p:cNvSpPr>
          <p:nvPr>
            <p:ph type="subTitle" idx="1"/>
          </p:nvPr>
        </p:nvSpPr>
        <p:spPr/>
        <p:txBody>
          <a:bodyPr/>
          <a:lstStyle/>
          <a:p>
            <a:endParaRPr lang="en-US"/>
          </a:p>
        </p:txBody>
      </p:sp>
      <p:sp>
        <p:nvSpPr>
          <p:cNvPr id="7" name="Slide Number Placeholder 6"/>
          <p:cNvSpPr>
            <a:spLocks noGrp="1"/>
          </p:cNvSpPr>
          <p:nvPr>
            <p:ph type="sldNum" sz="quarter" idx="12"/>
          </p:nvPr>
        </p:nvSpPr>
        <p:spPr/>
        <p:txBody>
          <a:bodyPr/>
          <a:lstStyle/>
          <a:p>
            <a:fld id="{3D9FABE2-1C77-4E2F-9FBC-42E74009D933}" type="slidenum">
              <a:rPr lang="en-US" smtClean="0"/>
              <a:t>35</a:t>
            </a:fld>
            <a:endParaRPr lang="en-US"/>
          </a:p>
        </p:txBody>
      </p:sp>
    </p:spTree>
    <p:extLst>
      <p:ext uri="{BB962C8B-B14F-4D97-AF65-F5344CB8AC3E}">
        <p14:creationId xmlns:p14="http://schemas.microsoft.com/office/powerpoint/2010/main" val="27560792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18</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36</a:t>
            </a:fld>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670319266"/>
                  </p:ext>
                </p:extLst>
              </p:nvPr>
            </p:nvGraphicFramePr>
            <p:xfrm>
              <a:off x="1311579" y="1331261"/>
              <a:ext cx="10476014" cy="5254317"/>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18-Titre</a:t>
                          </a:r>
                        </a:p>
                      </a:txBody>
                      <a:tcPr marL="51228" marR="51228" marT="0" marB="0"/>
                    </a:tc>
                    <a:tc gridSpan="7">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A New Algorithm for Short Term Prediction of Persistent Atrial Fibrillation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a:effectLst/>
                              <a:latin typeface="Tahoma" panose="020B0604030504040204" pitchFamily="34" charset="0"/>
                              <a:ea typeface="Tahoma" panose="020B0604030504040204" pitchFamily="34" charset="0"/>
                              <a:cs typeface="Tahoma" panose="020B0604030504040204" pitchFamily="34" charset="0"/>
                            </a:rPr>
                            <a:t>2017</a:t>
                          </a: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3">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Hisham</a:t>
                          </a:r>
                          <a:r>
                            <a:rPr lang="en-US" sz="1200" b="0" dirty="0" smtClean="0">
                              <a:effectLst/>
                              <a:latin typeface="Tahoma" panose="020B0604030504040204" pitchFamily="34" charset="0"/>
                              <a:ea typeface="Tahoma" panose="020B0604030504040204" pitchFamily="34" charset="0"/>
                              <a:cs typeface="Tahoma" panose="020B0604030504040204" pitchFamily="34" charset="0"/>
                            </a:rPr>
                            <a:t> ElMoaqet1,et all</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dirty="0">
                              <a:effectLst/>
                              <a:latin typeface="Tahoma" panose="020B0604030504040204" pitchFamily="34" charset="0"/>
                              <a:ea typeface="Tahoma" panose="020B0604030504040204" pitchFamily="34" charset="0"/>
                              <a:cs typeface="Tahoma" panose="020B0604030504040204" pitchFamily="34" charset="0"/>
                            </a:rPr>
                            <a:t>33 moutons pour 18 semaines à une fréquence 500 Hz</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médiane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d’ordre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35 pour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a:t>
                          </a:r>
                        </a:p>
                        <a:p>
                          <a:pPr marL="0" marR="0">
                            <a:lnSpc>
                              <a:spcPct val="107000"/>
                            </a:lnSpc>
                            <a:spcBef>
                              <a:spcPts val="0"/>
                            </a:spcBef>
                            <a:spcAft>
                              <a:spcPts val="0"/>
                            </a:spcAft>
                          </a:pP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a:t>
                          </a:r>
                          <a:r>
                            <a:rPr lang="en-US" sz="1200" b="0" dirty="0" err="1" smtClean="0">
                              <a:latin typeface="Tahoma" panose="020B0604030504040204" pitchFamily="34" charset="0"/>
                              <a:ea typeface="Tahoma" panose="020B0604030504040204" pitchFamily="34" charset="0"/>
                              <a:cs typeface="Tahoma" panose="020B0604030504040204" pitchFamily="34" charset="0"/>
                            </a:rPr>
                            <a:t>butterworth</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d’ordre</a:t>
                          </a:r>
                          <a:r>
                            <a:rPr lang="en-US" sz="1200" b="0" dirty="0" smtClean="0">
                              <a:latin typeface="Tahoma" panose="020B0604030504040204" pitchFamily="34" charset="0"/>
                              <a:ea typeface="Tahoma" panose="020B0604030504040204" pitchFamily="34" charset="0"/>
                              <a:cs typeface="Tahoma" panose="020B0604030504040204" pitchFamily="34" charset="0"/>
                            </a:rPr>
                            <a:t> 7 pour </a:t>
                          </a:r>
                          <a:r>
                            <a:rPr lang="en-US" sz="1200" b="0" dirty="0" err="1" smtClean="0">
                              <a:latin typeface="Tahoma" panose="020B0604030504040204" pitchFamily="34" charset="0"/>
                              <a:ea typeface="Tahoma" panose="020B0604030504040204" pitchFamily="34" charset="0"/>
                              <a:cs typeface="Tahoma" panose="020B0604030504040204" pitchFamily="34" charset="0"/>
                            </a:rPr>
                            <a:t>éliminer</a:t>
                          </a:r>
                          <a:r>
                            <a:rPr lang="en-US" sz="1200" b="0" dirty="0" smtClean="0">
                              <a:latin typeface="Tahoma" panose="020B0604030504040204" pitchFamily="34" charset="0"/>
                              <a:ea typeface="Tahoma" panose="020B0604030504040204" pitchFamily="34" charset="0"/>
                              <a:cs typeface="Tahoma" panose="020B0604030504040204" pitchFamily="34" charset="0"/>
                            </a:rPr>
                            <a:t> la </a:t>
                          </a:r>
                          <a:r>
                            <a:rPr lang="en-US" sz="1200" b="0" dirty="0" err="1" smtClean="0">
                              <a:latin typeface="Tahoma" panose="020B0604030504040204" pitchFamily="34" charset="0"/>
                              <a:ea typeface="Tahoma" panose="020B0604030504040204" pitchFamily="34" charset="0"/>
                              <a:cs typeface="Tahoma" panose="020B0604030504040204" pitchFamily="34" charset="0"/>
                            </a:rPr>
                            <a:t>ligne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électrique</a:t>
                          </a:r>
                          <a:r>
                            <a:rPr lang="en-US" sz="1200" b="0" dirty="0" smtClean="0">
                              <a:latin typeface="Tahoma" panose="020B0604030504040204" pitchFamily="34" charset="0"/>
                              <a:ea typeface="Tahoma" panose="020B0604030504040204" pitchFamily="34" charset="0"/>
                              <a:cs typeface="Tahoma" panose="020B0604030504040204" pitchFamily="34" charset="0"/>
                            </a:rPr>
                            <a:t> de </a:t>
                          </a:r>
                          <a:r>
                            <a:rPr lang="en-US" sz="1200" b="0" dirty="0" err="1" smtClean="0">
                              <a:latin typeface="Tahoma" panose="020B0604030504040204" pitchFamily="34" charset="0"/>
                              <a:ea typeface="Tahoma" panose="020B0604030504040204" pitchFamily="34" charset="0"/>
                              <a:cs typeface="Tahoma" panose="020B0604030504040204" pitchFamily="34" charset="0"/>
                            </a:rPr>
                            <a:t>fréquence</a:t>
                          </a:r>
                          <a:r>
                            <a:rPr lang="en-US" sz="1200" b="0" dirty="0" smtClean="0">
                              <a:latin typeface="Tahoma" panose="020B0604030504040204" pitchFamily="34" charset="0"/>
                              <a:ea typeface="Tahoma" panose="020B0604030504040204" pitchFamily="34" charset="0"/>
                              <a:cs typeface="Tahoma" panose="020B0604030504040204" pitchFamily="34" charset="0"/>
                            </a:rPr>
                            <a:t> 60 Hz.</a:t>
                          </a: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Smoothing: Elimination des bruits par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ondelettes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Extraction de signaux ECG / EGM non stimulés et les classer en normal ou FA.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a:effectLst/>
                              <a:latin typeface="Tahoma" panose="020B0604030504040204" pitchFamily="34" charset="0"/>
                              <a:ea typeface="Tahoma" panose="020B0604030504040204" pitchFamily="34" charset="0"/>
                              <a:cs typeface="Tahoma" panose="020B0604030504040204" pitchFamily="34" charset="0"/>
                            </a:rPr>
                            <a:t>SVM</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Domaine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temporel</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VFC et les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signaux</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ECG/EGM</a:t>
                          </a:r>
                          <a:endParaRPr lang="en-US" sz="1200" b="0" baseline="0" dirty="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Ecart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type •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 coefficient d'asymétrie (</a:t>
                          </a:r>
                          <a:r>
                            <a:rPr lang="fr-FR" sz="1200" b="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Sk</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skewness</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le coefficient d'aplatissement (K, </a:t>
                          </a:r>
                          <a:r>
                            <a:rPr lang="fr-FR" sz="1200" b="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kurtosis</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La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moyenne</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quadratique</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en-US" sz="1200" b="0" dirty="0" smtClean="0">
                              <a:latin typeface="Tahoma" panose="020B0604030504040204" pitchFamily="34" charset="0"/>
                              <a:ea typeface="Tahoma" panose="020B0604030504040204" pitchFamily="34" charset="0"/>
                              <a:cs typeface="Tahoma" panose="020B0604030504040204" pitchFamily="34" charset="0"/>
                            </a:rPr>
                            <a:t>(RMSSD) </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des intervals RR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successifs</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et de la VFC.</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799346">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Fréquentiel: •</a:t>
                          </a:r>
                          <a:r>
                            <a:rPr lang="fr-FR" sz="1200" b="0" dirty="0" smtClean="0">
                              <a:effectLst/>
                              <a:latin typeface="Tahoma" panose="020B0604030504040204" pitchFamily="34" charset="0"/>
                              <a:ea typeface="Tahoma" panose="020B0604030504040204" pitchFamily="34" charset="0"/>
                              <a:cs typeface="Tahoma" panose="020B0604030504040204" pitchFamily="34" charset="0"/>
                            </a:rPr>
                            <a:t>Intégrale de la densité spectrale de puissance dans la bande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de 0 à 250 Hz qui correspond à la</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f</a:t>
                          </a:r>
                          <a:r>
                            <a:rPr lang="fr-FR" sz="1200" b="0" dirty="0" smtClean="0">
                              <a:effectLst/>
                              <a:latin typeface="Tahoma" panose="020B0604030504040204" pitchFamily="34" charset="0"/>
                              <a:ea typeface="Tahoma" panose="020B0604030504040204" pitchFamily="34" charset="0"/>
                              <a:cs typeface="Tahoma" panose="020B0604030504040204" pitchFamily="34" charset="0"/>
                            </a:rPr>
                            <a:t>réquence de </a:t>
                          </a:r>
                          <a:r>
                            <a:rPr lang="fr-FR" sz="1200" b="0" dirty="0" err="1" smtClean="0">
                              <a:effectLst/>
                              <a:latin typeface="Tahoma" panose="020B0604030504040204" pitchFamily="34" charset="0"/>
                              <a:ea typeface="Tahoma" panose="020B0604030504040204" pitchFamily="34" charset="0"/>
                              <a:cs typeface="Tahoma" panose="020B0604030504040204" pitchFamily="34" charset="0"/>
                            </a:rPr>
                            <a:t>Nyquist</a:t>
                          </a:r>
                          <a:r>
                            <a:rPr lang="fr-FR" sz="1200" b="0" dirty="0" smtClean="0">
                              <a:effectLst/>
                              <a:latin typeface="Tahoma" panose="020B0604030504040204" pitchFamily="34" charset="0"/>
                              <a:ea typeface="Tahoma" panose="020B0604030504040204" pitchFamily="34" charset="0"/>
                              <a:cs typeface="Tahoma" panose="020B0604030504040204" pitchFamily="34" charset="0"/>
                            </a:rPr>
                            <a:t> FN=</a:t>
                          </a:r>
                          <a14:m>
                            <m:oMath xmlns:m="http://schemas.openxmlformats.org/officeDocument/2006/math">
                              <m:f>
                                <m:fPr>
                                  <m:ctrlPr>
                                    <a:rPr lang="fr-FR" sz="1200" b="0" i="1" smtClean="0">
                                      <a:effectLst/>
                                      <a:latin typeface="Cambria Math" panose="02040503050406030204" pitchFamily="18" charset="0"/>
                                      <a:ea typeface="Tahoma" panose="020B0604030504040204" pitchFamily="34" charset="0"/>
                                      <a:cs typeface="Tahoma" panose="020B0604030504040204" pitchFamily="34" charset="0"/>
                                    </a:rPr>
                                  </m:ctrlPr>
                                </m:fPr>
                                <m:num>
                                  <m:r>
                                    <a:rPr lang="en-US" sz="1200" b="0" i="1" smtClean="0">
                                      <a:effectLst/>
                                      <a:latin typeface="Cambria Math" panose="02040503050406030204" pitchFamily="18" charset="0"/>
                                      <a:ea typeface="Tahoma" panose="020B0604030504040204" pitchFamily="34" charset="0"/>
                                      <a:cs typeface="Tahoma" panose="020B0604030504040204" pitchFamily="34" charset="0"/>
                                    </a:rPr>
                                    <m:t>𝐹𝑠</m:t>
                                  </m:r>
                                </m:num>
                                <m:den>
                                  <m:r>
                                    <a:rPr lang="en-US" sz="1200" b="0" i="1" smtClean="0">
                                      <a:effectLst/>
                                      <a:latin typeface="Cambria Math" panose="02040503050406030204" pitchFamily="18" charset="0"/>
                                      <a:ea typeface="Tahoma" panose="020B0604030504040204" pitchFamily="34" charset="0"/>
                                      <a:cs typeface="Tahoma" panose="020B0604030504040204" pitchFamily="34" charset="0"/>
                                    </a:rPr>
                                    <m:t>2</m:t>
                                  </m:r>
                                </m:den>
                              </m:f>
                            </m:oMath>
                          </a14:m>
                          <a:r>
                            <a:rPr lang="en-US" sz="1200" b="0" dirty="0" smtClean="0">
                              <a:effectLst/>
                              <a:latin typeface="Tahoma" panose="020B0604030504040204" pitchFamily="34" charset="0"/>
                              <a:ea typeface="Tahoma" panose="020B0604030504040204" pitchFamily="34" charset="0"/>
                              <a:cs typeface="Tahoma" panose="020B0604030504040204" pitchFamily="34" charset="0"/>
                            </a:rPr>
                            <a:t> (pour le signal ECG/EGM).</a:t>
                          </a: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r>
                            <a:rPr lang="fr-FR" sz="1200" b="0" dirty="0" smtClean="0">
                              <a:effectLst/>
                              <a:latin typeface="Tahoma" panose="020B0604030504040204" pitchFamily="34" charset="0"/>
                              <a:ea typeface="Tahoma" panose="020B0604030504040204" pitchFamily="34" charset="0"/>
                              <a:cs typeface="Tahoma" panose="020B0604030504040204" pitchFamily="34" charset="0"/>
                            </a:rPr>
                            <a:t>Intégrale de puissance sous le </a:t>
                          </a:r>
                          <a:r>
                            <a:rPr lang="fr-FR" sz="1200" b="0" dirty="0" err="1" smtClean="0">
                              <a:effectLst/>
                              <a:latin typeface="Tahoma" panose="020B0604030504040204" pitchFamily="34" charset="0"/>
                              <a:ea typeface="Tahoma" panose="020B0604030504040204" pitchFamily="34" charset="0"/>
                              <a:cs typeface="Tahoma" panose="020B0604030504040204" pitchFamily="34" charset="0"/>
                            </a:rPr>
                            <a:t>périodogramme</a:t>
                          </a:r>
                          <a:r>
                            <a:rPr lang="fr-FR" sz="1200" b="0" dirty="0" smtClean="0">
                              <a:effectLst/>
                              <a:latin typeface="Tahoma" panose="020B0604030504040204" pitchFamily="34" charset="0"/>
                              <a:ea typeface="Tahoma" panose="020B0604030504040204" pitchFamily="34" charset="0"/>
                              <a:cs typeface="Tahoma" panose="020B0604030504040204" pitchFamily="34" charset="0"/>
                            </a:rPr>
                            <a:t> de </a:t>
                          </a:r>
                          <a:r>
                            <a:rPr lang="fr-FR" sz="1200" b="0" dirty="0" err="1" smtClean="0">
                              <a:effectLst/>
                              <a:latin typeface="Tahoma" panose="020B0604030504040204" pitchFamily="34" charset="0"/>
                              <a:ea typeface="Tahoma" panose="020B0604030504040204" pitchFamily="34" charset="0"/>
                              <a:cs typeface="Tahoma" panose="020B0604030504040204" pitchFamily="34" charset="0"/>
                            </a:rPr>
                            <a:t>Lomb-Scalarge</a:t>
                          </a:r>
                          <a:r>
                            <a:rPr lang="fr-FR" sz="1200" b="0" dirty="0" smtClean="0">
                              <a:effectLst/>
                              <a:latin typeface="Tahoma" panose="020B0604030504040204" pitchFamily="34" charset="0"/>
                              <a:ea typeface="Tahoma" panose="020B0604030504040204" pitchFamily="34" charset="0"/>
                              <a:cs typeface="Tahoma" panose="020B0604030504040204" pitchFamily="34" charset="0"/>
                            </a:rPr>
                            <a:t> des intervalles RR qui est considérée en raison de la nature d'échantillonnage non uniforme de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la série chronologique RR</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pour la VFC.</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506046">
                    <a:tc vMerge="1">
                      <a:txBody>
                        <a:bodyPr/>
                        <a:lstStyle/>
                        <a:p>
                          <a:endParaRPr lang="en-US"/>
                        </a:p>
                      </a:txBody>
                      <a:tcPr/>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Entropie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approximative</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ApEn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Les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écarts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types SD</a:t>
                          </a:r>
                          <a:r>
                            <a:rPr lang="en-US" sz="1200" b="0" baseline="-25000" dirty="0" smtClean="0">
                              <a:effectLst/>
                              <a:latin typeface="Tahoma" panose="020B0604030504040204" pitchFamily="34" charset="0"/>
                              <a:ea typeface="Tahoma" panose="020B0604030504040204" pitchFamily="34" charset="0"/>
                              <a:cs typeface="Tahoma" panose="020B0604030504040204" pitchFamily="34" charset="0"/>
                            </a:rPr>
                            <a:t>1</a:t>
                          </a:r>
                          <a:r>
                            <a:rPr lang="en-US" sz="1200" b="0" dirty="0" smtClean="0">
                              <a:effectLst/>
                              <a:latin typeface="Tahoma" panose="020B0604030504040204" pitchFamily="34" charset="0"/>
                              <a:ea typeface="Tahoma" panose="020B0604030504040204" pitchFamily="34" charset="0"/>
                              <a:cs typeface="Tahoma" panose="020B0604030504040204" pitchFamily="34" charset="0"/>
                            </a:rPr>
                            <a:t> Et SD</a:t>
                          </a:r>
                          <a:r>
                            <a:rPr lang="en-US" sz="1200" b="0" baseline="-25000" dirty="0" smtClean="0">
                              <a:effectLst/>
                              <a:latin typeface="Tahoma" panose="020B0604030504040204" pitchFamily="34" charset="0"/>
                              <a:ea typeface="Tahoma" panose="020B0604030504040204" pitchFamily="34" charset="0"/>
                              <a:cs typeface="Tahoma" panose="020B0604030504040204" pitchFamily="34" charset="0"/>
                            </a:rPr>
                            <a:t>2  </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du</a:t>
                          </a:r>
                          <a:r>
                            <a:rPr lang="en-US" sz="1200" b="0" baseline="-2500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tx1"/>
                              </a:solidFill>
                              <a:effectLst/>
                              <a:latin typeface="+mn-lt"/>
                              <a:ea typeface="+mn-ea"/>
                              <a:cs typeface="+mn-cs"/>
                            </a:rPr>
                            <a:t>diagramme de Poincaré d'un enregistrement de variabilité de la fréquence cardiaque </a:t>
                          </a: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84.9%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Sensibilité:66.7%</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:97%</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14:m>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Tahoma" panose="020B0604030504040204" pitchFamily="34" charset="0"/>
                                </a:rPr>
                                <m:t>×</m:t>
                              </m:r>
                            </m:oMath>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:93.5%</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438815">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Limitations</a:t>
                          </a:r>
                        </a:p>
                      </a:txBody>
                      <a:tcPr marL="51228" marR="51228" marT="0" marB="0"/>
                    </a:tc>
                    <a:tc gridSpan="7">
                      <a:txBody>
                        <a:bodyPr/>
                        <a:lstStyle/>
                        <a:p>
                          <a:pPr marL="0" marR="0">
                            <a:lnSpc>
                              <a:spcPct val="107000"/>
                            </a:lnSpc>
                            <a:spcBef>
                              <a:spcPts val="0"/>
                            </a:spcBef>
                            <a:spcAft>
                              <a:spcPts val="0"/>
                            </a:spcAft>
                          </a:pPr>
                          <a:r>
                            <a:rPr lang="fr-FR" sz="1200" b="0">
                              <a:effectLst/>
                              <a:latin typeface="Tahoma" panose="020B0604030504040204" pitchFamily="34" charset="0"/>
                              <a:ea typeface="Tahoma" panose="020B0604030504040204" pitchFamily="34" charset="0"/>
                              <a:cs typeface="Tahoma" panose="020B0604030504040204" pitchFamily="34" charset="0"/>
                            </a:rPr>
                            <a:t>Extraction des données stimulées et non stimulées et difficulté de détection de l’onde P</a:t>
                          </a:r>
                          <a:endParaRPr lang="en-US" sz="1200" b="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438815">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Perspectives</a:t>
                          </a:r>
                        </a:p>
                      </a:txBody>
                      <a:tcPr marL="51228" marR="51228" marT="0" marB="0"/>
                    </a:tc>
                    <a:tc gridSpan="7">
                      <a:txBody>
                        <a:bodyPr/>
                        <a:lstStyle/>
                        <a:p>
                          <a:pPr marL="0" marR="0">
                            <a:lnSpc>
                              <a:spcPct val="107000"/>
                            </a:lnSpc>
                            <a:spcBef>
                              <a:spcPts val="0"/>
                            </a:spcBef>
                            <a:spcAft>
                              <a:spcPts val="0"/>
                            </a:spcAft>
                          </a:pPr>
                          <a:r>
                            <a:rPr lang="fr-FR" sz="1200" b="0" dirty="0">
                              <a:effectLst/>
                              <a:latin typeface="Tahoma" panose="020B0604030504040204" pitchFamily="34" charset="0"/>
                              <a:ea typeface="Tahoma" panose="020B0604030504040204" pitchFamily="34" charset="0"/>
                              <a:cs typeface="Tahoma" panose="020B0604030504040204" pitchFamily="34" charset="0"/>
                            </a:rPr>
                            <a:t>Les travaux futurs peuvent inclure l'examen de différents horizons de prédiction pour maximiser la sensibilité pour PAF.</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670319266"/>
                  </p:ext>
                </p:extLst>
              </p:nvPr>
            </p:nvGraphicFramePr>
            <p:xfrm>
              <a:off x="1311579" y="1331261"/>
              <a:ext cx="10476014" cy="5221679"/>
            </p:xfrm>
            <a:graphic>
              <a:graphicData uri="http://schemas.openxmlformats.org/drawingml/2006/table">
                <a:tbl>
                  <a:tblPr firstRow="1" firstCol="1" bandRow="1">
                    <a:tableStyleId>{5C22544A-7EE6-4342-B048-85BDC9FD1C3A}</a:tableStyleId>
                  </a:tblPr>
                  <a:tblGrid>
                    <a:gridCol w="2519574"/>
                    <a:gridCol w="1326073"/>
                    <a:gridCol w="1326074"/>
                    <a:gridCol w="1326073"/>
                    <a:gridCol w="414671"/>
                    <a:gridCol w="911403"/>
                    <a:gridCol w="1326073"/>
                    <a:gridCol w="1326073"/>
                  </a:tblGrid>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18-Titre</a:t>
                          </a:r>
                        </a:p>
                      </a:txBody>
                      <a:tcPr marL="51228" marR="51228" marT="0" marB="0"/>
                    </a:tc>
                    <a:tc gridSpan="7">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A New Algorithm for Short Term Prediction of Persistent Atrial Fibrillation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a:effectLst/>
                              <a:latin typeface="Tahoma" panose="020B0604030504040204" pitchFamily="34" charset="0"/>
                              <a:ea typeface="Tahoma" panose="020B0604030504040204" pitchFamily="34" charset="0"/>
                              <a:cs typeface="Tahoma" panose="020B0604030504040204" pitchFamily="34" charset="0"/>
                            </a:rPr>
                            <a:t>2017</a:t>
                          </a: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3">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Hisham</a:t>
                          </a:r>
                          <a:r>
                            <a:rPr lang="en-US" sz="1200" b="0" dirty="0" smtClean="0">
                              <a:effectLst/>
                              <a:latin typeface="Tahoma" panose="020B0604030504040204" pitchFamily="34" charset="0"/>
                              <a:ea typeface="Tahoma" panose="020B0604030504040204" pitchFamily="34" charset="0"/>
                              <a:cs typeface="Tahoma" panose="020B0604030504040204" pitchFamily="34" charset="0"/>
                            </a:rPr>
                            <a:t> ElMoaqet1,et all</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dirty="0">
                              <a:effectLst/>
                              <a:latin typeface="Tahoma" panose="020B0604030504040204" pitchFamily="34" charset="0"/>
                              <a:ea typeface="Tahoma" panose="020B0604030504040204" pitchFamily="34" charset="0"/>
                              <a:cs typeface="Tahoma" panose="020B0604030504040204" pitchFamily="34" charset="0"/>
                            </a:rPr>
                            <a:t>33 moutons pour 18 semaines à une fréquence 500 Hz</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82828">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médiane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d’ordre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35 pour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a:t>
                          </a:r>
                        </a:p>
                        <a:p>
                          <a:pPr marL="0" marR="0">
                            <a:lnSpc>
                              <a:spcPct val="107000"/>
                            </a:lnSpc>
                            <a:spcBef>
                              <a:spcPts val="0"/>
                            </a:spcBef>
                            <a:spcAft>
                              <a:spcPts val="0"/>
                            </a:spcAft>
                          </a:pP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a:t>
                          </a:r>
                          <a:r>
                            <a:rPr lang="en-US" sz="1200" b="0" dirty="0" err="1" smtClean="0">
                              <a:latin typeface="Tahoma" panose="020B0604030504040204" pitchFamily="34" charset="0"/>
                              <a:ea typeface="Tahoma" panose="020B0604030504040204" pitchFamily="34" charset="0"/>
                              <a:cs typeface="Tahoma" panose="020B0604030504040204" pitchFamily="34" charset="0"/>
                            </a:rPr>
                            <a:t>butterworth</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d’ordre</a:t>
                          </a:r>
                          <a:r>
                            <a:rPr lang="en-US" sz="1200" b="0" dirty="0" smtClean="0">
                              <a:latin typeface="Tahoma" panose="020B0604030504040204" pitchFamily="34" charset="0"/>
                              <a:ea typeface="Tahoma" panose="020B0604030504040204" pitchFamily="34" charset="0"/>
                              <a:cs typeface="Tahoma" panose="020B0604030504040204" pitchFamily="34" charset="0"/>
                            </a:rPr>
                            <a:t> 7 pour </a:t>
                          </a:r>
                          <a:r>
                            <a:rPr lang="en-US" sz="1200" b="0" dirty="0" err="1" smtClean="0">
                              <a:latin typeface="Tahoma" panose="020B0604030504040204" pitchFamily="34" charset="0"/>
                              <a:ea typeface="Tahoma" panose="020B0604030504040204" pitchFamily="34" charset="0"/>
                              <a:cs typeface="Tahoma" panose="020B0604030504040204" pitchFamily="34" charset="0"/>
                            </a:rPr>
                            <a:t>éliminer</a:t>
                          </a:r>
                          <a:r>
                            <a:rPr lang="en-US" sz="1200" b="0" dirty="0" smtClean="0">
                              <a:latin typeface="Tahoma" panose="020B0604030504040204" pitchFamily="34" charset="0"/>
                              <a:ea typeface="Tahoma" panose="020B0604030504040204" pitchFamily="34" charset="0"/>
                              <a:cs typeface="Tahoma" panose="020B0604030504040204" pitchFamily="34" charset="0"/>
                            </a:rPr>
                            <a:t> la </a:t>
                          </a:r>
                          <a:r>
                            <a:rPr lang="en-US" sz="1200" b="0" dirty="0" err="1" smtClean="0">
                              <a:latin typeface="Tahoma" panose="020B0604030504040204" pitchFamily="34" charset="0"/>
                              <a:ea typeface="Tahoma" panose="020B0604030504040204" pitchFamily="34" charset="0"/>
                              <a:cs typeface="Tahoma" panose="020B0604030504040204" pitchFamily="34" charset="0"/>
                            </a:rPr>
                            <a:t>ligne</a:t>
                          </a:r>
                          <a:r>
                            <a:rPr lang="en-US" sz="1200" b="0" dirty="0" smtClean="0">
                              <a:latin typeface="Tahoma" panose="020B0604030504040204" pitchFamily="34" charset="0"/>
                              <a:ea typeface="Tahoma" panose="020B0604030504040204" pitchFamily="34" charset="0"/>
                              <a:cs typeface="Tahoma" panose="020B0604030504040204" pitchFamily="34" charset="0"/>
                            </a:rPr>
                            <a:t> </a:t>
                          </a:r>
                          <a:r>
                            <a:rPr lang="en-US" sz="1200" b="0" dirty="0" err="1" smtClean="0">
                              <a:latin typeface="Tahoma" panose="020B0604030504040204" pitchFamily="34" charset="0"/>
                              <a:ea typeface="Tahoma" panose="020B0604030504040204" pitchFamily="34" charset="0"/>
                              <a:cs typeface="Tahoma" panose="020B0604030504040204" pitchFamily="34" charset="0"/>
                            </a:rPr>
                            <a:t>électrique</a:t>
                          </a:r>
                          <a:r>
                            <a:rPr lang="en-US" sz="1200" b="0" dirty="0" smtClean="0">
                              <a:latin typeface="Tahoma" panose="020B0604030504040204" pitchFamily="34" charset="0"/>
                              <a:ea typeface="Tahoma" panose="020B0604030504040204" pitchFamily="34" charset="0"/>
                              <a:cs typeface="Tahoma" panose="020B0604030504040204" pitchFamily="34" charset="0"/>
                            </a:rPr>
                            <a:t> de </a:t>
                          </a:r>
                          <a:r>
                            <a:rPr lang="en-US" sz="1200" b="0" dirty="0" err="1" smtClean="0">
                              <a:latin typeface="Tahoma" panose="020B0604030504040204" pitchFamily="34" charset="0"/>
                              <a:ea typeface="Tahoma" panose="020B0604030504040204" pitchFamily="34" charset="0"/>
                              <a:cs typeface="Tahoma" panose="020B0604030504040204" pitchFamily="34" charset="0"/>
                            </a:rPr>
                            <a:t>fréquence</a:t>
                          </a:r>
                          <a:r>
                            <a:rPr lang="en-US" sz="1200" b="0" dirty="0" smtClean="0">
                              <a:latin typeface="Tahoma" panose="020B0604030504040204" pitchFamily="34" charset="0"/>
                              <a:ea typeface="Tahoma" panose="020B0604030504040204" pitchFamily="34" charset="0"/>
                              <a:cs typeface="Tahoma" panose="020B0604030504040204" pitchFamily="34" charset="0"/>
                            </a:rPr>
                            <a:t> 60 Hz.</a:t>
                          </a: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Smoothing: Elimination des bruits par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ondelettes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Extraction de signaux ECG / EGM non stimulés et les classer en normal ou FA.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a:effectLst/>
                              <a:latin typeface="Tahoma" panose="020B0604030504040204" pitchFamily="34" charset="0"/>
                              <a:ea typeface="Tahoma" panose="020B0604030504040204" pitchFamily="34" charset="0"/>
                              <a:cs typeface="Tahoma" panose="020B0604030504040204" pitchFamily="34" charset="0"/>
                            </a:rPr>
                            <a:t>SVM</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9532">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Domaine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temporel</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pour La VFC et les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signaux</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ECG/EGM</a:t>
                          </a:r>
                          <a:endParaRPr lang="en-US" sz="1200" b="0" baseline="0" dirty="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Ecart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type •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 coefficient d'asymétrie (</a:t>
                          </a:r>
                          <a:r>
                            <a:rPr lang="fr-FR" sz="1200" b="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Sk</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skewness</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le coefficient d'aplatissement (K, </a:t>
                          </a:r>
                          <a:r>
                            <a:rPr lang="fr-FR" sz="1200" b="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kurtosis</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La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moyenne</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quadratique</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a:t>
                          </a:r>
                          <a:r>
                            <a:rPr lang="en-US" sz="1200" b="0" dirty="0" smtClean="0">
                              <a:latin typeface="Tahoma" panose="020B0604030504040204" pitchFamily="34" charset="0"/>
                              <a:ea typeface="Tahoma" panose="020B0604030504040204" pitchFamily="34" charset="0"/>
                              <a:cs typeface="Tahoma" panose="020B0604030504040204" pitchFamily="34" charset="0"/>
                            </a:rPr>
                            <a:t>(RMSSD) </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des intervals RR </a:t>
                          </a:r>
                          <a:r>
                            <a:rPr lang="en-US" sz="1200" dirty="0" err="1"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successifs</a:t>
                          </a:r>
                          <a:r>
                            <a:rPr lang="en-US" sz="1200" dirty="0" smtClean="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 et de la VFC.</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63981">
                    <a:tc vMerge="1">
                      <a:txBody>
                        <a:bodyPr/>
                        <a:lstStyle/>
                        <a:p>
                          <a:endParaRPr lang="en-US"/>
                        </a:p>
                      </a:txBody>
                      <a:tcPr/>
                    </a:tc>
                    <a:tc gridSpan="7">
                      <a:txBody>
                        <a:bodyPr/>
                        <a:lstStyle/>
                        <a:p>
                          <a:endParaRPr lang="en-US"/>
                        </a:p>
                      </a:txBody>
                      <a:tcPr marL="51228" marR="51228" marT="0" marB="0">
                        <a:blipFill rotWithShape="0">
                          <a:blip r:embed="rId3"/>
                          <a:stretch>
                            <a:fillRect l="-31700" t="-283803" r="-306" b="-228873"/>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2072">
                    <a:tc vMerge="1">
                      <a:txBody>
                        <a:bodyPr/>
                        <a:lstStyle/>
                        <a:p>
                          <a:endParaRPr lang="en-US"/>
                        </a:p>
                      </a:txBody>
                      <a:tcPr/>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Entropie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approximative</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ApEn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a:t>
                          </a:r>
                          <a:r>
                            <a:rPr lang="en-US" sz="1200" b="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écarts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types SD</a:t>
                          </a:r>
                          <a:r>
                            <a:rPr lang="en-US" sz="1200" b="0" baseline="-25000" dirty="0" smtClean="0">
                              <a:effectLst/>
                              <a:latin typeface="Tahoma" panose="020B0604030504040204" pitchFamily="34" charset="0"/>
                              <a:ea typeface="Tahoma" panose="020B0604030504040204" pitchFamily="34" charset="0"/>
                              <a:cs typeface="Tahoma" panose="020B0604030504040204" pitchFamily="34" charset="0"/>
                            </a:rPr>
                            <a:t>1</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Et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SD</a:t>
                          </a:r>
                          <a:r>
                            <a:rPr lang="en-US" sz="1200" b="0" baseline="-25000" dirty="0" smtClean="0">
                              <a:effectLst/>
                              <a:latin typeface="Tahoma" panose="020B0604030504040204" pitchFamily="34" charset="0"/>
                              <a:ea typeface="Tahoma" panose="020B0604030504040204" pitchFamily="34" charset="0"/>
                              <a:cs typeface="Tahoma" panose="020B0604030504040204" pitchFamily="34" charset="0"/>
                            </a:rPr>
                            <a:t>2  </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du</a:t>
                          </a:r>
                          <a:r>
                            <a:rPr lang="en-US" sz="1200" b="0" baseline="-2500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tx1"/>
                              </a:solidFill>
                              <a:effectLst/>
                              <a:latin typeface="+mn-lt"/>
                              <a:ea typeface="+mn-ea"/>
                              <a:cs typeface="+mn-cs"/>
                            </a:rPr>
                            <a:t>diagramme de Poincaré d'un enregistrement de variabilité de la fréquence cardiaque </a:t>
                          </a: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84.9%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Sensibilité:66.7%</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:97%</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1905556" r="-201376" b="-411111"/>
                          </a:stretch>
                        </a:blipFill>
                      </a:tcPr>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:93.5%</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r h="438815">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Limitations</a:t>
                          </a:r>
                        </a:p>
                      </a:txBody>
                      <a:tcPr marL="51228" marR="51228" marT="0" marB="0"/>
                    </a:tc>
                    <a:tc gridSpan="7">
                      <a:txBody>
                        <a:bodyPr/>
                        <a:lstStyle/>
                        <a:p>
                          <a:pPr marL="0" marR="0">
                            <a:lnSpc>
                              <a:spcPct val="107000"/>
                            </a:lnSpc>
                            <a:spcBef>
                              <a:spcPts val="0"/>
                            </a:spcBef>
                            <a:spcAft>
                              <a:spcPts val="0"/>
                            </a:spcAft>
                          </a:pPr>
                          <a:r>
                            <a:rPr lang="fr-FR" sz="1200" b="0">
                              <a:effectLst/>
                              <a:latin typeface="Tahoma" panose="020B0604030504040204" pitchFamily="34" charset="0"/>
                              <a:ea typeface="Tahoma" panose="020B0604030504040204" pitchFamily="34" charset="0"/>
                              <a:cs typeface="Tahoma" panose="020B0604030504040204" pitchFamily="34" charset="0"/>
                            </a:rPr>
                            <a:t>Extraction des données stimulées et non stimulées et difficulté de détection de l’onde P</a:t>
                          </a:r>
                          <a:endParaRPr lang="en-US" sz="1200" b="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8815">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Perspectives</a:t>
                          </a:r>
                        </a:p>
                      </a:txBody>
                      <a:tcPr marL="51228" marR="51228" marT="0" marB="0"/>
                    </a:tc>
                    <a:tc gridSpan="7">
                      <a:txBody>
                        <a:bodyPr/>
                        <a:lstStyle/>
                        <a:p>
                          <a:pPr marL="0" marR="0">
                            <a:lnSpc>
                              <a:spcPct val="107000"/>
                            </a:lnSpc>
                            <a:spcBef>
                              <a:spcPts val="0"/>
                            </a:spcBef>
                            <a:spcAft>
                              <a:spcPts val="0"/>
                            </a:spcAft>
                          </a:pPr>
                          <a:r>
                            <a:rPr lang="fr-FR" sz="1200" b="0" dirty="0">
                              <a:effectLst/>
                              <a:latin typeface="Tahoma" panose="020B0604030504040204" pitchFamily="34" charset="0"/>
                              <a:ea typeface="Tahoma" panose="020B0604030504040204" pitchFamily="34" charset="0"/>
                              <a:cs typeface="Tahoma" panose="020B0604030504040204" pitchFamily="34" charset="0"/>
                            </a:rPr>
                            <a:t>Les travaux futurs peuvent inclure l'examen de différents horizons de prédiction pour maximiser la sensibilité pour PAF.</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mc:Fallback>
      </mc:AlternateContent>
    </p:spTree>
    <p:extLst>
      <p:ext uri="{BB962C8B-B14F-4D97-AF65-F5344CB8AC3E}">
        <p14:creationId xmlns:p14="http://schemas.microsoft.com/office/powerpoint/2010/main" val="241347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19</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37</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598467693"/>
                  </p:ext>
                </p:extLst>
              </p:nvPr>
            </p:nvGraphicFramePr>
            <p:xfrm>
              <a:off x="1311579" y="1331261"/>
              <a:ext cx="10476014" cy="5355138"/>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19-Titre*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 Machine Learning Based Approach Using Combined Feature Vector and Mixture of Expert Classification on HRV Signal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2018</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Elias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Ebrahimzadeh,</a:t>
                          </a:r>
                          <a:r>
                            <a:rPr lang="en-US" sz="1200" dirty="0" err="1"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a:t>
                          </a:r>
                          <a:r>
                            <a:rPr lang="en-US" sz="12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 30 min </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moyenneur</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basse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causé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par la respiration du patient )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médiane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 bruit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secteur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(haute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dû</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à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l’alimentation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Pan-Tompkins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QRS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particulier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l’onde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enfin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 signal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prêt pour la collection des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caractéristtiques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Mixture of Experts Me , MLP , KNN et SVM</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 k-fold cross-validation method is employed :56 ECG</a:t>
                          </a:r>
                          <a:r>
                            <a:rPr lang="ar-LB"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dirty="0" smtClean="0">
                              <a:effectLst/>
                              <a:latin typeface="Tahoma" panose="020B0604030504040204" pitchFamily="34" charset="0"/>
                              <a:ea typeface="Tahoma" panose="020B0604030504040204" pitchFamily="34" charset="0"/>
                              <a:cs typeface="Tahoma" panose="020B0604030504040204" pitchFamily="34" charset="0"/>
                            </a:rPr>
                            <a:t> 10 parties (1 pour le test et 9 pour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l’entrainement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repété</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pour 15</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fois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Directe</a:t>
                          </a:r>
                          <a:r>
                            <a:rPr lang="en-US" sz="1200" dirty="0" smtClean="0">
                              <a:effectLst/>
                              <a:latin typeface="Tahoma" panose="020B0604030504040204" pitchFamily="34" charset="0"/>
                              <a:ea typeface="Tahoma" panose="020B0604030504040204" pitchFamily="34" charset="0"/>
                              <a:cs typeface="Tahoma" panose="020B0604030504040204" pitchFamily="34" charset="0"/>
                            </a:rPr>
                            <a:t> sur les intervals RR: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MNN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SDNN.</a:t>
                          </a:r>
                        </a:p>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différences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entre les </a:t>
                          </a:r>
                          <a:r>
                            <a:rPr lang="en-US" sz="1200" dirty="0" smtClean="0">
                              <a:effectLst/>
                              <a:latin typeface="Tahoma" panose="020B0604030504040204" pitchFamily="34" charset="0"/>
                              <a:ea typeface="Tahoma" panose="020B0604030504040204" pitchFamily="34" charset="0"/>
                              <a:cs typeface="Tahoma" panose="020B0604030504040204" pitchFamily="34" charset="0"/>
                            </a:rPr>
                            <a:t>intervals RR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quadratique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RMSSD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SDSD et le PNN50</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08818">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Fréquentiel: La</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d</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ensité</a:t>
                          </a:r>
                          <a:r>
                            <a:rPr lang="en-US" sz="1200" dirty="0" smtClean="0">
                              <a:effectLst/>
                              <a:latin typeface="Tahoma" panose="020B0604030504040204" pitchFamily="34" charset="0"/>
                              <a:ea typeface="Tahoma" panose="020B0604030504040204" pitchFamily="34" charset="0"/>
                              <a:cs typeface="Tahoma" panose="020B0604030504040204" pitchFamily="34" charset="0"/>
                            </a:rPr>
                            <a:t> de puissance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spectrale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sz="1200" i="1" smtClean="0">
                                      <a:effectLst/>
                                      <a:latin typeface="Cambria Math" panose="02040503050406030204" pitchFamily="18" charset="0"/>
                                      <a:ea typeface="Tahoma" panose="020B0604030504040204" pitchFamily="34" charset="0"/>
                                      <a:cs typeface="+mj-cs"/>
                                    </a:rPr>
                                  </m:ctrlPr>
                                </m:fPr>
                                <m:num>
                                  <m:r>
                                    <a:rPr lang="en-US" sz="1200" b="0" i="1" smtClean="0">
                                      <a:effectLst/>
                                      <a:latin typeface="Cambria Math" panose="02040503050406030204" pitchFamily="18" charset="0"/>
                                      <a:ea typeface="Tahoma" panose="020B0604030504040204" pitchFamily="34" charset="0"/>
                                      <a:cs typeface="+mj-cs"/>
                                    </a:rPr>
                                    <m:t>𝐵𝐹</m:t>
                                  </m:r>
                                </m:num>
                                <m:den>
                                  <m:r>
                                    <a:rPr lang="en-US" sz="1200" b="0" i="1" smtClean="0">
                                      <a:effectLst/>
                                      <a:latin typeface="Cambria Math" panose="02040503050406030204" pitchFamily="18" charset="0"/>
                                      <a:ea typeface="Tahoma" panose="020B0604030504040204" pitchFamily="34" charset="0"/>
                                      <a:cs typeface="+mj-cs"/>
                                    </a:rPr>
                                    <m:t>𝐻</m:t>
                                  </m:r>
                                  <m:r>
                                    <a:rPr lang="en-US" sz="1200" b="0" i="1" smtClean="0">
                                      <a:effectLst/>
                                      <a:latin typeface="Cambria Math" panose="02040503050406030204" pitchFamily="18" charset="0"/>
                                      <a:ea typeface="Tahoma" panose="020B0604030504040204" pitchFamily="34" charset="0"/>
                                      <a:cs typeface="+mj-cs"/>
                                    </a:rPr>
                                    <m:t>𝐹</m:t>
                                  </m:r>
                                </m:den>
                              </m:f>
                            </m:oMath>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Poincaré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L’analyse</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des fluctuations redresses DFA.</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5">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5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14:m>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94.6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96.29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93.1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382176">
                    <a:tc v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89.2</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92.30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86.66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KNN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r h="245630">
                    <a:tc v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91</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92.59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89.65</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MLP</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2"/>
                      </a:ext>
                    </a:extLst>
                  </a:tr>
                  <a:tr h="163068">
                    <a:tc v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98.2</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100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96.85</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ME</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3"/>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598467693"/>
                  </p:ext>
                </p:extLst>
              </p:nvPr>
            </p:nvGraphicFramePr>
            <p:xfrm>
              <a:off x="1311579" y="1331261"/>
              <a:ext cx="10476014" cy="5355138"/>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19-Titre*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 Machine Learning Based Approach Using Combined Feature Vector and Mixture of Expert Classification on HRV Signal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2018</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Elias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Ebrahimzadeh,</a:t>
                          </a:r>
                          <a:r>
                            <a:rPr lang="en-US" sz="1200" dirty="0" err="1"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a:t>
                          </a:r>
                          <a:r>
                            <a:rPr lang="en-US" sz="12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 30 min </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782828">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moyenneur</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basse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causé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par la respiration du patient )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médiane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 bruit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secteur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(haute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dû</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à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l’alimentation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Pan-Tompkins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QRS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particulier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l’onde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enfin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 signal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prêt pour la collection des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caractéristtiques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587121">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Mixture of Experts Me , MLP , KNN et SVM</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 k-fold cross-validation method is employed :56 ECG</a:t>
                          </a:r>
                          <a:r>
                            <a:rPr lang="ar-LB"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dirty="0" smtClean="0">
                              <a:effectLst/>
                              <a:latin typeface="Tahoma" panose="020B0604030504040204" pitchFamily="34" charset="0"/>
                              <a:ea typeface="Tahoma" panose="020B0604030504040204" pitchFamily="34" charset="0"/>
                              <a:cs typeface="Tahoma" panose="020B0604030504040204" pitchFamily="34" charset="0"/>
                            </a:rPr>
                            <a:t> 10 parties (1 pour le test et 9 pour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l’entrainement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repété</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pour 15</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fois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587121">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Directe</a:t>
                          </a:r>
                          <a:r>
                            <a:rPr lang="en-US" sz="1200" dirty="0" smtClean="0">
                              <a:effectLst/>
                              <a:latin typeface="Tahoma" panose="020B0604030504040204" pitchFamily="34" charset="0"/>
                              <a:ea typeface="Tahoma" panose="020B0604030504040204" pitchFamily="34" charset="0"/>
                              <a:cs typeface="Tahoma" panose="020B0604030504040204" pitchFamily="34" charset="0"/>
                            </a:rPr>
                            <a:t> sur les intervals RR: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MNN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SDNN.</a:t>
                          </a:r>
                        </a:p>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différences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entre les </a:t>
                          </a:r>
                          <a:r>
                            <a:rPr lang="en-US" sz="1200" dirty="0" smtClean="0">
                              <a:effectLst/>
                              <a:latin typeface="Tahoma" panose="020B0604030504040204" pitchFamily="34" charset="0"/>
                              <a:ea typeface="Tahoma" panose="020B0604030504040204" pitchFamily="34" charset="0"/>
                              <a:cs typeface="Tahoma" panose="020B0604030504040204" pitchFamily="34" charset="0"/>
                            </a:rPr>
                            <a:t>intervals RR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quadratique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RMSSD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SDSD et le PNN50</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508818">
                    <a:tc vMerge="1">
                      <a:txBody>
                        <a:bodyPr/>
                        <a:lstStyle/>
                        <a:p>
                          <a:endParaRPr lang="en-US"/>
                        </a:p>
                      </a:txBody>
                      <a:tcPr/>
                    </a:tc>
                    <a:tc gridSpan="7">
                      <a:txBody>
                        <a:bodyPr/>
                        <a:lstStyle/>
                        <a:p>
                          <a:endParaRPr lang="en-US"/>
                        </a:p>
                      </a:txBody>
                      <a:tcPr marL="51228" marR="51228" marT="0" marB="0">
                        <a:blipFill rotWithShape="0">
                          <a:blip r:embed="rId3"/>
                          <a:stretch>
                            <a:fillRect l="-31700" t="-596386" r="-306" b="-387952"/>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85494">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Poincaré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L’analyse</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des fluctuations redresses DFA.</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195707">
                    <a:tc rowSpan="5">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5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153125" r="-201376" b="-559375"/>
                          </a:stretch>
                        </a:blipFill>
                      </a:tcPr>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1957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94.6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96.29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93.1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253125" r="-201376" b="-459375"/>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253125" r="-102304" b="-459375"/>
                          </a:stretch>
                        </a:blipFill>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r h="382176">
                    <a:tc v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89.2</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92.30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86.66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1195238" r="-201376" b="-133333"/>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1195238" r="-102304" b="-133333"/>
                          </a:stretch>
                        </a:blipFill>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KNN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1"/>
                      </a:ext>
                    </a:extLst>
                  </a:tr>
                  <a:tr h="245630">
                    <a:tc v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91</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92.59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89.65</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040000" r="-201376" b="-110000"/>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040000" r="-102304" b="-110000"/>
                          </a:stretch>
                        </a:blipFill>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MLP</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2"/>
                      </a:ext>
                    </a:extLst>
                  </a:tr>
                  <a:tr h="195707">
                    <a:tc v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98.2</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100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96.85</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675000" r="-201376" b="-37500"/>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675000" r="-102304" b="-37500"/>
                          </a:stretch>
                        </a:blipFill>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ME</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3"/>
                      </a:ext>
                    </a:extLst>
                  </a:tr>
                </a:tbl>
              </a:graphicData>
            </a:graphic>
          </p:graphicFrame>
        </mc:Fallback>
      </mc:AlternateContent>
    </p:spTree>
    <p:extLst>
      <p:ext uri="{BB962C8B-B14F-4D97-AF65-F5344CB8AC3E}">
        <p14:creationId xmlns:p14="http://schemas.microsoft.com/office/powerpoint/2010/main" val="347596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20</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38</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4160606196"/>
                  </p:ext>
                </p:extLst>
              </p:nvPr>
            </p:nvGraphicFramePr>
            <p:xfrm>
              <a:off x="1311579" y="1331261"/>
              <a:ext cx="10476014" cy="4501485"/>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20-Titre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Prediction of paroxysmal atrial fibrillation based on non-linear analysis and spectrum and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bispectrum</a:t>
                          </a:r>
                          <a:r>
                            <a:rPr lang="en-US" sz="1200" dirty="0" smtClean="0">
                              <a:effectLst/>
                              <a:latin typeface="Tahoma" panose="020B0604030504040204" pitchFamily="34" charset="0"/>
                              <a:ea typeface="Tahoma" panose="020B0604030504040204" pitchFamily="34" charset="0"/>
                              <a:cs typeface="Tahoma" panose="020B0604030504040204" pitchFamily="34" charset="0"/>
                            </a:rPr>
                            <a:t> features of the heart rate variability signal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Maryam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Mohebbi</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 30 min </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passe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5-15 Hz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et le bruit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secteur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Pan-Tompkins et Hamilton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QRS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particulier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l’onde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enfin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 signal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reconstruit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SVM</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Directe</a:t>
                          </a:r>
                          <a:r>
                            <a:rPr lang="en-US" sz="1200" dirty="0" smtClean="0">
                              <a:effectLst/>
                              <a:latin typeface="Tahoma" panose="020B0604030504040204" pitchFamily="34" charset="0"/>
                              <a:ea typeface="Tahoma" panose="020B0604030504040204" pitchFamily="34" charset="0"/>
                              <a:cs typeface="Tahoma" panose="020B0604030504040204" pitchFamily="34" charset="0"/>
                            </a:rPr>
                            <a:t> sur les intervals RR: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MNN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SDNN.</a:t>
                          </a:r>
                        </a:p>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différences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entre les </a:t>
                          </a:r>
                          <a:r>
                            <a:rPr lang="en-US" sz="1200" dirty="0" smtClean="0">
                              <a:effectLst/>
                              <a:latin typeface="Tahoma" panose="020B0604030504040204" pitchFamily="34" charset="0"/>
                              <a:ea typeface="Tahoma" panose="020B0604030504040204" pitchFamily="34" charset="0"/>
                              <a:cs typeface="Tahoma" panose="020B0604030504040204" pitchFamily="34" charset="0"/>
                            </a:rPr>
                            <a:t>intervals RR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quadratique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RMSSD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SDSD et le PNN50</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08818">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Fréquentiel: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Densité</a:t>
                          </a:r>
                          <a:r>
                            <a:rPr lang="en-US" sz="1200" dirty="0" smtClean="0">
                              <a:effectLst/>
                              <a:latin typeface="Tahoma" panose="020B0604030504040204" pitchFamily="34" charset="0"/>
                              <a:ea typeface="Tahoma" panose="020B0604030504040204" pitchFamily="34" charset="0"/>
                              <a:cs typeface="Tahoma" panose="020B0604030504040204" pitchFamily="34" charset="0"/>
                            </a:rPr>
                            <a:t> de puissance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spectrale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sz="1200" i="1" kern="1200" smtClean="0">
                                      <a:solidFill>
                                        <a:schemeClr val="dk1"/>
                                      </a:solidFill>
                                      <a:effectLst/>
                                      <a:latin typeface="Cambria Math" panose="02040503050406030204" pitchFamily="18" charset="0"/>
                                      <a:ea typeface="Tahoma" panose="020B0604030504040204" pitchFamily="34" charset="0"/>
                                      <a:cs typeface="+mn-cs"/>
                                    </a:rPr>
                                  </m:ctrlPr>
                                </m:fPr>
                                <m:num>
                                  <m:r>
                                    <a:rPr lang="en-US" sz="1200" b="0" i="1" kern="1200" smtClean="0">
                                      <a:solidFill>
                                        <a:schemeClr val="dk1"/>
                                      </a:solidFill>
                                      <a:effectLst/>
                                      <a:latin typeface="Cambria Math" panose="02040503050406030204" pitchFamily="18" charset="0"/>
                                      <a:ea typeface="Tahoma" panose="020B0604030504040204" pitchFamily="34" charset="0"/>
                                      <a:cs typeface="+mn-cs"/>
                                    </a:rPr>
                                    <m:t>𝐵𝐹</m:t>
                                  </m:r>
                                </m:num>
                                <m:den>
                                  <m:r>
                                    <a:rPr lang="en-US" sz="1200" b="0" i="1" kern="1200" smtClean="0">
                                      <a:solidFill>
                                        <a:schemeClr val="dk1"/>
                                      </a:solidFill>
                                      <a:effectLst/>
                                      <a:latin typeface="Cambria Math" panose="02040503050406030204" pitchFamily="18" charset="0"/>
                                      <a:ea typeface="Tahoma" panose="020B0604030504040204" pitchFamily="34" charset="0"/>
                                      <a:cs typeface="+mn-cs"/>
                                    </a:rPr>
                                    <m:t>𝐻𝐹</m:t>
                                  </m:r>
                                </m:den>
                              </m:f>
                            </m:oMath>
                          </a14:m>
                          <a:r>
                            <a:rPr lang="fr-FR" sz="1200" b="0" dirty="0" smtClean="0">
                              <a:effectLst/>
                              <a:latin typeface="Tahoma" panose="020B0604030504040204" pitchFamily="34" charset="0"/>
                              <a:ea typeface="Tahoma" panose="020B0604030504040204" pitchFamily="34" charset="0"/>
                              <a:cs typeface="+mj-cs"/>
                            </a:rPr>
                            <a:t> pour </a:t>
                          </a:r>
                          <a:r>
                            <a:rPr lang="fr-FR" sz="1200" b="0" dirty="0" smtClean="0">
                              <a:effectLst/>
                              <a:latin typeface="Tahoma" panose="020B0604030504040204" pitchFamily="34" charset="0"/>
                              <a:ea typeface="Tahoma" panose="020B0604030504040204" pitchFamily="34" charset="0"/>
                              <a:cs typeface="+mj-cs"/>
                            </a:rPr>
                            <a:t>les BF , les HF et les fréquences de leur pics (un modèle AR à 16 ordres à la place de Fourier.)</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mj-cs"/>
                            </a:rPr>
                            <a:t>L’entropie </a:t>
                          </a:r>
                          <a:r>
                            <a:rPr lang="fr-FR" sz="1200" b="0" dirty="0" err="1" smtClean="0">
                              <a:effectLst/>
                              <a:latin typeface="Tahoma" panose="020B0604030504040204" pitchFamily="34" charset="0"/>
                              <a:ea typeface="Tahoma" panose="020B0604030504040204" pitchFamily="34" charset="0"/>
                              <a:cs typeface="+mj-cs"/>
                            </a:rPr>
                            <a:t>bispectral</a:t>
                          </a:r>
                          <a:r>
                            <a:rPr lang="fr-FR" sz="1200" b="0" baseline="0" dirty="0" smtClean="0">
                              <a:effectLst/>
                              <a:latin typeface="Tahoma" panose="020B0604030504040204" pitchFamily="34" charset="0"/>
                              <a:ea typeface="Tahoma" panose="020B0604030504040204" pitchFamily="34" charset="0"/>
                              <a:cs typeface="+mj-cs"/>
                            </a:rPr>
                            <a:t> normalisé , son racine </a:t>
                          </a:r>
                          <a:r>
                            <a:rPr lang="fr-FR" sz="1200" b="0" baseline="0" dirty="0" err="1" smtClean="0">
                              <a:effectLst/>
                              <a:latin typeface="Tahoma" panose="020B0604030504040204" pitchFamily="34" charset="0"/>
                              <a:ea typeface="Tahoma" panose="020B0604030504040204" pitchFamily="34" charset="0"/>
                              <a:cs typeface="+mj-cs"/>
                            </a:rPr>
                            <a:t>carr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é ,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la somme des amplitudes logarithmiques, le moment spectral de premier ordre , du deuxième ordre des amplitudes des éléments diagonaux dans le </a:t>
                          </a:r>
                          <a:r>
                            <a:rPr lang="fr-FR" sz="1200" b="0" baseline="0" dirty="0" err="1" smtClean="0">
                              <a:effectLst/>
                              <a:latin typeface="Tahoma" panose="020B0604030504040204" pitchFamily="34" charset="0"/>
                              <a:ea typeface="Tahoma" panose="020B0604030504040204" pitchFamily="34" charset="0"/>
                              <a:cs typeface="Tahoma" panose="020B0604030504040204" pitchFamily="34" charset="0"/>
                            </a:rPr>
                            <a:t>bispectre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smtClean="0">
                            <a:effectLst/>
                            <a:latin typeface="Tahoma" panose="020B0604030504040204" pitchFamily="34" charset="0"/>
                            <a:ea typeface="Tahoma" panose="020B0604030504040204" pitchFamily="34" charset="0"/>
                            <a:cs typeface="+mj-cs"/>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Poincaré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 et la simple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entropie</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dans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le cadre de prediction.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14:m>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96.3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93.1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4160606196"/>
                  </p:ext>
                </p:extLst>
              </p:nvPr>
            </p:nvGraphicFramePr>
            <p:xfrm>
              <a:off x="1311579" y="1331261"/>
              <a:ext cx="10476014" cy="4501485"/>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20-Titre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Prediction of paroxysmal atrial fibrillation based on non-linear analysis and spectrum and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bispectrum</a:t>
                          </a:r>
                          <a:r>
                            <a:rPr lang="en-US" sz="1200" dirty="0" smtClean="0">
                              <a:effectLst/>
                              <a:latin typeface="Tahoma" panose="020B0604030504040204" pitchFamily="34" charset="0"/>
                              <a:ea typeface="Tahoma" panose="020B0604030504040204" pitchFamily="34" charset="0"/>
                              <a:cs typeface="Tahoma" panose="020B0604030504040204" pitchFamily="34" charset="0"/>
                            </a:rPr>
                            <a:t> features of the heart rate variability signal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Maryam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Mohebbi</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 30 min </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782828">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passe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5-15 Hz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et le bruit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secteur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Pan-Tompkins et Hamilton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QRS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particulier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l’onde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enfin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 signal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reconstruit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SVM</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587121">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Directe</a:t>
                          </a:r>
                          <a:r>
                            <a:rPr lang="en-US" sz="1200" dirty="0" smtClean="0">
                              <a:effectLst/>
                              <a:latin typeface="Tahoma" panose="020B0604030504040204" pitchFamily="34" charset="0"/>
                              <a:ea typeface="Tahoma" panose="020B0604030504040204" pitchFamily="34" charset="0"/>
                              <a:cs typeface="Tahoma" panose="020B0604030504040204" pitchFamily="34" charset="0"/>
                            </a:rPr>
                            <a:t> sur les intervals RR: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MNN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SDNN.</a:t>
                          </a:r>
                        </a:p>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différences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entre les </a:t>
                          </a:r>
                          <a:r>
                            <a:rPr lang="en-US" sz="1200" dirty="0" smtClean="0">
                              <a:effectLst/>
                              <a:latin typeface="Tahoma" panose="020B0604030504040204" pitchFamily="34" charset="0"/>
                              <a:ea typeface="Tahoma" panose="020B0604030504040204" pitchFamily="34" charset="0"/>
                              <a:cs typeface="Tahoma" panose="020B0604030504040204" pitchFamily="34" charset="0"/>
                            </a:rPr>
                            <a:t>intervals RR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quadratique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RMSSD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dirty="0" smtClean="0">
                              <a:effectLst/>
                              <a:latin typeface="Tahoma" panose="020B0604030504040204" pitchFamily="34" charset="0"/>
                              <a:ea typeface="Tahoma" panose="020B0604030504040204" pitchFamily="34" charset="0"/>
                              <a:cs typeface="Tahoma" panose="020B0604030504040204" pitchFamily="34" charset="0"/>
                            </a:rPr>
                            <a:t> type SDSD et le PNN50</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846392">
                    <a:tc vMerge="1">
                      <a:txBody>
                        <a:bodyPr/>
                        <a:lstStyle/>
                        <a:p>
                          <a:endParaRPr lang="en-US"/>
                        </a:p>
                      </a:txBody>
                      <a:tcPr/>
                    </a:tc>
                    <a:tc gridSpan="7">
                      <a:txBody>
                        <a:bodyPr/>
                        <a:lstStyle/>
                        <a:p>
                          <a:endParaRPr lang="en-US"/>
                        </a:p>
                      </a:txBody>
                      <a:tcPr marL="51228" marR="51228" marT="0" marB="0">
                        <a:blipFill rotWithShape="0">
                          <a:blip r:embed="rId3"/>
                          <a:stretch>
                            <a:fillRect l="-31700" t="-312230" r="-306" b="-135252"/>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85494">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Poincaré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 et la simple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entropie</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dans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le cadre de prediction.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195707">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137500" r="-201376" b="-140625"/>
                          </a:stretch>
                        </a:blipFill>
                      </a:tcPr>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1957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2237500" r="-500917" b="-40625"/>
                          </a:stretch>
                        </a:blipFill>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96.3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93.1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237500" r="-201376" b="-40625"/>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237500" r="-102304" b="-40625"/>
                          </a:stretch>
                        </a:blipFill>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bl>
              </a:graphicData>
            </a:graphic>
          </p:graphicFrame>
        </mc:Fallback>
      </mc:AlternateContent>
    </p:spTree>
    <p:extLst>
      <p:ext uri="{BB962C8B-B14F-4D97-AF65-F5344CB8AC3E}">
        <p14:creationId xmlns:p14="http://schemas.microsoft.com/office/powerpoint/2010/main" val="4291743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21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39</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4157079954"/>
                  </p:ext>
                </p:extLst>
              </p:nvPr>
            </p:nvGraphicFramePr>
            <p:xfrm>
              <a:off x="1311579" y="1331261"/>
              <a:ext cx="10476014" cy="4557761"/>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21-Titre*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Paroxysmal atrial fibrillation prediction method with shorter HRV sequences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K.H. Boon </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 30 min </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passe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5-15 Hz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et le bruit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secteur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Pan-Tompkins et Hamilton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QRS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particulier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l’onde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L'algorithme génétique (GA) est ensuite utilisé pour sélectionner le sous-ensemble de fonctionnalités optimal</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SVM</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La </a:t>
                          </a:r>
                          <a:r>
                            <a:rPr lang="en-US" sz="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a:t>
                          </a:r>
                          <a:r>
                            <a:rPr lang="en-US" sz="1200" dirty="0" err="1" smtClean="0">
                              <a:latin typeface="Tahoma" panose="020B0604030504040204" pitchFamily="34" charset="0"/>
                              <a:ea typeface="Tahoma" panose="020B0604030504040204" pitchFamily="34" charset="0"/>
                              <a:cs typeface="Tahoma" panose="020B0604030504040204" pitchFamily="34" charset="0"/>
                            </a:rPr>
                            <a:t>oyenne</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l’écart</a:t>
                          </a:r>
                          <a:r>
                            <a:rPr lang="en-US" sz="1200" baseline="0" dirty="0" smtClean="0">
                              <a:latin typeface="Tahoma" panose="020B0604030504040204" pitchFamily="34" charset="0"/>
                              <a:ea typeface="Tahoma" panose="020B0604030504040204" pitchFamily="34" charset="0"/>
                              <a:cs typeface="Tahoma" panose="020B0604030504040204" pitchFamily="34" charset="0"/>
                            </a:rPr>
                            <a:t> type </a:t>
                          </a:r>
                          <a:r>
                            <a:rPr lang="en-US" sz="1200" dirty="0" smtClean="0">
                              <a:latin typeface="Tahoma" panose="020B0604030504040204" pitchFamily="34" charset="0"/>
                              <a:ea typeface="Tahoma" panose="020B0604030504040204" pitchFamily="34" charset="0"/>
                              <a:cs typeface="Tahoma" panose="020B0604030504040204" pitchFamily="34" charset="0"/>
                            </a:rPr>
                            <a:t>(SDRR), la </a:t>
                          </a:r>
                          <a:r>
                            <a:rPr lang="en-US" sz="1200" dirty="0" err="1" smtClean="0">
                              <a:latin typeface="Tahoma" panose="020B0604030504040204" pitchFamily="34" charset="0"/>
                              <a:ea typeface="Tahoma" panose="020B0604030504040204" pitchFamily="34" charset="0"/>
                              <a:cs typeface="Tahoma" panose="020B0604030504040204" pitchFamily="34" charset="0"/>
                            </a:rPr>
                            <a:t>moyenne</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quadratique</a:t>
                          </a:r>
                          <a:r>
                            <a:rPr lang="en-US" sz="1200" dirty="0" smtClean="0">
                              <a:latin typeface="Tahoma" panose="020B0604030504040204" pitchFamily="34" charset="0"/>
                              <a:ea typeface="Tahoma" panose="020B0604030504040204" pitchFamily="34" charset="0"/>
                              <a:cs typeface="Tahoma" panose="020B0604030504040204" pitchFamily="34" charset="0"/>
                            </a:rPr>
                            <a:t> entre les</a:t>
                          </a:r>
                          <a:r>
                            <a:rPr lang="en-US" sz="1200" baseline="0" dirty="0" smtClean="0">
                              <a:latin typeface="Tahoma" panose="020B0604030504040204" pitchFamily="34" charset="0"/>
                              <a:ea typeface="Tahoma" panose="020B0604030504040204" pitchFamily="34" charset="0"/>
                              <a:cs typeface="Tahoma" panose="020B0604030504040204" pitchFamily="34" charset="0"/>
                            </a:rPr>
                            <a:t> intervals RR</a:t>
                          </a:r>
                          <a:r>
                            <a:rPr lang="en-US" sz="1200" dirty="0" smtClean="0">
                              <a:latin typeface="Tahoma" panose="020B0604030504040204" pitchFamily="34" charset="0"/>
                              <a:ea typeface="Tahoma" panose="020B0604030504040204" pitchFamily="34" charset="0"/>
                              <a:cs typeface="Tahoma" panose="020B0604030504040204" pitchFamily="34" charset="0"/>
                            </a:rPr>
                            <a:t> (RMSSD), Le </a:t>
                          </a:r>
                          <a:r>
                            <a:rPr lang="en-US" sz="1200" dirty="0" err="1" smtClean="0">
                              <a:latin typeface="Tahoma" panose="020B0604030504040204" pitchFamily="34" charset="0"/>
                              <a:ea typeface="Tahoma" panose="020B0604030504040204" pitchFamily="34" charset="0"/>
                              <a:cs typeface="Tahoma" panose="020B0604030504040204" pitchFamily="34" charset="0"/>
                            </a:rPr>
                            <a:t>nombre</a:t>
                          </a:r>
                          <a:r>
                            <a:rPr lang="en-US" sz="120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err="1" smtClean="0">
                              <a:latin typeface="Tahoma" panose="020B0604030504040204" pitchFamily="34" charset="0"/>
                              <a:ea typeface="Tahoma" panose="020B0604030504040204" pitchFamily="34" charset="0"/>
                              <a:cs typeface="Tahoma" panose="020B0604030504040204" pitchFamily="34" charset="0"/>
                            </a:rPr>
                            <a:t>adjacents</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séparé</a:t>
                          </a:r>
                          <a:r>
                            <a:rPr lang="en-US" sz="1200" dirty="0" smtClean="0">
                              <a:latin typeface="Tahoma" panose="020B0604030504040204" pitchFamily="34" charset="0"/>
                              <a:ea typeface="Tahoma" panose="020B0604030504040204" pitchFamily="34" charset="0"/>
                              <a:cs typeface="Tahoma" panose="020B0604030504040204" pitchFamily="34" charset="0"/>
                            </a:rPr>
                            <a:t> par plus</a:t>
                          </a:r>
                          <a:r>
                            <a:rPr lang="en-US" sz="1200" baseline="0" dirty="0" smtClean="0">
                              <a:latin typeface="Tahoma" panose="020B0604030504040204" pitchFamily="34" charset="0"/>
                              <a:ea typeface="Tahoma" panose="020B0604030504040204" pitchFamily="34" charset="0"/>
                              <a:cs typeface="Tahoma" panose="020B0604030504040204" pitchFamily="34" charset="0"/>
                            </a:rPr>
                            <a:t> de </a:t>
                          </a:r>
                          <a:r>
                            <a:rPr lang="en-US" sz="1200" dirty="0" smtClean="0">
                              <a:latin typeface="Tahoma" panose="020B0604030504040204" pitchFamily="34" charset="0"/>
                              <a:ea typeface="Tahoma" panose="020B0604030504040204" pitchFamily="34" charset="0"/>
                              <a:cs typeface="Tahoma" panose="020B0604030504040204" pitchFamily="34" charset="0"/>
                            </a:rPr>
                            <a:t>50 </a:t>
                          </a:r>
                          <a:r>
                            <a:rPr lang="en-US" sz="1200" dirty="0" err="1" smtClean="0">
                              <a:latin typeface="Tahoma" panose="020B0604030504040204" pitchFamily="34" charset="0"/>
                              <a:ea typeface="Tahoma" panose="020B0604030504040204" pitchFamily="34" charset="0"/>
                              <a:cs typeface="Tahoma" panose="020B0604030504040204" pitchFamily="34" charset="0"/>
                            </a:rPr>
                            <a:t>ms</a:t>
                          </a:r>
                          <a:r>
                            <a:rPr lang="en-US" sz="1200" dirty="0" smtClean="0">
                              <a:latin typeface="Tahoma" panose="020B0604030504040204" pitchFamily="34" charset="0"/>
                              <a:ea typeface="Tahoma" panose="020B0604030504040204" pitchFamily="34" charset="0"/>
                              <a:cs typeface="Tahoma" panose="020B0604030504040204" pitchFamily="34" charset="0"/>
                            </a:rPr>
                            <a:t> (NN50), la </a:t>
                          </a:r>
                          <a:r>
                            <a:rPr lang="en-US" sz="1200" dirty="0" err="1" smtClean="0">
                              <a:latin typeface="Tahoma" panose="020B0604030504040204" pitchFamily="34" charset="0"/>
                              <a:ea typeface="Tahoma" panose="020B0604030504040204" pitchFamily="34" charset="0"/>
                              <a:cs typeface="Tahoma" panose="020B0604030504040204" pitchFamily="34" charset="0"/>
                            </a:rPr>
                            <a:t>somme</a:t>
                          </a:r>
                          <a:r>
                            <a:rPr lang="en-US" sz="1200" dirty="0" smtClean="0">
                              <a:latin typeface="Tahoma" panose="020B0604030504040204" pitchFamily="34" charset="0"/>
                              <a:ea typeface="Tahoma" panose="020B0604030504040204" pitchFamily="34" charset="0"/>
                              <a:cs typeface="Tahoma" panose="020B0604030504040204" pitchFamily="34" charset="0"/>
                            </a:rPr>
                            <a:t> des NN50 </a:t>
                          </a:r>
                          <a:r>
                            <a:rPr lang="en-US" sz="1200" dirty="0" err="1" smtClean="0">
                              <a:latin typeface="Tahoma" panose="020B0604030504040204" pitchFamily="34" charset="0"/>
                              <a:ea typeface="Tahoma" panose="020B0604030504040204" pitchFamily="34" charset="0"/>
                              <a:cs typeface="Tahoma" panose="020B0604030504040204" pitchFamily="34" charset="0"/>
                            </a:rPr>
                            <a:t>divisé</a:t>
                          </a:r>
                          <a:r>
                            <a:rPr lang="en-US" sz="1200" baseline="0" dirty="0" smtClean="0">
                              <a:latin typeface="Tahoma" panose="020B0604030504040204" pitchFamily="34" charset="0"/>
                              <a:ea typeface="Tahoma" panose="020B0604030504040204" pitchFamily="34" charset="0"/>
                              <a:cs typeface="Tahoma" panose="020B0604030504040204" pitchFamily="34" charset="0"/>
                            </a:rPr>
                            <a:t> par le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nombre</a:t>
                          </a:r>
                          <a:r>
                            <a:rPr lang="en-US" sz="1200" baseline="0" dirty="0" smtClean="0">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totale</a:t>
                          </a:r>
                          <a:r>
                            <a:rPr lang="en-US" sz="1200" baseline="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smtClean="0">
                              <a:latin typeface="Tahoma" panose="020B0604030504040204" pitchFamily="34" charset="0"/>
                              <a:ea typeface="Tahoma" panose="020B0604030504040204" pitchFamily="34" charset="0"/>
                              <a:cs typeface="Tahoma" panose="020B0604030504040204" pitchFamily="34" charset="0"/>
                            </a:rPr>
                            <a:t>(pNN50), </a:t>
                          </a:r>
                          <a:r>
                            <a:rPr lang="en-US" sz="1200" dirty="0" err="1" smtClean="0">
                              <a:latin typeface="Tahoma" panose="020B0604030504040204" pitchFamily="34" charset="0"/>
                              <a:ea typeface="Tahoma" panose="020B0604030504040204" pitchFamily="34" charset="0"/>
                              <a:cs typeface="Tahoma" panose="020B0604030504040204" pitchFamily="34" charset="0"/>
                            </a:rPr>
                            <a:t>l’index</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triangulaire</a:t>
                          </a:r>
                          <a:r>
                            <a:rPr lang="en-US" sz="1200" dirty="0" smtClean="0">
                              <a:latin typeface="Tahoma" panose="020B0604030504040204" pitchFamily="34" charset="0"/>
                              <a:ea typeface="Tahoma" panose="020B0604030504040204" pitchFamily="34" charset="0"/>
                              <a:cs typeface="Tahoma" panose="020B0604030504040204" pitchFamily="34" charset="0"/>
                            </a:rPr>
                            <a:t> RR  (</a:t>
                          </a:r>
                          <a:r>
                            <a:rPr lang="en-US" sz="1200" dirty="0" err="1" smtClean="0">
                              <a:latin typeface="Tahoma" panose="020B0604030504040204" pitchFamily="34" charset="0"/>
                              <a:ea typeface="Tahoma" panose="020B0604030504040204" pitchFamily="34" charset="0"/>
                              <a:cs typeface="Tahoma" panose="020B0604030504040204" pitchFamily="34" charset="0"/>
                            </a:rPr>
                            <a:t>RRTri</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08818">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Fréquentiel: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densité</a:t>
                          </a:r>
                          <a:r>
                            <a:rPr lang="en-US" sz="1200" dirty="0" smtClean="0">
                              <a:effectLst/>
                              <a:latin typeface="Tahoma" panose="020B0604030504040204" pitchFamily="34" charset="0"/>
                              <a:ea typeface="Tahoma" panose="020B0604030504040204" pitchFamily="34" charset="0"/>
                              <a:cs typeface="Tahoma" panose="020B0604030504040204" pitchFamily="34" charset="0"/>
                            </a:rPr>
                            <a:t> de puissance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spectrale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sz="1200" i="1" kern="1200" smtClean="0">
                                      <a:solidFill>
                                        <a:schemeClr val="dk1"/>
                                      </a:solidFill>
                                      <a:effectLst/>
                                      <a:latin typeface="Cambria Math" panose="02040503050406030204" pitchFamily="18" charset="0"/>
                                      <a:ea typeface="Tahoma" panose="020B0604030504040204" pitchFamily="34" charset="0"/>
                                      <a:cs typeface="+mn-cs"/>
                                    </a:rPr>
                                  </m:ctrlPr>
                                </m:fPr>
                                <m:num>
                                  <m:r>
                                    <a:rPr lang="en-US" sz="1200" b="0" i="1" kern="1200" smtClean="0">
                                      <a:solidFill>
                                        <a:schemeClr val="dk1"/>
                                      </a:solidFill>
                                      <a:effectLst/>
                                      <a:latin typeface="Cambria Math" panose="02040503050406030204" pitchFamily="18" charset="0"/>
                                      <a:ea typeface="Tahoma" panose="020B0604030504040204" pitchFamily="34" charset="0"/>
                                      <a:cs typeface="+mn-cs"/>
                                    </a:rPr>
                                    <m:t>𝐵𝐹</m:t>
                                  </m:r>
                                </m:num>
                                <m:den>
                                  <m:r>
                                    <a:rPr lang="en-US" sz="1200" b="0" i="1" kern="1200" smtClean="0">
                                      <a:solidFill>
                                        <a:schemeClr val="dk1"/>
                                      </a:solidFill>
                                      <a:effectLst/>
                                      <a:latin typeface="Cambria Math" panose="02040503050406030204" pitchFamily="18" charset="0"/>
                                      <a:ea typeface="Tahoma" panose="020B0604030504040204" pitchFamily="34" charset="0"/>
                                      <a:cs typeface="+mn-cs"/>
                                    </a:rPr>
                                    <m:t>𝐻𝐹</m:t>
                                  </m:r>
                                </m:den>
                              </m:f>
                            </m:oMath>
                          </a14:m>
                          <a:r>
                            <a:rPr lang="fr-FR" sz="1200" b="0" dirty="0" smtClean="0">
                              <a:effectLst/>
                              <a:latin typeface="Tahoma" panose="020B0604030504040204" pitchFamily="34" charset="0"/>
                              <a:ea typeface="Tahoma" panose="020B0604030504040204" pitchFamily="34" charset="0"/>
                              <a:cs typeface="+mj-cs"/>
                            </a:rPr>
                            <a:t> en </a:t>
                          </a:r>
                          <a:r>
                            <a:rPr lang="fr-FR" sz="1200" b="0" dirty="0" smtClean="0">
                              <a:effectLst/>
                              <a:latin typeface="Tahoma" panose="020B0604030504040204" pitchFamily="34" charset="0"/>
                              <a:ea typeface="Tahoma" panose="020B0604030504040204" pitchFamily="34" charset="0"/>
                              <a:cs typeface="+mj-cs"/>
                            </a:rPr>
                            <a:t>utilisant la TTF rapide</a:t>
                          </a:r>
                          <a:r>
                            <a:rPr lang="fr-FR" sz="1200" b="0" baseline="0" dirty="0" smtClean="0">
                              <a:effectLst/>
                              <a:latin typeface="Tahoma" panose="020B0604030504040204" pitchFamily="34" charset="0"/>
                              <a:ea typeface="Tahoma" panose="020B0604030504040204" pitchFamily="34" charset="0"/>
                              <a:cs typeface="+mj-cs"/>
                            </a:rPr>
                            <a:t> </a:t>
                          </a:r>
                          <a:r>
                            <a:rPr lang="fr-FR" sz="1200" b="0" dirty="0" smtClean="0">
                              <a:effectLst/>
                              <a:latin typeface="Tahoma" panose="020B0604030504040204" pitchFamily="34" charset="0"/>
                              <a:ea typeface="Tahoma" panose="020B0604030504040204" pitchFamily="34" charset="0"/>
                              <a:cs typeface="+mj-cs"/>
                            </a:rPr>
                            <a:t>un modèle AR (</a:t>
                          </a:r>
                          <a:r>
                            <a:rPr lang="fr-FR" sz="1200" b="0" dirty="0" err="1" smtClean="0">
                              <a:effectLst/>
                              <a:latin typeface="Tahoma" panose="020B0604030504040204" pitchFamily="34" charset="0"/>
                              <a:ea typeface="Tahoma" panose="020B0604030504040204" pitchFamily="34" charset="0"/>
                              <a:cs typeface="+mj-cs"/>
                            </a:rPr>
                            <a:t>auto-regressive</a:t>
                          </a:r>
                          <a:r>
                            <a:rPr lang="fr-FR" sz="1200" b="0" dirty="0" smtClean="0">
                              <a:effectLst/>
                              <a:latin typeface="Tahoma" panose="020B0604030504040204" pitchFamily="34" charset="0"/>
                              <a:ea typeface="Tahoma" panose="020B0604030504040204" pitchFamily="34" charset="0"/>
                              <a:cs typeface="+mj-cs"/>
                            </a:rPr>
                            <a:t>) à 16 ordres.</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mj-cs"/>
                            </a:rPr>
                            <a:t>L’entropie </a:t>
                          </a:r>
                          <a:r>
                            <a:rPr lang="fr-FR" sz="1200" b="0" dirty="0" err="1" smtClean="0">
                              <a:effectLst/>
                              <a:latin typeface="Tahoma" panose="020B0604030504040204" pitchFamily="34" charset="0"/>
                              <a:ea typeface="Tahoma" panose="020B0604030504040204" pitchFamily="34" charset="0"/>
                              <a:cs typeface="+mj-cs"/>
                            </a:rPr>
                            <a:t>bispectral</a:t>
                          </a:r>
                          <a:r>
                            <a:rPr lang="fr-FR" sz="1200" b="0" baseline="0" dirty="0" smtClean="0">
                              <a:effectLst/>
                              <a:latin typeface="Tahoma" panose="020B0604030504040204" pitchFamily="34" charset="0"/>
                              <a:ea typeface="Tahoma" panose="020B0604030504040204" pitchFamily="34" charset="0"/>
                              <a:cs typeface="+mj-cs"/>
                            </a:rPr>
                            <a:t> normalisé , son racine </a:t>
                          </a:r>
                          <a:r>
                            <a:rPr lang="fr-FR" sz="1200" b="0" baseline="0" dirty="0" err="1" smtClean="0">
                              <a:effectLst/>
                              <a:latin typeface="Tahoma" panose="020B0604030504040204" pitchFamily="34" charset="0"/>
                              <a:ea typeface="Tahoma" panose="020B0604030504040204" pitchFamily="34" charset="0"/>
                              <a:cs typeface="+mj-cs"/>
                            </a:rPr>
                            <a:t>carr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é ,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la somme des amplitudes </a:t>
                          </a:r>
                          <a:r>
                            <a:rPr lang="fr-FR" sz="1200" b="0" baseline="0" dirty="0" err="1" smtClean="0">
                              <a:effectLst/>
                              <a:latin typeface="Tahoma" panose="020B0604030504040204" pitchFamily="34" charset="0"/>
                              <a:ea typeface="Tahoma" panose="020B0604030504040204" pitchFamily="34" charset="0"/>
                              <a:cs typeface="Tahoma" panose="020B0604030504040204" pitchFamily="34" charset="0"/>
                            </a:rPr>
                            <a:t>logarithmiques,le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moment spectral de premier ordre , du deuxième ordre des amplitudes des éléments diagonaux dans le </a:t>
                          </a:r>
                          <a:r>
                            <a:rPr lang="fr-FR" sz="1200" b="0" baseline="0" dirty="0" err="1" smtClean="0">
                              <a:effectLst/>
                              <a:latin typeface="Tahoma" panose="020B0604030504040204" pitchFamily="34" charset="0"/>
                              <a:ea typeface="Tahoma" panose="020B0604030504040204" pitchFamily="34" charset="0"/>
                              <a:cs typeface="Tahoma" panose="020B0604030504040204" pitchFamily="34" charset="0"/>
                            </a:rPr>
                            <a:t>bispectre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smtClean="0">
                            <a:effectLst/>
                            <a:latin typeface="Tahoma" panose="020B0604030504040204" pitchFamily="34" charset="0"/>
                            <a:ea typeface="Tahoma" panose="020B0604030504040204" pitchFamily="34" charset="0"/>
                            <a:cs typeface="+mj-cs"/>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Poincaré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 et la simple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entropie</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14:m>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14:m>
                            <m:oMath xmlns:m="http://schemas.openxmlformats.org/officeDocument/2006/math">
                              <a:fld id="{E7AD20CD-7826-4BAB-8F54-BF7CCFE68E22}" type="mathplaceholder">
                                <a:rPr lang="en-US" sz="1200" b="0" i="1" smtClean="0">
                                  <a:effectLst/>
                                  <a:latin typeface="Tahoma" panose="020B0604030504040204" pitchFamily="34" charset="0"/>
                                  <a:ea typeface="Tahoma" panose="020B0604030504040204" pitchFamily="34" charset="0"/>
                                  <a:cs typeface="Tahoma" panose="020B0604030504040204" pitchFamily="34" charset="0"/>
                                </a:rPr>
                                <a:t>Type equation here.</a:t>
                              </a:fld>
                            </m:oMath>
                          </a14:m>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84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90.6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77.4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4157079954"/>
                  </p:ext>
                </p:extLst>
              </p:nvPr>
            </p:nvGraphicFramePr>
            <p:xfrm>
              <a:off x="1311579" y="1331261"/>
              <a:ext cx="10476014" cy="4557761"/>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21-Titre*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Paroxysmal atrial fibrillation prediction method with shorter HRV sequences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423990">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K.H. Boon </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 30 min </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782828">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passe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5-15 Hz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et le bruit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secteur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Pan-Tompkins et Hamilton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utilisé</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QRS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particulier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l’onde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L'algorithme génétique (GA) est ensuite utilisé pour sélectionner le sous-ensemble de fonctionnalités optimal</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SVM</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587121">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La </a:t>
                          </a:r>
                          <a:r>
                            <a:rPr lang="en-US" sz="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a:t>
                          </a:r>
                          <a:r>
                            <a:rPr lang="en-US" sz="1200" dirty="0" err="1" smtClean="0">
                              <a:latin typeface="Tahoma" panose="020B0604030504040204" pitchFamily="34" charset="0"/>
                              <a:ea typeface="Tahoma" panose="020B0604030504040204" pitchFamily="34" charset="0"/>
                              <a:cs typeface="Tahoma" panose="020B0604030504040204" pitchFamily="34" charset="0"/>
                            </a:rPr>
                            <a:t>oyenne</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l’écart</a:t>
                          </a:r>
                          <a:r>
                            <a:rPr lang="en-US" sz="1200" baseline="0" dirty="0" smtClean="0">
                              <a:latin typeface="Tahoma" panose="020B0604030504040204" pitchFamily="34" charset="0"/>
                              <a:ea typeface="Tahoma" panose="020B0604030504040204" pitchFamily="34" charset="0"/>
                              <a:cs typeface="Tahoma" panose="020B0604030504040204" pitchFamily="34" charset="0"/>
                            </a:rPr>
                            <a:t> type </a:t>
                          </a:r>
                          <a:r>
                            <a:rPr lang="en-US" sz="1200" dirty="0" smtClean="0">
                              <a:latin typeface="Tahoma" panose="020B0604030504040204" pitchFamily="34" charset="0"/>
                              <a:ea typeface="Tahoma" panose="020B0604030504040204" pitchFamily="34" charset="0"/>
                              <a:cs typeface="Tahoma" panose="020B0604030504040204" pitchFamily="34" charset="0"/>
                            </a:rPr>
                            <a:t>(SDRR), la </a:t>
                          </a:r>
                          <a:r>
                            <a:rPr lang="en-US" sz="1200" dirty="0" err="1" smtClean="0">
                              <a:latin typeface="Tahoma" panose="020B0604030504040204" pitchFamily="34" charset="0"/>
                              <a:ea typeface="Tahoma" panose="020B0604030504040204" pitchFamily="34" charset="0"/>
                              <a:cs typeface="Tahoma" panose="020B0604030504040204" pitchFamily="34" charset="0"/>
                            </a:rPr>
                            <a:t>moyenne</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quadratique</a:t>
                          </a:r>
                          <a:r>
                            <a:rPr lang="en-US" sz="1200" dirty="0" smtClean="0">
                              <a:latin typeface="Tahoma" panose="020B0604030504040204" pitchFamily="34" charset="0"/>
                              <a:ea typeface="Tahoma" panose="020B0604030504040204" pitchFamily="34" charset="0"/>
                              <a:cs typeface="Tahoma" panose="020B0604030504040204" pitchFamily="34" charset="0"/>
                            </a:rPr>
                            <a:t> entre les</a:t>
                          </a:r>
                          <a:r>
                            <a:rPr lang="en-US" sz="1200" baseline="0" dirty="0" smtClean="0">
                              <a:latin typeface="Tahoma" panose="020B0604030504040204" pitchFamily="34" charset="0"/>
                              <a:ea typeface="Tahoma" panose="020B0604030504040204" pitchFamily="34" charset="0"/>
                              <a:cs typeface="Tahoma" panose="020B0604030504040204" pitchFamily="34" charset="0"/>
                            </a:rPr>
                            <a:t> intervals RR</a:t>
                          </a:r>
                          <a:r>
                            <a:rPr lang="en-US" sz="1200" dirty="0" smtClean="0">
                              <a:latin typeface="Tahoma" panose="020B0604030504040204" pitchFamily="34" charset="0"/>
                              <a:ea typeface="Tahoma" panose="020B0604030504040204" pitchFamily="34" charset="0"/>
                              <a:cs typeface="Tahoma" panose="020B0604030504040204" pitchFamily="34" charset="0"/>
                            </a:rPr>
                            <a:t> (RMSSD), Le </a:t>
                          </a:r>
                          <a:r>
                            <a:rPr lang="en-US" sz="1200" dirty="0" err="1" smtClean="0">
                              <a:latin typeface="Tahoma" panose="020B0604030504040204" pitchFamily="34" charset="0"/>
                              <a:ea typeface="Tahoma" panose="020B0604030504040204" pitchFamily="34" charset="0"/>
                              <a:cs typeface="Tahoma" panose="020B0604030504040204" pitchFamily="34" charset="0"/>
                            </a:rPr>
                            <a:t>nombre</a:t>
                          </a:r>
                          <a:r>
                            <a:rPr lang="en-US" sz="120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err="1" smtClean="0">
                              <a:latin typeface="Tahoma" panose="020B0604030504040204" pitchFamily="34" charset="0"/>
                              <a:ea typeface="Tahoma" panose="020B0604030504040204" pitchFamily="34" charset="0"/>
                              <a:cs typeface="Tahoma" panose="020B0604030504040204" pitchFamily="34" charset="0"/>
                            </a:rPr>
                            <a:t>adjacents</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séparé</a:t>
                          </a:r>
                          <a:r>
                            <a:rPr lang="en-US" sz="1200" dirty="0" smtClean="0">
                              <a:latin typeface="Tahoma" panose="020B0604030504040204" pitchFamily="34" charset="0"/>
                              <a:ea typeface="Tahoma" panose="020B0604030504040204" pitchFamily="34" charset="0"/>
                              <a:cs typeface="Tahoma" panose="020B0604030504040204" pitchFamily="34" charset="0"/>
                            </a:rPr>
                            <a:t> par plus</a:t>
                          </a:r>
                          <a:r>
                            <a:rPr lang="en-US" sz="1200" baseline="0" dirty="0" smtClean="0">
                              <a:latin typeface="Tahoma" panose="020B0604030504040204" pitchFamily="34" charset="0"/>
                              <a:ea typeface="Tahoma" panose="020B0604030504040204" pitchFamily="34" charset="0"/>
                              <a:cs typeface="Tahoma" panose="020B0604030504040204" pitchFamily="34" charset="0"/>
                            </a:rPr>
                            <a:t> de </a:t>
                          </a:r>
                          <a:r>
                            <a:rPr lang="en-US" sz="1200" dirty="0" smtClean="0">
                              <a:latin typeface="Tahoma" panose="020B0604030504040204" pitchFamily="34" charset="0"/>
                              <a:ea typeface="Tahoma" panose="020B0604030504040204" pitchFamily="34" charset="0"/>
                              <a:cs typeface="Tahoma" panose="020B0604030504040204" pitchFamily="34" charset="0"/>
                            </a:rPr>
                            <a:t>50 </a:t>
                          </a:r>
                          <a:r>
                            <a:rPr lang="en-US" sz="1200" dirty="0" err="1" smtClean="0">
                              <a:latin typeface="Tahoma" panose="020B0604030504040204" pitchFamily="34" charset="0"/>
                              <a:ea typeface="Tahoma" panose="020B0604030504040204" pitchFamily="34" charset="0"/>
                              <a:cs typeface="Tahoma" panose="020B0604030504040204" pitchFamily="34" charset="0"/>
                            </a:rPr>
                            <a:t>ms</a:t>
                          </a:r>
                          <a:r>
                            <a:rPr lang="en-US" sz="1200" dirty="0" smtClean="0">
                              <a:latin typeface="Tahoma" panose="020B0604030504040204" pitchFamily="34" charset="0"/>
                              <a:ea typeface="Tahoma" panose="020B0604030504040204" pitchFamily="34" charset="0"/>
                              <a:cs typeface="Tahoma" panose="020B0604030504040204" pitchFamily="34" charset="0"/>
                            </a:rPr>
                            <a:t> (NN50), la </a:t>
                          </a:r>
                          <a:r>
                            <a:rPr lang="en-US" sz="1200" dirty="0" err="1" smtClean="0">
                              <a:latin typeface="Tahoma" panose="020B0604030504040204" pitchFamily="34" charset="0"/>
                              <a:ea typeface="Tahoma" panose="020B0604030504040204" pitchFamily="34" charset="0"/>
                              <a:cs typeface="Tahoma" panose="020B0604030504040204" pitchFamily="34" charset="0"/>
                            </a:rPr>
                            <a:t>somme</a:t>
                          </a:r>
                          <a:r>
                            <a:rPr lang="en-US" sz="1200" dirty="0" smtClean="0">
                              <a:latin typeface="Tahoma" panose="020B0604030504040204" pitchFamily="34" charset="0"/>
                              <a:ea typeface="Tahoma" panose="020B0604030504040204" pitchFamily="34" charset="0"/>
                              <a:cs typeface="Tahoma" panose="020B0604030504040204" pitchFamily="34" charset="0"/>
                            </a:rPr>
                            <a:t> des NN50 </a:t>
                          </a:r>
                          <a:r>
                            <a:rPr lang="en-US" sz="1200" dirty="0" err="1" smtClean="0">
                              <a:latin typeface="Tahoma" panose="020B0604030504040204" pitchFamily="34" charset="0"/>
                              <a:ea typeface="Tahoma" panose="020B0604030504040204" pitchFamily="34" charset="0"/>
                              <a:cs typeface="Tahoma" panose="020B0604030504040204" pitchFamily="34" charset="0"/>
                            </a:rPr>
                            <a:t>divisé</a:t>
                          </a:r>
                          <a:r>
                            <a:rPr lang="en-US" sz="1200" baseline="0" dirty="0" smtClean="0">
                              <a:latin typeface="Tahoma" panose="020B0604030504040204" pitchFamily="34" charset="0"/>
                              <a:ea typeface="Tahoma" panose="020B0604030504040204" pitchFamily="34" charset="0"/>
                              <a:cs typeface="Tahoma" panose="020B0604030504040204" pitchFamily="34" charset="0"/>
                            </a:rPr>
                            <a:t> par le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nombre</a:t>
                          </a:r>
                          <a:r>
                            <a:rPr lang="en-US" sz="1200" baseline="0" dirty="0" smtClean="0">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totale</a:t>
                          </a:r>
                          <a:r>
                            <a:rPr lang="en-US" sz="1200" baseline="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smtClean="0">
                              <a:latin typeface="Tahoma" panose="020B0604030504040204" pitchFamily="34" charset="0"/>
                              <a:ea typeface="Tahoma" panose="020B0604030504040204" pitchFamily="34" charset="0"/>
                              <a:cs typeface="Tahoma" panose="020B0604030504040204" pitchFamily="34" charset="0"/>
                            </a:rPr>
                            <a:t>(pNN50), </a:t>
                          </a:r>
                          <a:r>
                            <a:rPr lang="en-US" sz="1200" dirty="0" err="1" smtClean="0">
                              <a:latin typeface="Tahoma" panose="020B0604030504040204" pitchFamily="34" charset="0"/>
                              <a:ea typeface="Tahoma" panose="020B0604030504040204" pitchFamily="34" charset="0"/>
                              <a:cs typeface="Tahoma" panose="020B0604030504040204" pitchFamily="34" charset="0"/>
                            </a:rPr>
                            <a:t>l’index</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triangulaire</a:t>
                          </a:r>
                          <a:r>
                            <a:rPr lang="en-US" sz="1200" dirty="0" smtClean="0">
                              <a:latin typeface="Tahoma" panose="020B0604030504040204" pitchFamily="34" charset="0"/>
                              <a:ea typeface="Tahoma" panose="020B0604030504040204" pitchFamily="34" charset="0"/>
                              <a:cs typeface="Tahoma" panose="020B0604030504040204" pitchFamily="34" charset="0"/>
                            </a:rPr>
                            <a:t> RR  (</a:t>
                          </a:r>
                          <a:r>
                            <a:rPr lang="en-US" sz="1200" dirty="0" err="1" smtClean="0">
                              <a:latin typeface="Tahoma" panose="020B0604030504040204" pitchFamily="34" charset="0"/>
                              <a:ea typeface="Tahoma" panose="020B0604030504040204" pitchFamily="34" charset="0"/>
                              <a:cs typeface="Tahoma" panose="020B0604030504040204" pitchFamily="34" charset="0"/>
                            </a:rPr>
                            <a:t>RRTri</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846392">
                    <a:tc vMerge="1">
                      <a:txBody>
                        <a:bodyPr/>
                        <a:lstStyle/>
                        <a:p>
                          <a:endParaRPr lang="en-US"/>
                        </a:p>
                      </a:txBody>
                      <a:tcPr/>
                    </a:tc>
                    <a:tc gridSpan="7">
                      <a:txBody>
                        <a:bodyPr/>
                        <a:lstStyle/>
                        <a:p>
                          <a:endParaRPr lang="en-US"/>
                        </a:p>
                      </a:txBody>
                      <a:tcPr marL="51228" marR="51228" marT="0" marB="0">
                        <a:blipFill rotWithShape="0">
                          <a:blip r:embed="rId3"/>
                          <a:stretch>
                            <a:fillRect l="-31700" t="-296403" r="-306" b="-157554"/>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85494">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paramètres</a:t>
                          </a:r>
                          <a:r>
                            <a:rPr lang="en-US" sz="1200" dirty="0" smtClean="0">
                              <a:effectLst/>
                              <a:latin typeface="Tahoma" panose="020B0604030504040204" pitchFamily="34" charset="0"/>
                              <a:ea typeface="Tahoma" panose="020B0604030504040204" pitchFamily="34" charset="0"/>
                              <a:cs typeface="Tahoma" panose="020B0604030504040204" pitchFamily="34" charset="0"/>
                            </a:rPr>
                            <a:t> 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Poincaré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 et la simple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entropie</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391414">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1034375" r="-201376" b="-68750"/>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1034375" r="-102304" b="-68750"/>
                          </a:stretch>
                        </a:blipFill>
                      </a:tcPr>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1957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84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90.6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77.4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268750" r="-201376" b="-37500"/>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268750" r="-102304" b="-37500"/>
                          </a:stretch>
                        </a:blipFill>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bl>
              </a:graphicData>
            </a:graphic>
          </p:graphicFrame>
        </mc:Fallback>
      </mc:AlternateContent>
    </p:spTree>
    <p:extLst>
      <p:ext uri="{BB962C8B-B14F-4D97-AF65-F5344CB8AC3E}">
        <p14:creationId xmlns:p14="http://schemas.microsoft.com/office/powerpoint/2010/main" val="254065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(2)</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39788" y="1681162"/>
            <a:ext cx="10176555" cy="4590849"/>
          </a:xfrm>
        </p:spPr>
        <p:txBody>
          <a:bodyPr anchor="t" anchorCtr="0">
            <a:noAutofit/>
          </a:bodyPr>
          <a:lstStyle/>
          <a:p>
            <a:pPr marL="342900" indent="-342900">
              <a:lnSpc>
                <a:spcPct val="20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Si </a:t>
            </a:r>
            <a:r>
              <a:rPr lang="fr-FR" sz="2000" dirty="0">
                <a:latin typeface="Tahoma" panose="020B0604030504040204" pitchFamily="34" charset="0"/>
                <a:ea typeface="Tahoma" panose="020B0604030504040204" pitchFamily="34" charset="0"/>
                <a:cs typeface="Tahoma" panose="020B0604030504040204" pitchFamily="34" charset="0"/>
              </a:rPr>
              <a:t>l’un de ces caillots est entraîné dans la circulation sanguine et va obstruer une artère du cerveau, une </a:t>
            </a:r>
            <a:r>
              <a:rPr lang="fr-FR" sz="2000" u="sng" dirty="0">
                <a:latin typeface="Tahoma" panose="020B0604030504040204" pitchFamily="34" charset="0"/>
                <a:ea typeface="Tahoma" panose="020B0604030504040204" pitchFamily="34" charset="0"/>
                <a:cs typeface="Tahoma" panose="020B0604030504040204" pitchFamily="34" charset="0"/>
                <a:hlinkClick r:id="rId3"/>
              </a:rPr>
              <a:t>attaque cérébrale </a:t>
            </a:r>
            <a:r>
              <a:rPr lang="fr-FR" sz="2000" dirty="0">
                <a:latin typeface="Tahoma" panose="020B0604030504040204" pitchFamily="34" charset="0"/>
                <a:ea typeface="Tahoma" panose="020B0604030504040204" pitchFamily="34" charset="0"/>
                <a:cs typeface="Tahoma" panose="020B0604030504040204" pitchFamily="34" charset="0"/>
              </a:rPr>
              <a:t>se produit</a:t>
            </a:r>
            <a:r>
              <a:rPr lang="fr-FR" sz="20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200000"/>
              </a:lnSpc>
              <a:buClr>
                <a:schemeClr val="tx1"/>
              </a:buClr>
              <a:buFont typeface="Arial" panose="020B0604020202020204" pitchFamily="34" charset="0"/>
              <a:buChar char="•"/>
            </a:pPr>
            <a:r>
              <a:rPr lang="fr-FR" sz="2000" dirty="0" smtClean="0">
                <a:latin typeface="Tahoma" panose="020B0604030504040204" pitchFamily="34" charset="0"/>
                <a:ea typeface="Tahoma" panose="020B0604030504040204" pitchFamily="34" charset="0"/>
                <a:cs typeface="Tahoma" panose="020B0604030504040204" pitchFamily="34" charset="0"/>
              </a:rPr>
              <a:t>La </a:t>
            </a:r>
            <a:r>
              <a:rPr lang="fr-FR" sz="2000" dirty="0">
                <a:latin typeface="Tahoma" panose="020B0604030504040204" pitchFamily="34" charset="0"/>
                <a:ea typeface="Tahoma" panose="020B0604030504040204" pitchFamily="34" charset="0"/>
                <a:cs typeface="Tahoma" panose="020B0604030504040204" pitchFamily="34" charset="0"/>
              </a:rPr>
              <a:t>fréquence cardiaque durablement trop élevée peut aussi entraîner à la longue une </a:t>
            </a:r>
            <a:r>
              <a:rPr lang="fr-FR" sz="2000" u="sng" dirty="0">
                <a:latin typeface="Tahoma" panose="020B0604030504040204" pitchFamily="34" charset="0"/>
                <a:ea typeface="Tahoma" panose="020B0604030504040204" pitchFamily="34" charset="0"/>
                <a:cs typeface="Tahoma" panose="020B0604030504040204" pitchFamily="34" charset="0"/>
                <a:hlinkClick r:id="rId4"/>
              </a:rPr>
              <a:t>insuffisance cardiaque</a:t>
            </a:r>
            <a:r>
              <a:rPr lang="fr-FR" sz="2000" dirty="0" smtClean="0">
                <a:latin typeface="Tahoma" panose="020B0604030504040204" pitchFamily="34" charset="0"/>
                <a:ea typeface="Tahoma" panose="020B0604030504040204" pitchFamily="34" charset="0"/>
                <a:cs typeface="Tahoma" panose="020B0604030504040204" pitchFamily="34" charset="0"/>
              </a:rPr>
              <a:t>.</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r>
              <a:rPr lang="fr-FR" sz="2000" dirty="0">
                <a:latin typeface="Tahoma" panose="020B0604030504040204" pitchFamily="34" charset="0"/>
                <a:ea typeface="Tahoma" panose="020B0604030504040204" pitchFamily="34" charset="0"/>
                <a:cs typeface="Tahoma" panose="020B0604030504040204" pitchFamily="34" charset="0"/>
              </a:rPr>
              <a:t>La lecture de cette arythmie se fait sur l’onde P d’un ECG car cette onde représente l’activité électrique des oreillettes</a:t>
            </a:r>
            <a:r>
              <a:rPr lang="fr-FR" sz="2000" dirty="0" smtClean="0">
                <a:latin typeface="Tahoma" panose="020B0604030504040204" pitchFamily="34" charset="0"/>
                <a:ea typeface="Tahoma" panose="020B0604030504040204" pitchFamily="34" charset="0"/>
                <a:cs typeface="Tahoma" panose="020B0604030504040204" pitchFamily="34" charset="0"/>
              </a:rPr>
              <a:t>.</a:t>
            </a: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000" cap="none" dirty="0" smtClean="0">
                <a:latin typeface="Tahoma" panose="020B0604030504040204" pitchFamily="34" charset="0"/>
                <a:ea typeface="Tahoma" panose="020B0604030504040204" pitchFamily="34" charset="0"/>
                <a:cs typeface="Tahoma" panose="020B0604030504040204" pitchFamily="34" charset="0"/>
              </a:rPr>
              <a:t/>
            </a:r>
            <a:br>
              <a:rPr lang="en-US" sz="2000" cap="none" dirty="0" smtClean="0">
                <a:latin typeface="Tahoma" panose="020B0604030504040204" pitchFamily="34" charset="0"/>
                <a:ea typeface="Tahoma" panose="020B0604030504040204" pitchFamily="34" charset="0"/>
                <a:cs typeface="Tahoma" panose="020B0604030504040204" pitchFamily="34" charset="0"/>
              </a:rPr>
            </a:br>
            <a:r>
              <a:rPr lang="fr-FR" sz="2000" b="0" dirty="0">
                <a:latin typeface="Tahoma" panose="020B0604030504040204" pitchFamily="34" charset="0"/>
                <a:ea typeface="Tahoma" panose="020B0604030504040204" pitchFamily="34" charset="0"/>
                <a:cs typeface="Tahoma" panose="020B0604030504040204" pitchFamily="34" charset="0"/>
              </a:rPr>
              <a:t/>
            </a:r>
            <a:br>
              <a:rPr lang="fr-FR" sz="2000" b="0" dirty="0">
                <a:latin typeface="Tahoma" panose="020B0604030504040204" pitchFamily="34" charset="0"/>
                <a:ea typeface="Tahoma" panose="020B0604030504040204" pitchFamily="34" charset="0"/>
                <a:cs typeface="Tahoma" panose="020B0604030504040204" pitchFamily="34" charset="0"/>
              </a:rPr>
            </a:br>
            <a:endParaRPr lang="en-US" sz="20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a:t>
            </a:fld>
            <a:endParaRPr lang="en-US"/>
          </a:p>
        </p:txBody>
      </p:sp>
    </p:spTree>
    <p:extLst>
      <p:ext uri="{BB962C8B-B14F-4D97-AF65-F5344CB8AC3E}">
        <p14:creationId xmlns:p14="http://schemas.microsoft.com/office/powerpoint/2010/main" val="1529506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23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40</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797584233"/>
                  </p:ext>
                </p:extLst>
              </p:nvPr>
            </p:nvGraphicFramePr>
            <p:xfrm>
              <a:off x="1311579" y="1331261"/>
              <a:ext cx="10476014" cy="4480911"/>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23-Titre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Onset Prediction Using Variability of ECG Signals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2013</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Hariton</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Costin</a:t>
                          </a:r>
                          <a:r>
                            <a:rPr lang="en-US" sz="1400" dirty="0" err="1"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PAF Prediction Challenge Database 2001 from Physionet.org /30 min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Un prétraitement automatisé</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technique  «filtre à -20%», dans lequel les intervalles RR diffèrent</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plus de 20% de l'intervalle précédent sont remplacés par le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valeur moyenne des 5 intervalles précédents et 5 suivants.</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Puis la suppression de la ligne de base  et la réduction du bruit d'interférence par un filtre passe-bande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avec des fréquences de coupure de 0,5 Hz et 40 Hz. Nous avons détecté des pics R à partir du signal ECG à l'aide d'un logiciel</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 basé sur l'algorithme traditionnel de Pan-</a:t>
                          </a:r>
                          <a:r>
                            <a:rPr lang="fr-FR" sz="1200" b="0" dirty="0" err="1" smtClean="0">
                              <a:effectLst/>
                              <a:latin typeface="Tahoma" panose="020B0604030504040204" pitchFamily="34" charset="0"/>
                              <a:ea typeface="Tahoma" panose="020B0604030504040204" pitchFamily="34" charset="0"/>
                              <a:cs typeface="Tahoma" panose="020B0604030504040204" pitchFamily="34" charset="0"/>
                            </a:rPr>
                            <a:t>Tompkins</a:t>
                          </a:r>
                          <a:r>
                            <a:rPr lang="fr-FR" sz="1200" b="0" dirty="0" smtClean="0">
                              <a:effectLst/>
                              <a:latin typeface="Tahoma" panose="020B0604030504040204" pitchFamily="34" charset="0"/>
                              <a:ea typeface="Tahoma" panose="020B0604030504040204" pitchFamily="34" charset="0"/>
                              <a:cs typeface="Tahoma" panose="020B0604030504040204" pitchFamily="34" charset="0"/>
                            </a:rPr>
                            <a:t> trouvé sur le portail physionet.org.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Temporels:L’écart</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type des intervals RR (</a:t>
                          </a:r>
                          <a:r>
                            <a:rPr lang="en-US" sz="1200" dirty="0" smtClean="0">
                              <a:latin typeface="Tahoma" panose="020B0604030504040204" pitchFamily="34" charset="0"/>
                              <a:ea typeface="Tahoma" panose="020B0604030504040204" pitchFamily="34" charset="0"/>
                              <a:cs typeface="Tahoma" panose="020B0604030504040204" pitchFamily="34" charset="0"/>
                            </a:rPr>
                            <a:t>SDAAN)</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08818">
                    <a:tc vMerge="1">
                      <a:txBody>
                        <a:bodyPr/>
                        <a:lstStyle/>
                        <a:p>
                          <a:endParaRPr lang="en-US"/>
                        </a:p>
                      </a:txBody>
                      <a:tcPr/>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Fréquentiel: La</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d</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ensité</a:t>
                          </a:r>
                          <a:r>
                            <a:rPr lang="en-US" sz="1200" dirty="0" smtClean="0">
                              <a:effectLst/>
                              <a:latin typeface="Tahoma" panose="020B0604030504040204" pitchFamily="34" charset="0"/>
                              <a:ea typeface="Tahoma" panose="020B0604030504040204" pitchFamily="34" charset="0"/>
                              <a:cs typeface="Tahoma" panose="020B0604030504040204" pitchFamily="34" charset="0"/>
                            </a:rPr>
                            <a:t> de puissance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spectrale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f>
                                <m:fPr>
                                  <m:ctrlPr>
                                    <a:rPr lang="en-US" sz="1200" i="1" kern="1200" smtClean="0">
                                      <a:solidFill>
                                        <a:schemeClr val="dk1"/>
                                      </a:solidFill>
                                      <a:effectLst/>
                                      <a:latin typeface="Cambria Math" panose="02040503050406030204" pitchFamily="18" charset="0"/>
                                      <a:ea typeface="Tahoma" panose="020B0604030504040204" pitchFamily="34" charset="0"/>
                                      <a:cs typeface="+mn-cs"/>
                                    </a:rPr>
                                  </m:ctrlPr>
                                </m:fPr>
                                <m:num>
                                  <m:r>
                                    <a:rPr lang="en-US" sz="1200" b="0" i="1" kern="1200" smtClean="0">
                                      <a:solidFill>
                                        <a:schemeClr val="dk1"/>
                                      </a:solidFill>
                                      <a:effectLst/>
                                      <a:latin typeface="Cambria Math" panose="02040503050406030204" pitchFamily="18" charset="0"/>
                                      <a:ea typeface="Tahoma" panose="020B0604030504040204" pitchFamily="34" charset="0"/>
                                      <a:cs typeface="+mn-cs"/>
                                    </a:rPr>
                                    <m:t>𝐵𝐹</m:t>
                                  </m:r>
                                </m:num>
                                <m:den>
                                  <m:r>
                                    <a:rPr lang="en-US" sz="1200" b="0" i="1" kern="1200" smtClean="0">
                                      <a:solidFill>
                                        <a:schemeClr val="dk1"/>
                                      </a:solidFill>
                                      <a:effectLst/>
                                      <a:latin typeface="Cambria Math" panose="02040503050406030204" pitchFamily="18" charset="0"/>
                                      <a:ea typeface="Tahoma" panose="020B0604030504040204" pitchFamily="34" charset="0"/>
                                      <a:cs typeface="+mn-cs"/>
                                    </a:rPr>
                                    <m:t>𝐻𝐹</m:t>
                                  </m:r>
                                </m:den>
                              </m:f>
                            </m:oMath>
                          </a14:m>
                          <a:endParaRPr lang="en-US" sz="1200" b="0" dirty="0" smtClean="0">
                            <a:effectLst/>
                            <a:latin typeface="Tahoma" panose="020B0604030504040204" pitchFamily="34" charset="0"/>
                            <a:ea typeface="Tahoma" panose="020B0604030504040204" pitchFamily="34" charset="0"/>
                            <a:cs typeface="+mj-cs"/>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4">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Méthode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d’analyse</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84.51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83.93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HRV</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87.32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MV</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89.44</a:t>
                          </a: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89.29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89.4</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HRV</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&amp; MV</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2"/>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797584233"/>
                  </p:ext>
                </p:extLst>
              </p:nvPr>
            </p:nvGraphicFramePr>
            <p:xfrm>
              <a:off x="1311579" y="1331261"/>
              <a:ext cx="10476014" cy="4480911"/>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23-Titre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Onset Prediction Using Variability of ECG Signals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2013</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Hariton</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Costin</a:t>
                          </a:r>
                          <a:r>
                            <a:rPr lang="en-US" sz="1400" dirty="0" err="1"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PAF Prediction Challenge Database 2001 from Physionet.org /30 min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97853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Un prétraitement automatisé</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technique  «filtre à -20%», dans lequel les intervalles RR diffèrent</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plus de 20% de l'intervalle précédent sont remplacés par le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valeur moyenne des 5 intervalles précédents et 5 suivants.</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Puis la suppression de la ligne de base  et la réduction du bruit d'interférence par un filtre passe-bande</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avec des fréquences de coupure de 0,5 Hz et 40 Hz. Nous avons détecté des pics R à partir du signal ECG à l'aide d'un logiciel</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 basé sur l'algorithme traditionnel de Pan-</a:t>
                          </a:r>
                          <a:r>
                            <a:rPr lang="fr-FR" sz="1200" b="0" dirty="0" err="1" smtClean="0">
                              <a:effectLst/>
                              <a:latin typeface="Tahoma" panose="020B0604030504040204" pitchFamily="34" charset="0"/>
                              <a:ea typeface="Tahoma" panose="020B0604030504040204" pitchFamily="34" charset="0"/>
                              <a:cs typeface="Tahoma" panose="020B0604030504040204" pitchFamily="34" charset="0"/>
                            </a:rPr>
                            <a:t>Tompkins</a:t>
                          </a:r>
                          <a:r>
                            <a:rPr lang="fr-FR" sz="1200" b="0" dirty="0" smtClean="0">
                              <a:effectLst/>
                              <a:latin typeface="Tahoma" panose="020B0604030504040204" pitchFamily="34" charset="0"/>
                              <a:ea typeface="Tahoma" panose="020B0604030504040204" pitchFamily="34" charset="0"/>
                              <a:cs typeface="Tahoma" panose="020B0604030504040204" pitchFamily="34" charset="0"/>
                            </a:rPr>
                            <a:t> trouvé sur le portail physionet.org.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Temporels:L’écart</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type des intervals RR (</a:t>
                          </a:r>
                          <a:r>
                            <a:rPr lang="en-US" sz="1200" dirty="0" smtClean="0">
                              <a:latin typeface="Tahoma" panose="020B0604030504040204" pitchFamily="34" charset="0"/>
                              <a:ea typeface="Tahoma" panose="020B0604030504040204" pitchFamily="34" charset="0"/>
                              <a:cs typeface="Tahoma" panose="020B0604030504040204" pitchFamily="34" charset="0"/>
                            </a:rPr>
                            <a:t>SDAAN)</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508818">
                    <a:tc vMerge="1">
                      <a:txBody>
                        <a:bodyPr/>
                        <a:lstStyle/>
                        <a:p>
                          <a:endParaRPr lang="en-US"/>
                        </a:p>
                      </a:txBody>
                      <a:tcPr/>
                    </a:tc>
                    <a:tc gridSpan="7">
                      <a:txBody>
                        <a:bodyPr/>
                        <a:lstStyle/>
                        <a:p>
                          <a:endParaRPr lang="en-US"/>
                        </a:p>
                      </a:txBody>
                      <a:tcPr marL="51228" marR="51228" marT="0" marB="0">
                        <a:blipFill rotWithShape="0">
                          <a:blip r:embed="rId3"/>
                          <a:stretch>
                            <a:fillRect l="-31700" t="-464286" r="-306" b="-338095"/>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391414">
                    <a:tc rowSpan="4">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Méthode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d’analyse</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1957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2028125" r="-500917" b="-240625"/>
                          </a:stretch>
                        </a:blip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84.51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83.93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028125" r="-201376" b="-240625"/>
                          </a:stretch>
                        </a:blipFill>
                      </a:tcPr>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HRV</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r h="1957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2128125" r="-500917" b="-140625"/>
                          </a:stretch>
                        </a:blip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87.32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128125" r="-201376" b="-140625"/>
                          </a:stretch>
                        </a:blipFill>
                      </a:tcPr>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MV</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1"/>
                      </a:ext>
                    </a:extLst>
                  </a:tr>
                  <a:tr h="1957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2228125" r="-500917" b="-40625"/>
                          </a:stretch>
                        </a:blip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89.44</a:t>
                          </a: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89.29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228125" r="-201376" b="-40625"/>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228125" r="-102304" b="-40625"/>
                          </a:stretch>
                        </a:blipFill>
                      </a:tcPr>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HRV</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&amp; MV</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2"/>
                      </a:ext>
                    </a:extLst>
                  </a:tr>
                </a:tbl>
              </a:graphicData>
            </a:graphic>
          </p:graphicFrame>
        </mc:Fallback>
      </mc:AlternateContent>
    </p:spTree>
    <p:extLst>
      <p:ext uri="{BB962C8B-B14F-4D97-AF65-F5344CB8AC3E}">
        <p14:creationId xmlns:p14="http://schemas.microsoft.com/office/powerpoint/2010/main" val="3678367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25</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41</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193054332"/>
                  </p:ext>
                </p:extLst>
              </p:nvPr>
            </p:nvGraphicFramePr>
            <p:xfrm>
              <a:off x="1311579" y="1331261"/>
              <a:ext cx="10476014" cy="526730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25-Titre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Risk Prediction for Cardiovascular Disease using ECG Data in the China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Kadoorie</a:t>
                          </a:r>
                          <a:r>
                            <a:rPr lang="en-US" sz="1200" dirty="0" smtClean="0">
                              <a:effectLst/>
                              <a:latin typeface="Tahoma" panose="020B0604030504040204" pitchFamily="34" charset="0"/>
                              <a:ea typeface="Tahoma" panose="020B0604030504040204" pitchFamily="34" charset="0"/>
                              <a:cs typeface="Tahoma" panose="020B0604030504040204" pitchFamily="34" charset="0"/>
                            </a:rPr>
                            <a:t> Biobank</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Yanting</a:t>
                          </a:r>
                          <a:r>
                            <a:rPr lang="en-US" sz="1200" dirty="0" smtClean="0">
                              <a:effectLst/>
                              <a:latin typeface="Tahoma" panose="020B0604030504040204" pitchFamily="34" charset="0"/>
                              <a:ea typeface="Tahoma" panose="020B0604030504040204" pitchFamily="34" charset="0"/>
                              <a:cs typeface="Tahoma" panose="020B0604030504040204" pitchFamily="34" charset="0"/>
                            </a:rPr>
                            <a:t> Shen </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The China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Kadoorie</a:t>
                          </a:r>
                          <a:r>
                            <a:rPr lang="en-US" sz="1200" dirty="0" smtClean="0">
                              <a:effectLst/>
                              <a:latin typeface="Tahoma" panose="020B0604030504040204" pitchFamily="34" charset="0"/>
                              <a:ea typeface="Tahoma" panose="020B0604030504040204" pitchFamily="34" charset="0"/>
                              <a:cs typeface="Tahoma" panose="020B0604030504040204" pitchFamily="34" charset="0"/>
                            </a:rPr>
                            <a:t> Biobank (CKB) is a prospective cohort study of over 520,000 adults from 10 areas in China during 2004-2008 / (10-s duration, 500Hz)</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L’appareil</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Mortara</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extrait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10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paramètres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SVM -</a:t>
                          </a:r>
                          <a:r>
                            <a:rPr lang="en-US" sz="1200" dirty="0" smtClean="0"/>
                            <a:t>Kernel Density Estimator KDE</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Temporels: La </a:t>
                          </a: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1200" i="1" smtClean="0">
                                  <a:solidFill>
                                    <a:schemeClr val="tx1"/>
                                  </a:solidFill>
                                  <a:effectLst/>
                                  <a:latin typeface="Cambria Math" panose="02040503050406030204" pitchFamily="18" charset="0"/>
                                  <a:ea typeface="Cambria Math" panose="02040503050406030204" pitchFamily="18" charset="0"/>
                                  <a:cs typeface="Tahoma" panose="020B0604030504040204" pitchFamily="34" charset="0"/>
                                </a:rPr>
                                <m:t>±</m:t>
                              </m:r>
                            </m:oMath>
                          </a14:m>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écart</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type in 5-FOLD CROSS-VALIDATION.</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des</a:t>
                          </a:r>
                          <a:r>
                            <a:rPr lang="en-US" sz="1200" dirty="0" smtClean="0">
                              <a:effectLst/>
                              <a:latin typeface="Tahoma" panose="020B0604030504040204" pitchFamily="34" charset="0"/>
                              <a:ea typeface="Tahoma" panose="020B0604030504040204" pitchFamily="34" charset="0"/>
                              <a:cs typeface="Tahoma" panose="020B0604030504040204" pitchFamily="34" charset="0"/>
                            </a:rPr>
                            <a:t> intervals RR,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ondes</a:t>
                          </a:r>
                          <a:r>
                            <a:rPr lang="en-US" sz="1200" dirty="0" smtClean="0">
                              <a:effectLst/>
                              <a:latin typeface="Tahoma" panose="020B0604030504040204" pitchFamily="34" charset="0"/>
                              <a:ea typeface="Tahoma" panose="020B0604030504040204" pitchFamily="34" charset="0"/>
                              <a:cs typeface="Tahoma" panose="020B0604030504040204" pitchFamily="34" charset="0"/>
                            </a:rPr>
                            <a:t> P, le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temps du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QRS ,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l’interval</a:t>
                          </a:r>
                          <a:r>
                            <a:rPr lang="en-US" sz="1200" dirty="0" smtClean="0">
                              <a:effectLst/>
                              <a:latin typeface="Tahoma" panose="020B0604030504040204" pitchFamily="34" charset="0"/>
                              <a:ea typeface="Tahoma" panose="020B0604030504040204" pitchFamily="34" charset="0"/>
                              <a:cs typeface="Tahoma" panose="020B0604030504040204" pitchFamily="34" charset="0"/>
                            </a:rPr>
                            <a:t> PR,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du </a:t>
                          </a:r>
                          <a:r>
                            <a:rPr lang="en-US" sz="1200" dirty="0" smtClean="0">
                              <a:effectLst/>
                              <a:latin typeface="Tahoma" panose="020B0604030504040204" pitchFamily="34" charset="0"/>
                              <a:ea typeface="Tahoma" panose="020B0604030504040204" pitchFamily="34" charset="0"/>
                              <a:cs typeface="Tahoma" panose="020B0604030504040204" pitchFamily="34" charset="0"/>
                            </a:rPr>
                            <a:t>QRS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QT </a:t>
                          </a:r>
                          <a:r>
                            <a:rPr lang="en-US" sz="1200" dirty="0" smtClean="0">
                              <a:effectLst/>
                              <a:latin typeface="Tahoma" panose="020B0604030504040204" pitchFamily="34" charset="0"/>
                              <a:ea typeface="Tahoma" panose="020B0604030504040204" pitchFamily="34" charset="0"/>
                              <a:cs typeface="Tahoma" panose="020B0604030504040204" pitchFamily="34" charset="0"/>
                            </a:rPr>
                            <a:t>n</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l’axe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P </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l’axe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QRS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l’axe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T.</a:t>
                          </a:r>
                        </a:p>
                        <a:p>
                          <a:pPr marL="0" marR="0">
                            <a:lnSpc>
                              <a:spcPct val="107000"/>
                            </a:lnSpc>
                            <a:spcBef>
                              <a:spcPts val="0"/>
                            </a:spcBef>
                            <a:spcAft>
                              <a:spcPts val="0"/>
                            </a:spcAft>
                          </a:pPr>
                          <a:endPar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08818">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Cliniquement : L’âge.</a:t>
                          </a:r>
                          <a:endParaRPr lang="en-US" sz="1200" b="0" dirty="0" smtClean="0">
                            <a:effectLst/>
                            <a:latin typeface="Tahoma" panose="020B0604030504040204" pitchFamily="34" charset="0"/>
                            <a:ea typeface="Tahoma" panose="020B0604030504040204" pitchFamily="34" charset="0"/>
                            <a:cs typeface="+mj-cs"/>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4">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m:rPr>
                                    <m:nor/>
                                  </m:rPr>
                                  <a:rPr lang="en-US" sz="1200" dirty="0" smtClean="0">
                                    <a:latin typeface="Tahoma" panose="020B0604030504040204" pitchFamily="34" charset="0"/>
                                    <a:ea typeface="Tahoma" panose="020B0604030504040204" pitchFamily="34" charset="0"/>
                                    <a:cs typeface="Tahoma" panose="020B0604030504040204" pitchFamily="34" charset="0"/>
                                  </a:rPr>
                                  <m:t>71.7</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à 77.1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de</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1 à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5</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a:t>
                          </a:r>
                          <a:r>
                            <a:rPr lang="en-US" sz="1200" baseline="0" dirty="0" smtClean="0">
                              <a:latin typeface="Tahoma" panose="020B0604030504040204" pitchFamily="34" charset="0"/>
                              <a:ea typeface="Tahoma" panose="020B0604030504040204" pitchFamily="34" charset="0"/>
                              <a:cs typeface="Tahoma" panose="020B0604030504040204" pitchFamily="34" charset="0"/>
                            </a:rPr>
                            <a:t> à 83 de C1 à C5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m:rPr>
                                    <m:nor/>
                                  </m:rPr>
                                  <a:rPr lang="en-US" sz="1200" dirty="0" smtClean="0">
                                    <a:latin typeface="Tahoma" panose="020B0604030504040204" pitchFamily="34" charset="0"/>
                                    <a:ea typeface="Tahoma" panose="020B0604030504040204" pitchFamily="34" charset="0"/>
                                    <a:cs typeface="Tahoma" panose="020B0604030504040204" pitchFamily="34" charset="0"/>
                                  </a:rPr>
                                  <m:t>7</m:t>
                                </m:r>
                                <m:r>
                                  <m:rPr>
                                    <m:nor/>
                                  </m:rPr>
                                  <a:rPr lang="en-US" sz="1200" b="0" i="0" dirty="0" smtClean="0">
                                    <a:latin typeface="Tahoma" panose="020B0604030504040204" pitchFamily="34" charset="0"/>
                                    <a:ea typeface="Tahoma" panose="020B0604030504040204" pitchFamily="34" charset="0"/>
                                    <a:cs typeface="Tahoma" panose="020B0604030504040204" pitchFamily="34" charset="0"/>
                                  </a:rPr>
                                  <m:t>2</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à </m:t>
                                </m:r>
                                <m:r>
                                  <m:rPr>
                                    <m:nor/>
                                  </m:rPr>
                                  <a:rPr lang="en-US" sz="1200" b="0" i="0" baseline="0" dirty="0" smtClean="0">
                                    <a:latin typeface="Tahoma" panose="020B0604030504040204" pitchFamily="34" charset="0"/>
                                    <a:ea typeface="Tahoma" panose="020B0604030504040204" pitchFamily="34" charset="0"/>
                                    <a:cs typeface="Tahoma" panose="020B0604030504040204" pitchFamily="34" charset="0"/>
                                  </a:rPr>
                                  <m:t>81</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de</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1 à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5</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baseline="0" dirty="0" smtClean="0">
                              <a:latin typeface="Tahoma" panose="020B0604030504040204" pitchFamily="34" charset="0"/>
                              <a:ea typeface="Tahoma" panose="020B0604030504040204" pitchFamily="34" charset="0"/>
                              <a:cs typeface="Tahoma" panose="020B0604030504040204" pitchFamily="34" charset="0"/>
                            </a:rPr>
                            <a:t>63.5 à 74.8 de C1 à C5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Generative KDE</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m:rPr>
                                    <m:nor/>
                                  </m:rPr>
                                  <a:rPr lang="en-US" sz="1200" dirty="0" smtClean="0">
                                    <a:latin typeface="Tahoma" panose="020B0604030504040204" pitchFamily="34" charset="0"/>
                                    <a:ea typeface="Tahoma" panose="020B0604030504040204" pitchFamily="34" charset="0"/>
                                    <a:cs typeface="Tahoma" panose="020B0604030504040204" pitchFamily="34" charset="0"/>
                                  </a:rPr>
                                  <m:t>7</m:t>
                                </m:r>
                                <m:r>
                                  <m:rPr>
                                    <m:nor/>
                                  </m:rPr>
                                  <a:rPr lang="en-US" sz="1200" b="0" i="0" dirty="0" smtClean="0">
                                    <a:latin typeface="Tahoma" panose="020B0604030504040204" pitchFamily="34" charset="0"/>
                                    <a:ea typeface="Tahoma" panose="020B0604030504040204" pitchFamily="34" charset="0"/>
                                    <a:cs typeface="Tahoma" panose="020B0604030504040204" pitchFamily="34" charset="0"/>
                                  </a:rPr>
                                  <m:t>2</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à 80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de</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1 à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5</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smtClean="0">
                                    <a:effectLst/>
                                    <a:latin typeface="Cambria Math" panose="02040503050406030204" pitchFamily="18" charset="0"/>
                                    <a:ea typeface="Cambria Math" panose="02040503050406030204" pitchFamily="18" charset="0"/>
                                    <a:cs typeface="+mj-cs"/>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sz="1200" baseline="0" dirty="0" smtClean="0">
                                    <a:latin typeface="Cambria Math" panose="02040503050406030204" pitchFamily="18" charset="0"/>
                                    <a:ea typeface="Tahoma" panose="020B0604030504040204" pitchFamily="34" charset="0"/>
                                    <a:cs typeface="Tahoma" panose="020B0604030504040204" pitchFamily="34" charset="0"/>
                                  </a:rPr>
                                  <m:t>5</m:t>
                                </m:r>
                                <m:r>
                                  <m:rPr>
                                    <m:nor/>
                                  </m:rPr>
                                  <a:rPr lang="en-US" sz="1200" b="0" i="0" baseline="0" dirty="0" smtClean="0">
                                    <a:latin typeface="Cambria Math" panose="02040503050406030204" pitchFamily="18" charset="0"/>
                                    <a:ea typeface="Tahoma" panose="020B0604030504040204" pitchFamily="34" charset="0"/>
                                    <a:cs typeface="Tahoma" panose="020B0604030504040204" pitchFamily="34" charset="0"/>
                                  </a:rPr>
                                  <m:t>9.3 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à </m:t>
                                </m:r>
                                <m:r>
                                  <m:rPr>
                                    <m:nor/>
                                  </m:rPr>
                                  <a:rPr lang="en-US" sz="1200" b="0" i="0" baseline="0" dirty="0" smtClean="0">
                                    <a:latin typeface="Tahoma" panose="020B0604030504040204" pitchFamily="34" charset="0"/>
                                    <a:ea typeface="Tahoma" panose="020B0604030504040204" pitchFamily="34" charset="0"/>
                                    <a:cs typeface="Tahoma" panose="020B0604030504040204" pitchFamily="34" charset="0"/>
                                  </a:rPr>
                                  <m:t>61.1</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de</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1 à </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C</m:t>
                                </m:r>
                                <m:r>
                                  <m:rPr>
                                    <m:nor/>
                                  </m:rPr>
                                  <a:rPr lang="en-US" sz="1200" baseline="0" dirty="0" smtClean="0">
                                    <a:latin typeface="Tahoma" panose="020B0604030504040204" pitchFamily="34" charset="0"/>
                                    <a:ea typeface="Tahoma" panose="020B0604030504040204" pitchFamily="34" charset="0"/>
                                    <a:cs typeface="Tahoma" panose="020B0604030504040204" pitchFamily="34" charset="0"/>
                                  </a:rPr>
                                  <m:t>5</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Discriminative KDE</a:t>
                          </a:r>
                        </a:p>
                        <a:p>
                          <a:pPr marL="0" marR="0" algn="ctr">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2"/>
                      </a:ext>
                    </a:extLst>
                  </a:tr>
                  <a:tr h="63376">
                    <a:tc>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Perpectives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dirty="0" smtClean="0">
                              <a:effectLst/>
                              <a:latin typeface="Tahoma" panose="020B0604030504040204" pitchFamily="34" charset="0"/>
                              <a:ea typeface="Tahoma" panose="020B0604030504040204" pitchFamily="34" charset="0"/>
                              <a:cs typeface="Tahoma" panose="020B0604030504040204" pitchFamily="34" charset="0"/>
                            </a:rPr>
                            <a:t>Encourager les modèles </a:t>
                          </a:r>
                          <a:r>
                            <a:rPr lang="fr-FR" sz="1200" dirty="0" err="1" smtClean="0">
                              <a:effectLst/>
                              <a:latin typeface="Tahoma" panose="020B0604030504040204" pitchFamily="34" charset="0"/>
                              <a:ea typeface="Tahoma" panose="020B0604030504040204" pitchFamily="34" charset="0"/>
                              <a:cs typeface="Tahoma" panose="020B0604030504040204" pitchFamily="34" charset="0"/>
                            </a:rPr>
                            <a:t>multiclasses</a:t>
                          </a:r>
                          <a:r>
                            <a:rPr lang="fr-FR" sz="1200" dirty="0" smtClean="0">
                              <a:effectLst/>
                              <a:latin typeface="Tahoma" panose="020B0604030504040204" pitchFamily="34" charset="0"/>
                              <a:ea typeface="Tahoma" panose="020B0604030504040204" pitchFamily="34" charset="0"/>
                              <a:cs typeface="Tahoma" panose="020B0604030504040204" pitchFamily="34" charset="0"/>
                            </a:rPr>
                            <a:t> pour prédire la probabilité d'appartenance à une classe pour une durée &gt;60s</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algn="ct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marL="0" marR="0" algn="ctr">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3"/>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193054332"/>
                  </p:ext>
                </p:extLst>
              </p:nvPr>
            </p:nvGraphicFramePr>
            <p:xfrm>
              <a:off x="1311579" y="1331261"/>
              <a:ext cx="10476014" cy="526730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25-Titre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Risk Prediction for Cardiovascular Disease using ECG Data in the China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Kadoorie</a:t>
                          </a:r>
                          <a:r>
                            <a:rPr lang="en-US" sz="1200" dirty="0" smtClean="0">
                              <a:effectLst/>
                              <a:latin typeface="Tahoma" panose="020B0604030504040204" pitchFamily="34" charset="0"/>
                              <a:ea typeface="Tahoma" panose="020B0604030504040204" pitchFamily="34" charset="0"/>
                              <a:cs typeface="Tahoma" panose="020B0604030504040204" pitchFamily="34" charset="0"/>
                            </a:rPr>
                            <a:t> Biobank</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Yanting</a:t>
                          </a:r>
                          <a:r>
                            <a:rPr lang="en-US" sz="1200" dirty="0" smtClean="0">
                              <a:effectLst/>
                              <a:latin typeface="Tahoma" panose="020B0604030504040204" pitchFamily="34" charset="0"/>
                              <a:ea typeface="Tahoma" panose="020B0604030504040204" pitchFamily="34" charset="0"/>
                              <a:cs typeface="Tahoma" panose="020B0604030504040204" pitchFamily="34" charset="0"/>
                            </a:rPr>
                            <a:t> Shen </a:t>
                          </a:r>
                          <a:r>
                            <a:rPr lang="en-US" sz="1400" dirty="0" smtClean="0">
                              <a:solidFill>
                                <a:srgbClr val="5B616B"/>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39141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The China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Kadoorie</a:t>
                          </a:r>
                          <a:r>
                            <a:rPr lang="en-US" sz="1200" dirty="0" smtClean="0">
                              <a:effectLst/>
                              <a:latin typeface="Tahoma" panose="020B0604030504040204" pitchFamily="34" charset="0"/>
                              <a:ea typeface="Tahoma" panose="020B0604030504040204" pitchFamily="34" charset="0"/>
                              <a:cs typeface="Tahoma" panose="020B0604030504040204" pitchFamily="34" charset="0"/>
                            </a:rPr>
                            <a:t> Biobank (CKB) is a prospective cohort study of over 520,000 adults from 10 areas in China during 2004-2008 / (10-s duration, 500Hz)</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L’appareil</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Mortara</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extrait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10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paramètres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SVM -</a:t>
                          </a:r>
                          <a:r>
                            <a:rPr lang="en-US" sz="1200" dirty="0" smtClean="0"/>
                            <a:t>Kernel Density Estimator KDE</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765239">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endParaRPr lang="en-US"/>
                        </a:p>
                      </a:txBody>
                      <a:tcPr marL="51228" marR="51228" marT="0" marB="0">
                        <a:blipFill rotWithShape="0">
                          <a:blip r:embed="rId3"/>
                          <a:stretch>
                            <a:fillRect l="-31700" t="-196800" r="-306" b="-404000"/>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508818">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Cliniquement : L’âge.</a:t>
                          </a:r>
                          <a:endParaRPr lang="en-US" sz="1200" b="0" dirty="0" smtClean="0">
                            <a:effectLst/>
                            <a:latin typeface="Tahoma" panose="020B0604030504040204" pitchFamily="34" charset="0"/>
                            <a:ea typeface="Tahoma" panose="020B0604030504040204" pitchFamily="34" charset="0"/>
                            <a:cs typeface="+mj-cs"/>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195707">
                    <a:tc rowSpan="4">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365760">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995000" r="-500917" b="-365000"/>
                          </a:stretch>
                        </a:blipFill>
                      </a:tcPr>
                    </a:tc>
                    <a:tc>
                      <a:txBody>
                        <a:bodyPr/>
                        <a:lstStyle/>
                        <a:p>
                          <a:endParaRPr lang="en-US"/>
                        </a:p>
                      </a:txBody>
                      <a:tcPr marL="51228" marR="51228" marT="0" marB="0">
                        <a:blipFill rotWithShape="0">
                          <a:blip r:embed="rId3"/>
                          <a:stretch>
                            <a:fillRect l="-289908" t="-995000" r="-400917" b="-365000"/>
                          </a:stretch>
                        </a:blipFill>
                      </a:tcPr>
                    </a:tc>
                    <a:tc>
                      <a:txBody>
                        <a:bodyPr/>
                        <a:lstStyle/>
                        <a:p>
                          <a:endParaRPr lang="en-US"/>
                        </a:p>
                      </a:txBody>
                      <a:tcPr marL="51228" marR="51228" marT="0" marB="0">
                        <a:blipFill rotWithShape="0">
                          <a:blip r:embed="rId3"/>
                          <a:stretch>
                            <a:fillRect l="-391705" t="-995000" r="-302765" b="-365000"/>
                          </a:stretch>
                        </a:blipFill>
                      </a:tcPr>
                    </a:tc>
                    <a:tc gridSpan="2">
                      <a:txBody>
                        <a:bodyPr/>
                        <a:lstStyle/>
                        <a:p>
                          <a:endParaRPr lang="en-US"/>
                        </a:p>
                      </a:txBody>
                      <a:tcPr marL="51228" marR="51228" marT="0" marB="0">
                        <a:blipFill rotWithShape="0">
                          <a:blip r:embed="rId3"/>
                          <a:stretch>
                            <a:fillRect l="-489450" t="-995000" r="-201376" b="-365000"/>
                          </a:stretch>
                        </a:blipFill>
                      </a:tcPr>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a:t>
                          </a:r>
                          <a:r>
                            <a:rPr lang="en-US" sz="1200" baseline="0" dirty="0" smtClean="0">
                              <a:latin typeface="Tahoma" panose="020B0604030504040204" pitchFamily="34" charset="0"/>
                              <a:ea typeface="Tahoma" panose="020B0604030504040204" pitchFamily="34" charset="0"/>
                              <a:cs typeface="Tahoma" panose="020B0604030504040204" pitchFamily="34" charset="0"/>
                            </a:rPr>
                            <a:t> à 83 de C1 à C5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r h="365760">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1077049" r="-500917" b="-259016"/>
                          </a:stretch>
                        </a:blipFill>
                      </a:tcPr>
                    </a:tc>
                    <a:tc>
                      <a:txBody>
                        <a:bodyPr/>
                        <a:lstStyle/>
                        <a:p>
                          <a:endParaRPr lang="en-US"/>
                        </a:p>
                      </a:txBody>
                      <a:tcPr marL="51228" marR="51228" marT="0" marB="0">
                        <a:blipFill rotWithShape="0">
                          <a:blip r:embed="rId3"/>
                          <a:stretch>
                            <a:fillRect l="-289908" t="-1077049" r="-400917" b="-259016"/>
                          </a:stretch>
                        </a:blipFill>
                      </a:tcPr>
                    </a:tc>
                    <a:tc>
                      <a:txBody>
                        <a:bodyPr/>
                        <a:lstStyle/>
                        <a:p>
                          <a:endParaRPr lang="en-US"/>
                        </a:p>
                      </a:txBody>
                      <a:tcPr marL="51228" marR="51228" marT="0" marB="0">
                        <a:blipFill rotWithShape="0">
                          <a:blip r:embed="rId3"/>
                          <a:stretch>
                            <a:fillRect l="-391705" t="-1077049" r="-302765" b="-259016"/>
                          </a:stretch>
                        </a:blipFill>
                      </a:tcPr>
                    </a:tc>
                    <a:tc gridSpan="2">
                      <a:txBody>
                        <a:bodyPr/>
                        <a:lstStyle/>
                        <a:p>
                          <a:endParaRPr lang="en-US"/>
                        </a:p>
                      </a:txBody>
                      <a:tcPr marL="51228" marR="51228" marT="0" marB="0">
                        <a:blipFill rotWithShape="0">
                          <a:blip r:embed="rId3"/>
                          <a:stretch>
                            <a:fillRect l="-489450" t="-1077049" r="-201376" b="-259016"/>
                          </a:stretch>
                        </a:blipFill>
                      </a:tcPr>
                    </a:tc>
                    <a:tc hMerge="1">
                      <a:txBody>
                        <a:bodyPr/>
                        <a:lstStyle/>
                        <a:p>
                          <a:endParaRPr lang="en-US"/>
                        </a:p>
                      </a:txBody>
                      <a:tcPr/>
                    </a:tc>
                    <a:tc>
                      <a:txBody>
                        <a:bodyPr/>
                        <a:lstStyle/>
                        <a:p>
                          <a:pPr algn="ctr"/>
                          <a:r>
                            <a:rPr lang="en-US" sz="1200" baseline="0" dirty="0" smtClean="0">
                              <a:latin typeface="Tahoma" panose="020B0604030504040204" pitchFamily="34" charset="0"/>
                              <a:ea typeface="Tahoma" panose="020B0604030504040204" pitchFamily="34" charset="0"/>
                              <a:cs typeface="Tahoma" panose="020B0604030504040204" pitchFamily="34" charset="0"/>
                            </a:rPr>
                            <a:t>63.5 à 74.8 de C1 à C5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Generative KDE</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1"/>
                      </a:ext>
                    </a:extLst>
                  </a:tr>
                  <a:tr h="587121">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747917" r="-500917" b="-64583"/>
                          </a:stretch>
                        </a:blipFill>
                      </a:tcPr>
                    </a:tc>
                    <a:tc>
                      <a:txBody>
                        <a:bodyPr/>
                        <a:lstStyle/>
                        <a:p>
                          <a:endParaRPr lang="en-US"/>
                        </a:p>
                      </a:txBody>
                      <a:tcPr marL="51228" marR="51228" marT="0" marB="0">
                        <a:blipFill rotWithShape="0">
                          <a:blip r:embed="rId3"/>
                          <a:stretch>
                            <a:fillRect l="-289908" t="-747917" r="-400917" b="-64583"/>
                          </a:stretch>
                        </a:blipFill>
                      </a:tcPr>
                    </a:tc>
                    <a:tc>
                      <a:txBody>
                        <a:bodyPr/>
                        <a:lstStyle/>
                        <a:p>
                          <a:endParaRPr lang="en-US"/>
                        </a:p>
                      </a:txBody>
                      <a:tcPr marL="51228" marR="51228" marT="0" marB="0">
                        <a:blipFill rotWithShape="0">
                          <a:blip r:embed="rId3"/>
                          <a:stretch>
                            <a:fillRect l="-391705" t="-747917" r="-302765" b="-64583"/>
                          </a:stretch>
                        </a:blipFill>
                      </a:tcPr>
                    </a:tc>
                    <a:tc gridSpan="2">
                      <a:txBody>
                        <a:bodyPr/>
                        <a:lstStyle/>
                        <a:p>
                          <a:endParaRPr lang="en-US"/>
                        </a:p>
                      </a:txBody>
                      <a:tcPr marL="51228" marR="51228" marT="0" marB="0">
                        <a:blipFill rotWithShape="0">
                          <a:blip r:embed="rId3"/>
                          <a:stretch>
                            <a:fillRect l="-489450" t="-747917" r="-201376" b="-64583"/>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747917" r="-102304" b="-64583"/>
                          </a:stretch>
                        </a:blipFill>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Discriminative KDE</a:t>
                          </a:r>
                        </a:p>
                        <a:p>
                          <a:pPr marL="0" marR="0" algn="ctr">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2"/>
                      </a:ext>
                    </a:extLst>
                  </a:tr>
                  <a:tr h="365760">
                    <a:tc>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Perpectives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200" dirty="0" smtClean="0">
                              <a:effectLst/>
                              <a:latin typeface="Tahoma" panose="020B0604030504040204" pitchFamily="34" charset="0"/>
                              <a:ea typeface="Tahoma" panose="020B0604030504040204" pitchFamily="34" charset="0"/>
                              <a:cs typeface="Tahoma" panose="020B0604030504040204" pitchFamily="34" charset="0"/>
                            </a:rPr>
                            <a:t>Encourager les modèles </a:t>
                          </a:r>
                          <a:r>
                            <a:rPr lang="fr-FR" sz="1200" dirty="0" err="1" smtClean="0">
                              <a:effectLst/>
                              <a:latin typeface="Tahoma" panose="020B0604030504040204" pitchFamily="34" charset="0"/>
                              <a:ea typeface="Tahoma" panose="020B0604030504040204" pitchFamily="34" charset="0"/>
                              <a:cs typeface="Tahoma" panose="020B0604030504040204" pitchFamily="34" charset="0"/>
                            </a:rPr>
                            <a:t>multiclasses</a:t>
                          </a:r>
                          <a:r>
                            <a:rPr lang="fr-FR" sz="1200" dirty="0" smtClean="0">
                              <a:effectLst/>
                              <a:latin typeface="Tahoma" panose="020B0604030504040204" pitchFamily="34" charset="0"/>
                              <a:ea typeface="Tahoma" panose="020B0604030504040204" pitchFamily="34" charset="0"/>
                              <a:cs typeface="Tahoma" panose="020B0604030504040204" pitchFamily="34" charset="0"/>
                            </a:rPr>
                            <a:t> pour prédire la probabilité d'appartenance à une classe pour une durée &gt;60s</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algn="ct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pPr marL="0" marR="0" algn="ctr">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3"/>
                      </a:ext>
                    </a:extLst>
                  </a:tr>
                </a:tbl>
              </a:graphicData>
            </a:graphic>
          </p:graphicFrame>
        </mc:Fallback>
      </mc:AlternateContent>
    </p:spTree>
    <p:extLst>
      <p:ext uri="{BB962C8B-B14F-4D97-AF65-F5344CB8AC3E}">
        <p14:creationId xmlns:p14="http://schemas.microsoft.com/office/powerpoint/2010/main" val="2140149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27</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42</a:t>
            </a:fld>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957253946"/>
                  </p:ext>
                </p:extLst>
              </p:nvPr>
            </p:nvGraphicFramePr>
            <p:xfrm>
              <a:off x="1311579" y="1331261"/>
              <a:ext cx="10476014" cy="3268477"/>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27-Titre* (abstract)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 Collaborative Prediction of Presence of Arrhythmia in Human Heart with Electrocardiogram Data using Machine Learning Algorithms with Analytics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Selvaraj</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Rajalakshmi</a:t>
                          </a:r>
                          <a:r>
                            <a:rPr lang="en-US" sz="1200" dirty="0" smtClean="0">
                              <a:effectLst/>
                              <a:latin typeface="Tahoma" panose="020B0604030504040204" pitchFamily="34" charset="0"/>
                              <a:ea typeface="Tahoma" panose="020B0604030504040204" pitchFamily="34" charset="0"/>
                              <a:cs typeface="Tahoma" panose="020B0604030504040204" pitchFamily="34" charset="0"/>
                            </a:rPr>
                            <a:t> and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Kuthadi</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Venu</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Madhav</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UCI Repository warehouse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effectLst/>
                              <a:latin typeface="Tahoma" panose="020B0604030504040204" pitchFamily="34" charset="0"/>
                              <a:ea typeface="Tahoma" panose="020B0604030504040204" pitchFamily="34" charset="0"/>
                              <a:cs typeface="Tahoma" panose="020B0604030504040204" pitchFamily="34" charset="0"/>
                            </a:rPr>
                            <a:t>Une combinaison de clusters basés sur </a:t>
                          </a:r>
                          <a:r>
                            <a:rPr lang="fr-FR" sz="1200" dirty="0" err="1" smtClean="0">
                              <a:effectLst/>
                              <a:latin typeface="Tahoma" panose="020B0604030504040204" pitchFamily="34" charset="0"/>
                              <a:ea typeface="Tahoma" panose="020B0604030504040204" pitchFamily="34" charset="0"/>
                              <a:cs typeface="Tahoma" panose="020B0604030504040204" pitchFamily="34" charset="0"/>
                            </a:rPr>
                            <a:t>Fuzzy</a:t>
                          </a:r>
                          <a:r>
                            <a:rPr lang="fr-FR" sz="1200" dirty="0" smtClean="0">
                              <a:effectLst/>
                              <a:latin typeface="Tahoma" panose="020B0604030504040204" pitchFamily="34" charset="0"/>
                              <a:ea typeface="Tahoma" panose="020B0604030504040204" pitchFamily="34" charset="0"/>
                              <a:cs typeface="Tahoma" panose="020B0604030504040204" pitchFamily="34" charset="0"/>
                            </a:rPr>
                            <a:t> et</a:t>
                          </a:r>
                          <a:r>
                            <a:rPr lang="fr-FR" sz="1200" baseline="0" dirty="0" smtClean="0">
                              <a:effectLst/>
                              <a:latin typeface="Tahoma" panose="020B0604030504040204" pitchFamily="34" charset="0"/>
                              <a:ea typeface="Tahoma" panose="020B0604030504040204" pitchFamily="34" charset="0"/>
                              <a:cs typeface="Tahoma" panose="020B0604030504040204" pitchFamily="34" charset="0"/>
                            </a:rPr>
                            <a:t> un </a:t>
                          </a:r>
                          <a:r>
                            <a:rPr lang="fr-FR" sz="1200" dirty="0" smtClean="0">
                              <a:effectLst/>
                              <a:latin typeface="Tahoma" panose="020B0604030504040204" pitchFamily="34" charset="0"/>
                              <a:ea typeface="Tahoma" panose="020B0604030504040204" pitchFamily="34" charset="0"/>
                              <a:cs typeface="Tahoma" panose="020B0604030504040204" pitchFamily="34" charset="0"/>
                            </a:rPr>
                            <a:t>algorithme de classification pour prédire la phase de l’</a:t>
                          </a:r>
                          <a:r>
                            <a:rPr lang="fr-FR" sz="1200" dirty="0" err="1" smtClean="0">
                              <a:effectLst/>
                              <a:latin typeface="Tahoma" panose="020B0604030504040204" pitchFamily="34" charset="0"/>
                              <a:ea typeface="Tahoma" panose="020B0604030504040204" pitchFamily="34" charset="0"/>
                              <a:cs typeface="Tahoma" panose="020B0604030504040204" pitchFamily="34" charset="0"/>
                            </a:rPr>
                            <a:t>arrythmie</a:t>
                          </a:r>
                          <a:r>
                            <a:rPr lang="fr-FR"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La</a:t>
                          </a:r>
                          <a:r>
                            <a:rPr lang="fr-FR" sz="1200"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durée QRS, l’</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interval</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P-R, l’</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interval</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Q-T, l’onde T, l’onde P, le complexe QRS : pour la </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a:t>
                          </a:r>
                          <a:r>
                            <a:rPr lang="ar-LB" sz="1200" dirty="0" smtClean="0">
                              <a:solidFill>
                                <a:srgbClr val="000000"/>
                              </a:solidFill>
                              <a:effectLst/>
                              <a:latin typeface="Tahoma" panose="020B0604030504040204" pitchFamily="34" charset="0"/>
                              <a:ea typeface="Tahoma" panose="020B0604030504040204" pitchFamily="34" charset="0"/>
                              <a:cs typeface="+mn-cs"/>
                            </a:rPr>
                            <a:t>é</a:t>
                          </a:r>
                          <a:r>
                            <a:rPr lang="en-US"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diction</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Cliniquement :L’âge, le sexe, la taille, le poids, IMC:</a:t>
                          </a:r>
                          <a:r>
                            <a:rPr lang="fr-FR" sz="1200"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pour la classification.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m:rPr>
                                    <m:nor/>
                                  </m:rPr>
                                  <a:rPr lang="en-US" sz="1200" b="0" i="0" dirty="0" smtClean="0">
                                    <a:latin typeface="Tahoma" panose="020B0604030504040204" pitchFamily="34" charset="0"/>
                                    <a:ea typeface="Tahoma" panose="020B0604030504040204" pitchFamily="34" charset="0"/>
                                    <a:cs typeface="Tahoma" panose="020B0604030504040204" pitchFamily="34" charset="0"/>
                                  </a:rPr>
                                  <m:t>82 ‼</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40</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43</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1.21</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Clustering</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957253946"/>
                  </p:ext>
                </p:extLst>
              </p:nvPr>
            </p:nvGraphicFramePr>
            <p:xfrm>
              <a:off x="1311579" y="1331261"/>
              <a:ext cx="10476014" cy="3238061"/>
            </p:xfrm>
            <a:graphic>
              <a:graphicData uri="http://schemas.openxmlformats.org/drawingml/2006/table">
                <a:tbl>
                  <a:tblPr firstRow="1" firstCol="1" bandRow="1">
                    <a:tableStyleId>{5C22544A-7EE6-4342-B048-85BDC9FD1C3A}</a:tableStyleId>
                  </a:tblPr>
                  <a:tblGrid>
                    <a:gridCol w="2519574"/>
                    <a:gridCol w="1326073"/>
                    <a:gridCol w="1326074"/>
                    <a:gridCol w="1326073"/>
                    <a:gridCol w="414671"/>
                    <a:gridCol w="911403"/>
                    <a:gridCol w="1326073"/>
                    <a:gridCol w="1326073"/>
                  </a:tblGrid>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27-Titre* (abstract)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 Collaborative Prediction of Presence of Arrhythmia in Human Heart with Electrocardiogram Data using Machine Learning Algorithms with Analytics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Selvaraj</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Rajalakshmi</a:t>
                          </a:r>
                          <a:r>
                            <a:rPr lang="en-US" sz="1200" dirty="0" smtClean="0">
                              <a:effectLst/>
                              <a:latin typeface="Tahoma" panose="020B0604030504040204" pitchFamily="34" charset="0"/>
                              <a:ea typeface="Tahoma" panose="020B0604030504040204" pitchFamily="34" charset="0"/>
                              <a:cs typeface="Tahoma" panose="020B0604030504040204" pitchFamily="34" charset="0"/>
                            </a:rPr>
                            <a:t> and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Kuthadi</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Venu</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Madhav</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UCI Repository warehouse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effectLst/>
                              <a:latin typeface="Tahoma" panose="020B0604030504040204" pitchFamily="34" charset="0"/>
                              <a:ea typeface="Tahoma" panose="020B0604030504040204" pitchFamily="34" charset="0"/>
                              <a:cs typeface="Tahoma" panose="020B0604030504040204" pitchFamily="34" charset="0"/>
                            </a:rPr>
                            <a:t>Une combinaison de clusters basés sur </a:t>
                          </a:r>
                          <a:r>
                            <a:rPr lang="fr-FR" sz="1200" dirty="0" err="1" smtClean="0">
                              <a:effectLst/>
                              <a:latin typeface="Tahoma" panose="020B0604030504040204" pitchFamily="34" charset="0"/>
                              <a:ea typeface="Tahoma" panose="020B0604030504040204" pitchFamily="34" charset="0"/>
                              <a:cs typeface="Tahoma" panose="020B0604030504040204" pitchFamily="34" charset="0"/>
                            </a:rPr>
                            <a:t>Fuzzy</a:t>
                          </a:r>
                          <a:r>
                            <a:rPr lang="fr-FR" sz="1200" dirty="0" smtClean="0">
                              <a:effectLst/>
                              <a:latin typeface="Tahoma" panose="020B0604030504040204" pitchFamily="34" charset="0"/>
                              <a:ea typeface="Tahoma" panose="020B0604030504040204" pitchFamily="34" charset="0"/>
                              <a:cs typeface="Tahoma" panose="020B0604030504040204" pitchFamily="34" charset="0"/>
                            </a:rPr>
                            <a:t> et</a:t>
                          </a:r>
                          <a:r>
                            <a:rPr lang="fr-FR" sz="1200" baseline="0" dirty="0" smtClean="0">
                              <a:effectLst/>
                              <a:latin typeface="Tahoma" panose="020B0604030504040204" pitchFamily="34" charset="0"/>
                              <a:ea typeface="Tahoma" panose="020B0604030504040204" pitchFamily="34" charset="0"/>
                              <a:cs typeface="Tahoma" panose="020B0604030504040204" pitchFamily="34" charset="0"/>
                            </a:rPr>
                            <a:t> un </a:t>
                          </a:r>
                          <a:r>
                            <a:rPr lang="fr-FR" sz="1200" dirty="0" smtClean="0">
                              <a:effectLst/>
                              <a:latin typeface="Tahoma" panose="020B0604030504040204" pitchFamily="34" charset="0"/>
                              <a:ea typeface="Tahoma" panose="020B0604030504040204" pitchFamily="34" charset="0"/>
                              <a:cs typeface="Tahoma" panose="020B0604030504040204" pitchFamily="34" charset="0"/>
                            </a:rPr>
                            <a:t>algorithme de classification pour prédire la phase de l’</a:t>
                          </a:r>
                          <a:r>
                            <a:rPr lang="fr-FR" sz="1200" dirty="0" err="1" smtClean="0">
                              <a:effectLst/>
                              <a:latin typeface="Tahoma" panose="020B0604030504040204" pitchFamily="34" charset="0"/>
                              <a:ea typeface="Tahoma" panose="020B0604030504040204" pitchFamily="34" charset="0"/>
                              <a:cs typeface="Tahoma" panose="020B0604030504040204" pitchFamily="34" charset="0"/>
                            </a:rPr>
                            <a:t>arrythmie</a:t>
                          </a:r>
                          <a:r>
                            <a:rPr lang="fr-FR"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3825">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La</a:t>
                          </a:r>
                          <a:r>
                            <a:rPr lang="fr-FR" sz="1200"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durée QRS, l’</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interval</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P-R, l’</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interval</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Q-T, l’onde T, l’onde P, le complexe QRS : pour la </a:t>
                          </a:r>
                          <a:r>
                            <a:rPr lang="fr-FR" sz="1200" dirty="0" err="1"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pr</a:t>
                          </a:r>
                          <a:r>
                            <a:rPr lang="ar-LB" sz="1200" dirty="0" smtClean="0">
                              <a:solidFill>
                                <a:srgbClr val="000000"/>
                              </a:solidFill>
                              <a:effectLst/>
                              <a:latin typeface="Tahoma" panose="020B0604030504040204" pitchFamily="34" charset="0"/>
                              <a:ea typeface="Tahoma" panose="020B0604030504040204" pitchFamily="34" charset="0"/>
                              <a:cs typeface="+mn-cs"/>
                            </a:rPr>
                            <a:t>é</a:t>
                          </a:r>
                          <a:r>
                            <a:rPr lang="en-US"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diction</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Cliniquement :L’âge</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le sexe, la taille, le poids, IMC:</a:t>
                          </a:r>
                          <a:r>
                            <a:rPr lang="fr-FR" sz="1200"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pour la classification</a:t>
                          </a:r>
                          <a:r>
                            <a:rPr lang="fr-FR" sz="1200"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fr-FR" sz="1200" baseline="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707">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30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r h="182880">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1703333" r="-500917" b="-46667"/>
                          </a:stretch>
                        </a:blipFill>
                      </a:tcPr>
                    </a:tc>
                    <a:tc>
                      <a:txBody>
                        <a:bodyPr/>
                        <a:lstStyle/>
                        <a:p>
                          <a:endParaRPr lang="en-US"/>
                        </a:p>
                      </a:txBody>
                      <a:tcPr marL="51228" marR="51228" marT="0" marB="0">
                        <a:blipFill rotWithShape="0">
                          <a:blip r:embed="rId3"/>
                          <a:stretch>
                            <a:fillRect l="-289908" t="-1703333" r="-400917" b="-46667"/>
                          </a:stretch>
                        </a:blipFill>
                      </a:tcPr>
                    </a:tc>
                    <a:tc>
                      <a:txBody>
                        <a:bodyPr/>
                        <a:lstStyle/>
                        <a:p>
                          <a:endParaRPr lang="en-US"/>
                        </a:p>
                      </a:txBody>
                      <a:tcPr marL="51228" marR="51228" marT="0" marB="0">
                        <a:blipFill rotWithShape="0">
                          <a:blip r:embed="rId3"/>
                          <a:stretch>
                            <a:fillRect l="-391705" t="-1703333" r="-302765" b="-46667"/>
                          </a:stretch>
                        </a:blipFill>
                      </a:tcPr>
                    </a:tc>
                    <a:tc gridSpan="2">
                      <a:txBody>
                        <a:bodyPr/>
                        <a:lstStyle/>
                        <a:p>
                          <a:endParaRPr lang="en-US"/>
                        </a:p>
                      </a:txBody>
                      <a:tcPr marL="51228" marR="51228" marT="0" marB="0">
                        <a:blipFill rotWithShape="0">
                          <a:blip r:embed="rId3"/>
                          <a:stretch>
                            <a:fillRect l="-489450" t="-1703333" r="-201376" b="-46667"/>
                          </a:stretch>
                        </a:blipFill>
                      </a:tcPr>
                    </a:tc>
                    <a:tc hMerge="1">
                      <a:txBody>
                        <a:bodyPr/>
                        <a:lstStyle/>
                        <a:p>
                          <a:endParaRPr lang="en-US"/>
                        </a:p>
                      </a:txBody>
                      <a:tcPr/>
                    </a:tc>
                    <a:tc>
                      <a:txBody>
                        <a:bodyPr/>
                        <a:lstStyle/>
                        <a:p>
                          <a:pPr algn="ct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Clustering</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bl>
              </a:graphicData>
            </a:graphic>
          </p:graphicFrame>
        </mc:Fallback>
      </mc:AlternateContent>
    </p:spTree>
    <p:extLst>
      <p:ext uri="{BB962C8B-B14F-4D97-AF65-F5344CB8AC3E}">
        <p14:creationId xmlns:p14="http://schemas.microsoft.com/office/powerpoint/2010/main" val="2762474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29</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43</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195538268"/>
                  </p:ext>
                </p:extLst>
              </p:nvPr>
            </p:nvGraphicFramePr>
            <p:xfrm>
              <a:off x="1311579" y="1331261"/>
              <a:ext cx="10476014" cy="3533456"/>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29-Titre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 Novel Atrial Fibrillation Prediction Algorithm Applicable to Recordings from Portable Devices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Zhi</a:t>
                          </a:r>
                          <a:r>
                            <a:rPr lang="en-US" sz="1200" dirty="0" smtClean="0">
                              <a:effectLst/>
                              <a:latin typeface="Tahoma" panose="020B0604030504040204" pitchFamily="34" charset="0"/>
                              <a:ea typeface="Tahoma" panose="020B0604030504040204" pitchFamily="34" charset="0"/>
                              <a:cs typeface="Tahoma" panose="020B0604030504040204" pitchFamily="34" charset="0"/>
                            </a:rPr>
                            <a:t> L et all</a:t>
                          </a: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Physionet</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CinC</a:t>
                          </a:r>
                          <a:r>
                            <a:rPr lang="en-US" sz="1200" dirty="0" smtClean="0">
                              <a:effectLst/>
                              <a:latin typeface="Tahoma" panose="020B0604030504040204" pitchFamily="34" charset="0"/>
                              <a:ea typeface="Tahoma" panose="020B0604030504040204" pitchFamily="34" charset="0"/>
                              <a:cs typeface="Tahoma" panose="020B0604030504040204" pitchFamily="34" charset="0"/>
                            </a:rPr>
                            <a:t> 2017 database is used for the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AFib</a:t>
                          </a:r>
                          <a:r>
                            <a:rPr lang="en-US" sz="1200" dirty="0" smtClean="0">
                              <a:effectLst/>
                              <a:latin typeface="Tahoma" panose="020B0604030504040204" pitchFamily="34" charset="0"/>
                              <a:ea typeface="Tahoma" panose="020B0604030504040204" pitchFamily="34" charset="0"/>
                              <a:cs typeface="Tahoma" panose="020B0604030504040204" pitchFamily="34" charset="0"/>
                            </a:rPr>
                            <a:t> detection / 2 min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passe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de Butterworth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d’ordre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4  de 0.5Hz à 40 Hz pour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les bruits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double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médiane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l’alogorithme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a:t>
                          </a:r>
                          <a:r>
                            <a:rPr lang="en-US" sz="1200" dirty="0" smtClean="0"/>
                            <a:t>Pan–Tompkins pour la </a:t>
                          </a:r>
                          <a:r>
                            <a:rPr lang="en-US" sz="1200" dirty="0" err="1" smtClean="0"/>
                            <a:t>détection</a:t>
                          </a:r>
                          <a:r>
                            <a:rPr lang="en-US" sz="1200" dirty="0" smtClean="0"/>
                            <a:t> </a:t>
                          </a:r>
                          <a:r>
                            <a:rPr lang="en-US" sz="1200" dirty="0" smtClean="0"/>
                            <a:t>du </a:t>
                          </a:r>
                          <a:r>
                            <a:rPr lang="en-US" sz="1200" dirty="0" err="1" smtClean="0"/>
                            <a:t>complexe</a:t>
                          </a:r>
                          <a:r>
                            <a:rPr lang="en-US" sz="1200" dirty="0" smtClean="0"/>
                            <a:t> QRS et pour </a:t>
                          </a:r>
                          <a:r>
                            <a:rPr lang="en-US" sz="1200" dirty="0" err="1" smtClean="0"/>
                            <a:t>calculer</a:t>
                          </a:r>
                          <a:r>
                            <a:rPr lang="en-US" sz="1200" dirty="0" smtClean="0"/>
                            <a:t> la </a:t>
                          </a:r>
                          <a:r>
                            <a:rPr lang="en-US" sz="1200" dirty="0" err="1" smtClean="0"/>
                            <a:t>fréquence</a:t>
                          </a:r>
                          <a:r>
                            <a:rPr lang="en-US" sz="1200" dirty="0" smtClean="0"/>
                            <a:t> </a:t>
                          </a:r>
                          <a:r>
                            <a:rPr lang="en-US" sz="1200" dirty="0" err="1" smtClean="0"/>
                            <a:t>cardique</a:t>
                          </a:r>
                          <a:r>
                            <a:rPr lang="en-US" sz="1200" dirty="0" smtClean="0"/>
                            <a:t> et la</a:t>
                          </a:r>
                          <a:r>
                            <a:rPr lang="en-US" sz="1200" baseline="0" dirty="0" smtClean="0"/>
                            <a:t> </a:t>
                          </a:r>
                          <a:r>
                            <a:rPr lang="en-US" sz="1200" baseline="0" dirty="0" err="1" smtClean="0"/>
                            <a:t>durée</a:t>
                          </a:r>
                          <a:r>
                            <a:rPr lang="en-US" sz="1200" baseline="0" dirty="0" smtClean="0"/>
                            <a:t> d’un battement.</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algorithme de Markov</a:t>
                          </a:r>
                          <a:endParaRPr lang="en-US" sz="11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dirty="0" smtClean="0">
                              <a:effectLst/>
                              <a:latin typeface="Tahoma" panose="020B0604030504040204" pitchFamily="34" charset="0"/>
                              <a:ea typeface="Tahoma" panose="020B0604030504040204" pitchFamily="34" charset="0"/>
                              <a:cs typeface="Tahoma" panose="020B0604030504040204" pitchFamily="34" charset="0"/>
                            </a:rPr>
                            <a:t> d’un battement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cardiaque</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63376">
                    <a:tc rowSpan="3">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63376">
                    <a:tc v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93.3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0.7447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0.9542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63376">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80</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kern="1200" smtClean="0">
                                    <a:solidFill>
                                      <a:schemeClr val="dk1"/>
                                    </a:solidFill>
                                    <a:effectLst/>
                                    <a:latin typeface="Cambria Math" panose="02040503050406030204" pitchFamily="18" charset="0"/>
                                    <a:ea typeface="Cambria Math" panose="02040503050406030204" pitchFamily="18" charset="0"/>
                                    <a:cs typeface="+mn-cs"/>
                                  </a:rPr>
                                  <m:t>0.7451</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0.908</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195538268"/>
                  </p:ext>
                </p:extLst>
              </p:nvPr>
            </p:nvGraphicFramePr>
            <p:xfrm>
              <a:off x="1311579" y="1331261"/>
              <a:ext cx="10476014" cy="3533456"/>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29-Titre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 Novel Atrial Fibrillation Prediction Algorithm Applicable to Recordings from Portable Devices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Zhi</a:t>
                          </a:r>
                          <a:r>
                            <a:rPr lang="en-US" sz="1200" dirty="0" smtClean="0">
                              <a:effectLst/>
                              <a:latin typeface="Tahoma" panose="020B0604030504040204" pitchFamily="34" charset="0"/>
                              <a:ea typeface="Tahoma" panose="020B0604030504040204" pitchFamily="34" charset="0"/>
                              <a:cs typeface="Tahoma" panose="020B0604030504040204" pitchFamily="34" charset="0"/>
                            </a:rPr>
                            <a:t> L et all</a:t>
                          </a: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Physionet</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CinC</a:t>
                          </a:r>
                          <a:r>
                            <a:rPr lang="en-US" sz="1200" dirty="0" smtClean="0">
                              <a:effectLst/>
                              <a:latin typeface="Tahoma" panose="020B0604030504040204" pitchFamily="34" charset="0"/>
                              <a:ea typeface="Tahoma" panose="020B0604030504040204" pitchFamily="34" charset="0"/>
                              <a:cs typeface="Tahoma" panose="020B0604030504040204" pitchFamily="34" charset="0"/>
                            </a:rPr>
                            <a:t> 2017 database is used for the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AFib</a:t>
                          </a:r>
                          <a:r>
                            <a:rPr lang="en-US" sz="1200" dirty="0" smtClean="0">
                              <a:effectLst/>
                              <a:latin typeface="Tahoma" panose="020B0604030504040204" pitchFamily="34" charset="0"/>
                              <a:ea typeface="Tahoma" panose="020B0604030504040204" pitchFamily="34" charset="0"/>
                              <a:cs typeface="Tahoma" panose="020B0604030504040204" pitchFamily="34" charset="0"/>
                            </a:rPr>
                            <a:t> detection / 2 min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57162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Un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passe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smtClean="0">
                              <a:effectLst/>
                              <a:latin typeface="Tahoma" panose="020B0604030504040204" pitchFamily="34" charset="0"/>
                              <a:ea typeface="Tahoma" panose="020B0604030504040204" pitchFamily="34" charset="0"/>
                              <a:cs typeface="Tahoma" panose="020B0604030504040204" pitchFamily="34" charset="0"/>
                            </a:rPr>
                            <a:t>de Butterworth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d’ordre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4  de 0.5Hz à 40 Hz pour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les bruits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double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filtre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médiane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pour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éliminer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ligne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base .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l’alogorithme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a:t>
                          </a:r>
                          <a:r>
                            <a:rPr lang="en-US" sz="1200" dirty="0" smtClean="0"/>
                            <a:t>Pan–Tompkins pour la </a:t>
                          </a:r>
                          <a:r>
                            <a:rPr lang="en-US" sz="1200" dirty="0" err="1" smtClean="0"/>
                            <a:t>détection</a:t>
                          </a:r>
                          <a:r>
                            <a:rPr lang="en-US" sz="1200" dirty="0" smtClean="0"/>
                            <a:t> </a:t>
                          </a:r>
                          <a:r>
                            <a:rPr lang="en-US" sz="1200" dirty="0" smtClean="0"/>
                            <a:t>du </a:t>
                          </a:r>
                          <a:r>
                            <a:rPr lang="en-US" sz="1200" dirty="0" err="1" smtClean="0"/>
                            <a:t>complexe</a:t>
                          </a:r>
                          <a:r>
                            <a:rPr lang="en-US" sz="1200" dirty="0" smtClean="0"/>
                            <a:t> QRS et pour </a:t>
                          </a:r>
                          <a:r>
                            <a:rPr lang="en-US" sz="1200" dirty="0" err="1" smtClean="0"/>
                            <a:t>calculer</a:t>
                          </a:r>
                          <a:r>
                            <a:rPr lang="en-US" sz="1200" dirty="0" smtClean="0"/>
                            <a:t> la </a:t>
                          </a:r>
                          <a:r>
                            <a:rPr lang="en-US" sz="1200" dirty="0" err="1" smtClean="0"/>
                            <a:t>fréquence</a:t>
                          </a:r>
                          <a:r>
                            <a:rPr lang="en-US" sz="1200" dirty="0" smtClean="0"/>
                            <a:t> </a:t>
                          </a:r>
                          <a:r>
                            <a:rPr lang="en-US" sz="1200" dirty="0" err="1" smtClean="0"/>
                            <a:t>cardique</a:t>
                          </a:r>
                          <a:r>
                            <a:rPr lang="en-US" sz="1200" dirty="0" smtClean="0"/>
                            <a:t> et la</a:t>
                          </a:r>
                          <a:r>
                            <a:rPr lang="en-US" sz="1200" baseline="0" dirty="0" smtClean="0"/>
                            <a:t> </a:t>
                          </a:r>
                          <a:r>
                            <a:rPr lang="en-US" sz="1200" baseline="0" dirty="0" err="1" smtClean="0"/>
                            <a:t>durée</a:t>
                          </a:r>
                          <a:r>
                            <a:rPr lang="en-US" sz="1200" baseline="0" dirty="0" smtClean="0"/>
                            <a:t> d’un battement.</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algorithme de Markov</a:t>
                          </a:r>
                          <a:endParaRPr lang="en-US" sz="11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dirty="0" smtClean="0">
                              <a:effectLst/>
                              <a:latin typeface="Tahoma" panose="020B0604030504040204" pitchFamily="34" charset="0"/>
                              <a:ea typeface="Tahoma" panose="020B0604030504040204" pitchFamily="34" charset="0"/>
                              <a:cs typeface="Tahoma" panose="020B0604030504040204" pitchFamily="34" charset="0"/>
                            </a:rPr>
                            <a:t> d’un battement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cardiaque</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85494">
                    <a:tc vMerge="1">
                      <a:txBody>
                        <a:bodyPr/>
                        <a:lstStyle/>
                        <a:p>
                          <a:endParaRPr lang="en-US"/>
                        </a:p>
                      </a:txBody>
                      <a:tcPr/>
                    </a:tc>
                    <a:tc gridSpan="7">
                      <a:txBody>
                        <a:bodyPr/>
                        <a:lstStyle/>
                        <a:p>
                          <a:pPr marL="0" marR="0">
                            <a:lnSpc>
                              <a:spcPct val="107000"/>
                            </a:lnSpc>
                            <a:spcBef>
                              <a:spcPts val="0"/>
                            </a:spcBef>
                            <a:spcAft>
                              <a:spcPts val="0"/>
                            </a:spcAft>
                          </a:pPr>
                          <a:endParaRPr lang="en-US" sz="1200" b="0" baseline="-250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195707">
                    <a:tc rowSpan="3">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195707">
                    <a:tc vMerge="1">
                      <a:txBody>
                        <a:bodyPr/>
                        <a:lstStyle/>
                        <a:p>
                          <a:endParaRPr lang="en-US"/>
                        </a:p>
                      </a:txBody>
                      <a:tcPr/>
                    </a:tc>
                    <a:tc>
                      <a:txBody>
                        <a:bodyPr/>
                        <a:lstStyle/>
                        <a:p>
                          <a:endParaRPr lang="en-US"/>
                        </a:p>
                      </a:txBody>
                      <a:tcPr marL="51228" marR="51228" marT="0" marB="0">
                        <a:blipFill rotWithShape="0">
                          <a:blip r:embed="rId3"/>
                          <a:stretch>
                            <a:fillRect l="-189908" t="-1650000" r="-500917" b="-140625"/>
                          </a:stretch>
                        </a:blip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93.3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0.7447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0.9542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r h="182880">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189908" t="-1866667" r="-500917" b="-50000"/>
                          </a:stretch>
                        </a:blipFill>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endParaRPr lang="en-US"/>
                        </a:p>
                      </a:txBody>
                      <a:tcPr marL="51228" marR="51228" marT="0" marB="0">
                        <a:blipFill rotWithShape="0">
                          <a:blip r:embed="rId3"/>
                          <a:stretch>
                            <a:fillRect l="-391705" t="-1866667" r="-302765" b="-50000"/>
                          </a:stretch>
                        </a:blipFill>
                      </a:tcPr>
                    </a:tc>
                    <a:tc gridSpan="2">
                      <a:txBody>
                        <a:bodyPr/>
                        <a:lstStyle/>
                        <a:p>
                          <a:endParaRPr lang="en-US"/>
                        </a:p>
                      </a:txBody>
                      <a:tcPr marL="51228" marR="51228" marT="0" marB="0">
                        <a:blipFill rotWithShape="0">
                          <a:blip r:embed="rId3"/>
                          <a:stretch>
                            <a:fillRect l="-489450" t="-1866667" r="-201376" b="-50000"/>
                          </a:stretch>
                        </a:blipFill>
                      </a:tcPr>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0.908</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1"/>
                      </a:ext>
                    </a:extLst>
                  </a:tr>
                </a:tbl>
              </a:graphicData>
            </a:graphic>
          </p:graphicFrame>
        </mc:Fallback>
      </mc:AlternateContent>
    </p:spTree>
    <p:extLst>
      <p:ext uri="{BB962C8B-B14F-4D97-AF65-F5344CB8AC3E}">
        <p14:creationId xmlns:p14="http://schemas.microsoft.com/office/powerpoint/2010/main" val="3282142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30</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44</a:t>
            </a:fld>
            <a:endParaRPr lang="en-US"/>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181021529"/>
                  </p:ext>
                </p:extLst>
              </p:nvPr>
            </p:nvGraphicFramePr>
            <p:xfrm>
              <a:off x="1311579" y="1331261"/>
              <a:ext cx="10476014" cy="423281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30-Titre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Paroxysmal atrial fibrillation prediction based on HRV analysis and non-dominated sorting genetic algorithm III</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2018</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Zachi</a:t>
                          </a:r>
                          <a:r>
                            <a:rPr lang="en-US" sz="1200" dirty="0" smtClean="0">
                              <a:effectLst/>
                              <a:latin typeface="Tahoma" panose="020B0604030504040204" pitchFamily="34" charset="0"/>
                              <a:ea typeface="Tahoma" panose="020B0604030504040204" pitchFamily="34" charset="0"/>
                              <a:cs typeface="Tahoma" panose="020B0604030504040204" pitchFamily="34" charset="0"/>
                            </a:rPr>
                            <a:t> I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Attia</a:t>
                          </a:r>
                          <a:r>
                            <a:rPr lang="en-US" sz="1200" dirty="0" smtClean="0">
                              <a:effectLst/>
                              <a:latin typeface="Tahoma" panose="020B0604030504040204" pitchFamily="34" charset="0"/>
                              <a:ea typeface="Tahoma" panose="020B0604030504040204" pitchFamily="34" charset="0"/>
                              <a:cs typeface="Tahoma" panose="020B0604030504040204" pitchFamily="34" charset="0"/>
                            </a:rPr>
                            <a:t> et all</a:t>
                          </a: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5 min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5 min de données VRC qui précèdent immédiatement</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L'événement PAF est transmis à l'étape de prétraitement pour la correction de la fréquence cardiaque, l'interpolation et la réduction du signal.</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Il</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y a 2 types de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prétraitement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le correct signal et le signal détruit.</a:t>
                          </a:r>
                        </a:p>
                        <a:p>
                          <a:pPr marL="0" marR="0">
                            <a:lnSpc>
                              <a:spcPct val="107000"/>
                            </a:lnSpc>
                            <a:spcBef>
                              <a:spcPts val="0"/>
                            </a:spcBef>
                            <a:spcAft>
                              <a:spcPts val="0"/>
                            </a:spcAft>
                          </a:pP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L’</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génétique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simple GA pour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l’extraction</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données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le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modèle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SVM pour la classification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enfin</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l’algorithme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NSGA-III pour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l’optimization</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méthode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LSO (local search operation</a:t>
                          </a:r>
                          <a:r>
                            <a:rPr lang="en-US" sz="1200" dirty="0" smtClean="0"/>
                            <a: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pour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l’evaluation</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10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1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Temporel</a:t>
                          </a:r>
                          <a:r>
                            <a:rPr lang="en-US" sz="1200" dirty="0" smtClean="0">
                              <a:effectLst/>
                              <a:latin typeface="Tahoma" panose="020B0604030504040204" pitchFamily="34" charset="0"/>
                              <a:ea typeface="Tahoma" panose="020B0604030504040204" pitchFamily="34" charset="0"/>
                              <a:cs typeface="Tahoma" panose="020B0604030504040204" pitchFamily="34" charset="0"/>
                            </a:rPr>
                            <a:t> : </a:t>
                          </a: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L</a:t>
                          </a:r>
                          <a:r>
                            <a:rPr lang="en-US" sz="1200" dirty="0" err="1" smtClean="0">
                              <a:latin typeface="Tahoma" panose="020B0604030504040204" pitchFamily="34" charset="0"/>
                              <a:ea typeface="Tahoma" panose="020B0604030504040204" pitchFamily="34" charset="0"/>
                              <a:cs typeface="Tahoma" panose="020B0604030504040204" pitchFamily="34" charset="0"/>
                            </a:rPr>
                            <a:t>’écart</a:t>
                          </a:r>
                          <a:r>
                            <a:rPr lang="en-US" sz="1200" baseline="0" dirty="0" smtClean="0">
                              <a:latin typeface="Tahoma" panose="020B0604030504040204" pitchFamily="34" charset="0"/>
                              <a:ea typeface="Tahoma" panose="020B0604030504040204" pitchFamily="34" charset="0"/>
                              <a:cs typeface="Tahoma" panose="020B0604030504040204" pitchFamily="34" charset="0"/>
                            </a:rPr>
                            <a:t> type </a:t>
                          </a:r>
                          <a:r>
                            <a:rPr lang="en-US" sz="1200" dirty="0" smtClean="0">
                              <a:latin typeface="Tahoma" panose="020B0604030504040204" pitchFamily="34" charset="0"/>
                              <a:ea typeface="Tahoma" panose="020B0604030504040204" pitchFamily="34" charset="0"/>
                              <a:cs typeface="Tahoma" panose="020B0604030504040204" pitchFamily="34" charset="0"/>
                            </a:rPr>
                            <a:t>(SDRR), la </a:t>
                          </a:r>
                          <a:r>
                            <a:rPr lang="en-US" sz="1200" dirty="0" err="1" smtClean="0">
                              <a:latin typeface="Tahoma" panose="020B0604030504040204" pitchFamily="34" charset="0"/>
                              <a:ea typeface="Tahoma" panose="020B0604030504040204" pitchFamily="34" charset="0"/>
                              <a:cs typeface="Tahoma" panose="020B0604030504040204" pitchFamily="34" charset="0"/>
                            </a:rPr>
                            <a:t>moyenne</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quadratique</a:t>
                          </a:r>
                          <a:r>
                            <a:rPr lang="en-US" sz="1200" dirty="0" smtClean="0">
                              <a:latin typeface="Tahoma" panose="020B0604030504040204" pitchFamily="34" charset="0"/>
                              <a:ea typeface="Tahoma" panose="020B0604030504040204" pitchFamily="34" charset="0"/>
                              <a:cs typeface="Tahoma" panose="020B0604030504040204" pitchFamily="34" charset="0"/>
                            </a:rPr>
                            <a:t> entre les</a:t>
                          </a:r>
                          <a:r>
                            <a:rPr lang="en-US" sz="1200" baseline="0" dirty="0" smtClean="0">
                              <a:latin typeface="Tahoma" panose="020B0604030504040204" pitchFamily="34" charset="0"/>
                              <a:ea typeface="Tahoma" panose="020B0604030504040204" pitchFamily="34" charset="0"/>
                              <a:cs typeface="Tahoma" panose="020B0604030504040204" pitchFamily="34" charset="0"/>
                            </a:rPr>
                            <a:t> intervals RR</a:t>
                          </a:r>
                          <a:r>
                            <a:rPr lang="en-US" sz="1200" dirty="0" smtClean="0">
                              <a:latin typeface="Tahoma" panose="020B0604030504040204" pitchFamily="34" charset="0"/>
                              <a:ea typeface="Tahoma" panose="020B0604030504040204" pitchFamily="34" charset="0"/>
                              <a:cs typeface="Tahoma" panose="020B0604030504040204" pitchFamily="34" charset="0"/>
                            </a:rPr>
                            <a:t> (RMSSD), Le </a:t>
                          </a:r>
                          <a:r>
                            <a:rPr lang="en-US" sz="1200" dirty="0" err="1" smtClean="0">
                              <a:latin typeface="Tahoma" panose="020B0604030504040204" pitchFamily="34" charset="0"/>
                              <a:ea typeface="Tahoma" panose="020B0604030504040204" pitchFamily="34" charset="0"/>
                              <a:cs typeface="Tahoma" panose="020B0604030504040204" pitchFamily="34" charset="0"/>
                            </a:rPr>
                            <a:t>nombre</a:t>
                          </a:r>
                          <a:r>
                            <a:rPr lang="en-US" sz="120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err="1" smtClean="0">
                              <a:latin typeface="Tahoma" panose="020B0604030504040204" pitchFamily="34" charset="0"/>
                              <a:ea typeface="Tahoma" panose="020B0604030504040204" pitchFamily="34" charset="0"/>
                              <a:cs typeface="Tahoma" panose="020B0604030504040204" pitchFamily="34" charset="0"/>
                            </a:rPr>
                            <a:t>adjacents</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séparé</a:t>
                          </a:r>
                          <a:r>
                            <a:rPr lang="en-US" sz="1200" dirty="0" smtClean="0">
                              <a:latin typeface="Tahoma" panose="020B0604030504040204" pitchFamily="34" charset="0"/>
                              <a:ea typeface="Tahoma" panose="020B0604030504040204" pitchFamily="34" charset="0"/>
                              <a:cs typeface="Tahoma" panose="020B0604030504040204" pitchFamily="34" charset="0"/>
                            </a:rPr>
                            <a:t> par plus</a:t>
                          </a:r>
                          <a:r>
                            <a:rPr lang="en-US" sz="1200" baseline="0" dirty="0" smtClean="0">
                              <a:latin typeface="Tahoma" panose="020B0604030504040204" pitchFamily="34" charset="0"/>
                              <a:ea typeface="Tahoma" panose="020B0604030504040204" pitchFamily="34" charset="0"/>
                              <a:cs typeface="Tahoma" panose="020B0604030504040204" pitchFamily="34" charset="0"/>
                            </a:rPr>
                            <a:t> de </a:t>
                          </a:r>
                          <a:r>
                            <a:rPr lang="en-US" sz="1200" dirty="0" smtClean="0">
                              <a:latin typeface="Tahoma" panose="020B0604030504040204" pitchFamily="34" charset="0"/>
                              <a:ea typeface="Tahoma" panose="020B0604030504040204" pitchFamily="34" charset="0"/>
                              <a:cs typeface="Tahoma" panose="020B0604030504040204" pitchFamily="34" charset="0"/>
                            </a:rPr>
                            <a:t>50 </a:t>
                          </a:r>
                          <a:r>
                            <a:rPr lang="en-US" sz="1200" dirty="0" err="1" smtClean="0">
                              <a:latin typeface="Tahoma" panose="020B0604030504040204" pitchFamily="34" charset="0"/>
                              <a:ea typeface="Tahoma" panose="020B0604030504040204" pitchFamily="34" charset="0"/>
                              <a:cs typeface="Tahoma" panose="020B0604030504040204" pitchFamily="34" charset="0"/>
                            </a:rPr>
                            <a:t>ms</a:t>
                          </a:r>
                          <a:r>
                            <a:rPr lang="en-US" sz="1200" dirty="0" smtClean="0">
                              <a:latin typeface="Tahoma" panose="020B0604030504040204" pitchFamily="34" charset="0"/>
                              <a:ea typeface="Tahoma" panose="020B0604030504040204" pitchFamily="34" charset="0"/>
                              <a:cs typeface="Tahoma" panose="020B0604030504040204" pitchFamily="34" charset="0"/>
                            </a:rPr>
                            <a:t> (NN50), la </a:t>
                          </a:r>
                          <a:r>
                            <a:rPr lang="en-US" sz="1200" dirty="0" err="1" smtClean="0">
                              <a:latin typeface="Tahoma" panose="020B0604030504040204" pitchFamily="34" charset="0"/>
                              <a:ea typeface="Tahoma" panose="020B0604030504040204" pitchFamily="34" charset="0"/>
                              <a:cs typeface="Tahoma" panose="020B0604030504040204" pitchFamily="34" charset="0"/>
                            </a:rPr>
                            <a:t>somme</a:t>
                          </a:r>
                          <a:r>
                            <a:rPr lang="en-US" sz="1200" dirty="0" smtClean="0">
                              <a:latin typeface="Tahoma" panose="020B0604030504040204" pitchFamily="34" charset="0"/>
                              <a:ea typeface="Tahoma" panose="020B0604030504040204" pitchFamily="34" charset="0"/>
                              <a:cs typeface="Tahoma" panose="020B0604030504040204" pitchFamily="34" charset="0"/>
                            </a:rPr>
                            <a:t> des NN50 </a:t>
                          </a:r>
                          <a:r>
                            <a:rPr lang="en-US" sz="1200" dirty="0" err="1" smtClean="0">
                              <a:latin typeface="Tahoma" panose="020B0604030504040204" pitchFamily="34" charset="0"/>
                              <a:ea typeface="Tahoma" panose="020B0604030504040204" pitchFamily="34" charset="0"/>
                              <a:cs typeface="Tahoma" panose="020B0604030504040204" pitchFamily="34" charset="0"/>
                            </a:rPr>
                            <a:t>divisé</a:t>
                          </a:r>
                          <a:r>
                            <a:rPr lang="en-US" sz="1200" baseline="0" dirty="0" smtClean="0">
                              <a:latin typeface="Tahoma" panose="020B0604030504040204" pitchFamily="34" charset="0"/>
                              <a:ea typeface="Tahoma" panose="020B0604030504040204" pitchFamily="34" charset="0"/>
                              <a:cs typeface="Tahoma" panose="020B0604030504040204" pitchFamily="34" charset="0"/>
                            </a:rPr>
                            <a:t> par le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nombre</a:t>
                          </a:r>
                          <a:r>
                            <a:rPr lang="en-US" sz="1200" baseline="0" dirty="0" smtClean="0">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totale</a:t>
                          </a:r>
                          <a:r>
                            <a:rPr lang="en-US" sz="1200" baseline="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smtClean="0">
                              <a:latin typeface="Tahoma" panose="020B0604030504040204" pitchFamily="34" charset="0"/>
                              <a:ea typeface="Tahoma" panose="020B0604030504040204" pitchFamily="34" charset="0"/>
                              <a:cs typeface="Tahoma" panose="020B0604030504040204" pitchFamily="34" charset="0"/>
                            </a:rPr>
                            <a:t>(pNN50).</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Fréquentiel:La</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dirty="0" smtClean="0">
                              <a:effectLst/>
                              <a:latin typeface="Tahoma" panose="020B0604030504040204" pitchFamily="34" charset="0"/>
                              <a:ea typeface="Tahoma" panose="020B0604030504040204" pitchFamily="34" charset="0"/>
                              <a:cs typeface="Tahoma" panose="020B0604030504040204" pitchFamily="34" charset="0"/>
                            </a:rPr>
                            <a:t> des basses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fréquences</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BF,la</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hautes</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fréquences</a:t>
                          </a:r>
                          <a:r>
                            <a:rPr lang="en-US" sz="1200" dirty="0" smtClean="0">
                              <a:effectLst/>
                              <a:latin typeface="Tahoma" panose="020B0604030504040204" pitchFamily="34" charset="0"/>
                              <a:ea typeface="Tahoma" panose="020B0604030504040204" pitchFamily="34" charset="0"/>
                              <a:cs typeface="Tahoma" panose="020B0604030504040204" pitchFamily="34" charset="0"/>
                            </a:rPr>
                            <a:t> HF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a:t>
                          </a:r>
                          <a:r>
                            <a:rPr lang="en-US" sz="1200" dirty="0" smtClean="0">
                              <a:effectLst/>
                              <a:latin typeface="Tahoma" panose="020B0604030504040204" pitchFamily="34" charset="0"/>
                              <a:ea typeface="Tahoma" panose="020B0604030504040204" pitchFamily="34" charset="0"/>
                              <a:cs typeface="Tahoma" panose="020B0604030504040204" pitchFamily="34" charset="0"/>
                            </a:rPr>
                            <a:t>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méthode</a:t>
                          </a:r>
                          <a:r>
                            <a:rPr lang="en-US" sz="1200" dirty="0" smtClean="0">
                              <a:effectLst/>
                              <a:latin typeface="Tahoma" panose="020B0604030504040204" pitchFamily="34" charset="0"/>
                              <a:ea typeface="Tahoma" panose="020B0604030504040204" pitchFamily="34" charset="0"/>
                              <a:cs typeface="Tahoma" panose="020B0604030504040204" pitchFamily="34" charset="0"/>
                            </a:rPr>
                            <a:t> du Point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carré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et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l’entropie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33683">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0">
                    <a:tc v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86.8</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88.7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181021529"/>
                  </p:ext>
                </p:extLst>
              </p:nvPr>
            </p:nvGraphicFramePr>
            <p:xfrm>
              <a:off x="1311579" y="1331261"/>
              <a:ext cx="10476014" cy="423281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xmlns:a14="http://schemas.microsoft.com/office/drawing/2010/main" val="20000"/>
                        </a:ext>
                      </a:extLst>
                    </a:gridCol>
                    <a:gridCol w="1326073">
                      <a:extLst>
                        <a:ext uri="{9D8B030D-6E8A-4147-A177-3AD203B41FA5}">
                          <a16:colId xmlns:a16="http://schemas.microsoft.com/office/drawing/2014/main" xmlns="" xmlns:a14="http://schemas.microsoft.com/office/drawing/2010/main" val="20001"/>
                        </a:ext>
                      </a:extLst>
                    </a:gridCol>
                    <a:gridCol w="1326074">
                      <a:extLst>
                        <a:ext uri="{9D8B030D-6E8A-4147-A177-3AD203B41FA5}">
                          <a16:colId xmlns:a16="http://schemas.microsoft.com/office/drawing/2014/main" xmlns="" xmlns:a14="http://schemas.microsoft.com/office/drawing/2010/main" val="20002"/>
                        </a:ext>
                      </a:extLst>
                    </a:gridCol>
                    <a:gridCol w="1326073">
                      <a:extLst>
                        <a:ext uri="{9D8B030D-6E8A-4147-A177-3AD203B41FA5}">
                          <a16:colId xmlns:a16="http://schemas.microsoft.com/office/drawing/2014/main" xmlns="" xmlns:a14="http://schemas.microsoft.com/office/drawing/2010/main" val="20003"/>
                        </a:ext>
                      </a:extLst>
                    </a:gridCol>
                    <a:gridCol w="414671">
                      <a:extLst>
                        <a:ext uri="{9D8B030D-6E8A-4147-A177-3AD203B41FA5}">
                          <a16:colId xmlns:a16="http://schemas.microsoft.com/office/drawing/2014/main" xmlns="" xmlns:a14="http://schemas.microsoft.com/office/drawing/2010/main" val="20004"/>
                        </a:ext>
                      </a:extLst>
                    </a:gridCol>
                    <a:gridCol w="911403">
                      <a:extLst>
                        <a:ext uri="{9D8B030D-6E8A-4147-A177-3AD203B41FA5}">
                          <a16:colId xmlns:a16="http://schemas.microsoft.com/office/drawing/2014/main" xmlns="" xmlns:a14="http://schemas.microsoft.com/office/drawing/2010/main" val="20005"/>
                        </a:ext>
                      </a:extLst>
                    </a:gridCol>
                    <a:gridCol w="1326073">
                      <a:extLst>
                        <a:ext uri="{9D8B030D-6E8A-4147-A177-3AD203B41FA5}">
                          <a16:colId xmlns:a16="http://schemas.microsoft.com/office/drawing/2014/main" xmlns="" xmlns:a14="http://schemas.microsoft.com/office/drawing/2010/main" val="20006"/>
                        </a:ext>
                      </a:extLst>
                    </a:gridCol>
                    <a:gridCol w="1326073">
                      <a:extLst>
                        <a:ext uri="{9D8B030D-6E8A-4147-A177-3AD203B41FA5}">
                          <a16:colId xmlns:a16="http://schemas.microsoft.com/office/drawing/2014/main" xmlns="" xmlns:a14="http://schemas.microsoft.com/office/drawing/2010/main" val="20007"/>
                        </a:ext>
                      </a:extLst>
                    </a:gridCol>
                  </a:tblGrid>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30-Titre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Paroxysmal atrial fibrillation prediction based on HRV analysis and non-dominated sorting genetic algorithm III</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0"/>
                      </a:ext>
                    </a:extLst>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2018</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Zachi</a:t>
                          </a:r>
                          <a:r>
                            <a:rPr lang="en-US" sz="1200" dirty="0" smtClean="0">
                              <a:effectLst/>
                              <a:latin typeface="Tahoma" panose="020B0604030504040204" pitchFamily="34" charset="0"/>
                              <a:ea typeface="Tahoma" panose="020B0604030504040204" pitchFamily="34" charset="0"/>
                              <a:cs typeface="Tahoma" panose="020B0604030504040204" pitchFamily="34" charset="0"/>
                            </a:rPr>
                            <a:t> I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Attia</a:t>
                          </a:r>
                          <a:r>
                            <a:rPr lang="en-US" sz="1200" dirty="0" smtClean="0">
                              <a:effectLst/>
                              <a:latin typeface="Tahoma" panose="020B0604030504040204" pitchFamily="34" charset="0"/>
                              <a:ea typeface="Tahoma" panose="020B0604030504040204" pitchFamily="34" charset="0"/>
                              <a:cs typeface="Tahoma" panose="020B0604030504040204" pitchFamily="34" charset="0"/>
                            </a:rPr>
                            <a:t> et all</a:t>
                          </a: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Atrial Fibrillation Prediction Database (AFPDB)/ 5 min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2"/>
                      </a:ext>
                    </a:extLst>
                  </a:tr>
                  <a:tr h="1158748">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5 min de données VRC qui précèdent immédiatement</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L'événement PAF est transmis à l'étape de prétraitement pour la correction de la fréquence cardiaque, l'interpolation et la réduction du signal.</a:t>
                          </a:r>
                        </a:p>
                        <a:p>
                          <a:pPr marL="0" marR="0">
                            <a:lnSpc>
                              <a:spcPct val="107000"/>
                            </a:lnSpc>
                            <a:spcBef>
                              <a:spcPts val="0"/>
                            </a:spcBef>
                            <a:spcAft>
                              <a:spcPts val="0"/>
                            </a:spcAft>
                          </a:pPr>
                          <a:r>
                            <a:rPr lang="fr-FR" sz="1200" b="0" dirty="0" smtClean="0">
                              <a:effectLst/>
                              <a:latin typeface="Tahoma" panose="020B0604030504040204" pitchFamily="34" charset="0"/>
                              <a:ea typeface="Tahoma" panose="020B0604030504040204" pitchFamily="34" charset="0"/>
                              <a:cs typeface="Tahoma" panose="020B0604030504040204" pitchFamily="34" charset="0"/>
                            </a:rPr>
                            <a:t>Il</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y a 2 types de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prétraitement </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le correct signal et le signal détruit.</a:t>
                          </a:r>
                        </a:p>
                        <a:p>
                          <a:pPr marL="0" marR="0">
                            <a:lnSpc>
                              <a:spcPct val="107000"/>
                            </a:lnSpc>
                            <a:spcBef>
                              <a:spcPts val="0"/>
                            </a:spcBef>
                            <a:spcAft>
                              <a:spcPts val="0"/>
                            </a:spcAft>
                          </a:pP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L’</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génétique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simple GA pour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l’extraction</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données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puis</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le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modèle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SVM pour la classification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enfin</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l’algorithme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NSGA-III pour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l’optimization</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méthode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LSO (local search operation</a:t>
                          </a:r>
                          <a:r>
                            <a:rPr lang="en-US" sz="1200" dirty="0" smtClean="0"/>
                            <a:t>) </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pour </a:t>
                          </a:r>
                          <a:r>
                            <a:rPr lang="en-US" sz="1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l’evaluation</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10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1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4"/>
                      </a:ext>
                    </a:extLst>
                  </a:tr>
                  <a:tr h="391414">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Temporel</a:t>
                          </a:r>
                          <a:r>
                            <a:rPr lang="en-US" sz="1200" dirty="0" smtClean="0">
                              <a:effectLst/>
                              <a:latin typeface="Tahoma" panose="020B0604030504040204" pitchFamily="34" charset="0"/>
                              <a:ea typeface="Tahoma" panose="020B0604030504040204" pitchFamily="34" charset="0"/>
                              <a:cs typeface="Tahoma" panose="020B0604030504040204" pitchFamily="34" charset="0"/>
                            </a:rPr>
                            <a:t> : </a:t>
                          </a:r>
                          <a:r>
                            <a:rPr lang="en-US" sz="1200" dirty="0" err="1" smtClean="0">
                              <a:solidFill>
                                <a:srgbClr val="212121"/>
                              </a:solidFill>
                              <a:effectLst/>
                              <a:latin typeface="Tahoma" panose="020B0604030504040204" pitchFamily="34" charset="0"/>
                              <a:ea typeface="Tahoma" panose="020B0604030504040204" pitchFamily="34" charset="0"/>
                              <a:cs typeface="Tahoma" panose="020B0604030504040204" pitchFamily="34" charset="0"/>
                            </a:rPr>
                            <a:t>L</a:t>
                          </a:r>
                          <a:r>
                            <a:rPr lang="en-US" sz="1200" dirty="0" err="1" smtClean="0">
                              <a:latin typeface="Tahoma" panose="020B0604030504040204" pitchFamily="34" charset="0"/>
                              <a:ea typeface="Tahoma" panose="020B0604030504040204" pitchFamily="34" charset="0"/>
                              <a:cs typeface="Tahoma" panose="020B0604030504040204" pitchFamily="34" charset="0"/>
                            </a:rPr>
                            <a:t>’écart</a:t>
                          </a:r>
                          <a:r>
                            <a:rPr lang="en-US" sz="1200" baseline="0" dirty="0" smtClean="0">
                              <a:latin typeface="Tahoma" panose="020B0604030504040204" pitchFamily="34" charset="0"/>
                              <a:ea typeface="Tahoma" panose="020B0604030504040204" pitchFamily="34" charset="0"/>
                              <a:cs typeface="Tahoma" panose="020B0604030504040204" pitchFamily="34" charset="0"/>
                            </a:rPr>
                            <a:t> type </a:t>
                          </a:r>
                          <a:r>
                            <a:rPr lang="en-US" sz="1200" dirty="0" smtClean="0">
                              <a:latin typeface="Tahoma" panose="020B0604030504040204" pitchFamily="34" charset="0"/>
                              <a:ea typeface="Tahoma" panose="020B0604030504040204" pitchFamily="34" charset="0"/>
                              <a:cs typeface="Tahoma" panose="020B0604030504040204" pitchFamily="34" charset="0"/>
                            </a:rPr>
                            <a:t>(SDRR), la </a:t>
                          </a:r>
                          <a:r>
                            <a:rPr lang="en-US" sz="1200" dirty="0" err="1" smtClean="0">
                              <a:latin typeface="Tahoma" panose="020B0604030504040204" pitchFamily="34" charset="0"/>
                              <a:ea typeface="Tahoma" panose="020B0604030504040204" pitchFamily="34" charset="0"/>
                              <a:cs typeface="Tahoma" panose="020B0604030504040204" pitchFamily="34" charset="0"/>
                            </a:rPr>
                            <a:t>moyenne</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quadratique</a:t>
                          </a:r>
                          <a:r>
                            <a:rPr lang="en-US" sz="1200" dirty="0" smtClean="0">
                              <a:latin typeface="Tahoma" panose="020B0604030504040204" pitchFamily="34" charset="0"/>
                              <a:ea typeface="Tahoma" panose="020B0604030504040204" pitchFamily="34" charset="0"/>
                              <a:cs typeface="Tahoma" panose="020B0604030504040204" pitchFamily="34" charset="0"/>
                            </a:rPr>
                            <a:t> entre les</a:t>
                          </a:r>
                          <a:r>
                            <a:rPr lang="en-US" sz="1200" baseline="0" dirty="0" smtClean="0">
                              <a:latin typeface="Tahoma" panose="020B0604030504040204" pitchFamily="34" charset="0"/>
                              <a:ea typeface="Tahoma" panose="020B0604030504040204" pitchFamily="34" charset="0"/>
                              <a:cs typeface="Tahoma" panose="020B0604030504040204" pitchFamily="34" charset="0"/>
                            </a:rPr>
                            <a:t> intervals RR</a:t>
                          </a:r>
                          <a:r>
                            <a:rPr lang="en-US" sz="1200" dirty="0" smtClean="0">
                              <a:latin typeface="Tahoma" panose="020B0604030504040204" pitchFamily="34" charset="0"/>
                              <a:ea typeface="Tahoma" panose="020B0604030504040204" pitchFamily="34" charset="0"/>
                              <a:cs typeface="Tahoma" panose="020B0604030504040204" pitchFamily="34" charset="0"/>
                            </a:rPr>
                            <a:t> (RMSSD), Le </a:t>
                          </a:r>
                          <a:r>
                            <a:rPr lang="en-US" sz="1200" dirty="0" err="1" smtClean="0">
                              <a:latin typeface="Tahoma" panose="020B0604030504040204" pitchFamily="34" charset="0"/>
                              <a:ea typeface="Tahoma" panose="020B0604030504040204" pitchFamily="34" charset="0"/>
                              <a:cs typeface="Tahoma" panose="020B0604030504040204" pitchFamily="34" charset="0"/>
                            </a:rPr>
                            <a:t>nombre</a:t>
                          </a:r>
                          <a:r>
                            <a:rPr lang="en-US" sz="120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err="1" smtClean="0">
                              <a:latin typeface="Tahoma" panose="020B0604030504040204" pitchFamily="34" charset="0"/>
                              <a:ea typeface="Tahoma" panose="020B0604030504040204" pitchFamily="34" charset="0"/>
                              <a:cs typeface="Tahoma" panose="020B0604030504040204" pitchFamily="34" charset="0"/>
                            </a:rPr>
                            <a:t>adjacents</a:t>
                          </a: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err="1" smtClean="0">
                              <a:latin typeface="Tahoma" panose="020B0604030504040204" pitchFamily="34" charset="0"/>
                              <a:ea typeface="Tahoma" panose="020B0604030504040204" pitchFamily="34" charset="0"/>
                              <a:cs typeface="Tahoma" panose="020B0604030504040204" pitchFamily="34" charset="0"/>
                            </a:rPr>
                            <a:t>séparé</a:t>
                          </a:r>
                          <a:r>
                            <a:rPr lang="en-US" sz="1200" dirty="0" smtClean="0">
                              <a:latin typeface="Tahoma" panose="020B0604030504040204" pitchFamily="34" charset="0"/>
                              <a:ea typeface="Tahoma" panose="020B0604030504040204" pitchFamily="34" charset="0"/>
                              <a:cs typeface="Tahoma" panose="020B0604030504040204" pitchFamily="34" charset="0"/>
                            </a:rPr>
                            <a:t> par plus</a:t>
                          </a:r>
                          <a:r>
                            <a:rPr lang="en-US" sz="1200" baseline="0" dirty="0" smtClean="0">
                              <a:latin typeface="Tahoma" panose="020B0604030504040204" pitchFamily="34" charset="0"/>
                              <a:ea typeface="Tahoma" panose="020B0604030504040204" pitchFamily="34" charset="0"/>
                              <a:cs typeface="Tahoma" panose="020B0604030504040204" pitchFamily="34" charset="0"/>
                            </a:rPr>
                            <a:t> de </a:t>
                          </a:r>
                          <a:r>
                            <a:rPr lang="en-US" sz="1200" dirty="0" smtClean="0">
                              <a:latin typeface="Tahoma" panose="020B0604030504040204" pitchFamily="34" charset="0"/>
                              <a:ea typeface="Tahoma" panose="020B0604030504040204" pitchFamily="34" charset="0"/>
                              <a:cs typeface="Tahoma" panose="020B0604030504040204" pitchFamily="34" charset="0"/>
                            </a:rPr>
                            <a:t>50 </a:t>
                          </a:r>
                          <a:r>
                            <a:rPr lang="en-US" sz="1200" dirty="0" err="1" smtClean="0">
                              <a:latin typeface="Tahoma" panose="020B0604030504040204" pitchFamily="34" charset="0"/>
                              <a:ea typeface="Tahoma" panose="020B0604030504040204" pitchFamily="34" charset="0"/>
                              <a:cs typeface="Tahoma" panose="020B0604030504040204" pitchFamily="34" charset="0"/>
                            </a:rPr>
                            <a:t>ms</a:t>
                          </a:r>
                          <a:r>
                            <a:rPr lang="en-US" sz="1200" dirty="0" smtClean="0">
                              <a:latin typeface="Tahoma" panose="020B0604030504040204" pitchFamily="34" charset="0"/>
                              <a:ea typeface="Tahoma" panose="020B0604030504040204" pitchFamily="34" charset="0"/>
                              <a:cs typeface="Tahoma" panose="020B0604030504040204" pitchFamily="34" charset="0"/>
                            </a:rPr>
                            <a:t> (NN50), la </a:t>
                          </a:r>
                          <a:r>
                            <a:rPr lang="en-US" sz="1200" dirty="0" err="1" smtClean="0">
                              <a:latin typeface="Tahoma" panose="020B0604030504040204" pitchFamily="34" charset="0"/>
                              <a:ea typeface="Tahoma" panose="020B0604030504040204" pitchFamily="34" charset="0"/>
                              <a:cs typeface="Tahoma" panose="020B0604030504040204" pitchFamily="34" charset="0"/>
                            </a:rPr>
                            <a:t>somme</a:t>
                          </a:r>
                          <a:r>
                            <a:rPr lang="en-US" sz="1200" dirty="0" smtClean="0">
                              <a:latin typeface="Tahoma" panose="020B0604030504040204" pitchFamily="34" charset="0"/>
                              <a:ea typeface="Tahoma" panose="020B0604030504040204" pitchFamily="34" charset="0"/>
                              <a:cs typeface="Tahoma" panose="020B0604030504040204" pitchFamily="34" charset="0"/>
                            </a:rPr>
                            <a:t> des NN50 </a:t>
                          </a:r>
                          <a:r>
                            <a:rPr lang="en-US" sz="1200" dirty="0" err="1" smtClean="0">
                              <a:latin typeface="Tahoma" panose="020B0604030504040204" pitchFamily="34" charset="0"/>
                              <a:ea typeface="Tahoma" panose="020B0604030504040204" pitchFamily="34" charset="0"/>
                              <a:cs typeface="Tahoma" panose="020B0604030504040204" pitchFamily="34" charset="0"/>
                            </a:rPr>
                            <a:t>divisé</a:t>
                          </a:r>
                          <a:r>
                            <a:rPr lang="en-US" sz="1200" baseline="0" dirty="0" smtClean="0">
                              <a:latin typeface="Tahoma" panose="020B0604030504040204" pitchFamily="34" charset="0"/>
                              <a:ea typeface="Tahoma" panose="020B0604030504040204" pitchFamily="34" charset="0"/>
                              <a:cs typeface="Tahoma" panose="020B0604030504040204" pitchFamily="34" charset="0"/>
                            </a:rPr>
                            <a:t> par le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nombre</a:t>
                          </a:r>
                          <a:r>
                            <a:rPr lang="en-US" sz="1200" baseline="0" dirty="0" smtClean="0">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latin typeface="Tahoma" panose="020B0604030504040204" pitchFamily="34" charset="0"/>
                              <a:ea typeface="Tahoma" panose="020B0604030504040204" pitchFamily="34" charset="0"/>
                              <a:cs typeface="Tahoma" panose="020B0604030504040204" pitchFamily="34" charset="0"/>
                            </a:rPr>
                            <a:t>totale</a:t>
                          </a:r>
                          <a:r>
                            <a:rPr lang="en-US" sz="1200" baseline="0" dirty="0" smtClean="0">
                              <a:latin typeface="Tahoma" panose="020B0604030504040204" pitchFamily="34" charset="0"/>
                              <a:ea typeface="Tahoma" panose="020B0604030504040204" pitchFamily="34" charset="0"/>
                              <a:cs typeface="Tahoma" panose="020B0604030504040204" pitchFamily="34" charset="0"/>
                            </a:rPr>
                            <a:t> des RR </a:t>
                          </a:r>
                          <a:r>
                            <a:rPr lang="en-US" sz="1200" dirty="0" smtClean="0">
                              <a:latin typeface="Tahoma" panose="020B0604030504040204" pitchFamily="34" charset="0"/>
                              <a:ea typeface="Tahoma" panose="020B0604030504040204" pitchFamily="34" charset="0"/>
                              <a:cs typeface="Tahoma" panose="020B0604030504040204" pitchFamily="34" charset="0"/>
                            </a:rPr>
                            <a:t>(pNN50).</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Fréquentiel:La</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dirty="0" smtClean="0">
                              <a:effectLst/>
                              <a:latin typeface="Tahoma" panose="020B0604030504040204" pitchFamily="34" charset="0"/>
                              <a:ea typeface="Tahoma" panose="020B0604030504040204" pitchFamily="34" charset="0"/>
                              <a:cs typeface="Tahoma" panose="020B0604030504040204" pitchFamily="34" charset="0"/>
                            </a:rPr>
                            <a:t> des basses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fréquences</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BF,la</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hautes</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fréquences</a:t>
                          </a:r>
                          <a:r>
                            <a:rPr lang="en-US" sz="1200" dirty="0" smtClean="0">
                              <a:effectLst/>
                              <a:latin typeface="Tahoma" panose="020B0604030504040204" pitchFamily="34" charset="0"/>
                              <a:ea typeface="Tahoma" panose="020B0604030504040204" pitchFamily="34" charset="0"/>
                              <a:cs typeface="Tahoma" panose="020B0604030504040204" pitchFamily="34" charset="0"/>
                            </a:rPr>
                            <a:t> HF et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dirty="0" smtClean="0">
                              <a:effectLst/>
                              <a:latin typeface="Tahoma" panose="020B0604030504040204" pitchFamily="34" charset="0"/>
                              <a:ea typeface="Tahoma" panose="020B0604030504040204" pitchFamily="34" charset="0"/>
                              <a:cs typeface="Tahoma" panose="020B0604030504040204" pitchFamily="34" charset="0"/>
                            </a:rPr>
                            <a:t> rapport.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6"/>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ahoma" panose="020B0604030504040204" pitchFamily="34" charset="0"/>
                              <a:ea typeface="Tahoma" panose="020B0604030504040204" pitchFamily="34" charset="0"/>
                              <a:cs typeface="Tahoma" panose="020B0604030504040204" pitchFamily="34" charset="0"/>
                            </a:rPr>
                            <a:t>Non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linéaire</a:t>
                          </a:r>
                          <a:r>
                            <a:rPr lang="en-US" sz="1200" dirty="0" smtClean="0">
                              <a:effectLst/>
                              <a:latin typeface="Tahoma" panose="020B0604030504040204" pitchFamily="34" charset="0"/>
                              <a:ea typeface="Tahoma" panose="020B0604030504040204" pitchFamily="34" charset="0"/>
                              <a:cs typeface="Tahoma" panose="020B0604030504040204" pitchFamily="34" charset="0"/>
                            </a:rPr>
                            <a:t> : La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méthode</a:t>
                          </a:r>
                          <a:r>
                            <a:rPr lang="en-US" sz="1200" dirty="0" smtClean="0">
                              <a:effectLst/>
                              <a:latin typeface="Tahoma" panose="020B0604030504040204" pitchFamily="34" charset="0"/>
                              <a:ea typeface="Tahoma" panose="020B0604030504040204" pitchFamily="34" charset="0"/>
                              <a:cs typeface="Tahoma" panose="020B0604030504040204" pitchFamily="34" charset="0"/>
                            </a:rPr>
                            <a:t> du Point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carré</a:t>
                          </a:r>
                          <a:r>
                            <a:rPr lang="en-US" sz="1200" dirty="0" smtClean="0">
                              <a:effectLst/>
                              <a:latin typeface="Tahoma" panose="020B0604030504040204" pitchFamily="34" charset="0"/>
                              <a:ea typeface="Tahoma" panose="020B0604030504040204" pitchFamily="34" charset="0"/>
                              <a:cs typeface="Tahoma" panose="020B0604030504040204" pitchFamily="34" charset="0"/>
                            </a:rPr>
                            <a:t> (SD1-SD2) et</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l’entropie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xmlns:a14="http://schemas.microsoft.com/office/drawing/2010/main" val="10008"/>
                      </a:ext>
                    </a:extLst>
                  </a:tr>
                  <a:tr h="233683">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09"/>
                      </a:ext>
                    </a:extLst>
                  </a:tr>
                  <a:tr h="195707">
                    <a:tc v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86.8</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88.7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2100000" r="-201376" b="-40625"/>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2100000" r="-102304" b="-40625"/>
                          </a:stretch>
                        </a:blipFill>
                      </a:tcPr>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xmlns:a14="http://schemas.microsoft.com/office/drawing/2010/main" val="10010"/>
                      </a:ext>
                    </a:extLst>
                  </a:tr>
                </a:tbl>
              </a:graphicData>
            </a:graphic>
          </p:graphicFrame>
        </mc:Fallback>
      </mc:AlternateContent>
    </p:spTree>
    <p:extLst>
      <p:ext uri="{BB962C8B-B14F-4D97-AF65-F5344CB8AC3E}">
        <p14:creationId xmlns:p14="http://schemas.microsoft.com/office/powerpoint/2010/main" val="8557003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31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45</a:t>
            </a:fld>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918471767"/>
                  </p:ext>
                </p:extLst>
              </p:nvPr>
            </p:nvGraphicFramePr>
            <p:xfrm>
              <a:off x="1311579" y="1331261"/>
              <a:ext cx="10476014" cy="3195357"/>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31-Titre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An artificial intelligence-enabled ECG algorithm for the identification of patients with atrial fibrillation during sinus rhythm: a retrospective analysis of outcome prediction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K.H. Boon et all</a:t>
                          </a: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Mayo Clinic ECG laboratory between Dec 31, 1993, and July 21, 2017 (&gt;18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ans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1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convolutional neural network (CNN)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L’entrée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dirty="0" smtClean="0">
                              <a:effectLst/>
                              <a:latin typeface="Tahoma" panose="020B0604030504040204" pitchFamily="34" charset="0"/>
                              <a:ea typeface="Tahoma" panose="020B0604030504040204" pitchFamily="34" charset="0"/>
                              <a:cs typeface="Tahoma" panose="020B0604030504040204" pitchFamily="34" charset="0"/>
                            </a:rPr>
                            <a:t> un ECG de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10 s.</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33683">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0">
                    <a:tc v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cs typeface="Tahoma" panose="020B0604030504040204" pitchFamily="34" charset="0"/>
                                  </a:rPr>
                                  <m:t>32.9</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cs typeface="Tahoma" panose="020B0604030504040204" pitchFamily="34" charset="0"/>
                                  </a:rPr>
                                  <m:t>87</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918471767"/>
                  </p:ext>
                </p:extLst>
              </p:nvPr>
            </p:nvGraphicFramePr>
            <p:xfrm>
              <a:off x="1311579" y="1331261"/>
              <a:ext cx="10476014" cy="3195357"/>
            </p:xfrm>
            <a:graphic>
              <a:graphicData uri="http://schemas.openxmlformats.org/drawingml/2006/table">
                <a:tbl>
                  <a:tblPr firstRow="1" firstCol="1" bandRow="1">
                    <a:tableStyleId>{5C22544A-7EE6-4342-B048-85BDC9FD1C3A}</a:tableStyleId>
                  </a:tblPr>
                  <a:tblGrid>
                    <a:gridCol w="2519574"/>
                    <a:gridCol w="1326073"/>
                    <a:gridCol w="1326074"/>
                    <a:gridCol w="1326073"/>
                    <a:gridCol w="414671"/>
                    <a:gridCol w="911403"/>
                    <a:gridCol w="1326073"/>
                    <a:gridCol w="1326073"/>
                  </a:tblGrid>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31-Titre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An artificial intelligence-enabled ECG algorithm for the identification of patients with atrial fibrillation during sinus rhythm: a retrospective analysis of outcome prediction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K.H. Boon et all</a:t>
                          </a: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Mayo Clinic ECG laboratory between Dec 31, 1993, and July 21, 2017 (&gt;18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ans</a:t>
                          </a:r>
                          <a:r>
                            <a:rPr lang="en-US" sz="120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1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convolutional neural network (CNN)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L’entrée</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dirty="0" smtClean="0">
                              <a:effectLst/>
                              <a:latin typeface="Tahoma" panose="020B0604030504040204" pitchFamily="34" charset="0"/>
                              <a:ea typeface="Tahoma" panose="020B0604030504040204" pitchFamily="34" charset="0"/>
                              <a:cs typeface="Tahoma" panose="020B0604030504040204" pitchFamily="34" charset="0"/>
                            </a:rPr>
                            <a:t> un ECG de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effectLst/>
                              <a:latin typeface="Tahoma" panose="020B0604030504040204" pitchFamily="34" charset="0"/>
                              <a:ea typeface="Tahoma" panose="020B0604030504040204" pitchFamily="34" charset="0"/>
                              <a:cs typeface="Tahoma" panose="020B0604030504040204" pitchFamily="34" charset="0"/>
                            </a:rPr>
                            <a:t>durée</a:t>
                          </a:r>
                          <a:r>
                            <a:rPr lang="en-US" sz="1200" baseline="0" dirty="0" smtClean="0">
                              <a:effectLst/>
                              <a:latin typeface="Tahoma" panose="020B0604030504040204" pitchFamily="34" charset="0"/>
                              <a:ea typeface="Tahoma" panose="020B0604030504040204" pitchFamily="34" charset="0"/>
                              <a:cs typeface="Tahoma" panose="020B0604030504040204" pitchFamily="34" charset="0"/>
                            </a:rPr>
                            <a:t> 10 s.</a:t>
                          </a: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3683">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r h="195707">
                    <a:tc v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1568750" r="-201376" b="-40625"/>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1568750" r="-102304" b="-40625"/>
                          </a:stretch>
                        </a:blipFill>
                      </a:tcPr>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bl>
              </a:graphicData>
            </a:graphic>
          </p:graphicFrame>
        </mc:Fallback>
      </mc:AlternateContent>
    </p:spTree>
    <p:extLst>
      <p:ext uri="{BB962C8B-B14F-4D97-AF65-F5344CB8AC3E}">
        <p14:creationId xmlns:p14="http://schemas.microsoft.com/office/powerpoint/2010/main" val="3512535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-article </a:t>
            </a:r>
            <a:r>
              <a:rPr lang="en-US" sz="3000" b="1" dirty="0" smtClean="0">
                <a:latin typeface="Tahoma" panose="020B0604030504040204" pitchFamily="34" charset="0"/>
                <a:ea typeface="Tahoma" panose="020B0604030504040204" pitchFamily="34" charset="0"/>
                <a:cs typeface="Tahoma" panose="020B0604030504040204" pitchFamily="34" charset="0"/>
              </a:rPr>
              <a:t>33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46</a:t>
            </a:fld>
            <a:endParaRPr lang="en-US"/>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53160858"/>
                  </p:ext>
                </p:extLst>
              </p:nvPr>
            </p:nvGraphicFramePr>
            <p:xfrm>
              <a:off x="1311579" y="1365127"/>
              <a:ext cx="10476014" cy="3409966"/>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33-Titre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An artificial intelligence-enabled ECG algorithm for the identification of patients with atrial fibrillation during sinus rhythm: a retrospective analysis of outcome prediction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MROUEH Mohamed et all</a:t>
                          </a: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The Medical Information Mart for Intensive Care III (MIMIC III) </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u="none" strike="noStrike"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The belief functions theory (BFT).</a:t>
                          </a:r>
                          <a:endParaRPr lang="en-US" sz="12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La </a:t>
                          </a:r>
                          <a:r>
                            <a:rPr lang="en-US" sz="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Ecart</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type ;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 coefficient d'asymétrie </a:t>
                          </a:r>
                          <a:r>
                            <a:rPr lang="en-US"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et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le coefficient d'aplatissement.</a:t>
                          </a:r>
                          <a:endPar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Cliniques :La fréquence cardiaque, la fréquence respiratoire, la saturation en oxygène, les pouls et</a:t>
                          </a:r>
                          <a:r>
                            <a:rPr lang="en-US" sz="11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la</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pression veineuse centrale.</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33683">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0">
                    <a:tc v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70.49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77.07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63.9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oMath>
                            </m:oMathPara>
                          </a14:m>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53160858"/>
                  </p:ext>
                </p:extLst>
              </p:nvPr>
            </p:nvGraphicFramePr>
            <p:xfrm>
              <a:off x="1311579" y="1365127"/>
              <a:ext cx="10476014" cy="3392377"/>
            </p:xfrm>
            <a:graphic>
              <a:graphicData uri="http://schemas.openxmlformats.org/drawingml/2006/table">
                <a:tbl>
                  <a:tblPr firstRow="1" firstCol="1" bandRow="1">
                    <a:tableStyleId>{5C22544A-7EE6-4342-B048-85BDC9FD1C3A}</a:tableStyleId>
                  </a:tblPr>
                  <a:tblGrid>
                    <a:gridCol w="2519574"/>
                    <a:gridCol w="1326073"/>
                    <a:gridCol w="1326074"/>
                    <a:gridCol w="1326073"/>
                    <a:gridCol w="414671"/>
                    <a:gridCol w="911403"/>
                    <a:gridCol w="1326073"/>
                    <a:gridCol w="1326073"/>
                  </a:tblGrid>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33-Titre</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An artificial intelligence-enabled ECG algorithm for the identification of patients with atrial fibrillation during sinus rhythm: a retrospective analysis of outcome prediction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414">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MROUEH Mohamed et all</a:t>
                          </a:r>
                        </a:p>
                        <a:p>
                          <a:pPr marL="0" marR="0">
                            <a:lnSpc>
                              <a:spcPct val="107000"/>
                            </a:lnSpc>
                            <a:spcBef>
                              <a:spcPts val="0"/>
                            </a:spcBef>
                            <a:spcAft>
                              <a:spcPts val="0"/>
                            </a:spcAft>
                          </a:pP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The Medical Information Mart for Intensive Care III (MIMIC III) </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u="none" strike="noStrike"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The belief functions theory (BFT).</a:t>
                          </a:r>
                          <a:endParaRPr lang="en-US" sz="12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Temporels</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La </a:t>
                          </a:r>
                          <a:r>
                            <a:rPr lang="en-US" sz="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moyenne</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Ecart</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type ;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 coefficient d'asymétrie </a:t>
                          </a:r>
                          <a:r>
                            <a:rPr lang="en-US"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et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le coefficient d'aplatissement.</a:t>
                          </a:r>
                          <a:endPar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953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Cliniques :La fréquence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cardiaque,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la fréquence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respiratoire,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la saturation </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en oxygène, les pouls et</a:t>
                          </a:r>
                          <a:r>
                            <a:rPr lang="en-US" sz="11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la</a:t>
                          </a:r>
                          <a:r>
                            <a:rPr lang="fr-FR" sz="1200" dirty="0" smtClean="0">
                              <a:solidFill>
                                <a:srgbClr val="000000"/>
                              </a:solidFill>
                              <a:effectLst/>
                              <a:latin typeface="Tahoma" panose="020B0604030504040204" pitchFamily="34" charset="0"/>
                              <a:ea typeface="Tahoma" panose="020B0604030504040204" pitchFamily="34" charset="0"/>
                              <a:cs typeface="Tahoma" panose="020B0604030504040204" pitchFamily="34" charset="0"/>
                            </a:rPr>
                            <a:t> pression veineuse centrale.</a:t>
                          </a:r>
                          <a:endParaRPr lang="en-US" sz="1100" dirty="0" smtClean="0">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2512">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3683">
                    <a:tc rowSpan="2">
                      <a:txBody>
                        <a:bodyPr/>
                        <a:lstStyle/>
                        <a:p>
                          <a:pPr marL="0" marR="0">
                            <a:lnSpc>
                              <a:spcPct val="107000"/>
                            </a:lnSpc>
                            <a:spcBef>
                              <a:spcPts val="0"/>
                            </a:spcBef>
                            <a:spcAft>
                              <a:spcPts val="0"/>
                            </a:spcAft>
                          </a:pPr>
                          <a:r>
                            <a:rPr lang="en-US" sz="1200" b="1" dirty="0" err="1" smtClean="0">
                              <a:effectLst/>
                              <a:latin typeface="Tahoma" panose="020B0604030504040204" pitchFamily="34" charset="0"/>
                              <a:ea typeface="Tahoma" panose="020B0604030504040204" pitchFamily="34" charset="0"/>
                              <a:cs typeface="Tahoma" panose="020B0604030504040204" pitchFamily="34" charset="0"/>
                            </a:rPr>
                            <a:t>Résultat</a:t>
                          </a:r>
                          <a:r>
                            <a:rPr lang="en-US" sz="1200" b="1" dirty="0" smtClean="0">
                              <a:effectLst/>
                              <a:latin typeface="Tahoma" panose="020B0604030504040204" pitchFamily="34" charset="0"/>
                              <a:ea typeface="Tahoma" panose="020B0604030504040204" pitchFamily="34" charset="0"/>
                              <a:cs typeface="Tahoma" panose="020B0604030504040204" pitchFamily="34" charset="0"/>
                            </a:rPr>
                            <a:t> pour 2 min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r h="195707">
                    <a:tc v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70.49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77.07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63.9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endParaRPr lang="en-US"/>
                        </a:p>
                      </a:txBody>
                      <a:tcPr marL="51228" marR="51228" marT="0" marB="0">
                        <a:blipFill rotWithShape="0">
                          <a:blip r:embed="rId3"/>
                          <a:stretch>
                            <a:fillRect l="-489450" t="-1668750" r="-201376" b="-40625"/>
                          </a:stretch>
                        </a:blipFill>
                      </a:tcPr>
                    </a:tc>
                    <a:tc hMerge="1">
                      <a:txBody>
                        <a:bodyPr/>
                        <a:lstStyle/>
                        <a:p>
                          <a:endParaRPr lang="en-US"/>
                        </a:p>
                      </a:txBody>
                      <a:tcPr/>
                    </a:tc>
                    <a:tc>
                      <a:txBody>
                        <a:bodyPr/>
                        <a:lstStyle/>
                        <a:p>
                          <a:endParaRPr lang="en-US"/>
                        </a:p>
                      </a:txBody>
                      <a:tcPr marL="51228" marR="51228" marT="0" marB="0">
                        <a:blipFill rotWithShape="0">
                          <a:blip r:embed="rId3"/>
                          <a:stretch>
                            <a:fillRect l="-592166" t="-1668750" r="-102304" b="-40625"/>
                          </a:stretch>
                        </a:blipFill>
                      </a:tcPr>
                    </a:tc>
                    <a:tc>
                      <a:txBody>
                        <a:bodyPr/>
                        <a:lstStyle/>
                        <a:p>
                          <a:pPr marL="0" marR="0" algn="ctr">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SVM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r>
                </a:tbl>
              </a:graphicData>
            </a:graphic>
          </p:graphicFrame>
        </mc:Fallback>
      </mc:AlternateContent>
    </p:spTree>
    <p:extLst>
      <p:ext uri="{BB962C8B-B14F-4D97-AF65-F5344CB8AC3E}">
        <p14:creationId xmlns:p14="http://schemas.microsoft.com/office/powerpoint/2010/main" val="27755357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409599" y="1861457"/>
            <a:ext cx="8915399" cy="2262781"/>
          </a:xfrm>
        </p:spPr>
        <p:txBody>
          <a:bodyPr anchor="ctr" anchorCtr="0"/>
          <a:lstStyle/>
          <a:p>
            <a:pPr algn="ctr"/>
            <a:r>
              <a:rPr lang="en-US" b="1" dirty="0" smtClean="0"/>
              <a:t>Articles </a:t>
            </a:r>
            <a:r>
              <a:rPr lang="en-US" b="1" dirty="0" smtClean="0"/>
              <a:t>sur la </a:t>
            </a:r>
            <a:r>
              <a:rPr lang="en-US" b="1" dirty="0" err="1" smtClean="0"/>
              <a:t>prédiction</a:t>
            </a:r>
            <a:r>
              <a:rPr lang="en-US" b="1" dirty="0" smtClean="0"/>
              <a:t> de la FA par </a:t>
            </a:r>
            <a:r>
              <a:rPr lang="en-US" b="1" dirty="0" err="1" smtClean="0"/>
              <a:t>ondelettes</a:t>
            </a:r>
            <a:endParaRPr lang="en-US" b="1" dirty="0"/>
          </a:p>
        </p:txBody>
      </p:sp>
      <p:sp>
        <p:nvSpPr>
          <p:cNvPr id="9" name="Subtitle 8"/>
          <p:cNvSpPr>
            <a:spLocks noGrp="1"/>
          </p:cNvSpPr>
          <p:nvPr>
            <p:ph type="subTitle" idx="1"/>
          </p:nvPr>
        </p:nvSpPr>
        <p:spPr/>
        <p:txBody>
          <a:bodyPr/>
          <a:lstStyle/>
          <a:p>
            <a:endParaRPr lang="en-US"/>
          </a:p>
        </p:txBody>
      </p:sp>
      <p:sp>
        <p:nvSpPr>
          <p:cNvPr id="7" name="Slide Number Placeholder 6"/>
          <p:cNvSpPr>
            <a:spLocks noGrp="1"/>
          </p:cNvSpPr>
          <p:nvPr>
            <p:ph type="sldNum" sz="quarter" idx="12"/>
          </p:nvPr>
        </p:nvSpPr>
        <p:spPr/>
        <p:txBody>
          <a:bodyPr/>
          <a:lstStyle/>
          <a:p>
            <a:fld id="{3D9FABE2-1C77-4E2F-9FBC-42E74009D933}" type="slidenum">
              <a:rPr lang="en-US" smtClean="0"/>
              <a:t>47</a:t>
            </a:fld>
            <a:endParaRPr lang="en-US"/>
          </a:p>
        </p:txBody>
      </p:sp>
    </p:spTree>
    <p:extLst>
      <p:ext uri="{BB962C8B-B14F-4D97-AF65-F5344CB8AC3E}">
        <p14:creationId xmlns:p14="http://schemas.microsoft.com/office/powerpoint/2010/main" val="21176128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ondelettes-1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26341" y="1425668"/>
            <a:ext cx="10799602" cy="4867556"/>
          </a:xfrm>
        </p:spPr>
        <p:txBody>
          <a:bodyPr anchor="t" anchorCtr="0">
            <a:noAutofit/>
          </a:bodyPr>
          <a:lstStyle/>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Le concept des ondelettes à commencer durant les années 1980.</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Les ondelettes sont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estinés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à l’analyse des signaux biomédicaux en particuliers les </a:t>
            </a:r>
            <a:r>
              <a:rPr lang="fr-FR"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ECGs</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transformé de Fourier TTF faire l’analyse fréquentiel des signaux sans leur instant alors elle est moins efficace pour les signaux non stationnaires.</a:t>
            </a:r>
          </a:p>
          <a:p>
            <a:pPr marL="342900" indent="-342900">
              <a:lnSpc>
                <a:spcPct val="200000"/>
              </a:lnSpc>
              <a:buClr>
                <a:schemeClr val="tx1"/>
              </a:buClr>
              <a:buFont typeface="Arial" panose="020B0604020202020204" pitchFamily="34" charset="0"/>
              <a:buChar char="•"/>
            </a:pP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La transformé de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Fourier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à court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terme TFCT ou à fenêtres glissantes de tailles fixes pour faire l’analyse temps – fréquence à l’aide de la fréquence qui glisse pour localiser l’information dans le signal.</a:t>
            </a:r>
            <a:endParaRPr lang="fr-FR"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48</a:t>
            </a:fld>
            <a:endParaRPr lang="en-US"/>
          </a:p>
        </p:txBody>
      </p:sp>
    </p:spTree>
    <p:extLst>
      <p:ext uri="{BB962C8B-B14F-4D97-AF65-F5344CB8AC3E}">
        <p14:creationId xmlns:p14="http://schemas.microsoft.com/office/powerpoint/2010/main" val="19757740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ondelettes-2</a:t>
            </a:r>
            <a:endParaRPr lang="en-US" sz="3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826341" y="1425668"/>
                <a:ext cx="11143986" cy="4867556"/>
              </a:xfrm>
            </p:spPr>
            <p:txBody>
              <a:bodyPr anchor="t" anchorCtr="0">
                <a:noAutofit/>
              </a:bodyPr>
              <a:lstStyle/>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Comme </a:t>
                </a:r>
                <a14:m>
                  <m:oMath xmlns:m="http://schemas.openxmlformats.org/officeDocument/2006/math">
                    <m:r>
                      <a:rPr lang="fr-FR" sz="2000" i="1" smtClean="0">
                        <a:solidFill>
                          <a:schemeClr val="tx1"/>
                        </a:solidFill>
                        <a:latin typeface="Cambria Math" panose="02040503050406030204" pitchFamily="18" charset="0"/>
                        <a:ea typeface="Cambria Math" panose="02040503050406030204" pitchFamily="18" charset="0"/>
                      </a:rPr>
                      <m:t>∆</m:t>
                    </m:r>
                  </m:oMath>
                </a14:m>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t est fini alors il y a apparition des composants non représentatifs du contenu fréquentiel.</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transformée continue en ondelettes TOC surmonte la résolution temporelle et fréquentielle d’une part et la non stationnarité du signal d’autre part.</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L’ondelette est une fonction négligeable mais pas nulle qui utilise des paramètres de translation et de dilatation pour localiser l’information dans un signal.</a:t>
                </a:r>
              </a:p>
              <a:p>
                <a:pPr>
                  <a:lnSpc>
                    <a:spcPct val="200000"/>
                  </a:lnSpc>
                  <a:buClr>
                    <a:schemeClr val="tx1"/>
                  </a:buClr>
                </a:pP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826341" y="1425668"/>
                <a:ext cx="11143986" cy="4867556"/>
              </a:xfrm>
              <a:blipFill rotWithShape="0">
                <a:blip r:embed="rId3"/>
                <a:stretch>
                  <a:fillRect l="-492" r="-10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49</a:t>
            </a:fld>
            <a:endParaRPr lang="en-US"/>
          </a:p>
        </p:txBody>
      </p:sp>
    </p:spTree>
    <p:extLst>
      <p:ext uri="{BB962C8B-B14F-4D97-AF65-F5344CB8AC3E}">
        <p14:creationId xmlns:p14="http://schemas.microsoft.com/office/powerpoint/2010/main" val="1564274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1280890"/>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39788" y="1268361"/>
            <a:ext cx="6460664" cy="5113879"/>
          </a:xfrm>
        </p:spPr>
        <p:txBody>
          <a:bodyPr anchor="t" anchorCtr="0">
            <a:noAutofit/>
          </a:bodyPr>
          <a:lstStyle/>
          <a:p>
            <a:pPr>
              <a:lnSpc>
                <a:spcPct val="150000"/>
              </a:lnSpc>
            </a:pPr>
            <a:r>
              <a:rPr lang="fr-FR" sz="2000" dirty="0">
                <a:latin typeface="Tahoma" panose="020B0604030504040204" pitchFamily="34" charset="0"/>
                <a:ea typeface="Tahoma" panose="020B0604030504040204" pitchFamily="34" charset="0"/>
                <a:cs typeface="Tahoma" panose="020B0604030504040204" pitchFamily="34" charset="0"/>
              </a:rPr>
              <a:t>En fonction de la fréquence et de la durée, on classe la fibrillation </a:t>
            </a:r>
            <a:r>
              <a:rPr lang="fr-FR" sz="2000" dirty="0" smtClean="0">
                <a:latin typeface="Tahoma" panose="020B0604030504040204" pitchFamily="34" charset="0"/>
                <a:ea typeface="Tahoma" panose="020B0604030504040204" pitchFamily="34" charset="0"/>
                <a:cs typeface="Tahoma" panose="020B0604030504040204" pitchFamily="34" charset="0"/>
              </a:rPr>
              <a:t>atriale </a:t>
            </a:r>
            <a:r>
              <a:rPr lang="fr-FR" sz="2000" dirty="0">
                <a:latin typeface="Tahoma" panose="020B0604030504040204" pitchFamily="34" charset="0"/>
                <a:ea typeface="Tahoma" panose="020B0604030504040204" pitchFamily="34" charset="0"/>
                <a:cs typeface="Tahoma" panose="020B0604030504040204" pitchFamily="34" charset="0"/>
              </a:rPr>
              <a:t>en trois formes:</a:t>
            </a:r>
          </a:p>
          <a:p>
            <a:pPr>
              <a:lnSpc>
                <a:spcPct val="150000"/>
              </a:lnSpc>
            </a:pPr>
            <a:r>
              <a:rPr lang="fr-FR" sz="2000" b="1" dirty="0">
                <a:latin typeface="Tahoma" panose="020B0604030504040204" pitchFamily="34" charset="0"/>
                <a:ea typeface="Tahoma" panose="020B0604030504040204" pitchFamily="34" charset="0"/>
                <a:cs typeface="Tahoma" panose="020B0604030504040204" pitchFamily="34" charset="0"/>
              </a:rPr>
              <a:t>Fibrillation </a:t>
            </a:r>
            <a:r>
              <a:rPr lang="fr-FR" sz="2000" b="1" dirty="0" smtClean="0">
                <a:latin typeface="Tahoma" panose="020B0604030504040204" pitchFamily="34" charset="0"/>
                <a:ea typeface="Tahoma" panose="020B0604030504040204" pitchFamily="34" charset="0"/>
                <a:cs typeface="Tahoma" panose="020B0604030504040204" pitchFamily="34" charset="0"/>
              </a:rPr>
              <a:t>atriale </a:t>
            </a:r>
            <a:r>
              <a:rPr lang="fr-FR" sz="2000" b="1" dirty="0">
                <a:latin typeface="Tahoma" panose="020B0604030504040204" pitchFamily="34" charset="0"/>
                <a:ea typeface="Tahoma" panose="020B0604030504040204" pitchFamily="34" charset="0"/>
                <a:cs typeface="Tahoma" panose="020B0604030504040204" pitchFamily="34" charset="0"/>
              </a:rPr>
              <a:t>paroxystique</a:t>
            </a:r>
            <a:r>
              <a:rPr lang="fr-FR" sz="2000" dirty="0">
                <a:latin typeface="Tahoma" panose="020B0604030504040204" pitchFamily="34" charset="0"/>
                <a:ea typeface="Tahoma" panose="020B0604030504040204" pitchFamily="34" charset="0"/>
                <a:cs typeface="Tahoma" panose="020B0604030504040204" pitchFamily="34" charset="0"/>
              </a:rPr>
              <a:t>: elle se manifeste sous forme de crises aiguës </a:t>
            </a:r>
            <a:r>
              <a:rPr lang="fr-FR" sz="2000" dirty="0" smtClean="0">
                <a:latin typeface="Tahoma" panose="020B0604030504040204" pitchFamily="34" charset="0"/>
                <a:ea typeface="Tahoma" panose="020B0604030504040204" pitchFamily="34" charset="0"/>
                <a:cs typeface="Tahoma" panose="020B0604030504040204" pitchFamily="34" charset="0"/>
              </a:rPr>
              <a:t>et elle dure moins que 48 heures  et </a:t>
            </a:r>
            <a:r>
              <a:rPr lang="fr-FR" sz="2000" dirty="0">
                <a:latin typeface="Tahoma" panose="020B0604030504040204" pitchFamily="34" charset="0"/>
                <a:ea typeface="Tahoma" panose="020B0604030504040204" pitchFamily="34" charset="0"/>
                <a:cs typeface="Tahoma" panose="020B0604030504040204" pitchFamily="34" charset="0"/>
              </a:rPr>
              <a:t>se terminent spontanément.</a:t>
            </a:r>
          </a:p>
          <a:p>
            <a:pPr>
              <a:lnSpc>
                <a:spcPct val="150000"/>
              </a:lnSpc>
            </a:pPr>
            <a:r>
              <a:rPr lang="fr-FR" sz="2000" b="1" dirty="0">
                <a:latin typeface="Tahoma" panose="020B0604030504040204" pitchFamily="34" charset="0"/>
                <a:ea typeface="Tahoma" panose="020B0604030504040204" pitchFamily="34" charset="0"/>
                <a:cs typeface="Tahoma" panose="020B0604030504040204" pitchFamily="34" charset="0"/>
              </a:rPr>
              <a:t>Fibrillation </a:t>
            </a:r>
            <a:r>
              <a:rPr lang="fr-FR" sz="2000" b="1" dirty="0" smtClean="0">
                <a:latin typeface="Tahoma" panose="020B0604030504040204" pitchFamily="34" charset="0"/>
                <a:ea typeface="Tahoma" panose="020B0604030504040204" pitchFamily="34" charset="0"/>
                <a:cs typeface="Tahoma" panose="020B0604030504040204" pitchFamily="34" charset="0"/>
              </a:rPr>
              <a:t>atriale </a:t>
            </a:r>
            <a:r>
              <a:rPr lang="fr-FR" sz="2000" b="1" dirty="0">
                <a:latin typeface="Tahoma" panose="020B0604030504040204" pitchFamily="34" charset="0"/>
                <a:ea typeface="Tahoma" panose="020B0604030504040204" pitchFamily="34" charset="0"/>
                <a:cs typeface="Tahoma" panose="020B0604030504040204" pitchFamily="34" charset="0"/>
              </a:rPr>
              <a:t>persistante</a:t>
            </a:r>
            <a:r>
              <a:rPr lang="fr-FR" sz="2000" dirty="0">
                <a:latin typeface="Tahoma" panose="020B0604030504040204" pitchFamily="34" charset="0"/>
                <a:ea typeface="Tahoma" panose="020B0604030504040204" pitchFamily="34" charset="0"/>
                <a:cs typeface="Tahoma" panose="020B0604030504040204" pitchFamily="34" charset="0"/>
              </a:rPr>
              <a:t>: elle dure plus de sept jours et ne se termine pas spontanément. Mais un traitement peut normaliser le rythme cardiaque.</a:t>
            </a:r>
          </a:p>
          <a:p>
            <a:r>
              <a:rPr lang="fr-FR" sz="2000" b="1" dirty="0">
                <a:latin typeface="Tahoma" panose="020B0604030504040204" pitchFamily="34" charset="0"/>
                <a:ea typeface="Tahoma" panose="020B0604030504040204" pitchFamily="34" charset="0"/>
                <a:cs typeface="Tahoma" panose="020B0604030504040204" pitchFamily="34" charset="0"/>
              </a:rPr>
              <a:t>Fibrillation </a:t>
            </a:r>
            <a:r>
              <a:rPr lang="fr-FR" sz="2000" b="1" dirty="0" smtClean="0">
                <a:latin typeface="Tahoma" panose="020B0604030504040204" pitchFamily="34" charset="0"/>
                <a:ea typeface="Tahoma" panose="020B0604030504040204" pitchFamily="34" charset="0"/>
                <a:cs typeface="Tahoma" panose="020B0604030504040204" pitchFamily="34" charset="0"/>
              </a:rPr>
              <a:t>atriale </a:t>
            </a:r>
            <a:r>
              <a:rPr lang="fr-FR" sz="2000" b="1" dirty="0">
                <a:latin typeface="Tahoma" panose="020B0604030504040204" pitchFamily="34" charset="0"/>
                <a:ea typeface="Tahoma" panose="020B0604030504040204" pitchFamily="34" charset="0"/>
                <a:cs typeface="Tahoma" panose="020B0604030504040204" pitchFamily="34" charset="0"/>
              </a:rPr>
              <a:t>permanente</a:t>
            </a:r>
            <a:r>
              <a:rPr lang="fr-FR" sz="2000" dirty="0">
                <a:latin typeface="Tahoma" panose="020B0604030504040204" pitchFamily="34" charset="0"/>
                <a:ea typeface="Tahoma" panose="020B0604030504040204" pitchFamily="34" charset="0"/>
                <a:cs typeface="Tahoma" panose="020B0604030504040204" pitchFamily="34" charset="0"/>
              </a:rPr>
              <a:t>: elle reste présente durablement, il n’est pas possible de retrouver un rythme normal</a:t>
            </a:r>
            <a:r>
              <a:rPr lang="fr-FR" sz="2000" dirty="0" smtClean="0">
                <a:latin typeface="Tahoma" panose="020B0604030504040204" pitchFamily="34" charset="0"/>
                <a:ea typeface="Tahoma" panose="020B0604030504040204" pitchFamily="34" charset="0"/>
                <a:cs typeface="Tahoma" panose="020B0604030504040204" pitchFamily="34" charset="0"/>
              </a:rPr>
              <a:t>.</a:t>
            </a:r>
            <a:r>
              <a:rPr lang="fr-FR" sz="2000" dirty="0"/>
              <a:t> </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a:t>
            </a:fld>
            <a:endParaRPr lang="en-US"/>
          </a:p>
        </p:txBody>
      </p:sp>
      <p:pic>
        <p:nvPicPr>
          <p:cNvPr id="7" name="Picture 6"/>
          <p:cNvPicPr>
            <a:picLocks noChangeAspect="1"/>
          </p:cNvPicPr>
          <p:nvPr/>
        </p:nvPicPr>
        <p:blipFill>
          <a:blip r:embed="rId3"/>
          <a:stretch>
            <a:fillRect/>
          </a:stretch>
        </p:blipFill>
        <p:spPr>
          <a:xfrm>
            <a:off x="7711168" y="5192542"/>
            <a:ext cx="3305175" cy="933450"/>
          </a:xfrm>
          <a:prstGeom prst="rect">
            <a:avLst/>
          </a:prstGeom>
        </p:spPr>
      </p:pic>
      <p:pic>
        <p:nvPicPr>
          <p:cNvPr id="3" name="Picture 2" descr="Fibrillation atriale paroxystique" title="Fibrillation atriale paroxystique"/>
          <p:cNvPicPr>
            <a:picLocks noChangeAspect="1"/>
          </p:cNvPicPr>
          <p:nvPr/>
        </p:nvPicPr>
        <p:blipFill>
          <a:blip r:embed="rId4"/>
          <a:stretch>
            <a:fillRect/>
          </a:stretch>
        </p:blipFill>
        <p:spPr>
          <a:xfrm>
            <a:off x="7230836" y="2949000"/>
            <a:ext cx="4648200" cy="876300"/>
          </a:xfrm>
          <a:prstGeom prst="rect">
            <a:avLst/>
          </a:prstGeom>
          <a:solidFill>
            <a:schemeClr val="accent1"/>
          </a:solidFill>
        </p:spPr>
      </p:pic>
      <p:pic>
        <p:nvPicPr>
          <p:cNvPr id="6" name="Picture 5"/>
          <p:cNvPicPr>
            <a:picLocks noChangeAspect="1"/>
          </p:cNvPicPr>
          <p:nvPr/>
        </p:nvPicPr>
        <p:blipFill>
          <a:blip r:embed="rId5"/>
          <a:stretch>
            <a:fillRect/>
          </a:stretch>
        </p:blipFill>
        <p:spPr>
          <a:xfrm>
            <a:off x="7300452" y="3948013"/>
            <a:ext cx="4578584" cy="904875"/>
          </a:xfrm>
          <a:prstGeom prst="rect">
            <a:avLst/>
          </a:prstGeom>
        </p:spPr>
      </p:pic>
      <p:pic>
        <p:nvPicPr>
          <p:cNvPr id="8" name="Picture 7"/>
          <p:cNvPicPr>
            <a:picLocks noChangeAspect="1"/>
          </p:cNvPicPr>
          <p:nvPr/>
        </p:nvPicPr>
        <p:blipFill>
          <a:blip r:embed="rId6"/>
          <a:stretch>
            <a:fillRect/>
          </a:stretch>
        </p:blipFill>
        <p:spPr>
          <a:xfrm>
            <a:off x="7300452" y="1905506"/>
            <a:ext cx="4578584" cy="819150"/>
          </a:xfrm>
          <a:prstGeom prst="rect">
            <a:avLst/>
          </a:prstGeom>
        </p:spPr>
      </p:pic>
    </p:spTree>
    <p:extLst>
      <p:ext uri="{BB962C8B-B14F-4D97-AF65-F5344CB8AC3E}">
        <p14:creationId xmlns:p14="http://schemas.microsoft.com/office/powerpoint/2010/main" val="3385395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ondelettes-3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26341" y="1425668"/>
            <a:ext cx="10176555" cy="4867556"/>
          </a:xfrm>
        </p:spPr>
        <p:txBody>
          <a:bodyPr anchor="t" anchorCtr="0">
            <a:noAutofit/>
          </a:bodyPr>
          <a:lstStyle/>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Les ondelettes permet de garantir la conservation de l’énergie lors de la transformation ce qui permet de reconstruire le signal à partir de sa transformée.</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fenêtre est représentée par des rectangles qui se déforment et s’allongent le long de l’axe de temps et de fréquences.</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Alors un bonne résolution temporelle pour les HF et une bonne fréquentielle pour les BF.</a:t>
            </a: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buClr>
                <a:schemeClr val="tx1"/>
              </a:buClr>
            </a:pP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50</a:t>
            </a:fld>
            <a:endParaRPr lang="en-US"/>
          </a:p>
        </p:txBody>
      </p:sp>
    </p:spTree>
    <p:extLst>
      <p:ext uri="{BB962C8B-B14F-4D97-AF65-F5344CB8AC3E}">
        <p14:creationId xmlns:p14="http://schemas.microsoft.com/office/powerpoint/2010/main" val="11353245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Les ondelettes-4</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26341" y="1425668"/>
            <a:ext cx="10176555" cy="4867556"/>
          </a:xfrm>
        </p:spPr>
        <p:txBody>
          <a:bodyPr anchor="t" anchorCtr="0">
            <a:noAutofit/>
          </a:bodyPr>
          <a:lstStyle/>
          <a:p>
            <a:pPr marL="342900" indent="-342900">
              <a:lnSpc>
                <a:spcPct val="200000"/>
              </a:lnSpc>
              <a:buClr>
                <a:schemeClr val="tx1"/>
              </a:buClr>
              <a:buFont typeface="Arial" panose="020B0604020202020204" pitchFamily="34" charset="0"/>
              <a:buChar char="•"/>
            </a:pP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La transformée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discrète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en ondelettes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TOD réduit la redondance des coefficients obtenus lors de la TOC.</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TOD ne permet pas une bonne séparation des fréquences très hautes tout en conservant la non redondance de la représentation temps-fréquence.</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décomposition complète d’un signal en paquets d’ondelettes constitue une représentation significative et non redondante.</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A noter qu’il y a plusieurs types des ondelettes (</a:t>
            </a:r>
            <a:r>
              <a:rPr lang="fr-FR"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gausienne</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a:lnSpc>
                <a:spcPct val="200000"/>
              </a:lnSpc>
              <a:buClr>
                <a:schemeClr val="tx1"/>
              </a:buClr>
            </a:pP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latin typeface="Tahoma" panose="020B0604030504040204" pitchFamily="34" charset="0"/>
                <a:ea typeface="Tahoma" panose="020B0604030504040204" pitchFamily="34" charset="0"/>
                <a:cs typeface="Tahoma" panose="020B0604030504040204" pitchFamily="34" charset="0"/>
              </a:rPr>
              <a:t/>
            </a:r>
            <a:br>
              <a:rPr lang="en-US" sz="2200" cap="none" dirty="0" smtClean="0">
                <a:latin typeface="Tahoma" panose="020B0604030504040204" pitchFamily="34" charset="0"/>
                <a:ea typeface="Tahoma" panose="020B0604030504040204" pitchFamily="34" charset="0"/>
                <a:cs typeface="Tahoma" panose="020B0604030504040204" pitchFamily="34" charset="0"/>
              </a:rPr>
            </a:b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51</a:t>
            </a:fld>
            <a:endParaRPr lang="en-US"/>
          </a:p>
        </p:txBody>
      </p:sp>
    </p:spTree>
    <p:extLst>
      <p:ext uri="{BB962C8B-B14F-4D97-AF65-F5344CB8AC3E}">
        <p14:creationId xmlns:p14="http://schemas.microsoft.com/office/powerpoint/2010/main" val="1736511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err="1" smtClean="0">
                <a:latin typeface="Tahoma" panose="020B0604030504040204" pitchFamily="34" charset="0"/>
                <a:ea typeface="Tahoma" panose="020B0604030504040204" pitchFamily="34" charset="0"/>
                <a:cs typeface="Tahoma" panose="020B0604030504040204" pitchFamily="34" charset="0"/>
              </a:rPr>
              <a:t>L’apport</a:t>
            </a:r>
            <a:r>
              <a:rPr lang="en-US" sz="3000" b="1" cap="none" dirty="0" smtClean="0">
                <a:latin typeface="Tahoma" panose="020B0604030504040204" pitchFamily="34" charset="0"/>
                <a:ea typeface="Tahoma" panose="020B0604030504040204" pitchFamily="34" charset="0"/>
                <a:cs typeface="Tahoma" panose="020B0604030504040204" pitchFamily="34" charset="0"/>
              </a:rPr>
              <a:t> des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ondelettes</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26341" y="1425668"/>
            <a:ext cx="10176555" cy="4867556"/>
          </a:xfrm>
        </p:spPr>
        <p:txBody>
          <a:bodyPr anchor="t" anchorCtr="0">
            <a:noAutofit/>
          </a:bodyPr>
          <a:lstStyle/>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Les ondelettes sont utilisés pour le </a:t>
            </a:r>
            <a:r>
              <a:rPr lang="fr-FR" sz="2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débruitage</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la classification (basée sur l’énergie et la distance) et la détection des transitoires.</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L’efficacité </a:t>
            </a: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de la décomposition en ondelettes pour l'extraction des caractéristiques utilisées ensuite pour le diagnostic de </a:t>
            </a: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maladies.</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détection en temps réel pour une longue durée.</a:t>
            </a:r>
          </a:p>
          <a:p>
            <a:pPr marL="342900" indent="-342900">
              <a:lnSpc>
                <a:spcPct val="200000"/>
              </a:lnSpc>
              <a:buClr>
                <a:schemeClr val="tx1"/>
              </a:buClr>
              <a:buFont typeface="Arial" panose="020B0604020202020204" pitchFamily="34" charset="0"/>
              <a:buChar char="•"/>
            </a:pPr>
            <a:r>
              <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réduction du temps de calcul et du temps de reconstitution.</a:t>
            </a:r>
          </a:p>
          <a:p>
            <a:pPr>
              <a:lnSpc>
                <a:spcPct val="200000"/>
              </a:lnSpc>
              <a:buClr>
                <a:schemeClr val="tx1"/>
              </a:buClr>
            </a:pP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latin typeface="Tahoma" panose="020B0604030504040204" pitchFamily="34" charset="0"/>
                <a:ea typeface="Tahoma" panose="020B0604030504040204" pitchFamily="34" charset="0"/>
                <a:cs typeface="Tahoma" panose="020B0604030504040204" pitchFamily="34" charset="0"/>
              </a:rPr>
              <a:t> </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000" cap="none" dirty="0" smtClean="0">
                <a:latin typeface="Tahoma" panose="020B0604030504040204" pitchFamily="34" charset="0"/>
                <a:ea typeface="Tahoma" panose="020B0604030504040204" pitchFamily="34" charset="0"/>
                <a:cs typeface="Tahoma" panose="020B0604030504040204" pitchFamily="34" charset="0"/>
              </a:rPr>
              <a:t/>
            </a:r>
            <a:br>
              <a:rPr lang="en-US" sz="2000" cap="none" dirty="0" smtClean="0">
                <a:latin typeface="Tahoma" panose="020B0604030504040204" pitchFamily="34" charset="0"/>
                <a:ea typeface="Tahoma" panose="020B0604030504040204" pitchFamily="34" charset="0"/>
                <a:cs typeface="Tahoma" panose="020B0604030504040204" pitchFamily="34" charset="0"/>
              </a:rPr>
            </a:br>
            <a:r>
              <a:rPr lang="fr-FR" sz="2000" b="0" dirty="0">
                <a:latin typeface="Tahoma" panose="020B0604030504040204" pitchFamily="34" charset="0"/>
                <a:ea typeface="Tahoma" panose="020B0604030504040204" pitchFamily="34" charset="0"/>
                <a:cs typeface="Tahoma" panose="020B0604030504040204" pitchFamily="34" charset="0"/>
              </a:rPr>
              <a:t/>
            </a:r>
            <a:br>
              <a:rPr lang="fr-FR" sz="2000" b="0" dirty="0">
                <a:latin typeface="Tahoma" panose="020B0604030504040204" pitchFamily="34" charset="0"/>
                <a:ea typeface="Tahoma" panose="020B0604030504040204" pitchFamily="34" charset="0"/>
                <a:cs typeface="Tahoma" panose="020B0604030504040204" pitchFamily="34" charset="0"/>
              </a:rPr>
            </a:br>
            <a:endParaRPr lang="en-US" sz="20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52</a:t>
            </a:fld>
            <a:endParaRPr lang="en-US"/>
          </a:p>
        </p:txBody>
      </p:sp>
    </p:spTree>
    <p:extLst>
      <p:ext uri="{BB962C8B-B14F-4D97-AF65-F5344CB8AC3E}">
        <p14:creationId xmlns:p14="http://schemas.microsoft.com/office/powerpoint/2010/main" val="22285405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599193646"/>
              </p:ext>
            </p:extLst>
          </p:nvPr>
        </p:nvGraphicFramePr>
        <p:xfrm>
          <a:off x="1311579" y="1331261"/>
          <a:ext cx="10476014" cy="4622471"/>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19407">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1-Titre*(review)</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Artificial intelligence classification methods of atrial fibrillation with implementation technology (review)</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Huey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Woan</a:t>
                      </a:r>
                      <a:r>
                        <a:rPr lang="en-US" sz="1200" dirty="0" smtClean="0">
                          <a:effectLst/>
                          <a:latin typeface="Tahoma" panose="020B0604030504040204" pitchFamily="34" charset="0"/>
                          <a:ea typeface="Tahoma" panose="020B0604030504040204" pitchFamily="34" charset="0"/>
                          <a:cs typeface="Tahoma" panose="020B0604030504040204" pitchFamily="34" charset="0"/>
                        </a:rPr>
                        <a:t> Lim et all</a:t>
                      </a: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Extraction des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caractéristqiues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ondes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 , du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complexe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QRS et de la variation de la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fréquence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cardiaque</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Bayes Bayesian classification, linear discrimination analysis (LDA), </a:t>
                      </a:r>
                      <a:r>
                        <a:rPr lang="en-US" sz="1200" b="0" i="1"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k</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nearest neighbor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kNN</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artificial neural network (ANN), support vector machine (SVM), and knowledge-based classification (KBC).</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Temporel</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statistique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(AVNN),l’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écart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type (SDNN)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type de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des intervals NN , 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quadratique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des intervals NN, le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nombre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des pairs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successives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des intervals NN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séparés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par plus de 50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(NN50 ) , PNN50 =NN50/</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nombre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des NN et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l’interpolation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triangulaire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l’histogramme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des intervals NN.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Fréquentiel</a:t>
                      </a:r>
                      <a:r>
                        <a:rPr lang="en-US" sz="1200" b="0" dirty="0" smtClean="0">
                          <a:effectLst/>
                          <a:latin typeface="Tahoma" panose="020B0604030504040204" pitchFamily="34" charset="0"/>
                          <a:ea typeface="Tahoma" panose="020B0604030504040204" pitchFamily="34" charset="0"/>
                          <a:cs typeface="Tahoma" panose="020B0604030504040204" pitchFamily="34" charset="0"/>
                        </a:rPr>
                        <a:t> :La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des basses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fréquences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BF , La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bande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des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hautes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fréquences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HF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leur</a:t>
                      </a:r>
                      <a:r>
                        <a:rPr lang="en-US" sz="1200" b="0" dirty="0" smtClean="0">
                          <a:effectLst/>
                          <a:latin typeface="Tahoma" panose="020B0604030504040204" pitchFamily="34" charset="0"/>
                          <a:ea typeface="Tahoma" panose="020B0604030504040204" pitchFamily="34" charset="0"/>
                          <a:cs typeface="Tahoma" panose="020B0604030504040204" pitchFamily="34" charset="0"/>
                        </a:rPr>
                        <a:t> rapport , la</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a:t>
                      </a:r>
                      <a:r>
                        <a:rPr lang="fr-FR" sz="1200" b="0" dirty="0" err="1" smtClean="0">
                          <a:effectLst/>
                          <a:latin typeface="Tahoma" panose="020B0604030504040204" pitchFamily="34" charset="0"/>
                          <a:ea typeface="Tahoma" panose="020B0604030504040204" pitchFamily="34" charset="0"/>
                          <a:cs typeface="Tahoma" panose="020B0604030504040204" pitchFamily="34" charset="0"/>
                        </a:rPr>
                        <a:t>uissance</a:t>
                      </a:r>
                      <a:r>
                        <a:rPr lang="fr-FR" sz="1200" b="0" dirty="0" smtClean="0">
                          <a:effectLst/>
                          <a:latin typeface="Tahoma" panose="020B0604030504040204" pitchFamily="34" charset="0"/>
                          <a:ea typeface="Tahoma" panose="020B0604030504040204" pitchFamily="34" charset="0"/>
                          <a:cs typeface="Tahoma" panose="020B0604030504040204" pitchFamily="34" charset="0"/>
                        </a:rPr>
                        <a:t> absolue de la bande ultra-basse fréquence (≤0,003 Hz) et celle des très basses fréquences (0,0033–0,04 Hz)</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Non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linéaire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L’entropie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approximative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et simple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19407">
                <a:tc>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rowSpan="4">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87.5 à 98.87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88 à 99.6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85 à 99.22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ANN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93.75 à 100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80 à 100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76 à 99.22</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KNN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42 à 70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65 à 90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LDA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2"/>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75 à 99.33</a:t>
                      </a:r>
                    </a:p>
                    <a:p>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99.32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99.33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NBC</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41912436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- 2</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268156668"/>
              </p:ext>
            </p:extLst>
          </p:nvPr>
        </p:nvGraphicFramePr>
        <p:xfrm>
          <a:off x="1311579" y="1422400"/>
          <a:ext cx="10476014" cy="5261739"/>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2-Titre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Atrial Fibrillation Beat Identification Using the Combination of Modified Frequency Slice Wavelet Transform and Convolutional Neural Networks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2016</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Xiaoyan</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Xu  </a:t>
                      </a:r>
                      <a:r>
                        <a:rPr lang="en-US" sz="1200" dirty="0" smtClean="0">
                          <a:effectLst/>
                          <a:latin typeface="Tahoma" panose="020B0604030504040204" pitchFamily="34" charset="0"/>
                          <a:ea typeface="Tahoma" panose="020B0604030504040204" pitchFamily="34" charset="0"/>
                          <a:cs typeface="Tahoma" panose="020B0604030504040204" pitchFamily="34" charset="0"/>
                        </a:rPr>
                        <a:t>et all</a:t>
                      </a: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MIT-BIH PAF Prediction Database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Une combinaison</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entre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la transformation en ondelettes à  fréquence modifiée (MFSWT) et les réseaux de neurones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convolutifs</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(CNN) pour l'identification automatique des battements FA. MFSWT a été utilisé pour transformer les segments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ECG 1 s en images temps-fréquence, puis les images ont été introduites dans un CNN à 12 couches pour l'extraction des caractéristiques et la classification des battements FA et</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non FA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L’entrée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est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un le signal ECG pour 5 s.</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19407">
                <a:tc>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81.07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74.96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86.41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88</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toutes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les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enregistrements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219407">
                <a:tc>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84</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79.05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89.99</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 </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toutes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les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enregistrements</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à l’exception d’un seul pli</a:t>
                      </a:r>
                      <a:r>
                        <a:rPr lang="fr-FR"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fr-FR" sz="1200" b="0" dirty="0" smtClean="0">
                          <a:effectLst/>
                          <a:latin typeface="Tahoma" panose="020B0604030504040204" pitchFamily="34" charset="0"/>
                          <a:ea typeface="Tahoma" panose="020B0604030504040204" pitchFamily="34" charset="0"/>
                          <a:cs typeface="Tahoma" panose="020B0604030504040204" pitchFamily="34" charset="0"/>
                        </a:rPr>
                        <a:t>extrêmement bruyant</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9833408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smtClean="0">
                <a:latin typeface="Tahoma" panose="020B0604030504040204" pitchFamily="34" charset="0"/>
                <a:ea typeface="Tahoma" panose="020B0604030504040204" pitchFamily="34" charset="0"/>
                <a:cs typeface="Tahoma" panose="020B0604030504040204" pitchFamily="34" charset="0"/>
              </a:rPr>
              <a:t>ondelettes</a:t>
            </a:r>
            <a:r>
              <a:rPr lang="en-US" sz="3000" b="1" dirty="0" smtClean="0">
                <a:latin typeface="Tahoma" panose="020B0604030504040204" pitchFamily="34" charset="0"/>
                <a:ea typeface="Tahoma" panose="020B0604030504040204" pitchFamily="34" charset="0"/>
                <a:cs typeface="Tahoma" panose="020B0604030504040204" pitchFamily="34" charset="0"/>
              </a:rPr>
              <a:t> - 3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061581295"/>
              </p:ext>
            </p:extLst>
          </p:nvPr>
        </p:nvGraphicFramePr>
        <p:xfrm>
          <a:off x="1311579" y="1422400"/>
          <a:ext cx="10476014" cy="4662504"/>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3-Titre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ts val="1380"/>
                        </a:lnSpc>
                        <a:spcBef>
                          <a:spcPts val="2250"/>
                        </a:spcBef>
                        <a:spcAft>
                          <a:spcPts val="2250"/>
                        </a:spcAft>
                      </a:pPr>
                      <a:r>
                        <a:rPr lang="en-US" sz="1200" kern="1800"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Automatic Detection of Atrial Fibrillation Based on Continuous Wavelet Transform and 2D Convolutional Neural Network</a:t>
                      </a:r>
                      <a:endParaRPr lang="en-US" sz="12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2018</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b="1" u="sng"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a:rPr>
                        <a:t>Runnan</a:t>
                      </a:r>
                      <a:r>
                        <a:rPr lang="en-US" sz="1200" b="1"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a:rPr>
                        <a:t> He</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dirty="0" smtClean="0">
                          <a:effectLst/>
                          <a:latin typeface="Tahoma" panose="020B0604030504040204" pitchFamily="34" charset="0"/>
                          <a:ea typeface="Tahoma" panose="020B0604030504040204" pitchFamily="34" charset="0"/>
                          <a:cs typeface="Tahoma" panose="020B0604030504040204" pitchFamily="34" charset="0"/>
                        </a:rPr>
                        <a:t>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MIT-BIH PAF Prediction Database / 5 battements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 méthode de la FA est formé de quatre étapes en deux phases : la phase 1 est pour le prétraitement (dénomination et segmentation des données) et la phase 2 pour la classification CWT et la classification de la FA avec les CNN. Dans la phase 1, la méthode de la transformée d’ondelettes (WT) est appliquée pour éliminer le bruit du signal ECG, qui est ensuite segmenté en une série de périodes, chacune ayant une durée de 1,2 s (c’est-à-dire 300 points d’échantillonnage étant donné le taux d’échantillonnage de 250 Hz). Dans la phase 2, une transformée d’ondelettes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continue</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CWT est d’abord utilisé pour transformer les cinq battements du signal ECG dans chaque segment en une représentation temps-fréquence 3D des modèles ECG. Ensuite, le modèle CNN</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est utilisé pour la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classification de la FA.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5 battements du signal ECG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comme</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entrée</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19407">
                <a:tc>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99.23</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99.41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98.91</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2914360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- 4</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6085570"/>
              </p:ext>
            </p:extLst>
          </p:nvPr>
        </p:nvGraphicFramePr>
        <p:xfrm>
          <a:off x="1311579" y="1422400"/>
          <a:ext cx="10476014" cy="379365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4-Titre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Automatic Prediction of Atrial Fibrillation Based on Convolutional Neural Network Using a Short-term Normal Electrocardiogram Signal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Urtnasan</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Erdenebayar</a:t>
                      </a:r>
                      <a:r>
                        <a:rPr lang="en-US" sz="1200" dirty="0" smtClean="0">
                          <a:effectLst/>
                          <a:latin typeface="Tahoma" panose="020B0604030504040204" pitchFamily="34" charset="0"/>
                          <a:ea typeface="Tahoma" panose="020B0604030504040204" pitchFamily="34" charset="0"/>
                          <a:cs typeface="Tahoma" panose="020B0604030504040204" pitchFamily="34" charset="0"/>
                        </a:rPr>
                        <a:t> 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MIT-BIH PAF Prediction Database / 5 battements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L’analyse d'un ECG, y compris les ondes P, l'intervalle R-R</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et les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ondes R, pour extraire les paramètres puis les  appliquer</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à divers classificateurs SVM ou CNN et un algorithme générique pour prédire / diagnostiquer la FA</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à court terme (moins de 60 secondes).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CNN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98.7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87.7</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98.6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 pour</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30s</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8872144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- 5</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57</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89312294"/>
              </p:ext>
            </p:extLst>
          </p:nvPr>
        </p:nvGraphicFramePr>
        <p:xfrm>
          <a:off x="1311579" y="1422400"/>
          <a:ext cx="10476014" cy="4357073"/>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5-Titre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Central tendency measure and wavelet transform combined in the non-invasive analysis of atrial fibrillation recordings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Urtnasan</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Erdenebayar</a:t>
                      </a:r>
                      <a:r>
                        <a:rPr lang="en-US" sz="1200" dirty="0" smtClean="0">
                          <a:effectLst/>
                          <a:latin typeface="Tahoma" panose="020B0604030504040204" pitchFamily="34" charset="0"/>
                          <a:ea typeface="Tahoma" panose="020B0604030504040204" pitchFamily="34" charset="0"/>
                          <a:cs typeface="Tahoma" panose="020B0604030504040204" pitchFamily="34" charset="0"/>
                        </a:rPr>
                        <a:t> 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AF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paroxystique</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50 enregistrements Holter de 30 secondes disponibles en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Physionet</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p>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AF persistente:63 patients (20 ♂ et 43 ♀</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de 73,4 ± 9,0 ans) pendant 4 semaines</a:t>
                      </a:r>
                    </a:p>
                    <a:p>
                      <a:pPr marL="0" marR="0">
                        <a:lnSpc>
                          <a:spcPct val="107000"/>
                        </a:lnSpc>
                        <a:spcBef>
                          <a:spcPts val="0"/>
                        </a:spcBef>
                        <a:spcAft>
                          <a:spcPts val="0"/>
                        </a:spcAft>
                      </a:pPr>
                      <a:r>
                        <a:rPr lang="en-US" sz="1200" dirty="0" err="1" smtClean="0"/>
                        <a:t>Cinc</a:t>
                      </a:r>
                      <a:r>
                        <a:rPr lang="en-US" sz="1200" dirty="0" smtClean="0"/>
                        <a:t>/Challenge 2004</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signal a été prétraité à l’aide d’un filtre passe-haut avec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fc</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=0,5 Hz pour supprimer la ligne de base.</a:t>
                      </a:r>
                      <a:r>
                        <a:rPr lang="fr-FR" sz="1200" dirty="0" smtClean="0">
                          <a:latin typeface="Tahoma" panose="020B0604030504040204" pitchFamily="34" charset="0"/>
                          <a:ea typeface="Tahoma" panose="020B0604030504040204" pitchFamily="34" charset="0"/>
                          <a:cs typeface="Tahoma" panose="020B0604030504040204" pitchFamily="34" charset="0"/>
                        </a:rPr>
                        <a:t/>
                      </a:r>
                      <a:br>
                        <a:rPr lang="fr-FR" sz="1200" dirty="0" smtClean="0">
                          <a:latin typeface="Tahoma" panose="020B0604030504040204" pitchFamily="34" charset="0"/>
                          <a:ea typeface="Tahoma" panose="020B0604030504040204" pitchFamily="34" charset="0"/>
                          <a:cs typeface="Tahoma" panose="020B0604030504040204" pitchFamily="34" charset="0"/>
                        </a:rPr>
                      </a:b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Ensuite, un filtre passe-bas avec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avec</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fc</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=70 Hz a été appliqué pour réduire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bruit de fréquence et, enfin, filtrage d’entaille à 50 Hz a été appliqué pour enlever la ligne d’ interférence électrique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.Puis une détection du</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complexe QRS est utilisant les </a:t>
                      </a:r>
                      <a:r>
                        <a:rPr lang="fr-FR" sz="12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ondellettes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t>CTM du premier </a:t>
                      </a:r>
                      <a:r>
                        <a:rPr lang="en-US" sz="1200" dirty="0" err="1" smtClean="0"/>
                        <a:t>nuage</a:t>
                      </a:r>
                      <a:r>
                        <a:rPr lang="en-US" sz="1200" dirty="0" smtClean="0"/>
                        <a:t> des</a:t>
                      </a:r>
                      <a:r>
                        <a:rPr lang="en-US" sz="1200" baseline="0" dirty="0" smtClean="0"/>
                        <a:t> points par les </a:t>
                      </a:r>
                      <a:r>
                        <a:rPr lang="en-US" sz="1200" baseline="0" dirty="0" err="1" smtClean="0"/>
                        <a:t>ondelettes</a:t>
                      </a:r>
                      <a:r>
                        <a:rPr lang="en-US" sz="1200" baseline="0" dirty="0" smtClean="0"/>
                        <a:t>  à </a:t>
                      </a:r>
                      <a:r>
                        <a:rPr lang="en-US" sz="1200" baseline="0" dirty="0" err="1" smtClean="0"/>
                        <a:t>vecteurs</a:t>
                      </a:r>
                      <a:r>
                        <a:rPr lang="en-US" sz="1200" baseline="0" dirty="0" smtClean="0"/>
                        <a:t> de coefficient pour la FA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La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et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type.</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6972200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- 6</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159714281"/>
              </p:ext>
            </p:extLst>
          </p:nvPr>
        </p:nvGraphicFramePr>
        <p:xfrm>
          <a:off x="1311579" y="1422400"/>
          <a:ext cx="10476014" cy="4772187"/>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6-Titre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Central tendency measure and wavelet transform combined in the non-invasive analysis of atrial fibrillation recordings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err="1" smtClean="0">
                          <a:effectLst/>
                          <a:latin typeface="Tahoma" panose="020B0604030504040204" pitchFamily="34" charset="0"/>
                          <a:ea typeface="Tahoma" panose="020B0604030504040204" pitchFamily="34" charset="0"/>
                          <a:cs typeface="Tahoma" panose="020B0604030504040204" pitchFamily="34" charset="0"/>
                        </a:rPr>
                        <a:t>Urtnasan</a:t>
                      </a:r>
                      <a:r>
                        <a:rPr lang="en-US" sz="1200" dirty="0" smtClean="0">
                          <a:effectLst/>
                          <a:latin typeface="Tahoma" panose="020B0604030504040204" pitchFamily="34" charset="0"/>
                          <a:ea typeface="Tahoma" panose="020B0604030504040204" pitchFamily="34" charset="0"/>
                          <a:cs typeface="Tahoma" panose="020B0604030504040204" pitchFamily="34" charset="0"/>
                        </a:rPr>
                        <a:t>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Erdenebayar</a:t>
                      </a:r>
                      <a:r>
                        <a:rPr lang="en-US" sz="1200" dirty="0" smtClean="0">
                          <a:effectLst/>
                          <a:latin typeface="Tahoma" panose="020B0604030504040204" pitchFamily="34" charset="0"/>
                          <a:ea typeface="Tahoma" panose="020B0604030504040204" pitchFamily="34" charset="0"/>
                          <a:cs typeface="Tahoma" panose="020B0604030504040204" pitchFamily="34" charset="0"/>
                        </a:rPr>
                        <a:t> 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MIT-BIH AF Database / 5 battements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19407">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Un filtrage passe-haut bidirectionnel avec une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fc</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=0,5 Hz . Le bruit musculaire et les interférences sur les lignes électriques ont été réduits en appliquant un filtre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Chebyshev</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passe-bas bidirectionnel d'ordre huit avec une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fc</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=50 Hz</a:t>
                      </a:r>
                    </a:p>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Ce travail introduit pour la première fois l'application de l'entropie en ondelettes (WE) pour détecter les épisodes d'arythmie cardiaque la plus courante, la fibrillation atriale (FA), automatiquement à partir de l'électrocardiogramme (ECG)</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en analysant l’</a:t>
                      </a:r>
                      <a:r>
                        <a:rPr lang="fr-FR" sz="12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interval</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TQ médiane.</a:t>
                      </a:r>
                      <a:endPar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Un algorithme a prouvé pour la première fois comment l'application de WE est capable de discerner avec succès entre le rythme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sinusal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et la FA à une seule dérivation.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Algorithme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pour la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détection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des pics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R.</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0150703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- 7</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04319604"/>
              </p:ext>
            </p:extLst>
          </p:nvPr>
        </p:nvGraphicFramePr>
        <p:xfrm>
          <a:off x="1311579" y="1422400"/>
          <a:ext cx="10476014" cy="428775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7-Titre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Paroxysmal atrial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fbrillation</a:t>
                      </a:r>
                      <a:r>
                        <a:rPr lang="en-US" sz="1200" dirty="0" smtClean="0">
                          <a:effectLst/>
                          <a:latin typeface="Tahoma" panose="020B0604030504040204" pitchFamily="34" charset="0"/>
                          <a:ea typeface="Tahoma" panose="020B0604030504040204" pitchFamily="34" charset="0"/>
                          <a:cs typeface="Tahoma" panose="020B0604030504040204" pitchFamily="34" charset="0"/>
                        </a:rPr>
                        <a:t> recognition based on multi‑scale wavelet α‑entropy</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2017</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Yi Xin 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MIT-BIH PAF Database / 5 battements</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180996">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Une nouvelle architecture d'apprentissage en profondeur pour le réseau de neurones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convolutifs</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(CNN) et longue mémoire à court terme (LSTM) pour détecter la</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FA</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Une analyse comparative de l'approche proposée avec 2 bases de données de référence largement en ligne. Une approche basée sur des approches d'apprentissage, qui ne nécessitent pas de sélection de caractéristiques ni de technique d'extraction de caractéristiques ensuite la détection</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de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 FA sur la base de signaux ECG bruts de au lieu d'autres fonctionnalités ECG.</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 , LSTM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0.86</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CNN-LSTM</a:t>
                      </a: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320428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752635"/>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Traitement</a:t>
            </a:r>
            <a:r>
              <a:rPr lang="en-US" sz="3000" b="1" cap="none" dirty="0" smtClean="0">
                <a:latin typeface="Tahoma" panose="020B0604030504040204" pitchFamily="34" charset="0"/>
                <a:ea typeface="Tahoma" panose="020B0604030504040204" pitchFamily="34" charset="0"/>
                <a:cs typeface="Tahoma" panose="020B0604030504040204" pitchFamily="34" charset="0"/>
              </a:rPr>
              <a:t> de la FA (4)</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a:t>
            </a:fld>
            <a:endParaRPr lang="en-US"/>
          </a:p>
        </p:txBody>
      </p:sp>
      <p:graphicFrame>
        <p:nvGraphicFramePr>
          <p:cNvPr id="6" name="Diagram 5"/>
          <p:cNvGraphicFramePr/>
          <p:nvPr>
            <p:extLst>
              <p:ext uri="{D42A27DB-BD31-4B8C-83A1-F6EECF244321}">
                <p14:modId xmlns:p14="http://schemas.microsoft.com/office/powerpoint/2010/main" val="1084684443"/>
              </p:ext>
            </p:extLst>
          </p:nvPr>
        </p:nvGraphicFramePr>
        <p:xfrm>
          <a:off x="1311578" y="1152907"/>
          <a:ext cx="3520920" cy="4837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918586264"/>
              </p:ext>
            </p:extLst>
          </p:nvPr>
        </p:nvGraphicFramePr>
        <p:xfrm>
          <a:off x="5311947" y="1152907"/>
          <a:ext cx="3742112" cy="48699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800116414"/>
              </p:ext>
            </p:extLst>
          </p:nvPr>
        </p:nvGraphicFramePr>
        <p:xfrm>
          <a:off x="9533508" y="1991545"/>
          <a:ext cx="2158819" cy="344453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0" name="Rectangle 5"/>
          <p:cNvSpPr>
            <a:spLocks noChangeArrowheads="1"/>
          </p:cNvSpPr>
          <p:nvPr/>
        </p:nvSpPr>
        <p:spPr bwMode="auto">
          <a:xfrm>
            <a:off x="3267855" y="919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311577" y="5989182"/>
            <a:ext cx="10380749" cy="954107"/>
          </a:xfrm>
          <a:prstGeom prst="rect">
            <a:avLst/>
          </a:prstGeom>
        </p:spPr>
        <p:txBody>
          <a:bodyPr wrap="square">
            <a:spAutoFit/>
          </a:bodyPr>
          <a:lstStyle/>
          <a:p>
            <a:r>
              <a:rPr lang="fr-FR" dirty="0" smtClean="0">
                <a:latin typeface="Tohama"/>
              </a:rPr>
              <a:t>Des statistiques montrent que :9% </a:t>
            </a:r>
            <a:r>
              <a:rPr lang="fr-FR" dirty="0">
                <a:latin typeface="Tohama"/>
              </a:rPr>
              <a:t>des patients progressent d’une FA </a:t>
            </a:r>
            <a:r>
              <a:rPr lang="fr-FR" dirty="0" smtClean="0">
                <a:latin typeface="Tohama"/>
              </a:rPr>
              <a:t>paroxystique à </a:t>
            </a:r>
            <a:r>
              <a:rPr lang="fr-FR" dirty="0">
                <a:latin typeface="Tohama"/>
              </a:rPr>
              <a:t>une FA permanente dans l’année qui suit le premier diagnostic, et près de 25 % </a:t>
            </a:r>
            <a:r>
              <a:rPr lang="fr-FR" dirty="0" smtClean="0">
                <a:latin typeface="Tohama"/>
              </a:rPr>
              <a:t>dans </a:t>
            </a:r>
            <a:r>
              <a:rPr lang="en-US" dirty="0" smtClean="0">
                <a:latin typeface="Tohama"/>
              </a:rPr>
              <a:t>les </a:t>
            </a:r>
            <a:r>
              <a:rPr lang="en-US" dirty="0">
                <a:latin typeface="Tohama"/>
              </a:rPr>
              <a:t>cinq </a:t>
            </a:r>
            <a:r>
              <a:rPr lang="en-US" dirty="0" err="1" smtClean="0">
                <a:latin typeface="Tohama"/>
              </a:rPr>
              <a:t>ans</a:t>
            </a:r>
            <a:r>
              <a:rPr lang="en-US" dirty="0" smtClean="0">
                <a:latin typeface="Tohama"/>
              </a:rPr>
              <a:t> </a:t>
            </a:r>
            <a:r>
              <a:rPr lang="en-US" dirty="0" err="1" smtClean="0">
                <a:latin typeface="Tohama"/>
              </a:rPr>
              <a:t>aprés</a:t>
            </a:r>
            <a:r>
              <a:rPr lang="en-US" dirty="0" smtClean="0">
                <a:latin typeface="Tohama"/>
              </a:rPr>
              <a:t>.</a:t>
            </a:r>
            <a:r>
              <a:rPr lang="fr-FR" sz="2000" dirty="0">
                <a:latin typeface="Tohama"/>
                <a:ea typeface="Tahoma" panose="020B0604030504040204" pitchFamily="34" charset="0"/>
                <a:cs typeface="Tahoma" panose="020B0604030504040204" pitchFamily="34" charset="0"/>
              </a:rPr>
              <a:t/>
            </a:r>
            <a:br>
              <a:rPr lang="fr-FR" sz="2000" dirty="0">
                <a:latin typeface="Tohama"/>
                <a:ea typeface="Tahoma" panose="020B0604030504040204" pitchFamily="34" charset="0"/>
                <a:cs typeface="Tahoma" panose="020B0604030504040204" pitchFamily="34" charset="0"/>
              </a:rPr>
            </a:br>
            <a:endParaRPr lang="en-US" sz="2000" dirty="0">
              <a:latin typeface="Tohama"/>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632172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- 8</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475991739"/>
              </p:ext>
            </p:extLst>
          </p:nvPr>
        </p:nvGraphicFramePr>
        <p:xfrm>
          <a:off x="1311579" y="1422400"/>
          <a:ext cx="10476014" cy="4287752"/>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8-Titre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Paroxysmal atrial </a:t>
                      </a:r>
                      <a:r>
                        <a:rPr lang="en-US" sz="1200" dirty="0" err="1" smtClean="0">
                          <a:effectLst/>
                          <a:latin typeface="Tahoma" panose="020B0604030504040204" pitchFamily="34" charset="0"/>
                          <a:ea typeface="Tahoma" panose="020B0604030504040204" pitchFamily="34" charset="0"/>
                          <a:cs typeface="Tahoma" panose="020B0604030504040204" pitchFamily="34" charset="0"/>
                        </a:rPr>
                        <a:t>fbrillation</a:t>
                      </a:r>
                      <a:r>
                        <a:rPr lang="en-US" sz="1200" dirty="0" smtClean="0">
                          <a:effectLst/>
                          <a:latin typeface="Tahoma" panose="020B0604030504040204" pitchFamily="34" charset="0"/>
                          <a:ea typeface="Tahoma" panose="020B0604030504040204" pitchFamily="34" charset="0"/>
                          <a:cs typeface="Tahoma" panose="020B0604030504040204" pitchFamily="34" charset="0"/>
                        </a:rPr>
                        <a:t> recognition based on multi‑scale wavelet α‑entropy</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2017</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dirty="0" smtClean="0"/>
                        <a:t>Roberto </a:t>
                      </a:r>
                      <a:r>
                        <a:rPr lang="en-US" sz="1200" dirty="0" err="1" smtClean="0"/>
                        <a:t>Leonarduzzi</a:t>
                      </a:r>
                      <a:r>
                        <a:rPr lang="en-US" sz="1200" dirty="0" smtClean="0"/>
                        <a:t> </a:t>
                      </a:r>
                      <a:r>
                        <a:rPr lang="en-US" sz="1200" dirty="0" smtClean="0">
                          <a:effectLst/>
                          <a:latin typeface="Tahoma" panose="020B0604030504040204" pitchFamily="34" charset="0"/>
                          <a:ea typeface="Tahoma" panose="020B0604030504040204" pitchFamily="34" charset="0"/>
                          <a:cs typeface="Tahoma" panose="020B0604030504040204" pitchFamily="34" charset="0"/>
                        </a:rPr>
                        <a:t>et all</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MIT-BIT PAF</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180996">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Une nouvelle architecture d'apprentissage en profondeur pour le réseau de neurones </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convolutifs</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(CNN) et longue mémoire à court terme (LSTM) pour détecter la</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FA</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Une analyse comparative de l'approche proposée avec 2 bases de données de référence largement en ligne. Une approche basée sur des approches d'apprentissage, qui ne nécessitent pas de sélection de caractéristiques ni de technique d'extraction de caractéristiques ensuite la détection</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de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 FA sur la base de signaux ECG bruts de au lieu d'autres fonctionnalités ECG.</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 , LSTM</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Classification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86.5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85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0.86</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CNN-LSTM</a:t>
                      </a: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794693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err="1" smtClean="0">
                <a:latin typeface="Tahoma" panose="020B0604030504040204" pitchFamily="34" charset="0"/>
                <a:ea typeface="Tahoma" panose="020B0604030504040204" pitchFamily="34" charset="0"/>
                <a:cs typeface="Tahoma" panose="020B0604030504040204" pitchFamily="34" charset="0"/>
              </a:rPr>
              <a:t>atriale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par </a:t>
            </a:r>
            <a:r>
              <a:rPr lang="en-US" sz="3000" b="1" dirty="0" err="1">
                <a:latin typeface="Tahoma" panose="020B0604030504040204" pitchFamily="34" charset="0"/>
                <a:ea typeface="Tahoma" panose="020B0604030504040204" pitchFamily="34" charset="0"/>
                <a:cs typeface="Tahoma" panose="020B0604030504040204" pitchFamily="34" charset="0"/>
              </a:rPr>
              <a:t>ondelettes</a:t>
            </a:r>
            <a:r>
              <a:rPr lang="en-US" sz="3000" b="1" dirty="0">
                <a:latin typeface="Tahoma" panose="020B0604030504040204" pitchFamily="34" charset="0"/>
                <a:ea typeface="Tahoma" panose="020B0604030504040204" pitchFamily="34" charset="0"/>
                <a:cs typeface="Tahoma" panose="020B0604030504040204" pitchFamily="34" charset="0"/>
              </a:rPr>
              <a:t> </a:t>
            </a:r>
            <a:r>
              <a:rPr lang="en-US" sz="3000" b="1" dirty="0" smtClean="0">
                <a:latin typeface="Tahoma" panose="020B0604030504040204" pitchFamily="34" charset="0"/>
                <a:ea typeface="Tahoma" panose="020B0604030504040204" pitchFamily="34" charset="0"/>
                <a:cs typeface="Tahoma" panose="020B0604030504040204" pitchFamily="34" charset="0"/>
              </a:rPr>
              <a:t>- 9</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41750507"/>
              </p:ext>
            </p:extLst>
          </p:nvPr>
        </p:nvGraphicFramePr>
        <p:xfrm>
          <a:off x="1311579" y="1422400"/>
          <a:ext cx="10476014" cy="4777280"/>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9-Titre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r>
                        <a:rPr lang="en-US" sz="1200" b="1" i="0" kern="1200" dirty="0" smtClean="0">
                          <a:solidFill>
                            <a:schemeClr val="lt1"/>
                          </a:solidFill>
                          <a:effectLst/>
                          <a:latin typeface="Tahoma" panose="020B0604030504040204" pitchFamily="34" charset="0"/>
                          <a:ea typeface="Tahoma" panose="020B0604030504040204" pitchFamily="34" charset="0"/>
                          <a:cs typeface="Tahoma" panose="020B0604030504040204" pitchFamily="34" charset="0"/>
                        </a:rPr>
                        <a:t>Prediction of paroxysmal atrial fibrillation occurrence with wavelet-based markers</a:t>
                      </a:r>
                      <a:endParaRPr lang="en-US" sz="1200" b="1" i="0" kern="1200" dirty="0">
                        <a:solidFill>
                          <a:schemeClr val="lt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2010</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800" b="0" i="0" u="none" strike="noStrike" kern="1200" dirty="0" smtClean="0">
                          <a:solidFill>
                            <a:schemeClr val="dk1"/>
                          </a:solidFill>
                          <a:effectLst/>
                          <a:latin typeface="+mn-lt"/>
                          <a:ea typeface="+mn-ea"/>
                          <a:cs typeface="+mn-cs"/>
                          <a:hlinkClick r:id="rId3"/>
                        </a:rPr>
                        <a:t>M. </a:t>
                      </a:r>
                      <a:r>
                        <a:rPr lang="en-US" sz="1800" b="0" i="0" u="none" strike="noStrike" kern="1200" dirty="0" err="1" smtClean="0">
                          <a:solidFill>
                            <a:schemeClr val="dk1"/>
                          </a:solidFill>
                          <a:effectLst/>
                          <a:latin typeface="+mn-lt"/>
                          <a:ea typeface="+mn-ea"/>
                          <a:cs typeface="+mn-cs"/>
                          <a:hlinkClick r:id="rId3"/>
                        </a:rPr>
                        <a:t>Panusittikorn</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37 patients hypertensifs qui ont présenté un épisode de FA pour la première fois et 37 témoins hypertensifs ayant</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même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âge et même sexe sans FA</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180996">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The K-nearest neighbor</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durée et l’énergie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de l'onde P </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ont été mesurées pour chaque sujet pour</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les faibles ,les moyennes et  les hautes fréquences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et </a:t>
                      </a:r>
                      <a:r>
                        <a:rPr lang="en-US"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a variation des amplitudes.</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smtClean="0">
                          <a:effectLst/>
                          <a:latin typeface="Tahoma" panose="020B0604030504040204" pitchFamily="34" charset="0"/>
                          <a:ea typeface="Tahoma" panose="020B0604030504040204" pitchFamily="34" charset="0"/>
                          <a:cs typeface="Tahoma" panose="020B0604030504040204" pitchFamily="34" charset="0"/>
                        </a:rPr>
                        <a:t>Non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linéaire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L’entropie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de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Shanon</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r>
                        <a:rPr lang="en-US" sz="1200" b="0" dirty="0" smtClean="0">
                          <a:effectLst/>
                          <a:latin typeface="Tahoma" panose="020B0604030504040204" pitchFamily="34" charset="0"/>
                          <a:ea typeface="Tahoma" panose="020B0604030504040204" pitchFamily="34" charset="0"/>
                          <a:cs typeface="Tahoma" panose="020B0604030504040204" pitchFamily="34" charset="0"/>
                        </a:rPr>
                        <a:t>%</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endParaRPr lang="en-US"/>
                    </a:p>
                  </a:txBody>
                  <a:tcPr/>
                </a:tc>
                <a:tc>
                  <a:txBody>
                    <a:bodyPr/>
                    <a:lstStyle/>
                    <a:p>
                      <a:pPr algn="ct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0.052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0.788</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err="1" smtClean="0">
                          <a:latin typeface="Tahoma" panose="020B0604030504040204" pitchFamily="34" charset="0"/>
                          <a:ea typeface="Tahoma" panose="020B0604030504040204" pitchFamily="34" charset="0"/>
                          <a:cs typeface="Tahoma" panose="020B0604030504040204" pitchFamily="34" charset="0"/>
                        </a:rPr>
                        <a:t>Pduz</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0"/>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0.052</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0.794</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Mean2Z</a:t>
                      </a:r>
                    </a:p>
                  </a:txBody>
                  <a:tcPr marL="51228" marR="51228"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2166980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409599" y="1861457"/>
            <a:ext cx="8915399" cy="2262781"/>
          </a:xfrm>
        </p:spPr>
        <p:txBody>
          <a:bodyPr anchor="ctr" anchorCtr="0"/>
          <a:lstStyle/>
          <a:p>
            <a:pPr algn="ctr"/>
            <a:r>
              <a:rPr lang="en-US" b="1" dirty="0" err="1" smtClean="0"/>
              <a:t>Autres</a:t>
            </a:r>
            <a:r>
              <a:rPr lang="en-US" b="1" dirty="0" smtClean="0"/>
              <a:t> articles </a:t>
            </a:r>
            <a:r>
              <a:rPr lang="en-US" b="1" dirty="0" err="1" smtClean="0"/>
              <a:t>lus</a:t>
            </a:r>
            <a:r>
              <a:rPr lang="en-US" b="1" dirty="0" smtClean="0"/>
              <a:t> sur la </a:t>
            </a:r>
            <a:r>
              <a:rPr lang="en-US" b="1" dirty="0" err="1" smtClean="0"/>
              <a:t>prédiction</a:t>
            </a:r>
            <a:r>
              <a:rPr lang="en-US" b="1" dirty="0" smtClean="0"/>
              <a:t> de la FA</a:t>
            </a:r>
            <a:endParaRPr lang="en-US" b="1" dirty="0"/>
          </a:p>
        </p:txBody>
      </p:sp>
      <p:sp>
        <p:nvSpPr>
          <p:cNvPr id="9" name="Subtitle 8"/>
          <p:cNvSpPr>
            <a:spLocks noGrp="1"/>
          </p:cNvSpPr>
          <p:nvPr>
            <p:ph type="subTitle" idx="1"/>
          </p:nvPr>
        </p:nvSpPr>
        <p:spPr/>
        <p:txBody>
          <a:bodyPr/>
          <a:lstStyle/>
          <a:p>
            <a:endParaRPr lang="en-US"/>
          </a:p>
        </p:txBody>
      </p:sp>
      <p:sp>
        <p:nvSpPr>
          <p:cNvPr id="7" name="Slide Number Placeholder 6"/>
          <p:cNvSpPr>
            <a:spLocks noGrp="1"/>
          </p:cNvSpPr>
          <p:nvPr>
            <p:ph type="sldNum" sz="quarter" idx="12"/>
          </p:nvPr>
        </p:nvSpPr>
        <p:spPr/>
        <p:txBody>
          <a:bodyPr/>
          <a:lstStyle/>
          <a:p>
            <a:fld id="{3D9FABE2-1C77-4E2F-9FBC-42E74009D933}" type="slidenum">
              <a:rPr lang="en-US" smtClean="0"/>
              <a:t>62</a:t>
            </a:fld>
            <a:endParaRPr lang="en-US"/>
          </a:p>
        </p:txBody>
      </p:sp>
    </p:spTree>
    <p:extLst>
      <p:ext uri="{BB962C8B-B14F-4D97-AF65-F5344CB8AC3E}">
        <p14:creationId xmlns:p14="http://schemas.microsoft.com/office/powerpoint/2010/main" val="3516694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smtClean="0">
                <a:latin typeface="Tahoma" panose="020B0604030504040204" pitchFamily="34" charset="0"/>
                <a:ea typeface="Tahoma" panose="020B0604030504040204" pitchFamily="34" charset="0"/>
                <a:cs typeface="Tahoma" panose="020B0604030504040204" pitchFamily="34" charset="0"/>
              </a:rPr>
              <a:t>atriale-1</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658638034"/>
              </p:ext>
            </p:extLst>
          </p:nvPr>
        </p:nvGraphicFramePr>
        <p:xfrm>
          <a:off x="1311579" y="1422400"/>
          <a:ext cx="10476014" cy="4440631"/>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1-Titre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800"/>
                        </a:spcAft>
                      </a:pPr>
                      <a:r>
                        <a:rPr lang="en-US" sz="1200" b="1" kern="1800"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Predicting atrial fibrillation in primary care using machine learning</a:t>
                      </a:r>
                      <a:endParaRPr lang="en-US" sz="11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a:rPr>
                        <a:t>Nathan R Hill</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4"/>
                        </a:rPr>
                        <a:t>1</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5"/>
                        </a:rPr>
                        <a:t>Daniel </a:t>
                      </a:r>
                      <a:r>
                        <a:rPr lang="en-US" sz="1200" u="sng"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5"/>
                        </a:rPr>
                        <a:t>Ayoubkhani</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6"/>
                        </a:rPr>
                        <a:t>2</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et all</a:t>
                      </a:r>
                      <a:endParaRPr lang="en-US"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Clinical Practice Research Datalink, from January 2006 to December 2016</a:t>
                      </a:r>
                      <a:endParaRPr lang="en-US"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672340">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Cet article sert à développer et à évaluer des nouveaux modèles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d'apprentissage statistique et automatique pour la prédiction de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la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FA sur une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cohorte d'adultes (âgés de ≥ 30 ans) n’ayant pas subit une FA.</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Modèles</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d’évaluation</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des </a:t>
                      </a:r>
                      <a:r>
                        <a:rPr lang="en-US" sz="120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facteurs</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des </a:t>
                      </a:r>
                      <a:r>
                        <a:rPr lang="en-US" sz="120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risques</a:t>
                      </a:r>
                      <a:r>
                        <a:rPr lang="en-US" sz="120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Framingham, ARIC, CHARGE-AF</a:t>
                      </a:r>
                    </a:p>
                    <a:p>
                      <a:pPr marL="0" marR="0" lvl="0" indent="0" algn="l" defTabSz="457200" rtl="0" eaLnBrk="1" fontAlgn="auto" latinLnBrk="0" hangingPunct="1">
                        <a:lnSpc>
                          <a:spcPct val="107000"/>
                        </a:lnSpc>
                        <a:spcBef>
                          <a:spcPts val="0"/>
                        </a:spcBef>
                        <a:spcAft>
                          <a:spcPts val="0"/>
                        </a:spcAft>
                        <a:buClrTx/>
                        <a:buSzTx/>
                        <a:buFontTx/>
                        <a:buNone/>
                        <a:tabLst/>
                        <a:defRPr/>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Modèles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d’apprentissage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réseau neuronal, LASSO, forêts aléatoires, machines vectorielles de support</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et régression de Cox.</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Les facteurs du</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risque comme : L’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âge, les maladies cardiovasculaires précédentes, l’utilisation de médicaments antihypertenseurs </a:t>
                      </a:r>
                    </a:p>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facteurs à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prédire supplémentaires : la pression , les pouls</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 les </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cardiovasculaires, l’indice de masse corporelle.</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algn="ctr"/>
                      <a:r>
                        <a:rPr lang="en-US" sz="1200" dirty="0" smtClean="0">
                          <a:latin typeface="Tahoma" panose="020B0604030504040204" pitchFamily="34" charset="0"/>
                          <a:ea typeface="Tahoma" panose="020B0604030504040204" pitchFamily="34" charset="0"/>
                          <a:cs typeface="Tahoma" panose="020B0604030504040204" pitchFamily="34" charset="0"/>
                        </a:rPr>
                        <a:t>75</a:t>
                      </a:r>
                      <a:endParaRPr lang="en-US" sz="1200" dirty="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72.5</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9573934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smtClean="0">
                <a:latin typeface="Tahoma" panose="020B0604030504040204" pitchFamily="34" charset="0"/>
                <a:ea typeface="Tahoma" panose="020B0604030504040204" pitchFamily="34" charset="0"/>
                <a:cs typeface="Tahoma" panose="020B0604030504040204" pitchFamily="34" charset="0"/>
              </a:rPr>
              <a:t>atriale-2</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465262773"/>
              </p:ext>
            </p:extLst>
          </p:nvPr>
        </p:nvGraphicFramePr>
        <p:xfrm>
          <a:off x="1311579" y="1422400"/>
          <a:ext cx="10476014" cy="3998503"/>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2-Titre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Atrial Fibrillation Burden Signature and Near-Term Prediction of Stroke: A Machine Learning Analysis</a:t>
                      </a:r>
                      <a:endParaRPr lang="en-US" sz="11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u="sng"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a:rPr>
                        <a:t>Lichy</a:t>
                      </a:r>
                      <a:r>
                        <a:rPr lang="en-US" sz="1200"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a:rPr>
                        <a:t> Han</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4"/>
                        </a:rPr>
                        <a:t>1</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5"/>
                        </a:rPr>
                        <a:t>Mariam </a:t>
                      </a:r>
                      <a:r>
                        <a:rPr lang="en-US" sz="1200" u="sng"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5"/>
                        </a:rPr>
                        <a:t>Askari</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6"/>
                        </a:rPr>
                        <a:t>2</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et all</a:t>
                      </a:r>
                      <a:endParaRPr lang="en-US"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3114 témoins sans AVC et 71 cas d'AVC</a:t>
                      </a:r>
                      <a:endPar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672340">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forêt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aléatoire</a:t>
                      </a:r>
                      <a:r>
                        <a:rPr lang="en-US" sz="1200" b="0" dirty="0" smtClean="0">
                          <a:effectLst/>
                          <a:latin typeface="Tahoma" panose="020B0604030504040204" pitchFamily="34" charset="0"/>
                          <a:ea typeface="Tahoma" panose="020B0604030504040204" pitchFamily="34" charset="0"/>
                          <a:cs typeface="Tahoma" panose="020B0604030504040204" pitchFamily="34" charset="0"/>
                        </a:rPr>
                        <a:t> ,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Régression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LASSO</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CHA</a:t>
                      </a:r>
                      <a:r>
                        <a:rPr lang="en-US" sz="1200" b="0" i="0" kern="1200" baseline="-250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2</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DS</a:t>
                      </a:r>
                      <a:r>
                        <a:rPr lang="en-US" sz="1200" b="0" i="0" kern="1200" baseline="-250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2</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-VASc </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70.2</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CNN</a:t>
                      </a:r>
                    </a:p>
                  </a:txBody>
                  <a:tcPr marL="51228" marR="51228" marT="0" marB="0"/>
                </a:tc>
                <a:extLst>
                  <a:ext uri="{0D108BD9-81ED-4DB2-BD59-A6C34878D82A}">
                    <a16:rowId xmlns:a16="http://schemas.microsoft.com/office/drawing/2014/main" xmlns="" val="10010"/>
                  </a:ext>
                </a:extLst>
              </a:tr>
              <a:tr h="219407">
                <a:tc>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66.2</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forêt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aléatoire</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2504882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smtClean="0">
                <a:latin typeface="Tahoma" panose="020B0604030504040204" pitchFamily="34" charset="0"/>
                <a:ea typeface="Tahoma" panose="020B0604030504040204" pitchFamily="34" charset="0"/>
                <a:cs typeface="Tahoma" panose="020B0604030504040204" pitchFamily="34" charset="0"/>
              </a:rPr>
              <a:t>atriale-3</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67807077"/>
              </p:ext>
            </p:extLst>
          </p:nvPr>
        </p:nvGraphicFramePr>
        <p:xfrm>
          <a:off x="1311579" y="1422400"/>
          <a:ext cx="10476014" cy="4170738"/>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3-Titre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Evaluation of Risk Prediction Models of Atrial Fibrillation (from the Multi-Ethnic Study of Atherosclerosis [MESA])</a:t>
                      </a:r>
                      <a:endParaRPr lang="en-US" sz="11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200"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3"/>
                        </a:rPr>
                        <a:t>Joshua D Bundy</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4"/>
                        </a:rPr>
                        <a:t>1</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5"/>
                        </a:rPr>
                        <a:t>Susan R </a:t>
                      </a:r>
                      <a:r>
                        <a:rPr lang="en-US" sz="1200" u="sng"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5"/>
                        </a:rPr>
                        <a:t>Heckbert</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u="sng"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hlinkClick r:id="rId6"/>
                        </a:rPr>
                        <a:t>2</a:t>
                      </a:r>
                      <a:r>
                        <a:rPr lang="en-US" sz="1200" baseline="300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et all</a:t>
                      </a:r>
                      <a:endParaRPr lang="en-US"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3534 participants (âge 61,3 ans;</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52,0 % de femmes) de </a:t>
                      </a:r>
                      <a:r>
                        <a:rPr lang="fr-FR" sz="1200" b="0" i="0" u="none" strike="noStrike"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Multi-Ethnic</a:t>
                      </a: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u="none" strike="noStrike"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Study</a:t>
                      </a: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of </a:t>
                      </a:r>
                      <a:r>
                        <a:rPr lang="fr-FR" sz="1200" b="0" i="0" u="none" strike="noStrike"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Atherosclerosis</a:t>
                      </a: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endPar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672340">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Les performances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sont</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évalués</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par Cox regression et le </a:t>
                      </a:r>
                      <a:r>
                        <a:rPr lang="en-US" sz="1200" b="0" baseline="0" dirty="0" err="1" smtClean="0">
                          <a:effectLst/>
                          <a:latin typeface="Tahoma" panose="020B0604030504040204" pitchFamily="34" charset="0"/>
                          <a:ea typeface="Tahoma" panose="020B0604030504040204" pitchFamily="34" charset="0"/>
                          <a:cs typeface="Tahoma" panose="020B0604030504040204" pitchFamily="34" charset="0"/>
                        </a:rPr>
                        <a:t>modèle</a:t>
                      </a:r>
                      <a:r>
                        <a:rPr lang="en-US" sz="1200" b="0" baseline="0" dirty="0" smtClean="0">
                          <a:effectLst/>
                          <a:latin typeface="Tahoma" panose="020B0604030504040204" pitchFamily="34" charset="0"/>
                          <a:ea typeface="Tahoma" panose="020B0604030504040204" pitchFamily="34" charset="0"/>
                          <a:cs typeface="Tahoma" panose="020B0604030504040204" pitchFamily="34" charset="0"/>
                        </a:rPr>
                        <a:t> LASSO.</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L’âge, la race/l’ethnicité, la taille, le poids, la pression artérielle, le tabagisme courant, l’utilisation de médicaments antihypertenseurs, la diabète et l’hormone  NT-</a:t>
                      </a:r>
                      <a:r>
                        <a:rPr lang="fr-FR"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proBNP</a:t>
                      </a:r>
                      <a:r>
                        <a:rPr lang="fr-FR"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70.2</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CNN</a:t>
                      </a:r>
                    </a:p>
                  </a:txBody>
                  <a:tcPr marL="51228" marR="51228" marT="0" marB="0"/>
                </a:tc>
                <a:extLst>
                  <a:ext uri="{0D108BD9-81ED-4DB2-BD59-A6C34878D82A}">
                    <a16:rowId xmlns:a16="http://schemas.microsoft.com/office/drawing/2014/main" xmlns="" val="10010"/>
                  </a:ext>
                </a:extLst>
              </a:tr>
              <a:tr h="219407">
                <a:tc>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66.2</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forêt</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r>
                        <a:rPr lang="en-US" sz="1200" b="0" dirty="0" err="1" smtClean="0">
                          <a:effectLst/>
                          <a:latin typeface="Tahoma" panose="020B0604030504040204" pitchFamily="34" charset="0"/>
                          <a:ea typeface="Tahoma" panose="020B0604030504040204" pitchFamily="34" charset="0"/>
                          <a:cs typeface="Tahoma" panose="020B0604030504040204" pitchFamily="34" charset="0"/>
                        </a:rPr>
                        <a:t>aléatoire</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0718642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930989"/>
          </a:xfrm>
        </p:spPr>
        <p:txBody>
          <a:bodyPr>
            <a:noAutofit/>
          </a:bodyPr>
          <a:lstStyle/>
          <a:p>
            <a:pPr algn="ctr"/>
            <a:r>
              <a:rPr lang="en-US" sz="3000" b="1" dirty="0" err="1">
                <a:latin typeface="Tahoma" panose="020B0604030504040204" pitchFamily="34" charset="0"/>
                <a:ea typeface="Tahoma" panose="020B0604030504040204" pitchFamily="34" charset="0"/>
                <a:cs typeface="Tahoma" panose="020B0604030504040204" pitchFamily="34" charset="0"/>
              </a:rPr>
              <a:t>Prédiction</a:t>
            </a:r>
            <a:r>
              <a:rPr lang="en-US" sz="3000" b="1" dirty="0">
                <a:latin typeface="Tahoma" panose="020B0604030504040204" pitchFamily="34" charset="0"/>
                <a:ea typeface="Tahoma" panose="020B0604030504040204" pitchFamily="34" charset="0"/>
                <a:cs typeface="Tahoma" panose="020B0604030504040204" pitchFamily="34" charset="0"/>
              </a:rPr>
              <a:t> de la fibrillation </a:t>
            </a:r>
            <a:r>
              <a:rPr lang="en-US" sz="3000" b="1" dirty="0" smtClean="0">
                <a:latin typeface="Tahoma" panose="020B0604030504040204" pitchFamily="34" charset="0"/>
                <a:ea typeface="Tahoma" panose="020B0604030504040204" pitchFamily="34" charset="0"/>
                <a:cs typeface="Tahoma" panose="020B0604030504040204" pitchFamily="34" charset="0"/>
              </a:rPr>
              <a:t>atriale-4</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349399"/>
              </p:ext>
            </p:extLst>
          </p:nvPr>
        </p:nvGraphicFramePr>
        <p:xfrm>
          <a:off x="1311579" y="1422400"/>
          <a:ext cx="10476014" cy="3853217"/>
        </p:xfrm>
        <a:graphic>
          <a:graphicData uri="http://schemas.openxmlformats.org/drawingml/2006/table">
            <a:tbl>
              <a:tblPr firstRow="1" firstCol="1" bandRow="1">
                <a:tableStyleId>{5C22544A-7EE6-4342-B048-85BDC9FD1C3A}</a:tableStyleId>
              </a:tblPr>
              <a:tblGrid>
                <a:gridCol w="2519574">
                  <a:extLst>
                    <a:ext uri="{9D8B030D-6E8A-4147-A177-3AD203B41FA5}">
                      <a16:colId xmlns:a16="http://schemas.microsoft.com/office/drawing/2014/main" xmlns="" val="20000"/>
                    </a:ext>
                  </a:extLst>
                </a:gridCol>
                <a:gridCol w="1326073">
                  <a:extLst>
                    <a:ext uri="{9D8B030D-6E8A-4147-A177-3AD203B41FA5}">
                      <a16:colId xmlns:a16="http://schemas.microsoft.com/office/drawing/2014/main" xmlns="" val="20001"/>
                    </a:ext>
                  </a:extLst>
                </a:gridCol>
                <a:gridCol w="1326074">
                  <a:extLst>
                    <a:ext uri="{9D8B030D-6E8A-4147-A177-3AD203B41FA5}">
                      <a16:colId xmlns:a16="http://schemas.microsoft.com/office/drawing/2014/main" xmlns="" val="20002"/>
                    </a:ext>
                  </a:extLst>
                </a:gridCol>
                <a:gridCol w="1326073">
                  <a:extLst>
                    <a:ext uri="{9D8B030D-6E8A-4147-A177-3AD203B41FA5}">
                      <a16:colId xmlns:a16="http://schemas.microsoft.com/office/drawing/2014/main" xmlns="" val="20003"/>
                    </a:ext>
                  </a:extLst>
                </a:gridCol>
                <a:gridCol w="414671">
                  <a:extLst>
                    <a:ext uri="{9D8B030D-6E8A-4147-A177-3AD203B41FA5}">
                      <a16:colId xmlns:a16="http://schemas.microsoft.com/office/drawing/2014/main" xmlns="" val="20004"/>
                    </a:ext>
                  </a:extLst>
                </a:gridCol>
                <a:gridCol w="911403">
                  <a:extLst>
                    <a:ext uri="{9D8B030D-6E8A-4147-A177-3AD203B41FA5}">
                      <a16:colId xmlns:a16="http://schemas.microsoft.com/office/drawing/2014/main" xmlns="" val="20005"/>
                    </a:ext>
                  </a:extLst>
                </a:gridCol>
                <a:gridCol w="1326073">
                  <a:extLst>
                    <a:ext uri="{9D8B030D-6E8A-4147-A177-3AD203B41FA5}">
                      <a16:colId xmlns:a16="http://schemas.microsoft.com/office/drawing/2014/main" xmlns="" val="20006"/>
                    </a:ext>
                  </a:extLst>
                </a:gridCol>
                <a:gridCol w="1326073">
                  <a:extLst>
                    <a:ext uri="{9D8B030D-6E8A-4147-A177-3AD203B41FA5}">
                      <a16:colId xmlns:a16="http://schemas.microsoft.com/office/drawing/2014/main" xmlns="" val="20007"/>
                    </a:ext>
                  </a:extLst>
                </a:gridCol>
              </a:tblGrid>
              <a:tr h="291639">
                <a:tc>
                  <a:txBody>
                    <a:bodyPr/>
                    <a:lstStyle/>
                    <a:p>
                      <a:pPr marL="0" marR="0">
                        <a:lnSpc>
                          <a:spcPct val="107000"/>
                        </a:lnSpc>
                        <a:spcBef>
                          <a:spcPts val="0"/>
                        </a:spcBef>
                        <a:spcAft>
                          <a:spcPts val="0"/>
                        </a:spcAft>
                      </a:pPr>
                      <a:r>
                        <a:rPr lang="en-US" sz="1200" dirty="0" smtClean="0">
                          <a:effectLst/>
                          <a:latin typeface="Tahoma" panose="020B0604030504040204" pitchFamily="34" charset="0"/>
                          <a:ea typeface="Tahoma" panose="020B0604030504040204" pitchFamily="34" charset="0"/>
                          <a:cs typeface="Tahoma" panose="020B0604030504040204" pitchFamily="34" charset="0"/>
                        </a:rPr>
                        <a:t>4-Titre</a:t>
                      </a:r>
                      <a:endParaRPr lang="en-US" sz="120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Assessment of a Machine Learning Model Applied to Harmonized Electronic Health Record Data for the Prediction of Incident Atrial Fibrillation</a:t>
                      </a:r>
                      <a:endParaRPr lang="en-US" sz="12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45865">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Date de publication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2019</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grid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smtClean="0">
                          <a:solidFill>
                            <a:schemeClr val="bg1"/>
                          </a:solidFill>
                          <a:effectLst/>
                          <a:latin typeface="Tahoma" panose="020B0604030504040204" pitchFamily="34" charset="0"/>
                          <a:ea typeface="Tahoma" panose="020B0604030504040204" pitchFamily="34" charset="0"/>
                          <a:cs typeface="Tahoma" panose="020B0604030504040204" pitchFamily="34" charset="0"/>
                        </a:rPr>
                        <a:t>Auteurs</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solidFill>
                      <a:schemeClr val="accent1"/>
                    </a:solidFill>
                  </a:tcPr>
                </a:tc>
                <a:tc hMerge="1">
                  <a:txBody>
                    <a:bodyPr/>
                    <a:lstStyle/>
                    <a:p>
                      <a:endParaRPr lang="en-US"/>
                    </a:p>
                  </a:txBody>
                  <a:tcPr/>
                </a:tc>
                <a:tc gridSpan="3">
                  <a:txBody>
                    <a:bodyPr/>
                    <a:lstStyle/>
                    <a:p>
                      <a:pPr marL="0" marR="0">
                        <a:lnSpc>
                          <a:spcPct val="107000"/>
                        </a:lnSpc>
                        <a:spcBef>
                          <a:spcPts val="0"/>
                        </a:spcBef>
                        <a:spcAft>
                          <a:spcPts val="0"/>
                        </a:spcAft>
                      </a:pPr>
                      <a:r>
                        <a:rPr lang="en-US" sz="1800" b="0" i="0" u="none" strike="noStrike" kern="1200" dirty="0" err="1" smtClean="0">
                          <a:solidFill>
                            <a:schemeClr val="tx1"/>
                          </a:solidFill>
                          <a:effectLst/>
                          <a:latin typeface="+mn-lt"/>
                          <a:ea typeface="+mn-ea"/>
                          <a:cs typeface="+mn-cs"/>
                          <a:hlinkClick r:id="rId3"/>
                        </a:rPr>
                        <a:t>Premanand</a:t>
                      </a:r>
                      <a:r>
                        <a:rPr lang="en-US" sz="1800" b="0" i="0" u="none" strike="noStrike" kern="1200" dirty="0" smtClean="0">
                          <a:solidFill>
                            <a:schemeClr val="tx1"/>
                          </a:solidFill>
                          <a:effectLst/>
                          <a:latin typeface="+mn-lt"/>
                          <a:ea typeface="+mn-ea"/>
                          <a:cs typeface="+mn-cs"/>
                          <a:hlinkClick r:id="rId3"/>
                        </a:rPr>
                        <a:t> Tiwari</a:t>
                      </a:r>
                      <a:r>
                        <a:rPr lang="en-US" sz="1800" b="0" i="0" kern="1200" baseline="30000" dirty="0" smtClean="0">
                          <a:solidFill>
                            <a:schemeClr val="tx1"/>
                          </a:solidFill>
                          <a:effectLst/>
                          <a:latin typeface="+mn-lt"/>
                          <a:ea typeface="+mn-ea"/>
                          <a:cs typeface="+mn-cs"/>
                        </a:rPr>
                        <a:t> </a:t>
                      </a:r>
                      <a:r>
                        <a:rPr lang="en-US" sz="1800" b="0" i="0" u="none" strike="noStrike" kern="1200" baseline="30000" dirty="0" smtClean="0">
                          <a:solidFill>
                            <a:schemeClr val="tx1"/>
                          </a:solidFill>
                          <a:effectLst/>
                          <a:latin typeface="+mn-lt"/>
                          <a:ea typeface="+mn-ea"/>
                          <a:cs typeface="+mn-cs"/>
                          <a:hlinkClick r:id="rId4"/>
                        </a:rPr>
                        <a:t>1</a:t>
                      </a:r>
                      <a:r>
                        <a:rPr lang="en-US" sz="1800" b="0" i="0" u="none" strike="noStrike" kern="1200" baseline="30000" dirty="0" smtClean="0">
                          <a:solidFill>
                            <a:schemeClr val="tx1"/>
                          </a:solidFill>
                          <a:effectLst/>
                          <a:latin typeface="+mn-lt"/>
                          <a:ea typeface="+mn-ea"/>
                          <a:cs typeface="+mn-cs"/>
                        </a:rPr>
                        <a:t>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et all</a:t>
                      </a:r>
                      <a:endPar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19407">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Base de </a:t>
                      </a:r>
                      <a:r>
                        <a:rPr lang="en-US" sz="1200" b="1" dirty="0" err="1">
                          <a:effectLst/>
                          <a:latin typeface="Tahoma" panose="020B0604030504040204" pitchFamily="34" charset="0"/>
                          <a:ea typeface="Tahoma" panose="020B0604030504040204" pitchFamily="34" charset="0"/>
                          <a:cs typeface="Tahoma" panose="020B0604030504040204" pitchFamily="34" charset="0"/>
                        </a:rPr>
                        <a:t>données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UCHealth</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hospital system:</a:t>
                      </a:r>
                      <a:r>
                        <a:rPr lang="en-US"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2 252 219  patients</a:t>
                      </a:r>
                      <a:endParaRPr lang="en-US" sz="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672340">
                <a:tc>
                  <a:txBody>
                    <a:bodyPr/>
                    <a:lstStyle/>
                    <a:p>
                      <a:pPr marL="0" marR="0">
                        <a:lnSpc>
                          <a:spcPct val="107000"/>
                        </a:lnSpc>
                        <a:spcBef>
                          <a:spcPts val="0"/>
                        </a:spcBef>
                        <a:spcAft>
                          <a:spcPts val="0"/>
                        </a:spcAft>
                      </a:pPr>
                      <a:r>
                        <a:rPr lang="en-US" sz="1200" b="1" dirty="0" smtClean="0">
                          <a:effectLst/>
                          <a:latin typeface="Tahoma" panose="020B0604030504040204" pitchFamily="34" charset="0"/>
                          <a:ea typeface="Tahoma" panose="020B0604030504040204" pitchFamily="34" charset="0"/>
                          <a:cs typeface="Tahoma" panose="020B0604030504040204" pitchFamily="34" charset="0"/>
                        </a:rPr>
                        <a:t>Phase de </a:t>
                      </a:r>
                      <a:r>
                        <a:rPr lang="en-US" sz="1200" b="1" dirty="0" err="1" smtClean="0">
                          <a:effectLst/>
                          <a:latin typeface="Tahoma" panose="020B0604030504040204" pitchFamily="34" charset="0"/>
                          <a:ea typeface="Tahoma" panose="020B0604030504040204" pitchFamily="34" charset="0"/>
                          <a:cs typeface="Tahoma" panose="020B0604030504040204" pitchFamily="34" charset="0"/>
                        </a:rPr>
                        <a:t>pré-traitement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Les</a:t>
                      </a:r>
                      <a:r>
                        <a:rPr lang="fr-FR" sz="1200" b="0" i="0" u="none" strike="noStrike"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modèles : </a:t>
                      </a:r>
                      <a:r>
                        <a:rPr lang="fr-FR" sz="1200" b="0" i="0" u="none" strike="noStrike"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arbre de décision et de Markov ont été utilisés pour évaluer la rentabilité des stratégies de dépistage.</a:t>
                      </a:r>
                    </a:p>
                    <a:p>
                      <a:pPr marL="0" marR="0">
                        <a:lnSpc>
                          <a:spcPct val="107000"/>
                        </a:lnSpc>
                        <a:spcBef>
                          <a:spcPts val="0"/>
                        </a:spcBef>
                        <a:spcAft>
                          <a:spcPts val="0"/>
                        </a:spcAft>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219407">
                <a:tc>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Modèles</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utilisés</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CNN</a:t>
                      </a: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293300">
                <a:tc rowSpan="3">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Paramètres</a:t>
                      </a:r>
                      <a:r>
                        <a:rPr lang="en-US" sz="1200" b="1" dirty="0">
                          <a:effectLst/>
                          <a:latin typeface="Tahoma" panose="020B0604030504040204" pitchFamily="34" charset="0"/>
                          <a:ea typeface="Tahoma" panose="020B0604030504040204" pitchFamily="34" charset="0"/>
                          <a:cs typeface="Tahoma" panose="020B0604030504040204" pitchFamily="34" charset="0"/>
                        </a:rPr>
                        <a:t>( Features)</a:t>
                      </a:r>
                    </a:p>
                  </a:txBody>
                  <a:tcPr marL="51228" marR="51228" marT="0" marB="0"/>
                </a:tc>
                <a:tc gridSpan="7">
                  <a:txBody>
                    <a:bodyPr/>
                    <a:lstStyle/>
                    <a:p>
                      <a:pPr marL="0" marR="0">
                        <a:lnSpc>
                          <a:spcPct val="107000"/>
                        </a:lnSpc>
                        <a:spcBef>
                          <a:spcPts val="0"/>
                        </a:spcBef>
                        <a:spcAft>
                          <a:spcPts val="0"/>
                        </a:spcAft>
                      </a:pP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Climiquement</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L’âge</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en-US"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le </a:t>
                      </a:r>
                      <a:r>
                        <a:rPr lang="en-US" sz="1200" b="0" i="0" kern="120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sexe</a:t>
                      </a:r>
                      <a:r>
                        <a:rPr lang="en-US" sz="12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et le</a:t>
                      </a:r>
                      <a:r>
                        <a:rPr lang="en-US"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t>
                      </a:r>
                      <a:r>
                        <a:rPr lang="fr-FR" sz="1200" b="0" i="0" kern="1200" baseline="0" dirty="0" err="1"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suréchantillonnage</a:t>
                      </a:r>
                      <a:r>
                        <a:rPr lang="fr-FR" sz="1200" b="0" i="0" kern="1200" baseline="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 aléatoire avec une seule couche.</a:t>
                      </a:r>
                      <a:endParaRPr lang="en-US" sz="1200" b="0" baseline="0" dirty="0" smtClean="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515629">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376683">
                <a:tc vMerge="1">
                  <a:txBody>
                    <a:bodyPr/>
                    <a:lstStyle/>
                    <a:p>
                      <a:endParaRPr lang="en-US"/>
                    </a:p>
                  </a:txBody>
                  <a:tcPr/>
                </a:tc>
                <a:tc gridSpan="7">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286594">
                <a:tc>
                  <a:txBody>
                    <a:bodyPr/>
                    <a:lstStyle/>
                    <a:p>
                      <a:pPr marL="0" marR="0">
                        <a:lnSpc>
                          <a:spcPct val="107000"/>
                        </a:lnSpc>
                        <a:spcBef>
                          <a:spcPts val="0"/>
                        </a:spcBef>
                        <a:spcAft>
                          <a:spcPts val="0"/>
                        </a:spcAft>
                      </a:pPr>
                      <a:r>
                        <a:rPr lang="en-US" sz="1200" b="1" dirty="0">
                          <a:effectLst/>
                          <a:latin typeface="Tahoma" panose="020B0604030504040204" pitchFamily="34" charset="0"/>
                          <a:ea typeface="Tahoma" panose="020B0604030504040204" pitchFamily="34" charset="0"/>
                          <a:cs typeface="Tahoma" panose="020B0604030504040204" pitchFamily="34" charset="0"/>
                        </a:rPr>
                        <a:t>Classification </a:t>
                      </a:r>
                      <a:r>
                        <a:rPr lang="en-US" sz="1200" b="1" dirty="0" err="1">
                          <a:effectLst/>
                          <a:latin typeface="Tahoma" panose="020B0604030504040204" pitchFamily="34" charset="0"/>
                          <a:ea typeface="Tahoma" panose="020B0604030504040204" pitchFamily="34" charset="0"/>
                          <a:cs typeface="Tahoma" panose="020B0604030504040204" pitchFamily="34" charset="0"/>
                        </a:rPr>
                        <a:t>ou</a:t>
                      </a:r>
                      <a:r>
                        <a:rPr lang="en-US" sz="1200" b="1" dirty="0">
                          <a:effectLst/>
                          <a:latin typeface="Tahoma" panose="020B0604030504040204" pitchFamily="34" charset="0"/>
                          <a:ea typeface="Tahoma" panose="020B0604030504040204" pitchFamily="34" charset="0"/>
                          <a:cs typeface="Tahoma" panose="020B0604030504040204" pitchFamily="34" charset="0"/>
                        </a:rPr>
                        <a:t> </a:t>
                      </a:r>
                      <a:r>
                        <a:rPr lang="en-US" sz="1200" b="1" dirty="0" err="1">
                          <a:effectLst/>
                          <a:latin typeface="Tahoma" panose="020B0604030504040204" pitchFamily="34" charset="0"/>
                          <a:ea typeface="Tahoma" panose="020B0604030504040204" pitchFamily="34" charset="0"/>
                          <a:cs typeface="Tahoma" panose="020B0604030504040204" pitchFamily="34" charset="0"/>
                        </a:rPr>
                        <a:t>prédiction</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7">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Prédiction</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293276">
                <a:tc rowSpan="2">
                  <a:txBody>
                    <a:bodyPr/>
                    <a:lstStyle/>
                    <a:p>
                      <a:pPr marL="0" marR="0">
                        <a:lnSpc>
                          <a:spcPct val="107000"/>
                        </a:lnSpc>
                        <a:spcBef>
                          <a:spcPts val="0"/>
                        </a:spcBef>
                        <a:spcAft>
                          <a:spcPts val="0"/>
                        </a:spcAft>
                      </a:pPr>
                      <a:r>
                        <a:rPr lang="en-US" sz="1200" b="1" dirty="0" err="1">
                          <a:effectLst/>
                          <a:latin typeface="Tahoma" panose="020B0604030504040204" pitchFamily="34" charset="0"/>
                          <a:ea typeface="Tahoma" panose="020B0604030504040204" pitchFamily="34" charset="0"/>
                          <a:cs typeface="Tahoma" panose="020B0604030504040204" pitchFamily="34" charset="0"/>
                        </a:rPr>
                        <a:t>Résultat</a:t>
                      </a: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Précision</a:t>
                      </a:r>
                      <a:r>
                        <a:rPr lang="en-US" sz="1200" b="0" dirty="0" smtClean="0">
                          <a:effectLst/>
                          <a:latin typeface="Tahoma" panose="020B0604030504040204" pitchFamily="34" charset="0"/>
                          <a:ea typeface="Tahoma" panose="020B0604030504040204" pitchFamily="34" charset="0"/>
                          <a:cs typeface="Tahoma" panose="020B0604030504040204" pitchFamily="34" charset="0"/>
                        </a:rPr>
                        <a:t>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err="1" smtClean="0">
                          <a:effectLst/>
                          <a:latin typeface="Tahoma" panose="020B0604030504040204" pitchFamily="34" charset="0"/>
                          <a:ea typeface="Tahoma" panose="020B0604030504040204" pitchFamily="34" charset="0"/>
                          <a:cs typeface="Tahoma" panose="020B0604030504040204" pitchFamily="34" charset="0"/>
                        </a:rPr>
                        <a:t>Sensibilité</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fr-FR" sz="1200" b="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spécificité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F1-Mesure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hMerge="1">
                  <a:txBody>
                    <a:bodyPr/>
                    <a:lstStyle/>
                    <a:p>
                      <a:endParaRPr lang="en-US"/>
                    </a:p>
                  </a:txBody>
                  <a:tcPr/>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ROC </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a:lnSpc>
                          <a:spcPct val="107000"/>
                        </a:lnSpc>
                        <a:spcBef>
                          <a:spcPts val="0"/>
                        </a:spcBef>
                        <a:spcAft>
                          <a:spcPts val="0"/>
                        </a:spcAft>
                      </a:pPr>
                      <a:r>
                        <a:rPr lang="en-US" sz="1200" b="0" dirty="0" smtClean="0">
                          <a:effectLst/>
                          <a:latin typeface="Tahoma" panose="020B0604030504040204" pitchFamily="34" charset="0"/>
                          <a:ea typeface="Tahoma" panose="020B0604030504040204" pitchFamily="34" charset="0"/>
                          <a:cs typeface="Tahoma" panose="020B0604030504040204" pitchFamily="34" charset="0"/>
                        </a:rPr>
                        <a:t>Model</a:t>
                      </a:r>
                      <a:endParaRPr lang="en-US" sz="1200" b="0"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extLst>
                  <a:ext uri="{0D108BD9-81ED-4DB2-BD59-A6C34878D82A}">
                    <a16:rowId xmlns:a16="http://schemas.microsoft.com/office/drawing/2014/main" xmlns="" val="10009"/>
                  </a:ext>
                </a:extLst>
              </a:tr>
              <a:tr h="219407">
                <a:tc vMerge="1">
                  <a:txBody>
                    <a:bodyPr/>
                    <a:lstStyle/>
                    <a:p>
                      <a:pPr marL="0" marR="0">
                        <a:lnSpc>
                          <a:spcPct val="107000"/>
                        </a:lnSpc>
                        <a:spcBef>
                          <a:spcPts val="0"/>
                        </a:spcBef>
                        <a:spcAft>
                          <a:spcPts val="0"/>
                        </a:spcAft>
                      </a:pPr>
                      <a:endParaRPr lang="en-US" sz="1200" b="1" dirty="0">
                        <a:effectLst/>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a:t>
                      </a:r>
                      <a:endParaRPr lang="en-US" sz="1200" dirty="0" smtClean="0">
                        <a:latin typeface="Tahoma" panose="020B0604030504040204" pitchFamily="34" charset="0"/>
                        <a:ea typeface="Tahoma" panose="020B0604030504040204" pitchFamily="34" charset="0"/>
                        <a:cs typeface="Tahoma" panose="020B0604030504040204" pitchFamily="34" charset="0"/>
                      </a:endParaRPr>
                    </a:p>
                  </a:txBody>
                  <a:tcPr marL="51228" marR="51228" marT="0" marB="0"/>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0.079</a:t>
                      </a:r>
                    </a:p>
                  </a:txBody>
                  <a:tcPr marL="51228" marR="51228" marT="0" marB="0"/>
                </a:tc>
                <a:tc h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79</a:t>
                      </a:r>
                    </a:p>
                  </a:txBody>
                  <a:tcPr marL="51228" marR="51228"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smtClean="0">
                          <a:latin typeface="Tahoma" panose="020B0604030504040204" pitchFamily="34" charset="0"/>
                          <a:ea typeface="Tahoma" panose="020B0604030504040204" pitchFamily="34" charset="0"/>
                          <a:cs typeface="Tahoma" panose="020B0604030504040204" pitchFamily="34" charset="0"/>
                        </a:rPr>
                        <a:t>CNN</a:t>
                      </a:r>
                    </a:p>
                  </a:txBody>
                  <a:tcPr marL="51228" marR="51228" marT="0" marB="0"/>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8539060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Conclusion</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26341" y="1425668"/>
            <a:ext cx="10176555" cy="4867556"/>
          </a:xfrm>
        </p:spPr>
        <p:txBody>
          <a:bodyPr anchor="t" anchorCtr="0">
            <a:noAutofit/>
          </a:bodyPr>
          <a:lstStyle/>
          <a:p>
            <a:pPr>
              <a:lnSpc>
                <a:spcPct val="200000"/>
              </a:lnSpc>
              <a:buClr>
                <a:schemeClr val="tx1"/>
              </a:buClr>
            </a:pP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La décomposition en paquets d’ondelettes est intéressante dans la mesure où l’on peut ne conserver que les paquets qui reflètent bien le signal initial pour le critère choisi. Dans le cas de la détection, seuls les paquets contenant des événements sont retenus. </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200000"/>
              </a:lnSpc>
              <a:buClr>
                <a:schemeClr val="tx1"/>
              </a:buClr>
            </a:pPr>
            <a:endParaRPr lang="fr-FR"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Clr>
                <a:schemeClr val="tx1"/>
              </a:buClr>
              <a:buFont typeface="Arial" panose="020B0604020202020204" pitchFamily="34" charset="0"/>
              <a:buChar char="•"/>
            </a:pP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22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fr-FR" sz="2200" b="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fr-FR" sz="2200" b="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22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67</a:t>
            </a:fld>
            <a:endParaRPr lang="en-US"/>
          </a:p>
        </p:txBody>
      </p:sp>
    </p:spTree>
    <p:extLst>
      <p:ext uri="{BB962C8B-B14F-4D97-AF65-F5344CB8AC3E}">
        <p14:creationId xmlns:p14="http://schemas.microsoft.com/office/powerpoint/2010/main" val="7371898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801558"/>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Perspectives</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736338" y="1658425"/>
            <a:ext cx="10176555" cy="4867556"/>
          </a:xfrm>
        </p:spPr>
        <p:txBody>
          <a:bodyPr anchor="t" anchorCtr="0">
            <a:noAutofit/>
          </a:bodyPr>
          <a:lstStyle/>
          <a:p>
            <a:pPr>
              <a:lnSpc>
                <a:spcPct val="200000"/>
              </a:lnSpc>
              <a:buClr>
                <a:schemeClr val="tx1"/>
              </a:buClr>
            </a:pPr>
            <a:r>
              <a:rPr lang="fr-FR" sz="2000" dirty="0" smtClean="0">
                <a:solidFill>
                  <a:schemeClr val="tx1"/>
                </a:solidFill>
              </a:rPr>
              <a:t>La prédiction de la fibrillation atriale pour une durée plus longue par l’utilisation des ondelettes.</a:t>
            </a:r>
          </a:p>
          <a:p>
            <a:pPr>
              <a:lnSpc>
                <a:spcPct val="200000"/>
              </a:lnSpc>
              <a:buClr>
                <a:schemeClr val="tx1"/>
              </a:buClr>
            </a:pPr>
            <a:r>
              <a:rPr lang="fr-FR" sz="2000" dirty="0" smtClean="0">
                <a:solidFill>
                  <a:schemeClr val="tx1"/>
                </a:solidFill>
              </a:rPr>
              <a:t>Faire un article regrou</a:t>
            </a:r>
            <a:r>
              <a:rPr lang="fr-FR" sz="2000" dirty="0">
                <a:solidFill>
                  <a:schemeClr val="tx1"/>
                </a:solidFill>
              </a:rPr>
              <a:t>p</a:t>
            </a:r>
            <a:r>
              <a:rPr lang="fr-FR" sz="2000" dirty="0" smtClean="0">
                <a:solidFill>
                  <a:schemeClr val="tx1"/>
                </a:solidFill>
              </a:rPr>
              <a:t>ant les travaux publiés sur la prédiction fibrillation atriale, les caractéristiques choisies, les bases de données utilisées, les modèles utilisés, etc.</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fr-FR" sz="20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2200" cap="none"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fr-FR" sz="2200" b="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fr-FR" sz="2200" b="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22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68</a:t>
            </a:fld>
            <a:endParaRPr lang="en-US"/>
          </a:p>
        </p:txBody>
      </p:sp>
    </p:spTree>
    <p:extLst>
      <p:ext uri="{BB962C8B-B14F-4D97-AF65-F5344CB8AC3E}">
        <p14:creationId xmlns:p14="http://schemas.microsoft.com/office/powerpoint/2010/main" val="24355337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2257" y="2774642"/>
            <a:ext cx="8911687" cy="1187757"/>
          </a:xfrm>
        </p:spPr>
        <p:txBody>
          <a:bodyPr>
            <a:noAutofit/>
          </a:bodyPr>
          <a:lstStyle/>
          <a:p>
            <a:pPr algn="ctr">
              <a:lnSpc>
                <a:spcPct val="200000"/>
              </a:lnSpc>
              <a:buClr>
                <a:schemeClr val="tx1"/>
              </a:buClr>
            </a:pPr>
            <a:r>
              <a:rPr lang="fr-FR" sz="3200" b="1" dirty="0" smtClean="0"/>
              <a:t>Merci </a:t>
            </a:r>
            <a:r>
              <a:rPr lang="fr-FR" sz="3200" b="1" dirty="0"/>
              <a:t>pour votre </a:t>
            </a:r>
            <a:r>
              <a:rPr lang="fr-FR" sz="3200" b="1" dirty="0" smtClean="0"/>
              <a:t>attention</a:t>
            </a:r>
            <a:endParaRPr lang="fr-FR" sz="3200" b="1" dirty="0"/>
          </a:p>
        </p:txBody>
      </p:sp>
      <p:sp>
        <p:nvSpPr>
          <p:cNvPr id="2" name="Slide Number Placeholder 1"/>
          <p:cNvSpPr>
            <a:spLocks noGrp="1"/>
          </p:cNvSpPr>
          <p:nvPr>
            <p:ph type="sldNum" sz="quarter" idx="12"/>
          </p:nvPr>
        </p:nvSpPr>
        <p:spPr/>
        <p:txBody>
          <a:bodyPr/>
          <a:lstStyle/>
          <a:p>
            <a:fld id="{3D9FABE2-1C77-4E2F-9FBC-42E74009D933}" type="slidenum">
              <a:rPr lang="en-US" smtClean="0"/>
              <a:t>69</a:t>
            </a:fld>
            <a:endParaRPr lang="en-US"/>
          </a:p>
        </p:txBody>
      </p:sp>
    </p:spTree>
    <p:extLst>
      <p:ext uri="{BB962C8B-B14F-4D97-AF65-F5344CB8AC3E}">
        <p14:creationId xmlns:p14="http://schemas.microsoft.com/office/powerpoint/2010/main" val="4174769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640445"/>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 Les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risques</a:t>
            </a:r>
            <a:r>
              <a:rPr lang="en-US" sz="3000" b="1" cap="none" dirty="0" smtClean="0">
                <a:latin typeface="Tahoma" panose="020B0604030504040204" pitchFamily="34" charset="0"/>
                <a:ea typeface="Tahoma" panose="020B0604030504040204" pitchFamily="34" charset="0"/>
                <a:cs typeface="Tahoma" panose="020B0604030504040204" pitchFamily="34" charset="0"/>
              </a:rPr>
              <a:t> (5)</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7</a:t>
            </a:fld>
            <a:endParaRPr lang="en-US"/>
          </a:p>
        </p:txBody>
      </p:sp>
      <p:pic>
        <p:nvPicPr>
          <p:cNvPr id="7" name="Picture 6"/>
          <p:cNvPicPr>
            <a:picLocks noChangeAspect="1"/>
          </p:cNvPicPr>
          <p:nvPr/>
        </p:nvPicPr>
        <p:blipFill>
          <a:blip r:embed="rId3"/>
          <a:stretch>
            <a:fillRect/>
          </a:stretch>
        </p:blipFill>
        <p:spPr>
          <a:xfrm>
            <a:off x="4471987" y="1040717"/>
            <a:ext cx="3248025" cy="2952750"/>
          </a:xfrm>
          <a:prstGeom prst="rect">
            <a:avLst/>
          </a:prstGeom>
        </p:spPr>
      </p:pic>
      <p:grpSp>
        <p:nvGrpSpPr>
          <p:cNvPr id="10" name="Group 9"/>
          <p:cNvGrpSpPr/>
          <p:nvPr/>
        </p:nvGrpSpPr>
        <p:grpSpPr>
          <a:xfrm>
            <a:off x="305837" y="2321606"/>
            <a:ext cx="4374226" cy="1749213"/>
            <a:chOff x="2269509" y="3662537"/>
            <a:chExt cx="4374226" cy="929390"/>
          </a:xfrm>
        </p:grpSpPr>
        <p:sp>
          <p:nvSpPr>
            <p:cNvPr id="8" name="Up Arrow 7"/>
            <p:cNvSpPr/>
            <p:nvPr/>
          </p:nvSpPr>
          <p:spPr>
            <a:xfrm rot="5400000" flipV="1">
              <a:off x="6100440" y="3830734"/>
              <a:ext cx="348472" cy="7381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2269509" y="3662537"/>
              <a:ext cx="3655462" cy="9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Les </a:t>
              </a:r>
              <a:r>
                <a:rPr lang="en-US" sz="1600" b="1" dirty="0" err="1" smtClean="0">
                  <a:latin typeface="Tahoma" panose="020B0604030504040204" pitchFamily="34" charset="0"/>
                  <a:ea typeface="Tahoma" panose="020B0604030504040204" pitchFamily="34" charset="0"/>
                  <a:cs typeface="Tahoma" panose="020B0604030504040204" pitchFamily="34" charset="0"/>
                </a:rPr>
                <a:t>risques</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génétiques</a:t>
              </a:r>
              <a:r>
                <a:rPr lang="en-US" sz="1600" b="1" dirty="0" smtClean="0">
                  <a:latin typeface="Tahoma" panose="020B0604030504040204" pitchFamily="34" charset="0"/>
                  <a:ea typeface="Tahoma" panose="020B0604030504040204" pitchFamily="34" charset="0"/>
                  <a:cs typeface="Tahoma" panose="020B0604030504040204" pitchFamily="34" charset="0"/>
                </a:rPr>
                <a:t> : </a:t>
              </a:r>
            </a:p>
            <a:p>
              <a:pPr marL="285750" indent="-285750">
                <a:buFont typeface="Arial" panose="020B0604020202020204" pitchFamily="34" charset="0"/>
                <a:buChar char="•"/>
              </a:pPr>
              <a:r>
                <a:rPr lang="en-US" sz="1600" dirty="0" err="1" smtClean="0">
                  <a:latin typeface="Tahoma" panose="020B0604030504040204" pitchFamily="34" charset="0"/>
                  <a:ea typeface="Tahoma" panose="020B0604030504040204" pitchFamily="34" charset="0"/>
                  <a:cs typeface="Tahoma" panose="020B0604030504040204" pitchFamily="34" charset="0"/>
                </a:rPr>
                <a:t>L’âge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L</a:t>
              </a:r>
              <a:r>
                <a:rPr lang="en-US" sz="1600" dirty="0" smtClean="0">
                  <a:latin typeface="Tahoma" panose="020B0604030504040204" pitchFamily="34" charset="0"/>
                  <a:ea typeface="Tahoma" panose="020B0604030504040204" pitchFamily="34" charset="0"/>
                  <a:cs typeface="Tahoma" panose="020B0604030504040204" pitchFamily="34" charset="0"/>
                </a:rPr>
                <a:t>e </a:t>
              </a:r>
              <a:r>
                <a:rPr lang="en-US" sz="1600" dirty="0" err="1" smtClean="0">
                  <a:latin typeface="Tahoma" panose="020B0604030504040204" pitchFamily="34" charset="0"/>
                  <a:ea typeface="Tahoma" panose="020B0604030504040204" pitchFamily="34" charset="0"/>
                  <a:cs typeface="Tahoma" panose="020B0604030504040204" pitchFamily="34" charset="0"/>
                </a:rPr>
                <a:t>sexe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sz="1600" dirty="0" err="1" smtClean="0">
                  <a:latin typeface="Tahoma" panose="020B0604030504040204" pitchFamily="34" charset="0"/>
                  <a:ea typeface="Tahoma" panose="020B0604030504040204" pitchFamily="34" charset="0"/>
                  <a:cs typeface="Tahoma" panose="020B0604030504040204" pitchFamily="34" charset="0"/>
                </a:rPr>
                <a:t>L’ethnicité</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sz="1600" dirty="0" err="1" smtClean="0">
                  <a:latin typeface="Tahoma" panose="020B0604030504040204" pitchFamily="34" charset="0"/>
                  <a:ea typeface="Tahoma" panose="020B0604030504040204" pitchFamily="34" charset="0"/>
                  <a:cs typeface="Tahoma" panose="020B0604030504040204" pitchFamily="34" charset="0"/>
                </a:rPr>
                <a:t>L’histoire</a:t>
              </a:r>
              <a:r>
                <a:rPr lang="en-US" sz="1600" dirty="0" smtClean="0">
                  <a:latin typeface="Tahoma" panose="020B0604030504040204" pitchFamily="34" charset="0"/>
                  <a:ea typeface="Tahoma" panose="020B0604030504040204" pitchFamily="34" charset="0"/>
                  <a:cs typeface="Tahoma" panose="020B0604030504040204" pitchFamily="34" charset="0"/>
                </a:rPr>
                <a:t> de la </a:t>
              </a:r>
              <a:r>
                <a:rPr lang="en-US" sz="1600" dirty="0" err="1" smtClean="0">
                  <a:latin typeface="Tahoma" panose="020B0604030504040204" pitchFamily="34" charset="0"/>
                  <a:ea typeface="Tahoma" panose="020B0604030504040204" pitchFamily="34" charset="0"/>
                  <a:cs typeface="Tahoma" panose="020B0604030504040204" pitchFamily="34" charset="0"/>
                </a:rPr>
                <a:t>famille</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1" name="Group 10"/>
          <p:cNvGrpSpPr/>
          <p:nvPr/>
        </p:nvGrpSpPr>
        <p:grpSpPr>
          <a:xfrm>
            <a:off x="3591371" y="3643661"/>
            <a:ext cx="4128641" cy="2772128"/>
            <a:chOff x="-454897" y="3534781"/>
            <a:chExt cx="3747541" cy="1949118"/>
          </a:xfrm>
        </p:grpSpPr>
        <p:sp>
          <p:nvSpPr>
            <p:cNvPr id="12" name="Up Arrow 11"/>
            <p:cNvSpPr/>
            <p:nvPr/>
          </p:nvSpPr>
          <p:spPr>
            <a:xfrm flipV="1">
              <a:off x="761043" y="3534781"/>
              <a:ext cx="504166" cy="7321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3" name="Rectangle 12"/>
            <p:cNvSpPr/>
            <p:nvPr/>
          </p:nvSpPr>
          <p:spPr>
            <a:xfrm>
              <a:off x="-454897" y="4315357"/>
              <a:ext cx="3747541" cy="1168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latin typeface="Tahoma" panose="020B0604030504040204" pitchFamily="34" charset="0"/>
                  <a:ea typeface="Tahoma" panose="020B0604030504040204" pitchFamily="34" charset="0"/>
                  <a:cs typeface="Tahoma" panose="020B0604030504040204" pitchFamily="34" charset="0"/>
                </a:rPr>
                <a:t>Les </a:t>
              </a:r>
              <a:r>
                <a:rPr lang="en-US" sz="1400" b="1" dirty="0" err="1" smtClean="0">
                  <a:latin typeface="Tahoma" panose="020B0604030504040204" pitchFamily="34" charset="0"/>
                  <a:ea typeface="Tahoma" panose="020B0604030504040204" pitchFamily="34" charset="0"/>
                  <a:cs typeface="Tahoma" panose="020B0604030504040204" pitchFamily="34" charset="0"/>
                </a:rPr>
                <a:t>risques</a:t>
              </a:r>
              <a:r>
                <a:rPr lang="en-US" sz="1400" b="1" dirty="0" smtClean="0">
                  <a:latin typeface="Tahoma" panose="020B0604030504040204" pitchFamily="34" charset="0"/>
                  <a:ea typeface="Tahoma" panose="020B0604030504040204" pitchFamily="34" charset="0"/>
                  <a:cs typeface="Tahoma" panose="020B0604030504040204" pitchFamily="34" charset="0"/>
                </a:rPr>
                <a:t> </a:t>
              </a:r>
              <a:r>
                <a:rPr lang="en-US" sz="1400" b="1" dirty="0" err="1" smtClean="0">
                  <a:latin typeface="Tahoma" panose="020B0604030504040204" pitchFamily="34" charset="0"/>
                  <a:ea typeface="Tahoma" panose="020B0604030504040204" pitchFamily="34" charset="0"/>
                  <a:cs typeface="Tahoma" panose="020B0604030504040204" pitchFamily="34" charset="0"/>
                </a:rPr>
                <a:t>selon</a:t>
              </a:r>
              <a:r>
                <a:rPr lang="en-US" sz="1400" b="1" dirty="0" smtClean="0">
                  <a:latin typeface="Tahoma" panose="020B0604030504040204" pitchFamily="34" charset="0"/>
                  <a:ea typeface="Tahoma" panose="020B0604030504040204" pitchFamily="34" charset="0"/>
                  <a:cs typeface="Tahoma" panose="020B0604030504040204" pitchFamily="34" charset="0"/>
                </a:rPr>
                <a:t> le mode de vie :</a:t>
              </a:r>
            </a:p>
            <a:p>
              <a:pPr marL="171450" indent="-171450">
                <a:buFont typeface="Arial" panose="020B0604020202020204" pitchFamily="34" charset="0"/>
                <a:buChar char="•"/>
              </a:pPr>
              <a:r>
                <a:rPr lang="en-US" sz="1400" dirty="0" err="1" smtClean="0">
                  <a:latin typeface="Tahoma" panose="020B0604030504040204" pitchFamily="34" charset="0"/>
                  <a:ea typeface="Tahoma" panose="020B0604030504040204" pitchFamily="34" charset="0"/>
                  <a:cs typeface="Tahoma" panose="020B0604030504040204" pitchFamily="34" charset="0"/>
                </a:rPr>
                <a:t>L’obésité</a:t>
              </a:r>
              <a:r>
                <a:rPr lang="en-US" sz="1400" dirty="0">
                  <a:latin typeface="Tahoma" panose="020B0604030504040204" pitchFamily="34" charset="0"/>
                  <a:ea typeface="Tahoma" panose="020B0604030504040204" pitchFamily="34" charset="0"/>
                  <a:cs typeface="Tahoma" panose="020B0604030504040204" pitchFamily="34" charset="0"/>
                </a:rPr>
                <a:t>.</a:t>
              </a:r>
              <a:endParaRPr lang="en-US" sz="14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fr-FR" sz="1400" dirty="0">
                  <a:latin typeface="Tahoma" panose="020B0604030504040204" pitchFamily="34" charset="0"/>
                  <a:ea typeface="Tahoma" panose="020B0604030504040204" pitchFamily="34" charset="0"/>
                  <a:cs typeface="Tahoma" panose="020B0604030504040204" pitchFamily="34" charset="0"/>
                </a:rPr>
                <a:t>L</a:t>
              </a:r>
              <a:r>
                <a:rPr lang="fr-FR" sz="1400" dirty="0" smtClean="0">
                  <a:latin typeface="Tahoma" panose="020B0604030504040204" pitchFamily="34" charset="0"/>
                  <a:ea typeface="Tahoma" panose="020B0604030504040204" pitchFamily="34" charset="0"/>
                  <a:cs typeface="Tahoma" panose="020B0604030504040204" pitchFamily="34" charset="0"/>
                </a:rPr>
                <a:t>a forte </a:t>
              </a:r>
              <a:r>
                <a:rPr lang="fr-FR" sz="1400" dirty="0">
                  <a:latin typeface="Tahoma" panose="020B0604030504040204" pitchFamily="34" charset="0"/>
                  <a:ea typeface="Tahoma" panose="020B0604030504040204" pitchFamily="34" charset="0"/>
                  <a:cs typeface="Tahoma" panose="020B0604030504040204" pitchFamily="34" charset="0"/>
                </a:rPr>
                <a:t>consommation d’alcool et certaines substances telles que la </a:t>
              </a:r>
              <a:r>
                <a:rPr lang="fr-FR" sz="1400" dirty="0" smtClean="0">
                  <a:latin typeface="Tahoma" panose="020B0604030504040204" pitchFamily="34" charset="0"/>
                  <a:ea typeface="Tahoma" panose="020B0604030504040204" pitchFamily="34" charset="0"/>
                  <a:cs typeface="Tahoma" panose="020B0604030504040204" pitchFamily="34" charset="0"/>
                </a:rPr>
                <a:t>cocaïne.</a:t>
              </a:r>
            </a:p>
            <a:p>
              <a:pPr marL="171450" indent="-171450">
                <a:buFont typeface="Arial" panose="020B0604020202020204" pitchFamily="34" charset="0"/>
                <a:buChar char="•"/>
              </a:pPr>
              <a:r>
                <a:rPr lang="fr-FR" sz="1400" dirty="0" smtClean="0">
                  <a:latin typeface="Tahoma" panose="020B0604030504040204" pitchFamily="34" charset="0"/>
                  <a:ea typeface="Tahoma" panose="020B0604030504040204" pitchFamily="34" charset="0"/>
                  <a:cs typeface="Tahoma" panose="020B0604030504040204" pitchFamily="34" charset="0"/>
                </a:rPr>
                <a:t>Le </a:t>
              </a:r>
              <a:r>
                <a:rPr lang="fr-FR" sz="1400" dirty="0" smtClean="0">
                  <a:latin typeface="Tahoma" panose="020B0604030504040204" pitchFamily="34" charset="0"/>
                  <a:ea typeface="Tahoma" panose="020B0604030504040204" pitchFamily="34" charset="0"/>
                  <a:cs typeface="Tahoma" panose="020B0604030504040204" pitchFamily="34" charset="0"/>
                </a:rPr>
                <a:t>tabagisme.</a:t>
              </a:r>
              <a:endParaRPr lang="fr-FR"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L</a:t>
              </a:r>
              <a:r>
                <a:rPr lang="en-US" sz="1400" dirty="0" err="1" smtClean="0">
                  <a:latin typeface="Tahoma" panose="020B0604030504040204" pitchFamily="34" charset="0"/>
                  <a:ea typeface="Tahoma" panose="020B0604030504040204" pitchFamily="34" charset="0"/>
                  <a:cs typeface="Tahoma" panose="020B0604030504040204" pitchFamily="34" charset="0"/>
                </a:rPr>
                <a:t>'apnée</a:t>
              </a:r>
              <a:r>
                <a:rPr lang="en-US" sz="1400" dirty="0" smtClean="0">
                  <a:latin typeface="Tahoma" panose="020B0604030504040204" pitchFamily="34" charset="0"/>
                  <a:ea typeface="Tahoma" panose="020B0604030504040204" pitchFamily="34" charset="0"/>
                  <a:cs typeface="Tahoma" panose="020B0604030504040204" pitchFamily="34" charset="0"/>
                </a:rPr>
                <a:t> </a:t>
              </a:r>
              <a:r>
                <a:rPr lang="en-US" sz="1400" dirty="0">
                  <a:latin typeface="Tahoma" panose="020B0604030504040204" pitchFamily="34" charset="0"/>
                  <a:ea typeface="Tahoma" panose="020B0604030504040204" pitchFamily="34" charset="0"/>
                  <a:cs typeface="Tahoma" panose="020B0604030504040204" pitchFamily="34" charset="0"/>
                </a:rPr>
                <a:t>du </a:t>
              </a:r>
              <a:r>
                <a:rPr lang="en-US" sz="1400" dirty="0" err="1" smtClean="0">
                  <a:latin typeface="Tahoma" panose="020B0604030504040204" pitchFamily="34" charset="0"/>
                  <a:ea typeface="Tahoma" panose="020B0604030504040204" pitchFamily="34" charset="0"/>
                  <a:cs typeface="Tahoma" panose="020B0604030504040204" pitchFamily="34" charset="0"/>
                </a:rPr>
                <a:t>sommeil</a:t>
              </a:r>
              <a:r>
                <a:rPr lang="en-US" sz="14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Arial" panose="020B0604020202020204" pitchFamily="34" charset="0"/>
                <a:buChar char="•"/>
              </a:pPr>
              <a:r>
                <a:rPr lang="en-US" sz="1400" dirty="0" smtClean="0">
                  <a:latin typeface="Tahoma" panose="020B0604030504040204" pitchFamily="34" charset="0"/>
                  <a:ea typeface="Tahoma" panose="020B0604030504040204" pitchFamily="34" charset="0"/>
                  <a:cs typeface="Tahoma" panose="020B0604030504040204" pitchFamily="34" charset="0"/>
                </a:rPr>
                <a:t>La </a:t>
              </a:r>
              <a:r>
                <a:rPr lang="en-US" sz="1400" dirty="0" err="1" smtClean="0">
                  <a:latin typeface="Tahoma" panose="020B0604030504040204" pitchFamily="34" charset="0"/>
                  <a:ea typeface="Tahoma" panose="020B0604030504040204" pitchFamily="34" charset="0"/>
                  <a:cs typeface="Tahoma" panose="020B0604030504040204" pitchFamily="34" charset="0"/>
                </a:rPr>
                <a:t>sédentarité</a:t>
              </a:r>
              <a:r>
                <a:rPr lang="en-US" sz="1400" dirty="0" smtClean="0">
                  <a:latin typeface="Tahoma" panose="020B0604030504040204" pitchFamily="34" charset="0"/>
                  <a:ea typeface="Tahoma" panose="020B0604030504040204" pitchFamily="34" charset="0"/>
                  <a:cs typeface="Tahoma" panose="020B0604030504040204" pitchFamily="34" charset="0"/>
                </a:rPr>
                <a: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6" name="Group 15"/>
          <p:cNvGrpSpPr/>
          <p:nvPr/>
        </p:nvGrpSpPr>
        <p:grpSpPr>
          <a:xfrm>
            <a:off x="7439663" y="2367339"/>
            <a:ext cx="4581847" cy="2735319"/>
            <a:chOff x="-972445" y="4522567"/>
            <a:chExt cx="4438771" cy="929390"/>
          </a:xfrm>
        </p:grpSpPr>
        <p:sp>
          <p:nvSpPr>
            <p:cNvPr id="17" name="Up Arrow 16"/>
            <p:cNvSpPr/>
            <p:nvPr/>
          </p:nvSpPr>
          <p:spPr>
            <a:xfrm rot="16200000" flipV="1">
              <a:off x="-709073" y="4379952"/>
              <a:ext cx="180549" cy="7072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8" name="Rectangle 17"/>
            <p:cNvSpPr/>
            <p:nvPr/>
          </p:nvSpPr>
          <p:spPr>
            <a:xfrm>
              <a:off x="-281215" y="4522567"/>
              <a:ext cx="3747541" cy="9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smtClean="0">
                  <a:latin typeface="Tahoma" panose="020B0604030504040204" pitchFamily="34" charset="0"/>
                  <a:ea typeface="Tahoma" panose="020B0604030504040204" pitchFamily="34" charset="0"/>
                  <a:cs typeface="Tahoma" panose="020B0604030504040204" pitchFamily="34" charset="0"/>
                </a:rPr>
                <a:t>Les </a:t>
              </a:r>
              <a:r>
                <a:rPr lang="en-US" sz="1600" b="1" dirty="0" err="1" smtClean="0">
                  <a:latin typeface="Tahoma" panose="020B0604030504040204" pitchFamily="34" charset="0"/>
                  <a:ea typeface="Tahoma" panose="020B0604030504040204" pitchFamily="34" charset="0"/>
                  <a:cs typeface="Tahoma" panose="020B0604030504040204" pitchFamily="34" charset="0"/>
                </a:rPr>
                <a:t>risques</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médicales</a:t>
              </a:r>
              <a:r>
                <a:rPr lang="en-US" sz="1600" b="1"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Arial" panose="020B0604020202020204" pitchFamily="34" charset="0"/>
                <a:buChar char="•"/>
              </a:pPr>
              <a:r>
                <a:rPr lang="fr-FR" sz="1600" dirty="0"/>
                <a:t>L</a:t>
              </a:r>
              <a:r>
                <a:rPr lang="fr-FR" sz="1600" dirty="0" smtClean="0"/>
                <a:t>'hypertension </a:t>
              </a:r>
              <a:r>
                <a:rPr lang="fr-FR" sz="1600" dirty="0"/>
                <a:t>artérielle</a:t>
              </a:r>
              <a:r>
                <a:rPr lang="fr-FR" sz="1600" dirty="0" smtClean="0"/>
                <a:t>.</a:t>
              </a:r>
            </a:p>
            <a:p>
              <a:pPr marL="171450" indent="-171450">
                <a:buFont typeface="Arial" panose="020B0604020202020204" pitchFamily="34" charset="0"/>
                <a:buChar char="•"/>
              </a:pPr>
              <a:r>
                <a:rPr lang="fr-FR" sz="1600" dirty="0" smtClean="0"/>
                <a:t>L’hyperthyroïdie.</a:t>
              </a:r>
              <a:endParaRPr lang="fr-FR" sz="1600" dirty="0"/>
            </a:p>
            <a:p>
              <a:pPr marL="171450" indent="-171450">
                <a:buFont typeface="Arial" panose="020B0604020202020204" pitchFamily="34" charset="0"/>
                <a:buChar char="•"/>
              </a:pPr>
              <a:r>
                <a:rPr lang="fr-FR" sz="1600" dirty="0"/>
                <a:t>L</a:t>
              </a:r>
              <a:r>
                <a:rPr lang="fr-FR" sz="1600" dirty="0" smtClean="0"/>
                <a:t>'angine </a:t>
              </a:r>
              <a:r>
                <a:rPr lang="fr-FR" sz="1600" dirty="0"/>
                <a:t>ou </a:t>
              </a:r>
              <a:r>
                <a:rPr lang="fr-FR" sz="1600" dirty="0" smtClean="0"/>
                <a:t>l'infarctus.</a:t>
              </a:r>
            </a:p>
            <a:p>
              <a:pPr marL="171450" indent="-171450">
                <a:buFont typeface="Arial" panose="020B0604020202020204" pitchFamily="34" charset="0"/>
                <a:buChar char="•"/>
              </a:pPr>
              <a:r>
                <a:rPr lang="fr-FR" sz="1600" dirty="0"/>
                <a:t>L</a:t>
              </a:r>
              <a:r>
                <a:rPr lang="fr-FR" sz="1600" dirty="0" smtClean="0"/>
                <a:t>es </a:t>
              </a:r>
              <a:r>
                <a:rPr lang="fr-FR" sz="1600" dirty="0"/>
                <a:t>anomalies </a:t>
              </a:r>
              <a:r>
                <a:rPr lang="fr-FR" sz="1600" dirty="0" smtClean="0"/>
                <a:t> cardiaques.</a:t>
              </a:r>
            </a:p>
            <a:p>
              <a:pPr marL="171450" indent="-171450">
                <a:buFont typeface="Arial" panose="020B0604020202020204" pitchFamily="34" charset="0"/>
                <a:buChar char="•"/>
              </a:pPr>
              <a:r>
                <a:rPr lang="fr-FR" sz="1600" dirty="0" smtClean="0"/>
                <a:t>Le diabète.</a:t>
              </a:r>
            </a:p>
            <a:p>
              <a:pPr marL="171450" indent="-171450">
                <a:buFont typeface="Arial" panose="020B0604020202020204" pitchFamily="34" charset="0"/>
                <a:buChar char="•"/>
              </a:pPr>
              <a:r>
                <a:rPr lang="fr-FR" sz="1600" dirty="0" smtClean="0">
                  <a:latin typeface="Tahoma" panose="020B0604030504040204" pitchFamily="34" charset="0"/>
                  <a:ea typeface="Tahoma" panose="020B0604030504040204" pitchFamily="34" charset="0"/>
                  <a:cs typeface="Tahoma" panose="020B0604030504040204" pitchFamily="34" charset="0"/>
                </a:rPr>
                <a:t>L'éthylisme.</a:t>
              </a:r>
            </a:p>
            <a:p>
              <a:pPr marL="171450" indent="-171450">
                <a:buFont typeface="Arial" panose="020B0604020202020204" pitchFamily="34" charset="0"/>
                <a:buChar char="•"/>
              </a:pPr>
              <a:r>
                <a:rPr lang="fr-FR" sz="1600" dirty="0" smtClean="0">
                  <a:latin typeface="Tahoma" panose="020B0604030504040204" pitchFamily="34" charset="0"/>
                  <a:ea typeface="Tahoma" panose="020B0604030504040204" pitchFamily="34" charset="0"/>
                  <a:cs typeface="Tahoma" panose="020B0604030504040204" pitchFamily="34" charset="0"/>
                </a:rPr>
                <a:t>L'hypoxémie.</a:t>
              </a:r>
            </a:p>
            <a:p>
              <a:pPr marL="171450" indent="-171450">
                <a:buFont typeface="Arial" panose="020B0604020202020204" pitchFamily="34" charset="0"/>
                <a:buChar char="•"/>
              </a:pPr>
              <a:r>
                <a:rPr lang="fr-FR" sz="1400" dirty="0" smtClean="0">
                  <a:latin typeface="Tahoma" panose="020B0604030504040204" pitchFamily="34" charset="0"/>
                  <a:ea typeface="Tahoma" panose="020B0604030504040204" pitchFamily="34" charset="0"/>
                  <a:cs typeface="Tahoma" panose="020B0604030504040204" pitchFamily="34" charset="0"/>
                </a:rPr>
                <a:t>Les </a:t>
              </a:r>
              <a:r>
                <a:rPr lang="fr-FR" sz="1400" dirty="0">
                  <a:latin typeface="Tahoma" panose="020B0604030504040204" pitchFamily="34" charset="0"/>
                  <a:ea typeface="Tahoma" panose="020B0604030504040204" pitchFamily="34" charset="0"/>
                  <a:cs typeface="Tahoma" panose="020B0604030504040204" pitchFamily="34" charset="0"/>
                </a:rPr>
                <a:t>pathologies pulmonaires </a:t>
              </a:r>
              <a:r>
                <a:rPr lang="fr-FR" sz="1400" dirty="0" smtClean="0">
                  <a:latin typeface="Tahoma" panose="020B0604030504040204" pitchFamily="34" charset="0"/>
                  <a:ea typeface="Tahoma" panose="020B0604030504040204" pitchFamily="34" charset="0"/>
                  <a:cs typeface="Tahoma" panose="020B0604030504040204" pitchFamily="34" charset="0"/>
                </a:rPr>
                <a:t>chroniques.</a:t>
              </a:r>
            </a:p>
            <a:p>
              <a:pPr marL="171450" indent="-171450">
                <a:buFont typeface="Arial" panose="020B0604020202020204" pitchFamily="34" charset="0"/>
                <a:buChar char="•"/>
              </a:pPr>
              <a:r>
                <a:rPr lang="fr-FR" sz="1600" dirty="0" smtClean="0">
                  <a:latin typeface="Tahoma" panose="020B0604030504040204" pitchFamily="34" charset="0"/>
                  <a:ea typeface="Tahoma" panose="020B0604030504040204" pitchFamily="34" charset="0"/>
                  <a:cs typeface="Tahoma" panose="020B0604030504040204" pitchFamily="34" charset="0"/>
                </a:rPr>
                <a:t>Les </a:t>
              </a:r>
              <a:r>
                <a:rPr lang="fr-FR" sz="1600" dirty="0">
                  <a:latin typeface="Tahoma" panose="020B0604030504040204" pitchFamily="34" charset="0"/>
                  <a:ea typeface="Tahoma" panose="020B0604030504040204" pitchFamily="34" charset="0"/>
                  <a:cs typeface="Tahoma" panose="020B0604030504040204" pitchFamily="34" charset="0"/>
                </a:rPr>
                <a:t>troubles électrolytiques.</a:t>
              </a:r>
            </a:p>
            <a:p>
              <a:pPr marL="171450" indent="-171450">
                <a:buFont typeface="Arial" panose="020B0604020202020204" pitchFamily="34" charset="0"/>
                <a:buChar char="•"/>
              </a:pPr>
              <a:endParaRPr lang="fr-FR" sz="1600" dirty="0" smtClean="0"/>
            </a:p>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2386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640445"/>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 Le diagnostic (6)</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8</a:t>
            </a:fld>
            <a:endParaRPr lang="en-US"/>
          </a:p>
        </p:txBody>
      </p:sp>
      <p:pic>
        <p:nvPicPr>
          <p:cNvPr id="7" name="Picture 6"/>
          <p:cNvPicPr>
            <a:picLocks noChangeAspect="1"/>
          </p:cNvPicPr>
          <p:nvPr/>
        </p:nvPicPr>
        <p:blipFill>
          <a:blip r:embed="rId3"/>
          <a:stretch>
            <a:fillRect/>
          </a:stretch>
        </p:blipFill>
        <p:spPr>
          <a:xfrm>
            <a:off x="4471987" y="1040717"/>
            <a:ext cx="3248025" cy="2952750"/>
          </a:xfrm>
          <a:prstGeom prst="rect">
            <a:avLst/>
          </a:prstGeom>
        </p:spPr>
      </p:pic>
      <p:grpSp>
        <p:nvGrpSpPr>
          <p:cNvPr id="10" name="Group 9"/>
          <p:cNvGrpSpPr/>
          <p:nvPr/>
        </p:nvGrpSpPr>
        <p:grpSpPr>
          <a:xfrm>
            <a:off x="3731679" y="3537679"/>
            <a:ext cx="3853271" cy="3320323"/>
            <a:chOff x="-1857032" y="3611534"/>
            <a:chExt cx="3853271" cy="1764151"/>
          </a:xfrm>
        </p:grpSpPr>
        <p:sp>
          <p:nvSpPr>
            <p:cNvPr id="8" name="Up Arrow 7"/>
            <p:cNvSpPr/>
            <p:nvPr/>
          </p:nvSpPr>
          <p:spPr>
            <a:xfrm flipV="1">
              <a:off x="-624722" y="3611534"/>
              <a:ext cx="541648" cy="2421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857032" y="3841525"/>
              <a:ext cx="3853271" cy="1534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Electrocardiogramme</a:t>
              </a:r>
              <a:r>
                <a:rPr lang="en-US"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ECG </a:t>
              </a:r>
            </a:p>
            <a:p>
              <a:pPr>
                <a:lnSpc>
                  <a:spcPct val="150000"/>
                </a:lnSpc>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 repos </a:t>
              </a:r>
              <a:r>
                <a:rPr lang="en-US"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ou</a:t>
              </a:r>
              <a:r>
                <a:rPr 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pour </a:t>
              </a:r>
              <a:r>
                <a:rPr lang="en-US"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une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longue </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d</a:t>
              </a:r>
              <a:r>
                <a:rPr lang="en-US"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urée</a:t>
              </a:r>
              <a:r>
                <a:rPr 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fr-FR" sz="1400" dirty="0">
                  <a:latin typeface="Tahoma" panose="020B0604030504040204" pitchFamily="34" charset="0"/>
                  <a:ea typeface="Tahoma" panose="020B0604030504040204" pitchFamily="34" charset="0"/>
                  <a:cs typeface="Tahoma" panose="020B0604030504040204" pitchFamily="34" charset="0"/>
                </a:rPr>
                <a:t>Des électrodes sont fixées au thorax du patient pour enregistrer pendant quelques instants l’activité électrique du </a:t>
              </a:r>
              <a:r>
                <a:rPr lang="fr-FR" sz="1400" dirty="0" err="1">
                  <a:latin typeface="Tahoma" panose="020B0604030504040204" pitchFamily="34" charset="0"/>
                  <a:ea typeface="Tahoma" panose="020B0604030504040204" pitchFamily="34" charset="0"/>
                  <a:cs typeface="Tahoma" panose="020B0604030504040204" pitchFamily="34" charset="0"/>
                </a:rPr>
                <a:t>coeur</a:t>
              </a:r>
              <a:r>
                <a:rPr lang="fr-FR" sz="1400" dirty="0">
                  <a:latin typeface="Tahoma" panose="020B0604030504040204" pitchFamily="34" charset="0"/>
                  <a:ea typeface="Tahoma" panose="020B0604030504040204" pitchFamily="34" charset="0"/>
                  <a:cs typeface="Tahoma" panose="020B0604030504040204" pitchFamily="34" charset="0"/>
                </a:rPr>
                <a:t>, généralement pendant que la personne est en position allongée. Cet enregistrement, ou tracé, permet de cerner s’il y a arythmie ou non. </a:t>
              </a:r>
              <a:endParaRPr 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sz="1400" b="1"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1" name="Group 10"/>
          <p:cNvGrpSpPr/>
          <p:nvPr/>
        </p:nvGrpSpPr>
        <p:grpSpPr>
          <a:xfrm>
            <a:off x="1449624" y="1535553"/>
            <a:ext cx="3047892" cy="1651734"/>
            <a:chOff x="-454897" y="4315357"/>
            <a:chExt cx="4559006" cy="1168542"/>
          </a:xfrm>
        </p:grpSpPr>
        <p:sp>
          <p:nvSpPr>
            <p:cNvPr id="12" name="Up Arrow 11"/>
            <p:cNvSpPr/>
            <p:nvPr/>
          </p:nvSpPr>
          <p:spPr>
            <a:xfrm rot="5400000" flipV="1">
              <a:off x="3556193" y="4352764"/>
              <a:ext cx="284371" cy="81146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3" name="Rectangle 12"/>
            <p:cNvSpPr/>
            <p:nvPr/>
          </p:nvSpPr>
          <p:spPr>
            <a:xfrm>
              <a:off x="-454897" y="4315357"/>
              <a:ext cx="3747541" cy="1168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latin typeface="Tahoma" panose="020B0604030504040204" pitchFamily="34" charset="0"/>
                  <a:ea typeface="Tahoma" panose="020B0604030504040204" pitchFamily="34" charset="0"/>
                  <a:cs typeface="Tahoma" panose="020B0604030504040204" pitchFamily="34" charset="0"/>
                </a:rPr>
                <a:t>Cardio-memo</a:t>
              </a:r>
              <a:r>
                <a:rPr lang="en-US" sz="1400" dirty="0" smtClean="0">
                  <a:latin typeface="Tahoma" panose="020B0604030504040204" pitchFamily="34" charset="0"/>
                  <a:ea typeface="Tahoma" panose="020B0604030504040204" pitchFamily="34" charset="0"/>
                  <a:cs typeface="Tahoma" panose="020B0604030504040204" pitchFamily="34" charset="0"/>
                </a:rPr>
                <a:t> </a:t>
              </a:r>
            </a:p>
            <a:p>
              <a:pPr>
                <a:lnSpc>
                  <a:spcPct val="150000"/>
                </a:lnSpc>
              </a:pPr>
              <a:r>
                <a:rPr lang="fr-FR" sz="1400" dirty="0" smtClean="0">
                  <a:latin typeface="Tahoma" panose="020B0604030504040204" pitchFamily="34" charset="0"/>
                  <a:ea typeface="Tahoma" panose="020B0604030504040204" pitchFamily="34" charset="0"/>
                  <a:cs typeface="Tahoma" panose="020B0604030504040204" pitchFamily="34" charset="0"/>
                </a:rPr>
                <a:t>Appareil </a:t>
              </a:r>
              <a:r>
                <a:rPr lang="fr-FR" sz="1400" dirty="0">
                  <a:latin typeface="Tahoma" panose="020B0604030504040204" pitchFamily="34" charset="0"/>
                  <a:ea typeface="Tahoma" panose="020B0604030504040204" pitchFamily="34" charset="0"/>
                  <a:cs typeface="Tahoma" panose="020B0604030504040204" pitchFamily="34" charset="0"/>
                </a:rPr>
                <a:t>laissé au patient 14 jours permettant l’enregistrement de l’ECG pendant les </a:t>
              </a:r>
              <a:r>
                <a:rPr lang="fr-FR" sz="1400" dirty="0" smtClean="0">
                  <a:latin typeface="Tahoma" panose="020B0604030504040204" pitchFamily="34" charset="0"/>
                  <a:ea typeface="Tahoma" panose="020B0604030504040204" pitchFamily="34" charset="0"/>
                  <a:cs typeface="Tahoma" panose="020B0604030504040204" pitchFamily="34" charset="0"/>
                </a:rPr>
                <a:t>symptômes.</a:t>
              </a: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6" name="Group 15"/>
          <p:cNvGrpSpPr/>
          <p:nvPr/>
        </p:nvGrpSpPr>
        <p:grpSpPr>
          <a:xfrm>
            <a:off x="7387225" y="973190"/>
            <a:ext cx="4598429" cy="2735319"/>
            <a:chOff x="-972445" y="4126907"/>
            <a:chExt cx="4454835" cy="929390"/>
          </a:xfrm>
        </p:grpSpPr>
        <p:sp>
          <p:nvSpPr>
            <p:cNvPr id="17" name="Up Arrow 16"/>
            <p:cNvSpPr/>
            <p:nvPr/>
          </p:nvSpPr>
          <p:spPr>
            <a:xfrm rot="16200000" flipV="1">
              <a:off x="-709073" y="4379952"/>
              <a:ext cx="180549" cy="7072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18" name="Rectangle 17"/>
            <p:cNvSpPr/>
            <p:nvPr/>
          </p:nvSpPr>
          <p:spPr>
            <a:xfrm>
              <a:off x="-265151" y="4126907"/>
              <a:ext cx="3747541" cy="9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err="1" smtClean="0">
                  <a:latin typeface="Tahoma" panose="020B0604030504040204" pitchFamily="34" charset="0"/>
                  <a:ea typeface="Tahoma" panose="020B0604030504040204" pitchFamily="34" charset="0"/>
                  <a:cs typeface="Tahoma" panose="020B0604030504040204" pitchFamily="34" charset="0"/>
                </a:rPr>
                <a:t>Holter</a:t>
              </a:r>
              <a:endParaRPr lang="en-US" sz="1200" b="1" dirty="0" smtClean="0">
                <a:latin typeface="Tahoma" panose="020B0604030504040204" pitchFamily="34" charset="0"/>
                <a:ea typeface="Tahoma" panose="020B0604030504040204" pitchFamily="34" charset="0"/>
                <a:cs typeface="Tahoma" panose="020B0604030504040204" pitchFamily="34" charset="0"/>
              </a:endParaRPr>
            </a:p>
            <a:p>
              <a:pPr algn="just"/>
              <a:r>
                <a:rPr lang="fr-FR" sz="1400" dirty="0">
                  <a:latin typeface="Tahoma" panose="020B0604030504040204" pitchFamily="34" charset="0"/>
                  <a:ea typeface="Tahoma" panose="020B0604030504040204" pitchFamily="34" charset="0"/>
                  <a:cs typeface="Tahoma" panose="020B0604030504040204" pitchFamily="34" charset="0"/>
                </a:rPr>
                <a:t>Il s’agit d’un appareil qui doit être porté pendant 24 à 48 heures afin d’enregistrer l’activité électrique du </a:t>
              </a:r>
              <a:r>
                <a:rPr lang="fr-FR" sz="1400" dirty="0" err="1">
                  <a:latin typeface="Tahoma" panose="020B0604030504040204" pitchFamily="34" charset="0"/>
                  <a:ea typeface="Tahoma" panose="020B0604030504040204" pitchFamily="34" charset="0"/>
                  <a:cs typeface="Tahoma" panose="020B0604030504040204" pitchFamily="34" charset="0"/>
                </a:rPr>
                <a:t>coeur</a:t>
              </a:r>
              <a:r>
                <a:rPr lang="fr-FR" sz="1400" dirty="0">
                  <a:latin typeface="Tahoma" panose="020B0604030504040204" pitchFamily="34" charset="0"/>
                  <a:ea typeface="Tahoma" panose="020B0604030504040204" pitchFamily="34" charset="0"/>
                  <a:cs typeface="Tahoma" panose="020B0604030504040204" pitchFamily="34" charset="0"/>
                </a:rPr>
                <a:t> </a:t>
              </a:r>
              <a:r>
                <a:rPr lang="fr-FR" sz="1400" dirty="0" smtClean="0">
                  <a:latin typeface="Tahoma" panose="020B0604030504040204" pitchFamily="34" charset="0"/>
                  <a:ea typeface="Tahoma" panose="020B0604030504040204" pitchFamily="34" charset="0"/>
                  <a:cs typeface="Tahoma" panose="020B0604030504040204" pitchFamily="34" charset="0"/>
                </a:rPr>
                <a:t>.</a:t>
              </a:r>
              <a:endParaRPr lang="fr-FR" sz="14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fr-FR" sz="1200" dirty="0" smtClean="0"/>
            </a:p>
            <a:p>
              <a:pPr algn="ct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pic>
        <p:nvPicPr>
          <p:cNvPr id="14" name="Picture 13" descr="12 Channel ECG Machine, Clinical, Hospital, Rs 45000 /piece Melody  Medisystem | ID: 1710810226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032" y="5064146"/>
            <a:ext cx="1285875" cy="683241"/>
          </a:xfrm>
          <a:prstGeom prst="rect">
            <a:avLst/>
          </a:prstGeom>
          <a:noFill/>
          <a:ln>
            <a:noFill/>
          </a:ln>
        </p:spPr>
      </p:pic>
      <p:pic>
        <p:nvPicPr>
          <p:cNvPr id="3" name="Picture 2"/>
          <p:cNvPicPr>
            <a:picLocks noChangeAspect="1"/>
          </p:cNvPicPr>
          <p:nvPr/>
        </p:nvPicPr>
        <p:blipFill>
          <a:blip r:embed="rId5"/>
          <a:stretch>
            <a:fillRect/>
          </a:stretch>
        </p:blipFill>
        <p:spPr>
          <a:xfrm>
            <a:off x="8445160" y="2002849"/>
            <a:ext cx="3291823" cy="1642220"/>
          </a:xfrm>
          <a:prstGeom prst="rect">
            <a:avLst/>
          </a:prstGeom>
        </p:spPr>
      </p:pic>
      <p:pic>
        <p:nvPicPr>
          <p:cNvPr id="5" name="Picture 4"/>
          <p:cNvPicPr>
            <a:picLocks noChangeAspect="1"/>
          </p:cNvPicPr>
          <p:nvPr/>
        </p:nvPicPr>
        <p:blipFill>
          <a:blip r:embed="rId6"/>
          <a:stretch>
            <a:fillRect/>
          </a:stretch>
        </p:blipFill>
        <p:spPr>
          <a:xfrm>
            <a:off x="292670" y="1643526"/>
            <a:ext cx="1114425" cy="1419225"/>
          </a:xfrm>
          <a:prstGeom prst="rect">
            <a:avLst/>
          </a:prstGeom>
        </p:spPr>
      </p:pic>
      <p:grpSp>
        <p:nvGrpSpPr>
          <p:cNvPr id="19" name="Group 18"/>
          <p:cNvGrpSpPr/>
          <p:nvPr/>
        </p:nvGrpSpPr>
        <p:grpSpPr>
          <a:xfrm>
            <a:off x="7299327" y="3423255"/>
            <a:ext cx="4552946" cy="3201390"/>
            <a:chOff x="-928382" y="3968548"/>
            <a:chExt cx="4410772" cy="1087749"/>
          </a:xfrm>
        </p:grpSpPr>
        <p:sp>
          <p:nvSpPr>
            <p:cNvPr id="20" name="Up Arrow 19"/>
            <p:cNvSpPr/>
            <p:nvPr/>
          </p:nvSpPr>
          <p:spPr>
            <a:xfrm rot="18458744" flipV="1">
              <a:off x="-648761" y="3688927"/>
              <a:ext cx="180549" cy="7397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p>
          </p:txBody>
        </p:sp>
        <p:sp>
          <p:nvSpPr>
            <p:cNvPr id="21" name="Rectangle 20"/>
            <p:cNvSpPr/>
            <p:nvPr/>
          </p:nvSpPr>
          <p:spPr>
            <a:xfrm>
              <a:off x="-265151" y="4126907"/>
              <a:ext cx="3747541" cy="9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err="1" smtClean="0">
                  <a:latin typeface="Tahoma" panose="020B0604030504040204" pitchFamily="34" charset="0"/>
                  <a:ea typeface="Tahoma" panose="020B0604030504040204" pitchFamily="34" charset="0"/>
                  <a:cs typeface="Tahoma" panose="020B0604030504040204" pitchFamily="34" charset="0"/>
                </a:rPr>
                <a:t>Epreuve</a:t>
              </a:r>
              <a:r>
                <a:rPr lang="en-US" sz="1600" b="1" dirty="0" smtClean="0">
                  <a:latin typeface="Tahoma" panose="020B0604030504040204" pitchFamily="34" charset="0"/>
                  <a:ea typeface="Tahoma" panose="020B0604030504040204" pitchFamily="34" charset="0"/>
                  <a:cs typeface="Tahoma" panose="020B0604030504040204" pitchFamily="34" charset="0"/>
                </a:rPr>
                <a:t> </a:t>
              </a:r>
              <a:r>
                <a:rPr lang="en-US" sz="1600" b="1" dirty="0" err="1" smtClean="0">
                  <a:latin typeface="Tahoma" panose="020B0604030504040204" pitchFamily="34" charset="0"/>
                  <a:ea typeface="Tahoma" panose="020B0604030504040204" pitchFamily="34" charset="0"/>
                  <a:cs typeface="Tahoma" panose="020B0604030504040204" pitchFamily="34" charset="0"/>
                </a:rPr>
                <a:t>d’effort</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gn="just"/>
              <a:r>
                <a:rPr lang="fr-FR" sz="1600" dirty="0">
                  <a:latin typeface="Tahoma" panose="020B0604030504040204" pitchFamily="34" charset="0"/>
                  <a:ea typeface="Tahoma" panose="020B0604030504040204" pitchFamily="34" charset="0"/>
                  <a:cs typeface="Tahoma" panose="020B0604030504040204" pitchFamily="34" charset="0"/>
                </a:rPr>
                <a:t>Cette épreuve consiste </a:t>
              </a:r>
              <a:endParaRPr lang="fr-FR" sz="1600" dirty="0" smtClean="0">
                <a:latin typeface="Tahoma" panose="020B0604030504040204" pitchFamily="34" charset="0"/>
                <a:ea typeface="Tahoma" panose="020B0604030504040204" pitchFamily="34" charset="0"/>
                <a:cs typeface="Tahoma" panose="020B0604030504040204" pitchFamily="34" charset="0"/>
              </a:endParaRPr>
            </a:p>
            <a:p>
              <a:pPr algn="just"/>
              <a:r>
                <a:rPr lang="fr-FR" sz="1600" dirty="0" smtClean="0">
                  <a:latin typeface="Tahoma" panose="020B0604030504040204" pitchFamily="34" charset="0"/>
                  <a:ea typeface="Tahoma" panose="020B0604030504040204" pitchFamily="34" charset="0"/>
                  <a:cs typeface="Tahoma" panose="020B0604030504040204" pitchFamily="34" charset="0"/>
                </a:rPr>
                <a:t>à </a:t>
              </a:r>
              <a:r>
                <a:rPr lang="fr-FR" sz="1600" dirty="0">
                  <a:latin typeface="Tahoma" panose="020B0604030504040204" pitchFamily="34" charset="0"/>
                  <a:ea typeface="Tahoma" panose="020B0604030504040204" pitchFamily="34" charset="0"/>
                  <a:cs typeface="Tahoma" panose="020B0604030504040204" pitchFamily="34" charset="0"/>
                </a:rPr>
                <a:t>faire un ECG e</a:t>
              </a:r>
              <a:r>
                <a:rPr lang="fr-FR" sz="1600" dirty="0" smtClean="0">
                  <a:latin typeface="Tahoma" panose="020B0604030504040204" pitchFamily="34" charset="0"/>
                  <a:ea typeface="Tahoma" panose="020B0604030504040204" pitchFamily="34" charset="0"/>
                  <a:cs typeface="Tahoma" panose="020B0604030504040204" pitchFamily="34" charset="0"/>
                </a:rPr>
                <a:t>n marchant.</a:t>
              </a:r>
            </a:p>
            <a:p>
              <a:pPr algn="just"/>
              <a:r>
                <a:rPr lang="fr-FR" sz="1600" dirty="0" smtClean="0">
                  <a:latin typeface="Tahoma" panose="020B0604030504040204" pitchFamily="34" charset="0"/>
                  <a:ea typeface="Tahoma" panose="020B0604030504040204" pitchFamily="34" charset="0"/>
                  <a:cs typeface="Tahoma" panose="020B0604030504040204" pitchFamily="34" charset="0"/>
                </a:rPr>
                <a:t>Il </a:t>
              </a:r>
              <a:r>
                <a:rPr lang="fr-FR" sz="1600" dirty="0">
                  <a:latin typeface="Tahoma" panose="020B0604030504040204" pitchFamily="34" charset="0"/>
                  <a:ea typeface="Tahoma" panose="020B0604030504040204" pitchFamily="34" charset="0"/>
                  <a:cs typeface="Tahoma" panose="020B0604030504040204" pitchFamily="34" charset="0"/>
                </a:rPr>
                <a:t>permet d’évaluer </a:t>
              </a:r>
              <a:endParaRPr lang="fr-FR" sz="1600" dirty="0" smtClean="0">
                <a:latin typeface="Tahoma" panose="020B0604030504040204" pitchFamily="34" charset="0"/>
                <a:ea typeface="Tahoma" panose="020B0604030504040204" pitchFamily="34" charset="0"/>
                <a:cs typeface="Tahoma" panose="020B0604030504040204" pitchFamily="34" charset="0"/>
              </a:endParaRPr>
            </a:p>
            <a:p>
              <a:pPr algn="just"/>
              <a:r>
                <a:rPr lang="fr-FR" sz="1600" dirty="0" smtClean="0">
                  <a:latin typeface="Tahoma" panose="020B0604030504040204" pitchFamily="34" charset="0"/>
                  <a:ea typeface="Tahoma" panose="020B0604030504040204" pitchFamily="34" charset="0"/>
                  <a:cs typeface="Tahoma" panose="020B0604030504040204" pitchFamily="34" charset="0"/>
                </a:rPr>
                <a:t>l’activité </a:t>
              </a:r>
              <a:r>
                <a:rPr lang="fr-FR" sz="1600" dirty="0">
                  <a:latin typeface="Tahoma" panose="020B0604030504040204" pitchFamily="34" charset="0"/>
                  <a:ea typeface="Tahoma" panose="020B0604030504040204" pitchFamily="34" charset="0"/>
                  <a:cs typeface="Tahoma" panose="020B0604030504040204" pitchFamily="34" charset="0"/>
                </a:rPr>
                <a:t>électrique du </a:t>
              </a:r>
              <a:r>
                <a:rPr lang="fr-FR" sz="1600" dirty="0" err="1">
                  <a:latin typeface="Tahoma" panose="020B0604030504040204" pitchFamily="34" charset="0"/>
                  <a:ea typeface="Tahoma" panose="020B0604030504040204" pitchFamily="34" charset="0"/>
                  <a:cs typeface="Tahoma" panose="020B0604030504040204" pitchFamily="34" charset="0"/>
                </a:rPr>
                <a:t>coeur</a:t>
              </a:r>
              <a:r>
                <a:rPr lang="fr-FR" sz="1600" dirty="0">
                  <a:latin typeface="Tahoma" panose="020B0604030504040204" pitchFamily="34" charset="0"/>
                  <a:ea typeface="Tahoma" panose="020B0604030504040204" pitchFamily="34" charset="0"/>
                  <a:cs typeface="Tahoma" panose="020B0604030504040204" pitchFamily="34" charset="0"/>
                </a:rPr>
                <a:t> </a:t>
              </a:r>
              <a:endParaRPr lang="fr-FR" sz="1600" dirty="0" smtClean="0">
                <a:latin typeface="Tahoma" panose="020B0604030504040204" pitchFamily="34" charset="0"/>
                <a:ea typeface="Tahoma" panose="020B0604030504040204" pitchFamily="34" charset="0"/>
                <a:cs typeface="Tahoma" panose="020B0604030504040204" pitchFamily="34" charset="0"/>
              </a:endParaRPr>
            </a:p>
            <a:p>
              <a:pPr algn="just"/>
              <a:r>
                <a:rPr lang="fr-FR" sz="1600" dirty="0" smtClean="0">
                  <a:latin typeface="Tahoma" panose="020B0604030504040204" pitchFamily="34" charset="0"/>
                  <a:ea typeface="Tahoma" panose="020B0604030504040204" pitchFamily="34" charset="0"/>
                  <a:cs typeface="Tahoma" panose="020B0604030504040204" pitchFamily="34" charset="0"/>
                </a:rPr>
                <a:t>ainsi </a:t>
              </a:r>
              <a:r>
                <a:rPr lang="fr-FR" sz="1600" dirty="0">
                  <a:latin typeface="Tahoma" panose="020B0604030504040204" pitchFamily="34" charset="0"/>
                  <a:ea typeface="Tahoma" panose="020B0604030504040204" pitchFamily="34" charset="0"/>
                  <a:cs typeface="Tahoma" panose="020B0604030504040204" pitchFamily="34" charset="0"/>
                </a:rPr>
                <a:t>que </a:t>
              </a:r>
              <a:r>
                <a:rPr lang="fr-FR" sz="1600" dirty="0" smtClean="0">
                  <a:latin typeface="Tahoma" panose="020B0604030504040204" pitchFamily="34" charset="0"/>
                  <a:ea typeface="Tahoma" panose="020B0604030504040204" pitchFamily="34" charset="0"/>
                  <a:cs typeface="Tahoma" panose="020B0604030504040204" pitchFamily="34" charset="0"/>
                </a:rPr>
                <a:t>la </a:t>
              </a:r>
              <a:r>
                <a:rPr lang="fr-FR" sz="1600" dirty="0">
                  <a:latin typeface="Tahoma" panose="020B0604030504040204" pitchFamily="34" charset="0"/>
                  <a:ea typeface="Tahoma" panose="020B0604030504040204" pitchFamily="34" charset="0"/>
                  <a:cs typeface="Tahoma" panose="020B0604030504040204" pitchFamily="34" charset="0"/>
                </a:rPr>
                <a:t>pression </a:t>
              </a:r>
              <a:endParaRPr lang="fr-FR" sz="1600" dirty="0" smtClean="0">
                <a:latin typeface="Tahoma" panose="020B0604030504040204" pitchFamily="34" charset="0"/>
                <a:ea typeface="Tahoma" panose="020B0604030504040204" pitchFamily="34" charset="0"/>
                <a:cs typeface="Tahoma" panose="020B0604030504040204" pitchFamily="34" charset="0"/>
              </a:endParaRPr>
            </a:p>
            <a:p>
              <a:pPr algn="just"/>
              <a:r>
                <a:rPr lang="fr-FR" sz="1600" dirty="0" smtClean="0">
                  <a:latin typeface="Tahoma" panose="020B0604030504040204" pitchFamily="34" charset="0"/>
                  <a:ea typeface="Tahoma" panose="020B0604030504040204" pitchFamily="34" charset="0"/>
                  <a:cs typeface="Tahoma" panose="020B0604030504040204" pitchFamily="34" charset="0"/>
                </a:rPr>
                <a:t>artérielle </a:t>
              </a:r>
              <a:r>
                <a:rPr lang="fr-FR" sz="1600" dirty="0">
                  <a:latin typeface="Tahoma" panose="020B0604030504040204" pitchFamily="34" charset="0"/>
                  <a:ea typeface="Tahoma" panose="020B0604030504040204" pitchFamily="34" charset="0"/>
                  <a:cs typeface="Tahoma" panose="020B0604030504040204" pitchFamily="34" charset="0"/>
                </a:rPr>
                <a:t>pendant </a:t>
              </a:r>
              <a:r>
                <a:rPr lang="fr-FR" sz="1600" dirty="0" smtClean="0">
                  <a:latin typeface="Tahoma" panose="020B0604030504040204" pitchFamily="34" charset="0"/>
                  <a:ea typeface="Tahoma" panose="020B0604030504040204" pitchFamily="34" charset="0"/>
                  <a:cs typeface="Tahoma" panose="020B0604030504040204" pitchFamily="34" charset="0"/>
                </a:rPr>
                <a:t>l’activité</a:t>
              </a:r>
            </a:p>
            <a:p>
              <a:pPr algn="just"/>
              <a:r>
                <a:rPr lang="fr-FR" sz="1600" dirty="0" smtClean="0">
                  <a:latin typeface="Tahoma" panose="020B0604030504040204" pitchFamily="34" charset="0"/>
                  <a:ea typeface="Tahoma" panose="020B0604030504040204" pitchFamily="34" charset="0"/>
                  <a:cs typeface="Tahoma" panose="020B0604030504040204" pitchFamily="34" charset="0"/>
                </a:rPr>
                <a:t>physique</a:t>
              </a:r>
              <a:r>
                <a:rPr lang="fr-FR" sz="1600" dirty="0">
                  <a:latin typeface="Tahoma" panose="020B0604030504040204" pitchFamily="34" charset="0"/>
                  <a:ea typeface="Tahoma" panose="020B0604030504040204" pitchFamily="34" charset="0"/>
                  <a:cs typeface="Tahoma" panose="020B0604030504040204" pitchFamily="34" charset="0"/>
                </a:rPr>
                <a:t>. </a:t>
              </a:r>
              <a:endParaRPr lang="fr-FR" sz="1600" b="1"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fr-FR" sz="1400" b="1" dirty="0" smtClean="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p:txBody>
        </p:sp>
      </p:grpSp>
      <p:pic>
        <p:nvPicPr>
          <p:cNvPr id="6" name="Picture 5"/>
          <p:cNvPicPr>
            <a:picLocks noChangeAspect="1"/>
          </p:cNvPicPr>
          <p:nvPr/>
        </p:nvPicPr>
        <p:blipFill>
          <a:blip r:embed="rId7"/>
          <a:stretch>
            <a:fillRect/>
          </a:stretch>
        </p:blipFill>
        <p:spPr>
          <a:xfrm>
            <a:off x="10644298" y="4245152"/>
            <a:ext cx="1608598" cy="2023672"/>
          </a:xfrm>
          <a:prstGeom prst="rect">
            <a:avLst/>
          </a:prstGeom>
        </p:spPr>
      </p:pic>
      <p:grpSp>
        <p:nvGrpSpPr>
          <p:cNvPr id="22" name="Group 21"/>
          <p:cNvGrpSpPr/>
          <p:nvPr/>
        </p:nvGrpSpPr>
        <p:grpSpPr>
          <a:xfrm>
            <a:off x="531811" y="3303673"/>
            <a:ext cx="4232685" cy="3320971"/>
            <a:chOff x="-448701" y="3290346"/>
            <a:chExt cx="6520999" cy="2349467"/>
          </a:xfrm>
        </p:grpSpPr>
        <p:sp>
          <p:nvSpPr>
            <p:cNvPr id="23" name="Up Arrow 22"/>
            <p:cNvSpPr/>
            <p:nvPr/>
          </p:nvSpPr>
          <p:spPr>
            <a:xfrm rot="3510611" flipV="1">
              <a:off x="4428629" y="2011659"/>
              <a:ext cx="364981" cy="29223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000"/>
            </a:p>
          </p:txBody>
        </p:sp>
        <p:sp>
          <p:nvSpPr>
            <p:cNvPr id="24" name="Rectangle 23"/>
            <p:cNvSpPr/>
            <p:nvPr/>
          </p:nvSpPr>
          <p:spPr>
            <a:xfrm>
              <a:off x="-448701" y="3538330"/>
              <a:ext cx="4171031" cy="2101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US" sz="1600" b="1" dirty="0" err="1" smtClean="0">
                  <a:latin typeface="Tahoma" panose="020B0604030504040204" pitchFamily="34" charset="0"/>
                  <a:ea typeface="Tahoma" panose="020B0604030504040204" pitchFamily="34" charset="0"/>
                  <a:cs typeface="Tahoma" panose="020B0604030504040204" pitchFamily="34" charset="0"/>
                </a:rPr>
                <a:t>Echocardiagramme</a:t>
              </a: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fr-FR" sz="1600" dirty="0">
                  <a:latin typeface="Tahoma" panose="020B0604030504040204" pitchFamily="34" charset="0"/>
                  <a:ea typeface="Tahoma" panose="020B0604030504040204" pitchFamily="34" charset="0"/>
                  <a:cs typeface="Tahoma" panose="020B0604030504040204" pitchFamily="34" charset="0"/>
                </a:rPr>
                <a:t>Il s’agit d’une image ultrasonore qui permet d’observer la structure des cavités et des valves du </a:t>
              </a:r>
              <a:r>
                <a:rPr lang="fr-FR" sz="1600" dirty="0" err="1">
                  <a:latin typeface="Tahoma" panose="020B0604030504040204" pitchFamily="34" charset="0"/>
                  <a:ea typeface="Tahoma" panose="020B0604030504040204" pitchFamily="34" charset="0"/>
                  <a:cs typeface="Tahoma" panose="020B0604030504040204" pitchFamily="34" charset="0"/>
                </a:rPr>
                <a:t>coeur</a:t>
              </a:r>
              <a:r>
                <a:rPr lang="fr-FR" sz="1600" dirty="0">
                  <a:latin typeface="Tahoma" panose="020B0604030504040204" pitchFamily="34" charset="0"/>
                  <a:ea typeface="Tahoma" panose="020B0604030504040204" pitchFamily="34" charset="0"/>
                  <a:cs typeface="Tahoma" panose="020B0604030504040204" pitchFamily="34" charset="0"/>
                </a:rPr>
                <a:t>, leurs mouvements ainsi que toute anomalie qu’elles pourraient avoir. </a:t>
              </a:r>
              <a:endParaRPr lang="en-US" sz="1600" b="1" dirty="0" smtClean="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523457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4656" y="400272"/>
            <a:ext cx="8911687" cy="1280890"/>
          </a:xfrm>
        </p:spPr>
        <p:txBody>
          <a:bodyPr>
            <a:noAutofit/>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Fibrillation </a:t>
            </a:r>
            <a:r>
              <a:rPr lang="en-US" sz="3000" b="1" dirty="0" err="1">
                <a:latin typeface="Tahoma" panose="020B0604030504040204" pitchFamily="34" charset="0"/>
                <a:ea typeface="Tahoma" panose="020B0604030504040204" pitchFamily="34" charset="0"/>
                <a:cs typeface="Tahoma" panose="020B0604030504040204" pitchFamily="34" charset="0"/>
              </a:rPr>
              <a:t>A</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dirty="0" smtClean="0">
                <a:latin typeface="Tahoma" panose="020B0604030504040204" pitchFamily="34" charset="0"/>
                <a:ea typeface="Tahoma" panose="020B0604030504040204" pitchFamily="34" charset="0"/>
                <a:cs typeface="Tahoma" panose="020B0604030504040204" pitchFamily="34" charset="0"/>
              </a:rPr>
              <a:t> -</a:t>
            </a:r>
            <a:r>
              <a:rPr lang="fr-FR" sz="3200" b="1" dirty="0" smtClean="0">
                <a:latin typeface="Tahoma" panose="020B0604030504040204" pitchFamily="34" charset="0"/>
                <a:ea typeface="Tahoma" panose="020B0604030504040204" pitchFamily="34" charset="0"/>
                <a:cs typeface="Tahoma" panose="020B0604030504040204" pitchFamily="34" charset="0"/>
              </a:rPr>
              <a:t> </a:t>
            </a:r>
            <a:r>
              <a:rPr lang="fr-FR" sz="3200" b="1" dirty="0">
                <a:latin typeface="Tahoma" panose="020B0604030504040204" pitchFamily="34" charset="0"/>
                <a:ea typeface="Tahoma" panose="020B0604030504040204" pitchFamily="34" charset="0"/>
                <a:cs typeface="Tahoma" panose="020B0604030504040204" pitchFamily="34" charset="0"/>
              </a:rPr>
              <a:t>Les </a:t>
            </a:r>
            <a:r>
              <a:rPr lang="fr-FR" sz="3200" b="1" dirty="0" smtClean="0">
                <a:latin typeface="Tahoma" panose="020B0604030504040204" pitchFamily="34" charset="0"/>
                <a:ea typeface="Tahoma" panose="020B0604030504040204" pitchFamily="34" charset="0"/>
                <a:cs typeface="Tahoma" panose="020B0604030504040204" pitchFamily="34" charset="0"/>
              </a:rPr>
              <a:t>symptômes (7)</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39788" y="1264303"/>
            <a:ext cx="10176555" cy="5324756"/>
          </a:xfrm>
        </p:spPr>
        <p:txBody>
          <a:bodyPr numCol="1" anchor="t" anchorCtr="0">
            <a:noAutofit/>
          </a:bodyPr>
          <a:lstStyle/>
          <a:p>
            <a:pPr>
              <a:lnSpc>
                <a:spcPct val="150000"/>
              </a:lnSpc>
            </a:pPr>
            <a:r>
              <a:rPr lang="fr-FR" sz="2000" b="1" dirty="0">
                <a:latin typeface="Tahoma" panose="020B0604030504040204" pitchFamily="34" charset="0"/>
                <a:ea typeface="Tahoma" panose="020B0604030504040204" pitchFamily="34" charset="0"/>
                <a:cs typeface="Tahoma" panose="020B0604030504040204" pitchFamily="34" charset="0"/>
              </a:rPr>
              <a:t>Les symptômes de la FA </a:t>
            </a:r>
            <a:r>
              <a:rPr lang="fr-FR" sz="2000" dirty="0" smtClean="0">
                <a:latin typeface="Tahoma" panose="020B0604030504040204" pitchFamily="34" charset="0"/>
                <a:ea typeface="Tahoma" panose="020B0604030504040204" pitchFamily="34" charset="0"/>
                <a:cs typeface="Tahoma" panose="020B0604030504040204" pitchFamily="34" charset="0"/>
              </a:rPr>
              <a:t>:</a:t>
            </a:r>
          </a:p>
          <a:p>
            <a:pPr>
              <a:lnSpc>
                <a:spcPct val="150000"/>
              </a:lnSpc>
            </a:pPr>
            <a:endParaRPr lang="fr-FR"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Clr>
                <a:schemeClr val="tx1"/>
              </a:buClr>
              <a:buFont typeface="Arial" panose="020B0604020202020204" pitchFamily="34" charset="0"/>
              <a:buChar char="•"/>
            </a:pP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Clr>
                <a:schemeClr val="tx1"/>
              </a:buClr>
              <a:buFont typeface="Arial" panose="020B0604020202020204" pitchFamily="34" charset="0"/>
              <a:buChar char="•"/>
            </a:pPr>
            <a:endParaRPr lang="fr-FR"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endParaRPr lang="ar-LB" sz="2000" b="1"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endParaRPr lang="ar-LB" sz="2000" b="1" dirty="0">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b="1" dirty="0" smtClean="0">
                <a:latin typeface="Tahoma" panose="020B0604030504040204" pitchFamily="34" charset="0"/>
                <a:ea typeface="Tahoma" panose="020B0604030504040204" pitchFamily="34" charset="0"/>
                <a:cs typeface="Tahoma" panose="020B0604030504040204" pitchFamily="34" charset="0"/>
              </a:rPr>
              <a:t>Plus </a:t>
            </a:r>
            <a:r>
              <a:rPr lang="fr-FR" sz="2000" b="1" dirty="0">
                <a:latin typeface="Tahoma" panose="020B0604030504040204" pitchFamily="34" charset="0"/>
                <a:ea typeface="Tahoma" panose="020B0604030504040204" pitchFamily="34" charset="0"/>
                <a:cs typeface="Tahoma" panose="020B0604030504040204" pitchFamily="34" charset="0"/>
              </a:rPr>
              <a:t>du tiers des </a:t>
            </a:r>
            <a:r>
              <a:rPr lang="fr-FR" sz="2000" b="1" dirty="0" smtClean="0">
                <a:latin typeface="Tahoma" panose="020B0604030504040204" pitchFamily="34" charset="0"/>
                <a:ea typeface="Tahoma" panose="020B0604030504040204" pitchFamily="34" charset="0"/>
                <a:cs typeface="Tahoma" panose="020B0604030504040204" pitchFamily="34" charset="0"/>
              </a:rPr>
              <a:t>causes de la </a:t>
            </a:r>
            <a:r>
              <a:rPr lang="fr-FR" sz="2000" b="1" dirty="0">
                <a:latin typeface="Tahoma" panose="020B0604030504040204" pitchFamily="34" charset="0"/>
                <a:ea typeface="Tahoma" panose="020B0604030504040204" pitchFamily="34" charset="0"/>
                <a:cs typeface="Tahoma" panose="020B0604030504040204" pitchFamily="34" charset="0"/>
              </a:rPr>
              <a:t>FA sont asymptomatiques.</a:t>
            </a:r>
            <a:endParaRPr lang="fr-FR" sz="20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200" b="1"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47762945"/>
              </p:ext>
            </p:extLst>
          </p:nvPr>
        </p:nvGraphicFramePr>
        <p:xfrm>
          <a:off x="2271843" y="1792558"/>
          <a:ext cx="8128000" cy="2804160"/>
        </p:xfrm>
        <a:graphic>
          <a:graphicData uri="http://schemas.openxmlformats.org/drawingml/2006/table">
            <a:tbl>
              <a:tblPr firstRow="1" bandRow="1">
                <a:tableStyleId>{C4B1156A-380E-4F78-BDF5-A606A8083BF9}</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0">
                <a:tc>
                  <a:txBody>
                    <a:bodyPr/>
                    <a:lstStyle/>
                    <a:p>
                      <a:pPr marL="171450" indent="-171450">
                        <a:buFont typeface="Arial" panose="020B0604020202020204" pitchFamily="34" charset="0"/>
                        <a:buChar char="•"/>
                      </a:pPr>
                      <a:r>
                        <a:rPr lang="fr-FR" sz="2000" b="0" dirty="0" smtClean="0">
                          <a:latin typeface="Tahoma" panose="020B0604030504040204" pitchFamily="34" charset="0"/>
                          <a:ea typeface="Tahoma" panose="020B0604030504040204" pitchFamily="34" charset="0"/>
                          <a:cs typeface="Tahoma" panose="020B0604030504040204" pitchFamily="34" charset="0"/>
                        </a:rPr>
                        <a:t>Les palpitations.</a:t>
                      </a:r>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0" dirty="0" smtClean="0">
                          <a:latin typeface="Tahoma" panose="020B0604030504040204" pitchFamily="34" charset="0"/>
                          <a:ea typeface="Tahoma" panose="020B0604030504040204" pitchFamily="34" charset="0"/>
                          <a:cs typeface="Tahoma" panose="020B0604030504040204" pitchFamily="34" charset="0"/>
                        </a:rPr>
                        <a:t>L'asthénie.</a:t>
                      </a:r>
                    </a:p>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8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0" dirty="0" smtClean="0">
                          <a:latin typeface="Tahoma" panose="020B0604030504040204" pitchFamily="34" charset="0"/>
                          <a:ea typeface="Tahoma" panose="020B0604030504040204" pitchFamily="34" charset="0"/>
                          <a:cs typeface="Tahoma" panose="020B0604030504040204" pitchFamily="34" charset="0"/>
                        </a:rPr>
                        <a:t> La dyspnée. </a:t>
                      </a:r>
                    </a:p>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0" dirty="0" smtClean="0">
                          <a:latin typeface="Tahoma" panose="020B0604030504040204" pitchFamily="34" charset="0"/>
                          <a:ea typeface="Tahoma" panose="020B0604030504040204" pitchFamily="34" charset="0"/>
                          <a:cs typeface="Tahoma" panose="020B0604030504040204" pitchFamily="34" charset="0"/>
                        </a:rPr>
                        <a:t>L’</a:t>
                      </a:r>
                      <a:r>
                        <a:rPr lang="fr-FR" sz="2000" b="0" dirty="0" err="1" smtClean="0">
                          <a:latin typeface="Tahoma" panose="020B0604030504040204" pitchFamily="34" charset="0"/>
                          <a:ea typeface="Tahoma" panose="020B0604030504040204" pitchFamily="34" charset="0"/>
                          <a:cs typeface="Tahoma" panose="020B0604030504040204" pitchFamily="34" charset="0"/>
                        </a:rPr>
                        <a:t>essouffllement</a:t>
                      </a:r>
                      <a:r>
                        <a:rPr lang="fr-FR" sz="2000" b="0" dirty="0" smtClean="0">
                          <a:latin typeface="Tahoma" panose="020B0604030504040204" pitchFamily="34" charset="0"/>
                          <a:ea typeface="Tahoma" panose="020B0604030504040204" pitchFamily="34" charset="0"/>
                          <a:cs typeface="Tahoma" panose="020B0604030504040204" pitchFamily="34" charset="0"/>
                        </a:rPr>
                        <a:t>.</a:t>
                      </a:r>
                    </a:p>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8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0" dirty="0" smtClean="0">
                          <a:latin typeface="Tahoma" panose="020B0604030504040204" pitchFamily="34" charset="0"/>
                          <a:ea typeface="Tahoma" panose="020B0604030504040204" pitchFamily="34" charset="0"/>
                          <a:cs typeface="Tahoma" panose="020B0604030504040204" pitchFamily="34" charset="0"/>
                        </a:rPr>
                        <a:t>Les douleurs thoraciques .</a:t>
                      </a:r>
                    </a:p>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0" dirty="0" smtClean="0">
                          <a:latin typeface="Tahoma" panose="020B0604030504040204" pitchFamily="34" charset="0"/>
                          <a:ea typeface="Tahoma" panose="020B0604030504040204" pitchFamily="34" charset="0"/>
                          <a:cs typeface="Tahoma" panose="020B0604030504040204" pitchFamily="34" charset="0"/>
                        </a:rPr>
                        <a:t>Les étourdissements.</a:t>
                      </a:r>
                    </a:p>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0840">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b="0" dirty="0" smtClean="0">
                          <a:latin typeface="Tahoma" panose="020B0604030504040204" pitchFamily="34" charset="0"/>
                          <a:ea typeface="Tahoma" panose="020B0604030504040204" pitchFamily="34" charset="0"/>
                          <a:cs typeface="Tahoma" panose="020B0604030504040204" pitchFamily="34" charset="0"/>
                        </a:rPr>
                        <a:t>La fatigue.</a:t>
                      </a:r>
                    </a:p>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b="0"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89944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36351</TotalTime>
  <Words>11467</Words>
  <Application>Microsoft Office PowerPoint</Application>
  <PresentationFormat>Widescreen</PresentationFormat>
  <Paragraphs>1532</Paragraphs>
  <Slides>69</Slides>
  <Notes>69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1" baseType="lpstr">
      <vt:lpstr>Arial</vt:lpstr>
      <vt:lpstr>Calibri</vt:lpstr>
      <vt:lpstr>Cambria Math</vt:lpstr>
      <vt:lpstr>Century Gothic</vt:lpstr>
      <vt:lpstr>Segoe UI</vt:lpstr>
      <vt:lpstr>Symbol</vt:lpstr>
      <vt:lpstr>Tahoma</vt:lpstr>
      <vt:lpstr>Tohama</vt:lpstr>
      <vt:lpstr>Wingdings</vt:lpstr>
      <vt:lpstr>Wingdings 3</vt:lpstr>
      <vt:lpstr>Wisp</vt:lpstr>
      <vt:lpstr>Bitmap Image</vt:lpstr>
      <vt:lpstr>Présentation des avancements des travaux de thèse </vt:lpstr>
      <vt:lpstr>Sommaire </vt:lpstr>
      <vt:lpstr>Fibrillation Atriale (FA) (1)</vt:lpstr>
      <vt:lpstr>Fibrillation Atriale (2)</vt:lpstr>
      <vt:lpstr>Fibrillation Atriale (3)</vt:lpstr>
      <vt:lpstr>Fibrillation Atriale - Traitement de la FA (4)</vt:lpstr>
      <vt:lpstr>Fibrillation Atriale – Les risques (5)</vt:lpstr>
      <vt:lpstr>Fibrillation Atriale – Le diagnostic (6)</vt:lpstr>
      <vt:lpstr>Fibrillation Atriale - Les symptômes (7)</vt:lpstr>
      <vt:lpstr>Fibrillation atriale-Le traitement(8).</vt:lpstr>
      <vt:lpstr>Fibrillation Atriale - Les paramètres de prévision (8)</vt:lpstr>
      <vt:lpstr>Les questions posées au cardiologue (1)</vt:lpstr>
      <vt:lpstr>Les questions posées au cardiologue (2)</vt:lpstr>
      <vt:lpstr>Les questions posées au cardiologue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Articles sur l’onde P</vt:lpstr>
      <vt:lpstr>Position des électrodes pour un ECG 12-D</vt:lpstr>
      <vt:lpstr>Les indices de l’onde P pour la prédiction de la FA</vt:lpstr>
      <vt:lpstr>Article: Common source of miscalculation and misclassification of P-wave negativity and P-wave terminal force in lead V1 /2019 (1)</vt:lpstr>
      <vt:lpstr>Article: Common source of miscalculation and misclassification of P-wave negativity and P-wave terminal force in lead V1 /2019 (2)</vt:lpstr>
      <vt:lpstr>Article: Common source of miscalculation and misclassification of P-wave negativity and P-wave terminal force in lead V1 /2019 (3)</vt:lpstr>
      <vt:lpstr>Article: P-wave indices as predictors of atrial fibrillation/2020 (1)</vt:lpstr>
      <vt:lpstr>Article: P-wave indices as predictors of atrial fibrillation/2020 (2)</vt:lpstr>
      <vt:lpstr>Article: P-wave indices as predictors of atrial fibrillation/2020 (3)</vt:lpstr>
      <vt:lpstr>Article: P-Wave Detection Using a Fully Convolutional Neural  Network in Electrocardiogram Images / 2020 (1)</vt:lpstr>
      <vt:lpstr>Références de l’article Matias</vt:lpstr>
      <vt:lpstr>Fibrillation atriale-article 18</vt:lpstr>
      <vt:lpstr>Fibrillation atriale-article 19</vt:lpstr>
      <vt:lpstr>Fibrillation atriale-article 20</vt:lpstr>
      <vt:lpstr>Fibrillation atriale-article 21</vt:lpstr>
      <vt:lpstr>Fibrillation atriale-article 23</vt:lpstr>
      <vt:lpstr>Fibrillation atriale-article 25</vt:lpstr>
      <vt:lpstr>Fibrillation atriale-article 27</vt:lpstr>
      <vt:lpstr>Fibrillation atriale-article 29</vt:lpstr>
      <vt:lpstr>Fibrillation atriale-article 30</vt:lpstr>
      <vt:lpstr>Fibrillation atriale-article 31</vt:lpstr>
      <vt:lpstr>Fibrillation atriale-article 33</vt:lpstr>
      <vt:lpstr>Articles sur la prédiction de la FA par ondelettes</vt:lpstr>
      <vt:lpstr>Les ondelettes-1</vt:lpstr>
      <vt:lpstr>Les ondelettes-2</vt:lpstr>
      <vt:lpstr>Les ondelettes-3</vt:lpstr>
      <vt:lpstr>Les ondelettes-4</vt:lpstr>
      <vt:lpstr>L’apport des ondelettes</vt:lpstr>
      <vt:lpstr>Prédiction de la fibrillation atriale par ondelettes - 1</vt:lpstr>
      <vt:lpstr>Prédiction de la fibrillation atriale par ondelettes - 2</vt:lpstr>
      <vt:lpstr>Prédiction de la fibrillation atriale par ondelettes - 3</vt:lpstr>
      <vt:lpstr>Prédiction de la fibrillation atriale par ondelettes - 4</vt:lpstr>
      <vt:lpstr>Prédiction de la fibrillation atriale par ondelettes - 5</vt:lpstr>
      <vt:lpstr>Prédiction de la fibrillation atriale par ondelettes - 6</vt:lpstr>
      <vt:lpstr>Prédiction de la fibrillation atriale par ondelettes - 7</vt:lpstr>
      <vt:lpstr>Prédiction de la fibrillation atriale par ondelettes - 8</vt:lpstr>
      <vt:lpstr>Prédiction de la fibrillation atriale par ondelettes - 9</vt:lpstr>
      <vt:lpstr>Autres articles lus sur la prédiction de la FA</vt:lpstr>
      <vt:lpstr>Prédiction de la fibrillation atriale-1</vt:lpstr>
      <vt:lpstr>Prédiction de la fibrillation atriale-2</vt:lpstr>
      <vt:lpstr>Prédiction de la fibrillation atriale-3</vt:lpstr>
      <vt:lpstr>Prédiction de la fibrillation atriale-4</vt:lpstr>
      <vt:lpstr>Conclusion</vt:lpstr>
      <vt:lpstr>Perspectives</vt:lpstr>
      <vt:lpstr>Merci pour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de thèse de doctorat</dc:title>
  <dc:creator>hp</dc:creator>
  <cp:lastModifiedBy>hp</cp:lastModifiedBy>
  <cp:revision>373</cp:revision>
  <cp:lastPrinted>2021-01-28T22:26:42Z</cp:lastPrinted>
  <dcterms:created xsi:type="dcterms:W3CDTF">2020-12-17T07:18:29Z</dcterms:created>
  <dcterms:modified xsi:type="dcterms:W3CDTF">2021-01-29T21:58:24Z</dcterms:modified>
</cp:coreProperties>
</file>