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77" r:id="rId5"/>
    <p:sldId id="260" r:id="rId6"/>
    <p:sldId id="262" r:id="rId7"/>
    <p:sldId id="278" r:id="rId8"/>
    <p:sldId id="263" r:id="rId9"/>
    <p:sldId id="280" r:id="rId10"/>
    <p:sldId id="275" r:id="rId11"/>
    <p:sldId id="276" r:id="rId12"/>
    <p:sldId id="265" r:id="rId13"/>
    <p:sldId id="281" r:id="rId14"/>
    <p:sldId id="283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831A0-A4A6-4FBB-81C9-32A7DDE7528A}">
          <p14:sldIdLst>
            <p14:sldId id="256"/>
            <p14:sldId id="258"/>
            <p14:sldId id="259"/>
            <p14:sldId id="277"/>
            <p14:sldId id="260"/>
            <p14:sldId id="262"/>
            <p14:sldId id="278"/>
            <p14:sldId id="263"/>
            <p14:sldId id="280"/>
            <p14:sldId id="275"/>
            <p14:sldId id="276"/>
            <p14:sldId id="265"/>
            <p14:sldId id="281"/>
            <p14:sldId id="283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FA044-344B-4BEE-A5E2-DE09ED9552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45591-1170-4C78-92D0-6FB6D989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1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1660A-EBA5-4F69-AF63-D1AA1687212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679ED-17D7-46C9-843B-DD9B3ED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3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8BD-329F-4747-ADC2-DA65508D8EE3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0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356E-60BE-4B53-A0A3-FBF3537F9367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6D6-998F-4EBE-828C-B4E94C9F7627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98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CA33-FFF5-4BD4-B888-A3A83733581D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7C9B-24BE-44DB-9C07-257D0D5F4316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00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EE24-3D64-494F-AE05-DF16A3D72A75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D25B-7A62-4461-89E5-56E606552A67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B9-878C-4EFB-A353-75C48D172A21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EBD5-2035-4CBB-AEE9-C98E34A02876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BFBD-A142-4B47-9387-8BD79FCC30C7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D7CB-B775-46FA-A9DA-57C749EAB041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9C9-EDBA-44BD-934A-2104100C885A}" type="datetime1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844-D2F7-40F6-8922-3C7070F993C5}" type="datetime1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1E4-7A67-45FB-8825-9EDBC2330733}" type="datetime1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1EB9-8918-4713-B680-1E090C4CA46B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4A04-D223-43A6-A89B-86A77C90C7FD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7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BC80-B350-4E0C-AFB2-DD0E822D3DFD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5740137" TargetMode="External"/><Relationship Id="rId2" Type="http://schemas.openxmlformats.org/officeDocument/2006/relationships/hyperlink" Target="http://www.mdpi.com/journal/entrop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ciencedirect.com/science/journal/15740137/39/supp/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9883629" cy="692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des avancements des travaux de thèse.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018" y="1681162"/>
            <a:ext cx="10654146" cy="1757497"/>
          </a:xfrm>
        </p:spPr>
        <p:txBody>
          <a:bodyPr anchor="t" anchorCtr="0">
            <a:normAutofit fontScale="92500" lnSpcReduction="20000"/>
          </a:bodyPr>
          <a:lstStyle/>
          <a:p>
            <a:pPr algn="ctr">
              <a:lnSpc>
                <a:spcPct val="200000"/>
              </a:lnSpc>
            </a:pPr>
            <a:r>
              <a:rPr lang="fr-F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 </a:t>
            </a:r>
            <a:r>
              <a:rPr lang="fr-FR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Modélisation </a:t>
            </a:r>
            <a:r>
              <a:rPr lang="fr-F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 signaux </a:t>
            </a:r>
            <a:r>
              <a:rPr lang="fr-FR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ECG </a:t>
            </a:r>
            <a:r>
              <a:rPr lang="fr-F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la détection et la </a:t>
            </a:r>
            <a:r>
              <a:rPr lang="fr-FR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prévention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pathologies </a:t>
            </a:r>
            <a:r>
              <a:rPr lang="fr-F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cardiaques »</a:t>
            </a: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3247" y="3438659"/>
            <a:ext cx="8540759" cy="2356834"/>
          </a:xfrm>
        </p:spPr>
        <p:txBody>
          <a:bodyPr anchor="t" anchorCtr="0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2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</a:t>
            </a:r>
            <a:r>
              <a:rPr lang="en-US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effectuée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par:</a:t>
            </a:r>
          </a:p>
          <a:p>
            <a:pPr algn="ctr">
              <a:lnSpc>
                <a:spcPct val="200000"/>
              </a:lnSpc>
            </a:pP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Hassan 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SERHAL </a:t>
            </a:r>
          </a:p>
          <a:p>
            <a:pPr algn="just">
              <a:lnSpc>
                <a:spcPct val="200000"/>
              </a:lnSpc>
            </a:pP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18-12-2020</a:t>
            </a:r>
          </a:p>
          <a:p>
            <a:pPr algn="just">
              <a:lnSpc>
                <a:spcPct val="200000"/>
              </a:lnSpc>
            </a:pP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7128" y="374720"/>
            <a:ext cx="9897484" cy="6404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Etat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l’art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quelques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modèles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176555" cy="4226152"/>
          </a:xfrm>
        </p:spPr>
        <p:txBody>
          <a:bodyPr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09603"/>
              </p:ext>
            </p:extLst>
          </p:nvPr>
        </p:nvGraphicFramePr>
        <p:xfrm>
          <a:off x="417286" y="1264555"/>
          <a:ext cx="11021557" cy="548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0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4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4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4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4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74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402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Année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 de publication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Auteurs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Méthode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utilisée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Maladie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cardiaque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Performance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0862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ohama"/>
                          <a:ea typeface="+mn-ea"/>
                          <a:cs typeface="+mn-cs"/>
                        </a:rPr>
                        <a:t>Deep Learning Approach to Cardiovascular Disease Classification Employing Modified ECG Signal from Empirical Mode Decomposition 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Toham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2019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Hasan, N. I., and </a:t>
                      </a:r>
                      <a:r>
                        <a:rPr lang="en-US" dirty="0" err="1" smtClean="0"/>
                        <a:t>Bhattacharjee</a:t>
                      </a:r>
                      <a:r>
                        <a:rPr lang="en-US" dirty="0" smtClean="0"/>
                        <a:t>,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CNN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Plusieurs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maladies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cardiaques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97.7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19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ohama"/>
                          <a:ea typeface="+mn-ea"/>
                          <a:cs typeface="+mn-cs"/>
                        </a:rPr>
                        <a:t>Development and Validation of a Deep-Learning Model to Screen for Hyperkalemia From the Electrocardiogram </a:t>
                      </a:r>
                      <a:endParaRPr lang="en-US" sz="1600" b="1" dirty="0">
                        <a:effectLst/>
                        <a:latin typeface="Tohama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2019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Galloway, C. D.,  et al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DNN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Hyperkaliémie</a:t>
                      </a:r>
                      <a:endParaRPr 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90%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4936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ohama"/>
                          <a:ea typeface="+mn-ea"/>
                          <a:cs typeface="+mn-cs"/>
                        </a:rPr>
                        <a:t>Cardiac Arrhythmia Classification by Multi-Layer Perceptron and Convolution Neural Networks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Toham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Savalia</a:t>
                      </a:r>
                      <a:r>
                        <a:rPr lang="en-US" dirty="0" smtClean="0"/>
                        <a:t>, S., et all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MLP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SVE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Extrasystole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ventriculaire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83.5%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176555" cy="4226152"/>
          </a:xfrm>
        </p:spPr>
        <p:txBody>
          <a:bodyPr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44881"/>
              </p:ext>
            </p:extLst>
          </p:nvPr>
        </p:nvGraphicFramePr>
        <p:xfrm>
          <a:off x="333832" y="1681163"/>
          <a:ext cx="11021557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0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4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4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4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4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74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036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Année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 de publication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Auteurs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Méthode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utilisée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Maladie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cardiaque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Performance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110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 recognition of arrhythmia based on principal component analysis network and linear support vector machine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Yang, </a:t>
                      </a:r>
                      <a:r>
                        <a:rPr lang="en-US" dirty="0" err="1" smtClean="0"/>
                        <a:t>W.,et</a:t>
                      </a:r>
                      <a:r>
                        <a:rPr lang="en-US" dirty="0" smtClean="0"/>
                        <a:t> all,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SVM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FVG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97.77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2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Alarm Reduction in Atrial Fibrillation Detection Using Deep Belief Networks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B. </a:t>
                      </a:r>
                      <a:r>
                        <a:rPr lang="en-US" dirty="0" err="1" smtClean="0"/>
                        <a:t>Taji</a:t>
                      </a:r>
                      <a:r>
                        <a:rPr lang="en-US" dirty="0" smtClean="0"/>
                        <a:t>, et all,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RNN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79%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607128" y="596400"/>
            <a:ext cx="9897484" cy="6404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Etat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l’art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quelques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modèles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4656" y="329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1</a:t>
            </a:r>
            <a:r>
              <a:rPr lang="fr-FR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2363" y="1524875"/>
            <a:ext cx="10688364" cy="4765094"/>
          </a:xfrm>
        </p:spPr>
        <p:txBody>
          <a:bodyPr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L’article 1 </a:t>
            </a:r>
            <a:r>
              <a:rPr lang="en-US" sz="2000" b="0" cap="none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intitulé</a:t>
            </a:r>
            <a:r>
              <a:rPr lang="en-US" sz="2000" b="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: “on the variability of heart rate variability—evidence from prospective study of healthy young college students “ </a:t>
            </a:r>
            <a:r>
              <a:rPr lang="en-US" sz="2000" b="0" cap="none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publié</a:t>
            </a:r>
            <a:r>
              <a:rPr lang="en-US" sz="2000" b="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cap="none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2000" b="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2020.</a:t>
            </a:r>
            <a:endParaRPr lang="en-US" sz="20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Cet article concerne les variations de la fréquence cardiaque (intervalles RR) chez 56 jeunes étudiants en bonne santé pendant le week-end (à raison de 20 h pour chaque participant).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L’objectif de cet article est de faire une étude du taux de la fréquence cardiaque en utilisant un dispositif d’ECG portable à une dérivation unique en fonction des différentes situations.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4656" y="329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1</a:t>
            </a:r>
            <a:r>
              <a:rPr lang="fr-FR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3878" y="1344761"/>
            <a:ext cx="10997067" cy="5513239"/>
          </a:xfrm>
        </p:spPr>
        <p:txBody>
          <a:bodyPr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Cette </a:t>
            </a:r>
            <a:r>
              <a:rPr lang="fr-FR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étude préliminaire fournit des informations de référence des indices de VFC dans diverses situations concernant de jeunes sujets en bonne santé</a:t>
            </a: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Cette étude pourraient être utile pour différentes applications (par exemple, la surveillance et la gestion de la santé</a:t>
            </a: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cinq catégories étudiées :</a:t>
            </a:r>
          </a:p>
          <a:p>
            <a:pPr>
              <a:lnSpc>
                <a:spcPct val="150000"/>
              </a:lnSpc>
            </a:pP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(1</a:t>
            </a:r>
            <a:r>
              <a:rPr lang="fr-FR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différents états des </a:t>
            </a: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activités quotidiennes;</a:t>
            </a:r>
            <a:b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(2) différents temps d'enregistrement pendant les activités quotidiennes libres ;</a:t>
            </a:r>
            <a:b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(3) les postures du corps en position assise et couchée</a:t>
            </a:r>
            <a:b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(4) position allongée à gauche, à droite et sur le dos  ;  </a:t>
            </a:r>
            <a:b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(5) Influence du sexe de l’individu</a:t>
            </a:r>
            <a:r>
              <a:rPr lang="fr-FR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4656" y="329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1</a:t>
            </a:r>
            <a:r>
              <a:rPr lang="fr-FR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3878" y="1344761"/>
            <a:ext cx="10176555" cy="4449181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catégories des caractéristiques: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Caractéristiques linéaires.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fr-FR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2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Caractéristiques temporelles : écart type , variance ,…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fr-FR" sz="22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Caractéristiques fréquentielles : VLF , ULF , LF et HF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fr-FR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Caractéristiques non linéaires: Les entropies et la corrélation court-terme et long-terme.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1</a:t>
            </a:r>
            <a:r>
              <a:rPr lang="fr-FR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10664823" cy="4777695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limitations: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Une étude sur une petite population jeune homogène et pas hétérogène.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Il est impossible de rester stable pour 2.5 heures.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 Absence des facteurs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importants :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tranche d'âge différents,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température et la saison, la durée d'enregistrement, le stress mental, l'émotion, le taux d'échantillonnage, etc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perspectives: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Mesurer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VFC dans d’autres conditions :</a:t>
            </a:r>
          </a:p>
          <a:p>
            <a:pPr>
              <a:lnSpc>
                <a:spcPct val="150000"/>
              </a:lnSpc>
            </a:pP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urveillance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domicile; études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 différentes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périodes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différentes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positions corporelles 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2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21695" y="1264555"/>
            <a:ext cx="10176555" cy="5378292"/>
          </a:xfrm>
        </p:spPr>
        <p:txBody>
          <a:bodyPr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L’article 2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intitulé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: “prediction of atrial fibrillation using artificial intelligence on electrocardiograms: A systematic review”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publié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article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résume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plusieurs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travaux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existants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la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prévision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 FA.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articles sélectionnés entre 2016 et 2020.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articles se sont basés sur la même base de données.</a:t>
            </a:r>
            <a:endParaRPr lang="fr-FR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études se concentrent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 quatre catégories de caractéristiques : temporelle, fréquentielle, spatiale et non linéaire.</a:t>
            </a:r>
            <a:endParaRPr lang="fr-FR" sz="2200" b="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algorithmes portent sur des modèles linéaires et non linéaires.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Prévisions à 2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min,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min, 30min,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min  et 14 jours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0256" y="485560"/>
            <a:ext cx="9814356" cy="6505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2</a:t>
            </a:r>
            <a:endParaRPr lang="en-US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542612"/>
            <a:ext cx="10664823" cy="5315388"/>
          </a:xfrm>
        </p:spPr>
        <p:txBody>
          <a:bodyPr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meilleurs modèles sélectionn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és</a:t>
            </a: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 (Machine à vecteurs de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support): Une famille d’algorithmes flexibles et simples d’apprentissage supervisé linéaire destinés à résoudre des problèmes de détection d’anomalie et de régression: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96.64%.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fr-FR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Mixter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experts: est l'une des méthodes de combinaison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intéressante,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 a un grand potentiel pour améliorer les performances en apprentissage automatique: performance 98.21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et 90%.</a:t>
            </a:r>
          </a:p>
          <a:p>
            <a:pPr algn="just">
              <a:lnSpc>
                <a:spcPct val="200000"/>
              </a:lnSpc>
            </a:pP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2.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10176555" cy="4066495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travaux exclus de l’étude: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articles rédigés en anglais.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travaux qui contiennent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patients ayant subi une intervention chirurgicale récente ou avec des conditions cardiovasculaires inférant l’ECG.</a:t>
            </a:r>
            <a:endParaRPr lang="en-US" sz="22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Manque des mesures d'évaluation telles que la précision, la sensibilité, la spécificité ou la matrice de confusion, excluant tout article sans aucune de ces évaluations.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0256" y="624110"/>
            <a:ext cx="9814356" cy="856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et perspective</a:t>
            </a:r>
            <a:r>
              <a:rPr lang="fr-FR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10176555" cy="4320393"/>
          </a:xfrm>
        </p:spPr>
        <p:txBody>
          <a:bodyPr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Suite à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travail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bibliographique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beaucoup de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travaux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avec des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efficaces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la classification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très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peu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la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prévision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phatologies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cardiaques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notamment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FA).</a:t>
            </a:r>
            <a:endParaRPr lang="en-US" sz="2200" b="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majorité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études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utilisent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modèles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prédiction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durée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dans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interval entre 2 min et 30 min et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exceptionnellement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durées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peuvent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aller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jusqu’à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 </a:t>
            </a:r>
            <a:r>
              <a:rPr lang="en-US" sz="2200" b="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jours</a:t>
            </a: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Perspective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Construire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permet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prédire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FA au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delà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30 min.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Sommaire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9523412" cy="3238567"/>
          </a:xfrm>
        </p:spPr>
        <p:txBody>
          <a:bodyPr anchor="t" anchorCtr="0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problématique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fr-FR" sz="22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L’état de l’art général</a:t>
            </a: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fr-F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résumés </a:t>
            </a: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 deux </a:t>
            </a: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articles.</a:t>
            </a:r>
            <a:endParaRPr lang="fr-F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</a:t>
            </a:r>
            <a:r>
              <a:rPr lang="fr-FR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perspective.</a:t>
            </a: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2620" y="14733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Références</a:t>
            </a:r>
            <a:r>
              <a:rPr 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fr-FR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9788" y="1289277"/>
            <a:ext cx="10815183" cy="4951866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smtClean="0"/>
              <a:t>Hasan, N. I., and </a:t>
            </a:r>
            <a:r>
              <a:rPr lang="en-US" sz="2200" b="0" dirty="0" err="1" smtClean="0"/>
              <a:t>Bhattacharjee</a:t>
            </a:r>
            <a:r>
              <a:rPr lang="en-US" sz="2200" b="0" dirty="0" smtClean="0"/>
              <a:t>, (2019). Deep Learning Approach to Cardiovascular Disease Classification Employing Modified ECG Signal from Empirical Mode Decomposition. Biomedical Signal Processing and Control, 52, 128-140.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smtClean="0"/>
              <a:t>Galloway, C. D., </a:t>
            </a:r>
            <a:r>
              <a:rPr lang="en-US" sz="2200" b="0" dirty="0" err="1" smtClean="0"/>
              <a:t>Valys</a:t>
            </a:r>
            <a:r>
              <a:rPr lang="en-US" sz="2200" b="0" dirty="0" smtClean="0"/>
              <a:t>, A. V., </a:t>
            </a:r>
            <a:r>
              <a:rPr lang="en-US" sz="2200" b="0" dirty="0" err="1" smtClean="0"/>
              <a:t>Shreibati</a:t>
            </a:r>
            <a:r>
              <a:rPr lang="en-US" sz="2200" b="0" dirty="0" smtClean="0"/>
              <a:t>, J. B., </a:t>
            </a:r>
            <a:r>
              <a:rPr lang="en-US" sz="2200" b="0" dirty="0" err="1" smtClean="0"/>
              <a:t>Treiman</a:t>
            </a:r>
            <a:r>
              <a:rPr lang="en-US" sz="2200" b="0" dirty="0" smtClean="0"/>
              <a:t>, D. L., </a:t>
            </a:r>
            <a:r>
              <a:rPr lang="en-US" sz="2200" b="0" dirty="0" err="1" smtClean="0"/>
              <a:t>Petterson</a:t>
            </a:r>
            <a:r>
              <a:rPr lang="en-US" sz="2200" b="0" dirty="0" smtClean="0"/>
              <a:t>, F. L., </a:t>
            </a:r>
            <a:r>
              <a:rPr lang="en-US" sz="2200" b="0" dirty="0" err="1" smtClean="0"/>
              <a:t>Gundotra</a:t>
            </a:r>
            <a:r>
              <a:rPr lang="en-US" sz="2200" b="0" dirty="0" smtClean="0"/>
              <a:t>, V. P., ... and Ackerman, M. J., (2019). Development and Validation of a Deep-Learning Model to Screen for Hyperkalemia From the Electrocardiogram. JAMA cardiology, 4(5), 428-436.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err="1" smtClean="0"/>
              <a:t>Savalia</a:t>
            </a:r>
            <a:r>
              <a:rPr lang="en-US" sz="2200" b="0" dirty="0" smtClean="0"/>
              <a:t>, S., and </a:t>
            </a:r>
            <a:r>
              <a:rPr lang="en-US" sz="2200" b="0" dirty="0" err="1" smtClean="0"/>
              <a:t>Emamian</a:t>
            </a:r>
            <a:r>
              <a:rPr lang="en-US" sz="2200" b="0" dirty="0" smtClean="0"/>
              <a:t>, V. , (2018). Cardiac arrhythmia classification by multi-layer perceptron and convolution neural networks. Bioengineering, 5(2), 35.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smtClean="0"/>
              <a:t>Yang, W., Si, Y., Wang, D., and </a:t>
            </a:r>
            <a:r>
              <a:rPr lang="en-US" sz="2200" b="0" dirty="0" err="1" smtClean="0"/>
              <a:t>Guo</a:t>
            </a:r>
            <a:r>
              <a:rPr lang="en-US" sz="2200" b="0" dirty="0" smtClean="0"/>
              <a:t>, B., (2018). Automatic recognition of arrhythmia based on principal component analysis network and linear support vector machine. Computers in biology and medicine, 101, 22-32.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smtClean="0"/>
              <a:t>B. </a:t>
            </a:r>
            <a:r>
              <a:rPr lang="en-US" sz="2200" b="0" dirty="0" err="1" smtClean="0"/>
              <a:t>Taji</a:t>
            </a:r>
            <a:r>
              <a:rPr lang="en-US" sz="2200" b="0" dirty="0" smtClean="0"/>
              <a:t>, A. D. Chan, and S. </a:t>
            </a:r>
            <a:r>
              <a:rPr lang="en-US" sz="2200" b="0" dirty="0" err="1" smtClean="0"/>
              <a:t>Shirmohammad</a:t>
            </a:r>
            <a:r>
              <a:rPr lang="en-US" sz="2200" b="0" dirty="0" smtClean="0"/>
              <a:t> , (2018).False alarm reduction in atrial fibrillation detection using deep belief </a:t>
            </a:r>
            <a:r>
              <a:rPr lang="en-US" sz="2200" b="0" dirty="0" err="1" smtClean="0"/>
              <a:t>networks,IEEE</a:t>
            </a:r>
            <a:r>
              <a:rPr lang="en-US" sz="2200" b="0" dirty="0" smtClean="0"/>
              <a:t> Trans. </a:t>
            </a:r>
            <a:r>
              <a:rPr lang="en-US" sz="2200" b="0" dirty="0" err="1" smtClean="0"/>
              <a:t>Instrum</a:t>
            </a:r>
            <a:r>
              <a:rPr lang="en-US" sz="2200" b="0" dirty="0" smtClean="0"/>
              <a:t>. Meas., vol. 67, no. 5, pp. 1124–1131.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dirty="0" err="1" smtClean="0"/>
              <a:t>Kusuma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S.∗And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Divya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Udayan</a:t>
            </a:r>
            <a:r>
              <a:rPr lang="en-US" sz="1900" b="0" dirty="0" smtClean="0"/>
              <a:t> J.†, (2020) ANALYSIS ON DEEP LEARNING METHODS FOR ECG BASED CARDIOVASCULAR DISEASE PREDICTION, Scalable Computing: Practice And Experience, Volume 21, Issue 1, Pp. 127–136.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Xingran</a:t>
            </a:r>
            <a:r>
              <a:rPr lang="en-US" sz="2000" b="0" dirty="0" smtClean="0"/>
              <a:t> Cui 1,2,et all (2020) On the Variability of Heart Rate Variability—Evidence from Prospective Study of Healthy Young College Students, </a:t>
            </a:r>
            <a:r>
              <a:rPr lang="en-US" sz="2000" b="0" dirty="0" smtClean="0">
                <a:hlinkClick r:id="rId2"/>
              </a:rPr>
              <a:t>www.mdpi.com/journal/entropy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Igor Matias ,et all (2020) Prediction of Atrial Fibrillation using artificial intelligence on Electrocardiograms: A systematic review ,</a:t>
            </a:r>
            <a:r>
              <a:rPr lang="en-US" sz="1800" b="0" dirty="0">
                <a:hlinkClick r:id="rId3" tooltip="Go to Computer Science Review on ScienceDirect"/>
              </a:rPr>
              <a:t> Computer Science </a:t>
            </a:r>
            <a:r>
              <a:rPr lang="en-US" sz="1800" b="0" dirty="0" err="1" smtClean="0">
                <a:hlinkClick r:id="rId3" tooltip="Go to Computer Science Review on ScienceDirect"/>
              </a:rPr>
              <a:t>Review</a:t>
            </a:r>
            <a:r>
              <a:rPr lang="en-US" sz="1800" b="0" dirty="0" err="1" smtClean="0"/>
              <a:t>,</a:t>
            </a:r>
            <a:r>
              <a:rPr lang="en-US" sz="1800" b="0" dirty="0" err="1" smtClean="0">
                <a:hlinkClick r:id="rId4" tooltip="Go to table of contents for this volume/issue"/>
              </a:rPr>
              <a:t>Volume</a:t>
            </a:r>
            <a:r>
              <a:rPr lang="en-US" sz="1800" b="0" dirty="0" smtClean="0">
                <a:hlinkClick r:id="rId4" tooltip="Go to table of contents for this volume/issue"/>
              </a:rPr>
              <a:t> </a:t>
            </a:r>
            <a:r>
              <a:rPr lang="en-US" sz="1800" b="0" dirty="0">
                <a:hlinkClick r:id="rId4" tooltip="Go to table of contents for this volume/issue"/>
              </a:rPr>
              <a:t>39</a:t>
            </a:r>
            <a:r>
              <a:rPr lang="en-US" sz="1800" b="0" dirty="0"/>
              <a:t>, February 2021, 100334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9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Introduction.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10176555" cy="4590849"/>
          </a:xfrm>
        </p:spPr>
        <p:txBody>
          <a:bodyPr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L'organisation mondiale de la santé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rapporté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 </a:t>
            </a:r>
            <a:r>
              <a:rPr lang="fr-FR" sz="22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23,6 millions 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d’ici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2030 mourront 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 cause des </a:t>
            </a:r>
            <a:r>
              <a:rPr lang="fr-FR" sz="22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maladies cardiovasculaires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Nombreux sont les facteurs de risques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tels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que: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tabac, sédentarité, obésité, hypertension artérielle, diabète, facteurs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génétique, etc. 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Nécessité de la détection </a:t>
            </a:r>
            <a:r>
              <a:rPr lang="fr-FR" sz="2200" b="1" u="sng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précoce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 arythmies cardiaques.</a:t>
            </a:r>
          </a:p>
          <a:p>
            <a:pPr>
              <a:lnSpc>
                <a:spcPct val="200000"/>
              </a:lnSpc>
            </a:pP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partant des techniques récentes appliquées à </a:t>
            </a:r>
            <a:r>
              <a:rPr lang="fr-FR" sz="22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l’électrocardiogramme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fr-FR" sz="2200" b="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Problématique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10176555" cy="4835548"/>
          </a:xfrm>
        </p:spPr>
        <p:txBody>
          <a:bodyPr anchor="t" anchorCtr="0">
            <a:noAutofit/>
          </a:bodyPr>
          <a:lstStyle/>
          <a:p>
            <a:pPr marL="342900" indent="-342900">
              <a:buClr>
                <a:schemeClr val="tx1"/>
              </a:buClr>
              <a:buFont typeface="Tahoma" panose="020B0604030504040204" pitchFamily="34" charset="0"/>
              <a:buChar char="•"/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plusieurs types d’arythmies (auriculaire ou ventriculaire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Clr>
                <a:schemeClr val="tx1"/>
              </a:buClr>
              <a:buFont typeface="Tahoma" panose="020B0604030504040204" pitchFamily="34" charset="0"/>
              <a:buChar char="•"/>
            </a:pP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majorité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on ne peut pas savoir le diagnostic ou bien l’arythmie qu’après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qu’elle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eu lieu, la plupart de temps on voit l’arythmie sur l’ECG, mais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peut-être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qu’elle est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présenté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depuis longtemps sans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savoir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Clr>
                <a:schemeClr val="tx1"/>
              </a:buClr>
              <a:buFont typeface="Tahoma" panose="020B0604030504040204" pitchFamily="34" charset="0"/>
              <a:buChar char="•"/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y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beaucoup de complications qui peuvent être graves </a:t>
            </a:r>
            <a:r>
              <a:rPr lang="fr-FR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 l’accident vasculaire cérébral </a:t>
            </a:r>
            <a:r>
              <a:rPr lang="fr-FR" sz="2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 </a:t>
            </a:r>
            <a:r>
              <a:rPr lang="fr-FR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 causé principalement par la fibrillation auriculaire. </a:t>
            </a:r>
            <a:endParaRPr lang="en-US" sz="2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Font typeface="Tahoma" panose="020B0604030504040204" pitchFamily="34" charset="0"/>
              <a:buChar char="•"/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arythmies ventriculaires comme la fibrillation ou tachycardie ventriculaire peuvent causer la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mort.</a:t>
            </a:r>
          </a:p>
          <a:p>
            <a:pPr marL="342900" indent="-342900" algn="just">
              <a:buClr>
                <a:schemeClr val="tx1"/>
              </a:buClr>
              <a:buFont typeface="Tahoma" panose="020B0604030504040204" pitchFamily="34" charset="0"/>
              <a:buChar char="•"/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cela, on est intéressé à prévenir ces arythmies avec l’aide de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nouvelles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techniques qui peuvent prédire ces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arythmies pour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pouvoir éviter les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complications soit par ECG ou le HOLTER pour </a:t>
            </a:r>
            <a:r>
              <a:rPr lang="fr-FR" sz="2200" b="1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48 heures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non 24 heures     qui permet au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moins prévenir les complications cérébrales ou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cardiaques.</a:t>
            </a:r>
            <a:r>
              <a:rPr lang="en-US" sz="22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4836" y="624110"/>
            <a:ext cx="9869775" cy="775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Etat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300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l’art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10176555" cy="4668123"/>
          </a:xfrm>
        </p:spPr>
        <p:txBody>
          <a:bodyPr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prédiction des anomalies cardiaques est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basée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 l’étude de l’électrocardiographie ECG signal électrique de courant très faible qui traduit l’activité cardiaque, de durée très faible permettant le diagnostic et le traitement des pathologies cardiaques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maladies cardiaques: la fibrillation auriculaire et ventriculaire.</a:t>
            </a:r>
          </a:p>
          <a:p>
            <a:pPr algn="just">
              <a:lnSpc>
                <a:spcPct val="150000"/>
              </a:lnSpc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●Récemment les techniques basées sur l’apprentissage automatique ont aidé les médecins à prédire et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diagnostiquer certains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des maladies cardiaques.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2302" y="513270"/>
            <a:ext cx="9862309" cy="1038455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Etat</a:t>
            </a:r>
            <a:r>
              <a:rPr lang="en-US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3000" b="1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l’art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801" y="1418943"/>
            <a:ext cx="5157787" cy="823912"/>
          </a:xfrm>
        </p:spPr>
        <p:txBody>
          <a:bodyPr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</a:t>
            </a:r>
            <a:r>
              <a:rPr lang="en-US" sz="2200" baseline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: la phase </a:t>
            </a:r>
            <a:r>
              <a:rPr lang="en-US" sz="2200" baseline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d’apprentissage</a:t>
            </a: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062975" y="1625229"/>
            <a:ext cx="5183188" cy="823912"/>
          </a:xfrm>
        </p:spPr>
        <p:txBody>
          <a:bodyPr>
            <a:normAutofit fontScale="85000" lnSpcReduction="10000"/>
          </a:bodyPr>
          <a:lstStyle/>
          <a:p>
            <a:endPara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2: la phase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d’application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5952" y="2184031"/>
            <a:ext cx="4989771" cy="1659026"/>
            <a:chOff x="1555503" y="3769907"/>
            <a:chExt cx="9597434" cy="1659026"/>
          </a:xfrm>
        </p:grpSpPr>
        <p:sp>
          <p:nvSpPr>
            <p:cNvPr id="8" name="Can 7"/>
            <p:cNvSpPr/>
            <p:nvPr/>
          </p:nvSpPr>
          <p:spPr>
            <a:xfrm>
              <a:off x="1555503" y="3769907"/>
              <a:ext cx="1509484" cy="1640115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Bases de </a:t>
              </a:r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données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860800" y="4728028"/>
              <a:ext cx="522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ube 9"/>
            <p:cNvSpPr/>
            <p:nvPr/>
          </p:nvSpPr>
          <p:spPr>
            <a:xfrm>
              <a:off x="5281858" y="4006533"/>
              <a:ext cx="1580753" cy="1422400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Apprentissage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856707" y="4688509"/>
              <a:ext cx="52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ube 11"/>
            <p:cNvSpPr/>
            <p:nvPr/>
          </p:nvSpPr>
          <p:spPr>
            <a:xfrm>
              <a:off x="7379222" y="3977309"/>
              <a:ext cx="1625599" cy="1422400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Sélection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du </a:t>
              </a:r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modèle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004823" y="4659786"/>
              <a:ext cx="52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Bevel 13"/>
            <p:cNvSpPr/>
            <p:nvPr/>
          </p:nvSpPr>
          <p:spPr>
            <a:xfrm>
              <a:off x="9527338" y="4031342"/>
              <a:ext cx="1625599" cy="1255485"/>
            </a:xfrm>
            <a:prstGeom prst="beve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Modèle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62975" y="2306468"/>
            <a:ext cx="5090129" cy="1640115"/>
            <a:chOff x="2351315" y="3791855"/>
            <a:chExt cx="8186057" cy="1640115"/>
          </a:xfrm>
        </p:grpSpPr>
        <p:sp>
          <p:nvSpPr>
            <p:cNvPr id="16" name="Can 15"/>
            <p:cNvSpPr/>
            <p:nvPr/>
          </p:nvSpPr>
          <p:spPr>
            <a:xfrm>
              <a:off x="2351315" y="3791855"/>
              <a:ext cx="1509485" cy="1640115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Nouvelles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données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860800" y="4728028"/>
              <a:ext cx="522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be 17"/>
            <p:cNvSpPr/>
            <p:nvPr/>
          </p:nvSpPr>
          <p:spPr>
            <a:xfrm>
              <a:off x="4383315" y="3900713"/>
              <a:ext cx="2815772" cy="1422400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 du </a:t>
              </a:r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modèle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7199087" y="4550225"/>
              <a:ext cx="52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Bevel 19"/>
            <p:cNvSpPr/>
            <p:nvPr/>
          </p:nvSpPr>
          <p:spPr>
            <a:xfrm>
              <a:off x="7721602" y="4031342"/>
              <a:ext cx="2815770" cy="1255485"/>
            </a:xfrm>
            <a:prstGeom prst="beve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Prédiction</a:t>
              </a:r>
              <a:endPara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Décision</a:t>
              </a:r>
              <a:endPara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Recommandation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…..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6</a:t>
            </a:fld>
            <a:endParaRPr lang="en-US"/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939801" y="4665041"/>
            <a:ext cx="10564810" cy="12721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Il existe deux types de modèles d’apprentissage : supervisée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supervisée.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1597784" y="2415326"/>
            <a:ext cx="860253" cy="14224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Prétraitement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segmentation, extraction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70643" y="3002211"/>
            <a:ext cx="271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05679" y="3065683"/>
            <a:ext cx="271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Etat</a:t>
            </a:r>
            <a:r>
              <a:rPr lang="en-US" sz="3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3000" b="1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l’art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4379" y="338702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Données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cliniques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9" y="3848691"/>
            <a:ext cx="1104900" cy="2762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546412" y="3617858"/>
            <a:ext cx="41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963271" y="3387026"/>
            <a:ext cx="1086317" cy="461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Prétraitement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 ECGs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30070" y="3617858"/>
            <a:ext cx="41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446929" y="3387026"/>
            <a:ext cx="1086317" cy="461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ECGs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13728" y="3590155"/>
            <a:ext cx="41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930587" y="3359323"/>
            <a:ext cx="1086317" cy="461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des </a:t>
            </a:r>
            <a:r>
              <a:rPr 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paramètres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997386" y="3573806"/>
            <a:ext cx="41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69" y="2380130"/>
            <a:ext cx="1171575" cy="22456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7481044" y="3820988"/>
            <a:ext cx="41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81044" y="3338282"/>
            <a:ext cx="41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864297" y="3021249"/>
            <a:ext cx="1086317" cy="461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paramètres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895126" y="3728546"/>
            <a:ext cx="1086317" cy="461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r-LB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gles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34" idx="3"/>
          </p:cNvCxnSpPr>
          <p:nvPr/>
        </p:nvCxnSpPr>
        <p:spPr>
          <a:xfrm>
            <a:off x="8950614" y="3252082"/>
            <a:ext cx="623692" cy="31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3"/>
          </p:cNvCxnSpPr>
          <p:nvPr/>
        </p:nvCxnSpPr>
        <p:spPr>
          <a:xfrm flipV="1">
            <a:off x="8981443" y="3606504"/>
            <a:ext cx="539075" cy="352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9559722" y="3359449"/>
            <a:ext cx="1086317" cy="461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éation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d’un </a:t>
            </a:r>
            <a:r>
              <a:rPr 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classification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639178" y="3562451"/>
            <a:ext cx="41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056037" y="3331619"/>
            <a:ext cx="1086317" cy="461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du </a:t>
            </a:r>
            <a:r>
              <a:rPr 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941" y="3033617"/>
            <a:ext cx="942975" cy="3333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213" y="3002234"/>
            <a:ext cx="962025" cy="314325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9" idx="2"/>
          </p:cNvCxnSpPr>
          <p:nvPr/>
        </p:nvCxnSpPr>
        <p:spPr>
          <a:xfrm flipH="1">
            <a:off x="2506428" y="3848691"/>
            <a:ext cx="2" cy="55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18129" y="4401608"/>
            <a:ext cx="1828800" cy="8793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d’améliorer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rapport signal sur bruit et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élimination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 bruits.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>
            <a:stCxn id="40" idx="0"/>
          </p:cNvCxnSpPr>
          <p:nvPr/>
        </p:nvCxnSpPr>
        <p:spPr>
          <a:xfrm flipH="1" flipV="1">
            <a:off x="3990087" y="2528047"/>
            <a:ext cx="8139" cy="47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154980" y="1647913"/>
            <a:ext cx="1828800" cy="8793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Détection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Délimitation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et T.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473745" y="3844997"/>
            <a:ext cx="2" cy="55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85445" y="4425617"/>
            <a:ext cx="1828800" cy="8793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Fréquence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pics ,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entropie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Corrélation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,…..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9929204" y="3844997"/>
            <a:ext cx="2" cy="55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059146" y="4425617"/>
            <a:ext cx="1828800" cy="8793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apprentissage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supervisé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supervisée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453581" y="4401608"/>
            <a:ext cx="2" cy="55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38361" y="4953399"/>
            <a:ext cx="1828800" cy="8793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ligne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à un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vecteur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contenant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un label X, Y,…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11282875" y="2842372"/>
            <a:ext cx="8139" cy="47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141637" y="1935400"/>
            <a:ext cx="1828800" cy="8793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performance et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Etat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l’art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10176555" cy="5028920"/>
          </a:xfrm>
        </p:spPr>
        <p:txBody>
          <a:bodyPr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Nombreuses sont les bases de données: </a:t>
            </a:r>
          </a:p>
          <a:p>
            <a:pPr algn="just">
              <a:lnSpc>
                <a:spcPct val="200000"/>
              </a:lnSpc>
            </a:pP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MIT-BIH: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 base universelle qui contient 48 enregistrements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échantillonnés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 une fréquence de 360 Hz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d’une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durée d’une demi-heure sur deux voies (DII et V5). Elle a été collectée par des chercheurs afin d'être utilisée comme une référence pour la validation et la comparaison des algorithmes sur le signal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ECG parce qu’elle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contient un grand nombre de pathologies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cardiaques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Etat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l’art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04064"/>
            <a:ext cx="11352212" cy="5453936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</a:t>
            </a:r>
            <a:r>
              <a:rPr lang="fr-FR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Fibrillation auriculaire</a:t>
            </a:r>
            <a:r>
              <a:rPr lang="fr-FR" sz="22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fibrillation auriculaire est caractérisée par des battements cardiaques irréguliers. </a:t>
            </a:r>
            <a:b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 niveau des oreillettes le sang forme un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caillot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 passe vers les ventricules puis vers les artères cérébrales en causant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accident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vasculaire cérébral (AVC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</a:t>
            </a:r>
            <a:r>
              <a:rPr lang="fr-F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Fibrillation </a:t>
            </a:r>
            <a:r>
              <a:rPr lang="fr-FR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ventriculaire: </a:t>
            </a:r>
          </a:p>
          <a:p>
            <a:pPr algn="just">
              <a:lnSpc>
                <a:spcPct val="150000"/>
              </a:lnSpc>
            </a:pP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fibrillation ventriculaire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 l'arythmie cardiaque la plus grave. Les ventricules du cœur n’arrivent plus à se contracter, les pulsations sont très rapides et totalement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asynchrones. C’est 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soudain trouble de la fréquence cardiaque qui engage le </a:t>
            </a: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pronostique vital.</a:t>
            </a:r>
          </a:p>
          <a:p>
            <a:pPr algn="just">
              <a:lnSpc>
                <a:spcPct val="150000"/>
              </a:lnSpc>
            </a:pPr>
            <a: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b="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770</TotalTime>
  <Words>1289</Words>
  <Application>Microsoft Office PowerPoint</Application>
  <PresentationFormat>Widescreen</PresentationFormat>
  <Paragraphs>192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Tahoma</vt:lpstr>
      <vt:lpstr>Times New Roman</vt:lpstr>
      <vt:lpstr>Tohama</vt:lpstr>
      <vt:lpstr>Wingdings 3</vt:lpstr>
      <vt:lpstr>Wisp</vt:lpstr>
      <vt:lpstr>Présentation des avancements des travaux de thèse. </vt:lpstr>
      <vt:lpstr>Sommaire </vt:lpstr>
      <vt:lpstr>Introduction.</vt:lpstr>
      <vt:lpstr>Problématique.</vt:lpstr>
      <vt:lpstr>Etat de l’art  </vt:lpstr>
      <vt:lpstr>Etat de l’art</vt:lpstr>
      <vt:lpstr>Etat de l’art</vt:lpstr>
      <vt:lpstr>Etat de l’art</vt:lpstr>
      <vt:lpstr>Etat de l’art</vt:lpstr>
      <vt:lpstr>Etat de l’art: quelques modèles  </vt:lpstr>
      <vt:lpstr>Etat de l’art: quelques modèles  </vt:lpstr>
      <vt:lpstr>Article 1 </vt:lpstr>
      <vt:lpstr>Article 1 </vt:lpstr>
      <vt:lpstr>Article 1 </vt:lpstr>
      <vt:lpstr>Article 1 </vt:lpstr>
      <vt:lpstr>Article 2</vt:lpstr>
      <vt:lpstr>Article 2</vt:lpstr>
      <vt:lpstr>Article 2.</vt:lpstr>
      <vt:lpstr>Conclusion et perspective </vt:lpstr>
      <vt:lpstr>Références.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de thèse de doctorat</dc:title>
  <dc:creator>hp</dc:creator>
  <cp:lastModifiedBy>hp</cp:lastModifiedBy>
  <cp:revision>81</cp:revision>
  <dcterms:created xsi:type="dcterms:W3CDTF">2020-12-17T07:18:29Z</dcterms:created>
  <dcterms:modified xsi:type="dcterms:W3CDTF">2020-12-18T12:53:48Z</dcterms:modified>
</cp:coreProperties>
</file>