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8"/>
  </p:notesMasterIdLst>
  <p:sldIdLst>
    <p:sldId id="258" r:id="rId2"/>
    <p:sldId id="257" r:id="rId3"/>
    <p:sldId id="260" r:id="rId4"/>
    <p:sldId id="267" r:id="rId5"/>
    <p:sldId id="261" r:id="rId6"/>
    <p:sldId id="272" r:id="rId7"/>
    <p:sldId id="262" r:id="rId8"/>
    <p:sldId id="273" r:id="rId9"/>
    <p:sldId id="274" r:id="rId10"/>
    <p:sldId id="275" r:id="rId11"/>
    <p:sldId id="263" r:id="rId12"/>
    <p:sldId id="264" r:id="rId13"/>
    <p:sldId id="265" r:id="rId14"/>
    <p:sldId id="268" r:id="rId15"/>
    <p:sldId id="271" r:id="rId16"/>
    <p:sldId id="276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863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1306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E16272-617E-4DAF-98A7-1E249FC6E62B}" type="datetimeFigureOut">
              <a:rPr lang="en-US" smtClean="0"/>
              <a:pPr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3306E6-DC10-44A3-83DD-EDA3C03FF55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031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r>
              <a:rPr lang="en-US"/>
              <a:t>CS-FYP    Hamdard University </a:t>
            </a: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Project Name Here</a:t>
            </a: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7616952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48400" y="6400800"/>
            <a:ext cx="2514600" cy="304800"/>
          </a:xfrm>
          <a:solidFill>
            <a:srgbClr val="008000"/>
          </a:solidFill>
        </p:spPr>
        <p:txBody>
          <a:bodyPr/>
          <a:lstStyle>
            <a:lvl1pPr algn="r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1" y="6400800"/>
            <a:ext cx="5410200" cy="288925"/>
          </a:xfrm>
          <a:solidFill>
            <a:srgbClr val="F86308"/>
          </a:solidFill>
        </p:spPr>
        <p:txBody>
          <a:bodyPr/>
          <a:lstStyle>
            <a:lvl1pPr algn="l">
              <a:defRPr b="0"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1279524"/>
            <a:ext cx="533400" cy="244476"/>
          </a:xfrm>
          <a:solidFill>
            <a:srgbClr val="008000"/>
          </a:solidFill>
        </p:spPr>
        <p:txBody>
          <a:bodyPr>
            <a:noAutofit/>
          </a:bodyPr>
          <a:lstStyle>
            <a:lvl1pPr>
              <a:defRPr sz="18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buClr>
                <a:srgbClr val="008000"/>
              </a:buClr>
              <a:defRPr/>
            </a:lvl1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81000"/>
            <a:ext cx="732241" cy="638664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609600" y="1295400"/>
            <a:ext cx="8534400" cy="228600"/>
          </a:xfrm>
          <a:prstGeom prst="rect">
            <a:avLst/>
          </a:prstGeom>
          <a:solidFill>
            <a:srgbClr val="F86308"/>
          </a:solidFill>
          <a:ln>
            <a:solidFill>
              <a:srgbClr val="F8630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2599" y="2743200"/>
            <a:ext cx="6742113" cy="1676400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rgbClr val="00800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rgbClr val="F86308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solidFill>
            <a:srgbClr val="F86308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Project Name Here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3899346"/>
            <a:ext cx="1295400" cy="1129854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Footer Placeholder 13"/>
          <p:cNvSpPr txBox="1">
            <a:spLocks/>
          </p:cNvSpPr>
          <p:nvPr userDrawn="1"/>
        </p:nvSpPr>
        <p:spPr>
          <a:xfrm>
            <a:off x="609600" y="6400606"/>
            <a:ext cx="5421083" cy="365125"/>
          </a:xfrm>
          <a:prstGeom prst="rect">
            <a:avLst/>
          </a:prstGeom>
          <a:solidFill>
            <a:srgbClr val="F86308"/>
          </a:solidFill>
        </p:spPr>
        <p:txBody>
          <a:bodyPr vert="horz" anchor="ctr"/>
          <a:lstStyle>
            <a:defPPr>
              <a:defRPr lang="en-US"/>
            </a:defPPr>
            <a:lvl1pPr marL="0" algn="l" defTabSz="914400" rtl="0" eaLnBrk="1" latinLnBrk="0" hangingPunct="1">
              <a:defRPr kumimoji="0"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Project name here</a:t>
            </a:r>
            <a:endParaRPr lang="en-US" dirty="0"/>
          </a:p>
        </p:txBody>
      </p:sp>
      <p:sp>
        <p:nvSpPr>
          <p:cNvPr id="15" name="Date Placeholder 11"/>
          <p:cNvSpPr>
            <a:spLocks noGrp="1"/>
          </p:cNvSpPr>
          <p:nvPr>
            <p:ph type="dt" sz="half" idx="10"/>
          </p:nvPr>
        </p:nvSpPr>
        <p:spPr>
          <a:xfrm>
            <a:off x="6096000" y="6416675"/>
            <a:ext cx="2667000" cy="365125"/>
          </a:xfrm>
          <a:solidFill>
            <a:srgbClr val="008000"/>
          </a:solidFill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CS-FYP    Hamdard University 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r>
              <a:rPr lang="en-US"/>
              <a:t>CS-FYP    Hamdard University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r>
              <a:rPr lang="en-US"/>
              <a:t>Project Name Here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Project Name Here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r>
              <a:rPr lang="en-US"/>
              <a:t>CS-FYP    Hamdard University 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r>
              <a:rPr lang="en-US"/>
              <a:t>Project Name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CS-FYP    Hamdard University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/>
              <a:t>Project Name Here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9EBC64C3-3FC7-4C40-910B-2643F037F02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4436" y="2133600"/>
            <a:ext cx="6339563" cy="232011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04436" y="1066800"/>
            <a:ext cx="6339563" cy="1066800"/>
          </a:xfrm>
          <a:prstGeom prst="rect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HR System for Hiring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020076"/>
            <a:ext cx="5465618" cy="830997"/>
          </a:xfrm>
          <a:prstGeom prst="rect">
            <a:avLst/>
          </a:prstGeom>
          <a:solidFill>
            <a:srgbClr val="008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</a:rPr>
              <a:t>Department of Computing, FEST</a:t>
            </a:r>
          </a:p>
          <a:p>
            <a:pPr algn="ctr"/>
            <a:r>
              <a:rPr lang="en-US" sz="2800" dirty="0" err="1">
                <a:solidFill>
                  <a:schemeClr val="bg1"/>
                </a:solidFill>
              </a:rPr>
              <a:t>Hamdard</a:t>
            </a:r>
            <a:r>
              <a:rPr lang="en-US" sz="2800" baseline="0" dirty="0">
                <a:solidFill>
                  <a:schemeClr val="bg1"/>
                </a:solidFill>
              </a:rPr>
              <a:t> University </a:t>
            </a:r>
            <a:r>
              <a:rPr lang="en-US" sz="28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27" y="3124200"/>
            <a:ext cx="1572567" cy="13716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465618" y="4709278"/>
            <a:ext cx="3886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Muhammad Hassan (1669-2021)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Ramiz Shahnawaz (1678-2021)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Shayan Yar Khan (1889-2021) </a:t>
            </a:r>
          </a:p>
        </p:txBody>
      </p:sp>
      <p:sp>
        <p:nvSpPr>
          <p:cNvPr id="10" name="Isosceles Triangle 9"/>
          <p:cNvSpPr/>
          <p:nvPr/>
        </p:nvSpPr>
        <p:spPr>
          <a:xfrm flipV="1">
            <a:off x="2209800" y="1066800"/>
            <a:ext cx="1143000" cy="106680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0"/>
            <a:ext cx="2424622" cy="523220"/>
          </a:xfrm>
          <a:prstGeom prst="rect">
            <a:avLst/>
          </a:prstGeom>
          <a:solidFill>
            <a:srgbClr val="F86308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" pitchFamily="34" charset="0"/>
              </a:rPr>
              <a:t>FYP</a:t>
            </a:r>
          </a:p>
        </p:txBody>
      </p:sp>
      <p:sp>
        <p:nvSpPr>
          <p:cNvPr id="12" name="Isosceles Triangle 11"/>
          <p:cNvSpPr/>
          <p:nvPr/>
        </p:nvSpPr>
        <p:spPr>
          <a:xfrm flipV="1">
            <a:off x="4894118" y="6020076"/>
            <a:ext cx="1143000" cy="83792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D2C3DB-3F06-5756-86CD-37CD5986E495}"/>
              </a:ext>
            </a:extLst>
          </p:cNvPr>
          <p:cNvSpPr txBox="1"/>
          <p:nvPr/>
        </p:nvSpPr>
        <p:spPr>
          <a:xfrm>
            <a:off x="5240593" y="6006380"/>
            <a:ext cx="388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Mr. Aamir Hussain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Co-Supervisor: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Maaz Ahmed</a:t>
            </a:r>
          </a:p>
        </p:txBody>
      </p:sp>
    </p:spTree>
    <p:extLst>
      <p:ext uri="{BB962C8B-B14F-4D97-AF65-F5344CB8AC3E}">
        <p14:creationId xmlns:p14="http://schemas.microsoft.com/office/powerpoint/2010/main" val="2080624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AA226-518A-2354-A7FB-CDB20D42F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AE2E9-A575-3180-C230-8C3816BB6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C0623-18E7-24FF-B0BB-E3017E26D66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1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of Evolutionary Prototyping for the system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active collaboration among the team and stakeholders.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a working model early, allowing stakeholders to visualize progress.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the development of a scalable and robust system aligned with future goals, such as evolving into a startup.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E00E1-EB4F-4F4B-9A67-350F342B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HR System for Hiring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DCCA7-DAD5-01E5-9419-E83CC321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E603CA-D7C7-B708-3830-98367E6D3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063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Project Plan 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9B71DB56-E851-9609-16CE-1B3E6749EE4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824" y="1562100"/>
            <a:ext cx="7340600" cy="4631326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HR System for Hiring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54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Budget / Costing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2102A8D-A03F-570C-4D1D-EEA40646A60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5" y="1774825"/>
            <a:ext cx="6362700" cy="4146550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HR System for Hiring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16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FYP  Deliverables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Evaluation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SRS Document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Front-End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 Back-End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FYP1 Report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Evaluation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CV sorting functionality (AI based)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based scenario testing functionality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Interview scheduling functionality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FYP Final Report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HR System for Hiring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42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254B5-0E0D-E7DA-AAA7-93779CCAE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A595-0BE1-0916-7B58-3573ADF58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C9D91-A2C5-4CFA-68B5-ED67D813EEA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hiring industry plays a vital role in organizational success but often suffers from inefficiencies. Manual resume screening can consume up to 23% of hiring time, while a lack of structured assessment tools contributes to biased decisions. Automation shows promise—technologies like CV screening and candidate ranking can reduce hiring timelines by up to 40%. However, a key challenge remains: developing platforms that are both comprehensive and user-friendly.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3D2C2-53FC-8CD8-BAB4-05A87E3D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HR System for Hiring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58433C-3C21-EAC2-80B7-7F921FB19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089FE8-FB93-D0E9-D495-2CE1E321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61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78C6B-27BC-7FC4-1A06-8C044B48B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A5DA0-0662-E19B-FBEE-BE8105A0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Plan &amp; Test Cases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FFA9147-F532-45E3-8552-9B8EA7F9D6FA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2038978924"/>
              </p:ext>
            </p:extLst>
          </p:nvPr>
        </p:nvGraphicFramePr>
        <p:xfrm>
          <a:off x="612775" y="1752600"/>
          <a:ext cx="8153400" cy="441960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30680">
                  <a:extLst>
                    <a:ext uri="{9D8B030D-6E8A-4147-A177-3AD203B41FA5}">
                      <a16:colId xmlns:a16="http://schemas.microsoft.com/office/drawing/2014/main" val="188089791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3570594356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3314515109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2248189275"/>
                    </a:ext>
                  </a:extLst>
                </a:gridCol>
                <a:gridCol w="1630680">
                  <a:extLst>
                    <a:ext uri="{9D8B030D-6E8A-4147-A177-3AD203B41FA5}">
                      <a16:colId xmlns:a16="http://schemas.microsoft.com/office/drawing/2014/main" val="1650301961"/>
                    </a:ext>
                  </a:extLst>
                </a:gridCol>
              </a:tblGrid>
              <a:tr h="3994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S.No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Description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Test Engineer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Start Date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End Date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0640372"/>
                  </a:ext>
                </a:extLst>
              </a:tr>
              <a:tr h="3994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Candidate Login Screen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Muhammad Hassan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15-Nov-2024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15-Nov-2024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9678270"/>
                  </a:ext>
                </a:extLst>
              </a:tr>
              <a:tr h="3994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Candidate Dashboard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Muhammad Hassan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2-DEC-2024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2-DEC-2024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3842438"/>
                  </a:ext>
                </a:extLst>
              </a:tr>
              <a:tr h="3994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Job Application Screen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Muhammad Hassan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5-DEC-2024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5-DEC-2024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1453143"/>
                  </a:ext>
                </a:extLst>
              </a:tr>
              <a:tr h="3994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HR Login Screen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Muhammad Hassan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15-Nov-2024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15-Nov-2024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3517541"/>
                  </a:ext>
                </a:extLst>
              </a:tr>
              <a:tr h="824346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HR Dashboard (CV Sorting)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Muhammad Hassan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19-Mar-2025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19-Mar-2025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7177922"/>
                  </a:ext>
                </a:extLst>
              </a:tr>
              <a:tr h="3994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6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Assessment Creation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Muhammad Hassan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3-Apr-2025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3-Apr-2025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6557030"/>
                  </a:ext>
                </a:extLst>
              </a:tr>
              <a:tr h="3994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7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Company Login Screen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Muhammad Hassan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15-Nov-2024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15-Nov-2024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4741463"/>
                  </a:ext>
                </a:extLst>
              </a:tr>
              <a:tr h="3994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8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Job Posting Screen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Muhammad Hassan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29-Nov-2024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29-Nov-2024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9796239"/>
                  </a:ext>
                </a:extLst>
              </a:tr>
              <a:tr h="3994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9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AI Shortlisting Report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Muhammad Hassan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>
                          <a:effectLst/>
                        </a:rPr>
                        <a:t>27-May-2025</a:t>
                      </a:r>
                      <a:endParaRPr lang="en-US" sz="12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 kern="100" dirty="0">
                          <a:effectLst/>
                        </a:rPr>
                        <a:t>27-May-2025</a:t>
                      </a:r>
                      <a:endParaRPr lang="en-US" sz="12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6827701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190C4-3FAE-133E-553B-679A096AF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HR System for Hiring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90A686-A57E-889C-FFFC-EFA8B2998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E58C66E-4400-01CD-BDDA-A884FA3B8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140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F95CB0-D8CB-C2C5-D6C5-80F9E191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AF296A-7AA7-F78B-4D8B-36EEEB1FB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/>
              <a:t>Hr</a:t>
            </a:r>
            <a:r>
              <a:rPr lang="en-US" dirty="0"/>
              <a:t> System for Hiring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D04DE-62CA-7875-BD0B-BF91D2EE1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C64C3-3FC7-4C40-910B-2643F037F02C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AF65861-A76E-ACA7-B4B1-DFD58ADC526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87425" y="1974850"/>
            <a:ext cx="74041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82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Problem Statement </a:t>
            </a:r>
          </a:p>
          <a:p>
            <a:r>
              <a:rPr lang="en-US" dirty="0">
                <a:solidFill>
                  <a:srgbClr val="FF0000"/>
                </a:solidFill>
              </a:rPr>
              <a:t>Objective</a:t>
            </a:r>
          </a:p>
          <a:p>
            <a:r>
              <a:rPr lang="en-US" dirty="0">
                <a:solidFill>
                  <a:srgbClr val="FF0000"/>
                </a:solidFill>
              </a:rPr>
              <a:t>FYP Scope</a:t>
            </a:r>
          </a:p>
          <a:p>
            <a:r>
              <a:rPr lang="en-US" dirty="0">
                <a:solidFill>
                  <a:srgbClr val="FF0000"/>
                </a:solidFill>
              </a:rPr>
              <a:t>Our methodology</a:t>
            </a:r>
          </a:p>
          <a:p>
            <a:r>
              <a:rPr lang="en-US" dirty="0">
                <a:solidFill>
                  <a:srgbClr val="FF0000"/>
                </a:solidFill>
              </a:rPr>
              <a:t>Our Project Plan (Time lines)</a:t>
            </a:r>
          </a:p>
          <a:p>
            <a:r>
              <a:rPr lang="en-US" dirty="0">
                <a:solidFill>
                  <a:srgbClr val="FF0000"/>
                </a:solidFill>
              </a:rPr>
              <a:t>Budget / Costing (if any)</a:t>
            </a:r>
          </a:p>
          <a:p>
            <a:r>
              <a:rPr lang="en-US" dirty="0">
                <a:solidFill>
                  <a:srgbClr val="FF0000"/>
                </a:solidFill>
              </a:rPr>
              <a:t>FYP Deliverables </a:t>
            </a:r>
          </a:p>
          <a:p>
            <a:r>
              <a:rPr lang="en-US" dirty="0"/>
              <a:t>Literature Review</a:t>
            </a:r>
          </a:p>
          <a:p>
            <a:r>
              <a:rPr lang="en-US" dirty="0"/>
              <a:t>Test Plan &amp; Test Cases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HR for </a:t>
            </a:r>
            <a:r>
              <a:rPr lang="en-US" dirty="0" err="1"/>
              <a:t>HiringSystem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81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hiring process in today's workplace frequently requires 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 amount of manual labor, from collecting resumes to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shortlisting applicants and setting up interviews. This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time-consuming procedure may result in higher expenses,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hiring periods, and inefficiencies.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Candidates and HR personnel struggle to go through numerous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resumes and companies often waste time and manpower trying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find the best fit for open positions. As a result, Candidates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struggle with the lack of visibility and opportunities, HR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personnel are left with little time to focus on other tasks, and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companies lack the resources to effectively hire top talent.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HR System for Hiring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2743200"/>
            <a:ext cx="8153400" cy="1981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efficient, system that connects candidates with job opportunities, facilitates HR tasks, simplifies the hiring process for organizations and improve candidate management efficiency.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HR System for Hiring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122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FYP Scope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significant elements will be a part of the project.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overall efficiency of HR processes and procedures.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Simplifying and optimizing hiring processes.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organization to manage job openings, hire HR professionals, and automate shortlisting.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HR professionals and Organizations to conduct assessments and schedule interviews.</a:t>
            </a:r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candidates to apply for jobs, give assessment, and attend interviews.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HR System for Hiring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69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8BA24-48F8-CA1C-7957-F0C0A4624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6C728-DF14-1739-B1D8-08A2DCC2C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FYP Scope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3BA0C-1B98-B552-6F99-A6070CD550A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Scope: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agreement between HR professionals and companies.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Candidate evaluation based on non-quantifiable criteria (such as cultural fit).</a:t>
            </a:r>
          </a:p>
          <a:p>
            <a:pPr lv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AI-powered hiring techniques beyond defined requirements.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Assumptions and Dependencies: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Availability of qualified interviewers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 video conferencing and recording capabilities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Timely feedback and cooperation from clients and candidates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Constraints: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initial budget and resources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Tight development timeline for MVP launch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challenges in scaling the platform quickly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71F660-F809-8844-BCD0-608794787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HR System for Hiring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CEB34-CEC6-3FD4-CFB2-98452286D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5151704-08D4-F48B-AB47-9EFFDB98A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65801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Methodology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Evolutionary Prototyping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has been adopted for the development of HR System to ensure a user-centered, flexible, and iterative process. This approach allows the system to evolve over time based on continuous feedback and refinement, ultimately aligning with the users’ needs and project objectives.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Evolutionary Prototyping?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User-Centric Approach: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 feedback is continuously integrated, ensuring the system meets user expectations (candidates, HRs, organizations).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incremental development, enabling modifications at any stage of the project.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Mitigation: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Identifies and addresses potential issues early in the development process.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Improved Quality: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testing and validation ensure a reliable and effective final product.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HR System for Hiring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37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927508-DA91-755A-929D-5D3666D88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54358-C35C-C7DA-6AFB-8BA7B2E12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7AD21-E188-364C-18B6-B8AB40D0AB6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1" y="1752600"/>
            <a:ext cx="8153400" cy="4495800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Steps in Evolutionary Prototyping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 and Initial Prototype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 interviews and surveys with potential users to identify core functionalities.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a basic prototype focusing on essential features such as login, CV submission, and job posting.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Development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functionalities, such as automated shortlisting and scenario-based testing, are integrated iteratively.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from mock users is collected and included at each stage.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7CCAA9-C30A-958D-A895-84EDF993E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HR System for Hiring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7BEB4-E5E9-2A19-58FD-39049D6F6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16D4A0B-4665-9BE5-8D27-69E54207D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90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B923D-1CE1-76EE-1AB6-6E846FD99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5D87B-7EF4-2192-9AA1-61965FEF9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Methodology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A73FA-FE66-1996-6116-4A9C3EC1BE0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609601" y="1752600"/>
            <a:ext cx="81534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Testing and Refinement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Regular testing cycles (unit testing, integration testing, and user acceptance testing) are conducted.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issues are resolved, and the system is fine-tuned for optimal performance.</a:t>
            </a: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Final Prototype and Deployment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near-complete system is tested thoroughly and prepared for the final demonstration.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is deployed for broader use while maintaining flexibility for future updates.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860348-1711-F3B0-B88A-CDCA9F619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HR System for Hiring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2A992D-3DE0-7ED6-E1EC-6E0B036F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62500" lnSpcReduction="20000"/>
          </a:bodyPr>
          <a:lstStyle/>
          <a:p>
            <a:fld id="{9EBC64C3-3FC7-4C40-910B-2643F037F02C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92F19180-996E-9A5E-6BCC-5FA09C260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CS-FYP    Hamdard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794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1915</TotalTime>
  <Words>1005</Words>
  <Application>Microsoft Office PowerPoint</Application>
  <PresentationFormat>On-screen Show (4:3)</PresentationFormat>
  <Paragraphs>192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Times New Roman</vt:lpstr>
      <vt:lpstr>Tw Cen MT</vt:lpstr>
      <vt:lpstr>Wingdings</vt:lpstr>
      <vt:lpstr>Wingdings 2</vt:lpstr>
      <vt:lpstr>Median</vt:lpstr>
      <vt:lpstr>PowerPoint Presentation</vt:lpstr>
      <vt:lpstr>Summary </vt:lpstr>
      <vt:lpstr>Problem Statement </vt:lpstr>
      <vt:lpstr>Objective</vt:lpstr>
      <vt:lpstr>FYP Scope </vt:lpstr>
      <vt:lpstr>FYP Scope </vt:lpstr>
      <vt:lpstr>Our Methodology </vt:lpstr>
      <vt:lpstr>Our Methodology </vt:lpstr>
      <vt:lpstr>Our Methodology </vt:lpstr>
      <vt:lpstr>Our Methodology </vt:lpstr>
      <vt:lpstr>Our Project Plan  </vt:lpstr>
      <vt:lpstr>Budget / Costing </vt:lpstr>
      <vt:lpstr>FYP  Deliverables </vt:lpstr>
      <vt:lpstr>Literature Review</vt:lpstr>
      <vt:lpstr>Test Plan &amp; Test Cases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Asad Ur Rehman</dc:creator>
  <cp:lastModifiedBy>Ramiz Shahnawaz</cp:lastModifiedBy>
  <cp:revision>48</cp:revision>
  <dcterms:created xsi:type="dcterms:W3CDTF">2015-09-23T05:32:20Z</dcterms:created>
  <dcterms:modified xsi:type="dcterms:W3CDTF">2025-07-07T17:15:09Z</dcterms:modified>
</cp:coreProperties>
</file>