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3" r:id="rId4"/>
    <p:sldId id="264" r:id="rId5"/>
    <p:sldId id="281" r:id="rId6"/>
    <p:sldId id="280" r:id="rId7"/>
    <p:sldId id="279" r:id="rId8"/>
    <p:sldId id="278" r:id="rId9"/>
    <p:sldId id="277" r:id="rId10"/>
    <p:sldId id="276" r:id="rId11"/>
    <p:sldId id="275" r:id="rId12"/>
    <p:sldId id="27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9"/>
    <p:restoredTop sz="94683"/>
  </p:normalViewPr>
  <p:slideViewPr>
    <p:cSldViewPr snapToGrid="0" snapToObjects="1">
      <p:cViewPr>
        <p:scale>
          <a:sx n="84" d="100"/>
          <a:sy n="84" d="100"/>
        </p:scale>
        <p:origin x="136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F661-0B70-1041-9ACE-2298B47CAF3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76C2-E7CE-3843-96EA-5E50C282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B65-D8B1-674C-B6FC-151BB7DA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9F42E-A1EA-5649-A252-F839EDB6D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5DB7-749D-8E4D-AABC-A57539F2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952-CAC6-CF4D-9465-A154BD8714F1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8056-F7C9-C346-937F-80DABDF6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54CF-D2B9-4E47-A08A-30E1951F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FF83-ED77-7741-BE25-CE42273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61477-057F-5146-8618-6A2783FC2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AB49-173A-6A4C-A5C4-422C2D3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7D79-07F1-A141-BEDE-29F7891368E6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162A-4BB9-8646-B4B0-2C91C9F9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3C47-33A5-354B-9558-EC7538A5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D792A-B4E4-F54C-8D74-F278FE485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6236-9916-E548-8C41-1F63AEFB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037B-1C74-CD42-AA60-45A64B83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2B29-33BD-204B-8540-FAAA97736DF5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8F37-D17E-914F-8151-34289E3E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1DE6-FC13-4B40-9361-898E543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19F6-6B69-6449-8793-62050B85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419D-6F86-5E42-9956-B5FD2EA1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177A-F813-374C-AAC8-7B581C98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688-8491-3043-A4B5-7828E86AFA54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3653-0FB6-C044-9931-652D82C9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60D0-9F72-524E-ADAD-5F2CA3E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157-AF6A-974E-AEF6-FF0D6301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DDC20-491B-F646-9945-4CCE20B7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A33E-3888-774E-82ED-1CEF541F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549-CB4E-0441-83D6-CA78B36D78CD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A843-7B67-0049-A597-DB71CBB9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4D31-9B12-074E-808B-5AF4BF7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3CFF-DC44-6D46-B6B6-9F9B857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E9D7-16F8-5948-8A03-1878F863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76618-A202-0A42-A5F9-0E0F202A8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6EC79-9A22-074D-8112-1A2F14B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C1F8-7152-7E40-889E-24790B84D901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DEB9-A845-2F48-9792-1FA95B82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E10F-5A94-774E-9A9F-5AAC02E4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3E2-D352-4F4A-85A2-8593D01F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E9546-4C6D-954D-8A59-92C63EB6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5EE5-C7B7-294D-986A-9D8519930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15E53-064C-AD44-80D1-7063C7E1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DD5A-F541-C44E-8273-AA92A258C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F754B-6600-CD41-B97F-841A65B2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BD15-09A4-0C4C-8C9E-0CBBBB7D8FCB}" type="datetime1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C7424-FC99-B841-B815-B0043C15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FCFE5-EF10-4C4F-891A-BD61C58E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310-7973-2248-A0EF-AA4250AD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B7E80-797C-B640-85C5-F5955CD8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1CC-7D62-C14A-9BB5-18A924F2BF6F}" type="datetime1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AF0C4-CC01-6A4B-B2EF-C1694FDF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C7F-2703-E245-8239-E081600D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18052-59AE-2844-9C9F-5D552C98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313B-6D99-7143-B70F-8E0BA3F4CF12}" type="datetime1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CCD1-6E69-C54A-9E06-458C5C37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02E25-61C7-694D-BD9F-6D878313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61D-37AC-2341-9527-E3F4409E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CA94-6E19-B345-83C6-D914029C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1700B-6DFC-994D-9C17-87E1F38E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768A-042B-F741-BA91-82BC4B1D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BC3-F0E0-9D4E-928C-73ADB3AEA8C5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510C-8551-0344-944C-13B0E099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4BD47-BF70-D24E-874C-1E15D63D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8F1-1DE6-C546-83B3-C1FE0B46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D5FEF-3FD1-2E49-A8D9-D233AA382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1F896-8250-1640-9504-5040AC75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B9AB6-9248-7043-AC84-3AA77A50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045A-0214-F149-9248-5D63F084EB99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DB96-0E08-F746-92AF-6AEC1E8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FA5E-04BC-294F-B71F-CD92A7C3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B1AE5-E8C4-0E43-81EA-3524DD98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96F9-6D9F-9F47-B54B-7B47FEA7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0F61-B9C8-1A4D-820B-E3B45E490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6B7D-D171-1642-ABAA-377D5C8C8D22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C04-9A0C-0647-B214-E94A09E2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2013-EEEC-A14C-8347-F3C786667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7F6-994F-6447-8DF3-A70D1657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C103-3B37-9845-B639-CFB54217F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DRP Pipeline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DDAFB-CC38-BB49-BC41-A1FC95460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Hassan Siddiqui, Paul Price, Robert Lupton, Craig Loomis</a:t>
            </a:r>
          </a:p>
          <a:p>
            <a:r>
              <a:rPr lang="en-US" dirty="0"/>
              <a:t>Princeton University</a:t>
            </a:r>
          </a:p>
          <a:p>
            <a:r>
              <a:rPr lang="en-US" dirty="0"/>
              <a:t>PFS-DRP-PRU030003-01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3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A1043-7810-3A4A-9D39-869EC6532F0A}"/>
              </a:ext>
            </a:extLst>
          </p:cNvPr>
          <p:cNvGrpSpPr/>
          <p:nvPr/>
        </p:nvGrpSpPr>
        <p:grpSpPr>
          <a:xfrm>
            <a:off x="5548862" y="1371481"/>
            <a:ext cx="2428727" cy="3206624"/>
            <a:chOff x="5286682" y="1023631"/>
            <a:chExt cx="2428727" cy="3206624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4C83E97D-A8AB-1E49-BD5F-608E1AC4A875}"/>
                </a:ext>
              </a:extLst>
            </p:cNvPr>
            <p:cNvSpPr/>
            <p:nvPr/>
          </p:nvSpPr>
          <p:spPr>
            <a:xfrm>
              <a:off x="6206674" y="1023631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62830B-2A59-D34C-9723-C2D40AA47D8F}"/>
                </a:ext>
              </a:extLst>
            </p:cNvPr>
            <p:cNvSpPr/>
            <p:nvPr/>
          </p:nvSpPr>
          <p:spPr>
            <a:xfrm>
              <a:off x="5286682" y="1629715"/>
              <a:ext cx="2428727" cy="26005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DRP-8.0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2D PSF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telluric 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sky subtraction (to 1% TBC error level)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performance improvement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quick DRP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2FDE5-AF7E-4D42-BD73-0BDD2F1E9F13}"/>
              </a:ext>
            </a:extLst>
          </p:cNvPr>
          <p:cNvGrpSpPr/>
          <p:nvPr/>
        </p:nvGrpSpPr>
        <p:grpSpPr>
          <a:xfrm>
            <a:off x="7433787" y="1356131"/>
            <a:ext cx="1685552" cy="4949659"/>
            <a:chOff x="7433787" y="1023629"/>
            <a:chExt cx="1685552" cy="4949659"/>
          </a:xfrm>
        </p:grpSpPr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4CB8131D-A509-434F-ABB0-2DB422488DFC}"/>
                </a:ext>
              </a:extLst>
            </p:cNvPr>
            <p:cNvSpPr/>
            <p:nvPr/>
          </p:nvSpPr>
          <p:spPr>
            <a:xfrm>
              <a:off x="8034247" y="1023629"/>
              <a:ext cx="484632" cy="356226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EA5C5E-1460-D64B-8751-CE0A0BAAD61C}"/>
                </a:ext>
              </a:extLst>
            </p:cNvPr>
            <p:cNvSpPr/>
            <p:nvPr/>
          </p:nvSpPr>
          <p:spPr>
            <a:xfrm>
              <a:off x="7433787" y="4328525"/>
              <a:ext cx="1685552" cy="164476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DRP-9.0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sky subtraction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376650"/>
            <a:ext cx="2319866" cy="5202273"/>
            <a:chOff x="3111851" y="1044148"/>
            <a:chExt cx="2319866" cy="5202273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291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quick DRP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360163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combined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4CDCE6-0D93-FD4B-9087-66B88C42CC31}"/>
              </a:ext>
            </a:extLst>
          </p:cNvPr>
          <p:cNvGrpSpPr/>
          <p:nvPr/>
        </p:nvGrpSpPr>
        <p:grpSpPr>
          <a:xfrm>
            <a:off x="3589739" y="32910"/>
            <a:ext cx="634823" cy="528612"/>
            <a:chOff x="4970187" y="25451"/>
            <a:chExt cx="923060" cy="52861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EDEBD5B-391C-B841-A734-2894518CF9D7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SM1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A4C1EDC-A380-084A-98DD-AE7A5EA2B08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5431718" y="427451"/>
              <a:ext cx="0" cy="1266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649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A1043-7810-3A4A-9D39-869EC6532F0A}"/>
              </a:ext>
            </a:extLst>
          </p:cNvPr>
          <p:cNvGrpSpPr/>
          <p:nvPr/>
        </p:nvGrpSpPr>
        <p:grpSpPr>
          <a:xfrm>
            <a:off x="5548862" y="1371481"/>
            <a:ext cx="2428727" cy="3206624"/>
            <a:chOff x="5286682" y="1023631"/>
            <a:chExt cx="2428727" cy="3206624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4C83E97D-A8AB-1E49-BD5F-608E1AC4A875}"/>
                </a:ext>
              </a:extLst>
            </p:cNvPr>
            <p:cNvSpPr/>
            <p:nvPr/>
          </p:nvSpPr>
          <p:spPr>
            <a:xfrm>
              <a:off x="6206674" y="1023631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62830B-2A59-D34C-9723-C2D40AA47D8F}"/>
                </a:ext>
              </a:extLst>
            </p:cNvPr>
            <p:cNvSpPr/>
            <p:nvPr/>
          </p:nvSpPr>
          <p:spPr>
            <a:xfrm>
              <a:off x="5286682" y="1629715"/>
              <a:ext cx="2428727" cy="26005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DRP-8.0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2D PSF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telluric 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sky subtraction (to 1% TBC error level)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performance improvement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quick DRP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2FDE5-AF7E-4D42-BD73-0BDD2F1E9F13}"/>
              </a:ext>
            </a:extLst>
          </p:cNvPr>
          <p:cNvGrpSpPr/>
          <p:nvPr/>
        </p:nvGrpSpPr>
        <p:grpSpPr>
          <a:xfrm>
            <a:off x="7433787" y="1356131"/>
            <a:ext cx="1685552" cy="4949659"/>
            <a:chOff x="7433787" y="1023629"/>
            <a:chExt cx="1685552" cy="4949659"/>
          </a:xfrm>
        </p:grpSpPr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4CB8131D-A509-434F-ABB0-2DB422488DFC}"/>
                </a:ext>
              </a:extLst>
            </p:cNvPr>
            <p:cNvSpPr/>
            <p:nvPr/>
          </p:nvSpPr>
          <p:spPr>
            <a:xfrm>
              <a:off x="8034247" y="1023629"/>
              <a:ext cx="484632" cy="356226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EA5C5E-1460-D64B-8751-CE0A0BAAD61C}"/>
                </a:ext>
              </a:extLst>
            </p:cNvPr>
            <p:cNvSpPr/>
            <p:nvPr/>
          </p:nvSpPr>
          <p:spPr>
            <a:xfrm>
              <a:off x="7433787" y="4328525"/>
              <a:ext cx="1685552" cy="164476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DRP-9.0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sky subtraction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5320D0-5FB5-BE46-96AE-0BCEF515AB8C}"/>
              </a:ext>
            </a:extLst>
          </p:cNvPr>
          <p:cNvGrpSpPr/>
          <p:nvPr/>
        </p:nvGrpSpPr>
        <p:grpSpPr>
          <a:xfrm>
            <a:off x="8788136" y="1356132"/>
            <a:ext cx="1685552" cy="2975716"/>
            <a:chOff x="8788136" y="1023630"/>
            <a:chExt cx="1685552" cy="2975716"/>
          </a:xfrm>
        </p:grpSpPr>
        <p:sp>
          <p:nvSpPr>
            <p:cNvPr id="22" name="Up Arrow 21">
              <a:extLst>
                <a:ext uri="{FF2B5EF4-FFF2-40B4-BE49-F238E27FC236}">
                  <a16:creationId xmlns:a16="http://schemas.microsoft.com/office/drawing/2014/main" id="{0471CB86-C1C1-8242-80CA-10F8FFA6AF86}"/>
                </a:ext>
              </a:extLst>
            </p:cNvPr>
            <p:cNvSpPr/>
            <p:nvPr/>
          </p:nvSpPr>
          <p:spPr>
            <a:xfrm>
              <a:off x="9444067" y="1023630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EB0C57F-5950-CE45-A09D-D1276534C76C}"/>
                </a:ext>
              </a:extLst>
            </p:cNvPr>
            <p:cNvSpPr/>
            <p:nvPr/>
          </p:nvSpPr>
          <p:spPr>
            <a:xfrm>
              <a:off x="8788136" y="1556882"/>
              <a:ext cx="1685552" cy="24424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DRP-10.0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Sky sub to 0.5% level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Refactoring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improvements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376650"/>
            <a:ext cx="2319866" cy="5202273"/>
            <a:chOff x="3111851" y="1044148"/>
            <a:chExt cx="2319866" cy="5202273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291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quick DRP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360163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combined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4CDCE6-0D93-FD4B-9087-66B88C42CC31}"/>
              </a:ext>
            </a:extLst>
          </p:cNvPr>
          <p:cNvGrpSpPr/>
          <p:nvPr/>
        </p:nvGrpSpPr>
        <p:grpSpPr>
          <a:xfrm>
            <a:off x="3589739" y="32910"/>
            <a:ext cx="634823" cy="528612"/>
            <a:chOff x="4970187" y="25451"/>
            <a:chExt cx="923060" cy="52861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EDEBD5B-391C-B841-A734-2894518CF9D7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SM1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A4C1EDC-A380-084A-98DD-AE7A5EA2B08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5431718" y="427451"/>
              <a:ext cx="0" cy="1266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36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A1043-7810-3A4A-9D39-869EC6532F0A}"/>
              </a:ext>
            </a:extLst>
          </p:cNvPr>
          <p:cNvGrpSpPr/>
          <p:nvPr/>
        </p:nvGrpSpPr>
        <p:grpSpPr>
          <a:xfrm>
            <a:off x="5548862" y="1371481"/>
            <a:ext cx="2428727" cy="3206624"/>
            <a:chOff x="5286682" y="1023631"/>
            <a:chExt cx="2428727" cy="3206624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4C83E97D-A8AB-1E49-BD5F-608E1AC4A875}"/>
                </a:ext>
              </a:extLst>
            </p:cNvPr>
            <p:cNvSpPr/>
            <p:nvPr/>
          </p:nvSpPr>
          <p:spPr>
            <a:xfrm>
              <a:off x="6206674" y="1023631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62830B-2A59-D34C-9723-C2D40AA47D8F}"/>
                </a:ext>
              </a:extLst>
            </p:cNvPr>
            <p:cNvSpPr/>
            <p:nvPr/>
          </p:nvSpPr>
          <p:spPr>
            <a:xfrm>
              <a:off x="5286682" y="1629715"/>
              <a:ext cx="2428727" cy="26005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DRP-8.0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2D PSF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telluric 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sky subtraction (to 1% TBC error level)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performance improvement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quick DRP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2FDE5-AF7E-4D42-BD73-0BDD2F1E9F13}"/>
              </a:ext>
            </a:extLst>
          </p:cNvPr>
          <p:cNvGrpSpPr/>
          <p:nvPr/>
        </p:nvGrpSpPr>
        <p:grpSpPr>
          <a:xfrm>
            <a:off x="7433787" y="1356131"/>
            <a:ext cx="1685552" cy="4949659"/>
            <a:chOff x="7433787" y="1023629"/>
            <a:chExt cx="1685552" cy="4949659"/>
          </a:xfrm>
        </p:grpSpPr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4CB8131D-A509-434F-ABB0-2DB422488DFC}"/>
                </a:ext>
              </a:extLst>
            </p:cNvPr>
            <p:cNvSpPr/>
            <p:nvPr/>
          </p:nvSpPr>
          <p:spPr>
            <a:xfrm>
              <a:off x="8034247" y="1023629"/>
              <a:ext cx="484632" cy="356226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EA5C5E-1460-D64B-8751-CE0A0BAAD61C}"/>
                </a:ext>
              </a:extLst>
            </p:cNvPr>
            <p:cNvSpPr/>
            <p:nvPr/>
          </p:nvSpPr>
          <p:spPr>
            <a:xfrm>
              <a:off x="7433787" y="4328525"/>
              <a:ext cx="1685552" cy="164476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DRP-9.0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sky subtraction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5320D0-5FB5-BE46-96AE-0BCEF515AB8C}"/>
              </a:ext>
            </a:extLst>
          </p:cNvPr>
          <p:cNvGrpSpPr/>
          <p:nvPr/>
        </p:nvGrpSpPr>
        <p:grpSpPr>
          <a:xfrm>
            <a:off x="8788136" y="1356132"/>
            <a:ext cx="1685552" cy="2975716"/>
            <a:chOff x="8788136" y="1023630"/>
            <a:chExt cx="1685552" cy="2975716"/>
          </a:xfrm>
        </p:grpSpPr>
        <p:sp>
          <p:nvSpPr>
            <p:cNvPr id="22" name="Up Arrow 21">
              <a:extLst>
                <a:ext uri="{FF2B5EF4-FFF2-40B4-BE49-F238E27FC236}">
                  <a16:creationId xmlns:a16="http://schemas.microsoft.com/office/drawing/2014/main" id="{0471CB86-C1C1-8242-80CA-10F8FFA6AF86}"/>
                </a:ext>
              </a:extLst>
            </p:cNvPr>
            <p:cNvSpPr/>
            <p:nvPr/>
          </p:nvSpPr>
          <p:spPr>
            <a:xfrm>
              <a:off x="9444067" y="1023630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EB0C57F-5950-CE45-A09D-D1276534C76C}"/>
                </a:ext>
              </a:extLst>
            </p:cNvPr>
            <p:cNvSpPr/>
            <p:nvPr/>
          </p:nvSpPr>
          <p:spPr>
            <a:xfrm>
              <a:off x="8788136" y="1556882"/>
              <a:ext cx="1685552" cy="24424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DRP-10.0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Sky sub to 0.5% level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Missing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Refactoring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improvements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6026A4-7234-124F-8976-EB7A56DB8631}"/>
              </a:ext>
            </a:extLst>
          </p:cNvPr>
          <p:cNvGrpSpPr/>
          <p:nvPr/>
        </p:nvGrpSpPr>
        <p:grpSpPr>
          <a:xfrm>
            <a:off x="10605013" y="1356131"/>
            <a:ext cx="1481503" cy="1895065"/>
            <a:chOff x="10605013" y="1023629"/>
            <a:chExt cx="1481503" cy="1895065"/>
          </a:xfrm>
        </p:grpSpPr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C06E735D-2F66-AA4F-B668-9A2D97CBD1A7}"/>
                </a:ext>
              </a:extLst>
            </p:cNvPr>
            <p:cNvSpPr/>
            <p:nvPr/>
          </p:nvSpPr>
          <p:spPr>
            <a:xfrm>
              <a:off x="11001425" y="1023629"/>
              <a:ext cx="484632" cy="102245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584DD5-A4BD-2F44-A1E1-3F0BE47B9E46}"/>
                </a:ext>
              </a:extLst>
            </p:cNvPr>
            <p:cNvSpPr/>
            <p:nvPr/>
          </p:nvSpPr>
          <p:spPr>
            <a:xfrm>
              <a:off x="10605013" y="1574300"/>
              <a:ext cx="1481503" cy="13443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DRP-11.0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TBW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376650"/>
            <a:ext cx="2319866" cy="5202273"/>
            <a:chOff x="3111851" y="1044148"/>
            <a:chExt cx="2319866" cy="5202273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291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quick DRP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360163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combined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4CDCE6-0D93-FD4B-9087-66B88C42CC31}"/>
              </a:ext>
            </a:extLst>
          </p:cNvPr>
          <p:cNvGrpSpPr/>
          <p:nvPr/>
        </p:nvGrpSpPr>
        <p:grpSpPr>
          <a:xfrm>
            <a:off x="3589739" y="32910"/>
            <a:ext cx="634823" cy="528612"/>
            <a:chOff x="4970187" y="25451"/>
            <a:chExt cx="923060" cy="52861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EDEBD5B-391C-B841-A734-2894518CF9D7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SM1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A4C1EDC-A380-084A-98DD-AE7A5EA2B08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5431718" y="427451"/>
              <a:ext cx="0" cy="1266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50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824D-767B-ED4B-8BE1-25A81A25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0633-1251-4A49-B6D2-CD24B7E9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Paul Price (infrastructure, flux calibration and algorithms)</a:t>
            </a:r>
          </a:p>
          <a:p>
            <a:r>
              <a:rPr lang="en-US" dirty="0"/>
              <a:t>Neven </a:t>
            </a:r>
            <a:r>
              <a:rPr lang="en-US" dirty="0" err="1"/>
              <a:t>Caplar</a:t>
            </a:r>
            <a:r>
              <a:rPr lang="en-US" dirty="0"/>
              <a:t> (2D PSF modelling)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Limited availability Feb-Mar 2019</a:t>
            </a:r>
          </a:p>
          <a:p>
            <a:r>
              <a:rPr lang="en-US" dirty="0" err="1"/>
              <a:t>Keigo</a:t>
            </a:r>
            <a:r>
              <a:rPr lang="en-US" dirty="0"/>
              <a:t> Nakamura (2D sky subtraction)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New developer – needs time to familiarize himself (ready ~Mar 2019)</a:t>
            </a:r>
          </a:p>
          <a:p>
            <a:r>
              <a:rPr lang="en-US" dirty="0"/>
              <a:t>Sogo </a:t>
            </a:r>
            <a:r>
              <a:rPr lang="en-US" dirty="0" err="1"/>
              <a:t>Mineo</a:t>
            </a:r>
            <a:r>
              <a:rPr lang="en-US" dirty="0"/>
              <a:t>, Naoki Yasuda and Masayuki Tanaka + new hire (currently 1D sky subtraction and flux </a:t>
            </a:r>
            <a:r>
              <a:rPr lang="en-US" dirty="0" err="1"/>
              <a:t>calib</a:t>
            </a:r>
            <a:r>
              <a:rPr lang="en-US" dirty="0"/>
              <a:t>)</a:t>
            </a:r>
          </a:p>
          <a:p>
            <a:r>
              <a:rPr lang="en-US" dirty="0"/>
              <a:t>Craig Loomis (general) [20% FTE]</a:t>
            </a:r>
          </a:p>
          <a:p>
            <a:r>
              <a:rPr lang="en-US" dirty="0"/>
              <a:t>Robert Lupton (general) [10%]</a:t>
            </a:r>
          </a:p>
          <a:p>
            <a:r>
              <a:rPr lang="en-US" dirty="0"/>
              <a:t>Hassan Siddiqui (algorithms) [20%]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3C03-E7E9-2443-8D61-EA630D3B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AB44-DFF8-A644-9349-9D0F869EC52A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1A3A-03A8-D54C-ABFE-FE46CBD8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C30BC-5B55-D147-8DDD-D725ECFA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48B7-54FF-AC49-9209-FA64C9F4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 schematic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4E11CE-6917-7F4D-A70D-706D1D3D49A9}"/>
              </a:ext>
            </a:extLst>
          </p:cNvPr>
          <p:cNvSpPr/>
          <p:nvPr/>
        </p:nvSpPr>
        <p:spPr>
          <a:xfrm>
            <a:off x="5827059" y="2082373"/>
            <a:ext cx="1771730" cy="1028378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Data Reduction Pipeline</a:t>
            </a:r>
          </a:p>
          <a:p>
            <a:pPr algn="ctr"/>
            <a:r>
              <a:rPr lang="en-US" sz="1400" dirty="0"/>
              <a:t>(Princeton)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DBFFC2-9967-0C46-BCE2-5B27381252D7}"/>
              </a:ext>
            </a:extLst>
          </p:cNvPr>
          <p:cNvSpPr/>
          <p:nvPr/>
        </p:nvSpPr>
        <p:spPr>
          <a:xfrm>
            <a:off x="9242612" y="2082372"/>
            <a:ext cx="2151529" cy="1028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 Data Reduction Pipeline</a:t>
            </a:r>
          </a:p>
          <a:p>
            <a:pPr algn="ctr"/>
            <a:r>
              <a:rPr lang="en-US" sz="1400" dirty="0"/>
              <a:t>(LAM)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CD2E28-CE2E-9349-980D-03A288A3B53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598789" y="2596562"/>
            <a:ext cx="16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79AB2B-1EF5-734A-A6D9-F273CF3671DE}"/>
              </a:ext>
            </a:extLst>
          </p:cNvPr>
          <p:cNvSpPr txBox="1"/>
          <p:nvPr/>
        </p:nvSpPr>
        <p:spPr>
          <a:xfrm>
            <a:off x="7625763" y="2673514"/>
            <a:ext cx="1281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Coadded 1D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Single combined visit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8C6B5-9063-0344-A6BD-5CA15B72346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78220" y="2596562"/>
            <a:ext cx="174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AD49B-6C04-2548-AA7C-D1D39D0386E2}"/>
              </a:ext>
            </a:extLst>
          </p:cNvPr>
          <p:cNvSpPr txBox="1"/>
          <p:nvPr/>
        </p:nvSpPr>
        <p:spPr>
          <a:xfrm>
            <a:off x="4787553" y="2686645"/>
            <a:ext cx="100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quartz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arcs</a:t>
            </a:r>
            <a:endParaRPr lang="en-US" dirty="0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8962538F-39AC-434D-99E7-BFC4FFCD2157}"/>
              </a:ext>
            </a:extLst>
          </p:cNvPr>
          <p:cNvSpPr/>
          <p:nvPr/>
        </p:nvSpPr>
        <p:spPr>
          <a:xfrm>
            <a:off x="7144872" y="4652681"/>
            <a:ext cx="2241815" cy="138953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Operational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853CB9-ED5F-4A4E-8C0D-36B7DDE233F1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 rot="5400000">
            <a:off x="7784508" y="4170449"/>
            <a:ext cx="963504" cy="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1EF09D6-8A8B-1A49-99B5-E58DC94F9063}"/>
              </a:ext>
            </a:extLst>
          </p:cNvPr>
          <p:cNvCxnSpPr>
            <a:cxnSpLocks/>
            <a:stCxn id="5" idx="2"/>
            <a:endCxn id="26" idx="4"/>
          </p:cNvCxnSpPr>
          <p:nvPr/>
        </p:nvCxnSpPr>
        <p:spPr>
          <a:xfrm rot="5400000">
            <a:off x="8734184" y="3763254"/>
            <a:ext cx="2236696" cy="93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1412CD-3ACE-484F-9F81-3F90EC485654}"/>
              </a:ext>
            </a:extLst>
          </p:cNvPr>
          <p:cNvSpPr txBox="1"/>
          <p:nvPr/>
        </p:nvSpPr>
        <p:spPr>
          <a:xfrm>
            <a:off x="10390093" y="3847763"/>
            <a:ext cx="166505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Redshifts/velocities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Object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Line fluxes/equivalent widths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star-galaxy separation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9E97C7-4CEF-BA46-ACC7-00790174FB0B}"/>
              </a:ext>
            </a:extLst>
          </p:cNvPr>
          <p:cNvCxnSpPr>
            <a:cxnSpLocks/>
            <a:stCxn id="15" idx="2"/>
            <a:endCxn id="62" idx="1"/>
          </p:cNvCxnSpPr>
          <p:nvPr/>
        </p:nvCxnSpPr>
        <p:spPr>
          <a:xfrm>
            <a:off x="5292178" y="3517642"/>
            <a:ext cx="0" cy="6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n 61">
            <a:extLst>
              <a:ext uri="{FF2B5EF4-FFF2-40B4-BE49-F238E27FC236}">
                <a16:creationId xmlns:a16="http://schemas.microsoft.com/office/drawing/2014/main" id="{58C18926-DBA2-2F42-B32D-2390CCBDAD8B}"/>
              </a:ext>
            </a:extLst>
          </p:cNvPr>
          <p:cNvSpPr/>
          <p:nvPr/>
        </p:nvSpPr>
        <p:spPr>
          <a:xfrm>
            <a:off x="4706390" y="4138644"/>
            <a:ext cx="1171576" cy="618565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5BF603F-DE06-264B-9058-9F634265A4D9}"/>
              </a:ext>
            </a:extLst>
          </p:cNvPr>
          <p:cNvSpPr/>
          <p:nvPr/>
        </p:nvSpPr>
        <p:spPr>
          <a:xfrm>
            <a:off x="838200" y="2082372"/>
            <a:ext cx="1476452" cy="102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2FDF33-0501-504A-97DA-6F260DD4AC74}"/>
              </a:ext>
            </a:extLst>
          </p:cNvPr>
          <p:cNvSpPr/>
          <p:nvPr/>
        </p:nvSpPr>
        <p:spPr>
          <a:xfrm>
            <a:off x="3290523" y="2082372"/>
            <a:ext cx="1505349" cy="102837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</a:t>
            </a:r>
          </a:p>
          <a:p>
            <a:pPr algn="ctr"/>
            <a:r>
              <a:rPr lang="en-US" sz="1600" dirty="0"/>
              <a:t>(or 2D simulator)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109165-84B8-D544-A829-7E52C62BAA75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2314652" y="2596561"/>
            <a:ext cx="97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52D840-8769-EB4D-953D-69C238B68DC5}"/>
              </a:ext>
            </a:extLst>
          </p:cNvPr>
          <p:cNvCxnSpPr>
            <a:cxnSpLocks/>
          </p:cNvCxnSpPr>
          <p:nvPr/>
        </p:nvCxnSpPr>
        <p:spPr>
          <a:xfrm>
            <a:off x="322729" y="2596562"/>
            <a:ext cx="5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BEC42CB-8027-5641-A8B3-E924C84BA27F}"/>
              </a:ext>
            </a:extLst>
          </p:cNvPr>
          <p:cNvSpPr txBox="1"/>
          <p:nvPr/>
        </p:nvSpPr>
        <p:spPr>
          <a:xfrm>
            <a:off x="-21949" y="2787584"/>
            <a:ext cx="11345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</a:t>
            </a:r>
          </a:p>
          <a:p>
            <a:r>
              <a:rPr lang="en-US" sz="1400" dirty="0"/>
              <a:t>constraints</a:t>
            </a:r>
          </a:p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19C0AF-E8E3-C044-9805-F9689055BD42}"/>
              </a:ext>
            </a:extLst>
          </p:cNvPr>
          <p:cNvSpPr txBox="1"/>
          <p:nvPr/>
        </p:nvSpPr>
        <p:spPr>
          <a:xfrm>
            <a:off x="2289474" y="2704283"/>
            <a:ext cx="10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pfiDesign</a:t>
            </a:r>
            <a:endParaRPr lang="en-US" sz="1100" dirty="0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679EBF5-DB9B-DA43-B23D-5FAF2D64DF52}"/>
              </a:ext>
            </a:extLst>
          </p:cNvPr>
          <p:cNvCxnSpPr>
            <a:cxnSpLocks/>
            <a:stCxn id="77" idx="2"/>
            <a:endCxn id="26" idx="2"/>
          </p:cNvCxnSpPr>
          <p:nvPr/>
        </p:nvCxnSpPr>
        <p:spPr>
          <a:xfrm rot="16200000" flipH="1">
            <a:off x="3778708" y="1981283"/>
            <a:ext cx="2381554" cy="435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2A780-7B26-784C-97A9-22A91FAB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979F-A9E8-3F4B-A4C3-0E81195F12DC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8689-389B-BC41-A7BF-B84DC556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5CE856-4E01-8F45-960A-FEF54DD4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417D-2BBC-0A46-8366-6D0E1512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DRP Outline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95B2-E627-BC4F-9715-7C511C60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688-8491-3043-A4B5-7828E86AFA54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05E89-C147-D94A-B6E6-2FC61052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PFS Collaboration Meeting Shanghai Dec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4EC0-3460-D342-8DA7-F534C5EE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7F6-994F-6447-8DF3-A70D1657C152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D288B-F83E-1F4F-8C61-F6EDB4F430C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26791" y="5787729"/>
            <a:ext cx="1561300" cy="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A58614-680D-114A-8775-D43BB1CE0E6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933209" y="2920283"/>
            <a:ext cx="341426" cy="130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F4C3E0-FD67-D444-9E4E-6C02DEB03D51}"/>
              </a:ext>
            </a:extLst>
          </p:cNvPr>
          <p:cNvSpPr/>
          <p:nvPr/>
        </p:nvSpPr>
        <p:spPr>
          <a:xfrm>
            <a:off x="3375857" y="1768816"/>
            <a:ext cx="3300350" cy="1151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97432-61A6-FF44-B51D-6059C8E3A860}"/>
              </a:ext>
            </a:extLst>
          </p:cNvPr>
          <p:cNvSpPr/>
          <p:nvPr/>
        </p:nvSpPr>
        <p:spPr>
          <a:xfrm>
            <a:off x="5130119" y="2043907"/>
            <a:ext cx="1245705" cy="68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28CC0B0-E9E6-4D4D-AEF3-AFB43E528BAC}"/>
              </a:ext>
            </a:extLst>
          </p:cNvPr>
          <p:cNvSpPr/>
          <p:nvPr/>
        </p:nvSpPr>
        <p:spPr>
          <a:xfrm>
            <a:off x="1408409" y="4231512"/>
            <a:ext cx="1692791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constructFiberTrace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5F55C9-0F27-3547-BA76-E565F7FA8F82}"/>
              </a:ext>
            </a:extLst>
          </p:cNvPr>
          <p:cNvSpPr/>
          <p:nvPr/>
        </p:nvSpPr>
        <p:spPr>
          <a:xfrm>
            <a:off x="3523841" y="2043907"/>
            <a:ext cx="1245705" cy="68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EB4838-2FF4-174B-8561-3409EFB696C9}"/>
              </a:ext>
            </a:extLst>
          </p:cNvPr>
          <p:cNvSpPr/>
          <p:nvPr/>
        </p:nvSpPr>
        <p:spPr>
          <a:xfrm>
            <a:off x="4339325" y="4228305"/>
            <a:ext cx="1187768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reduceArc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0ACA9F8-6D7C-004C-A7AD-AA41C5B26342}"/>
              </a:ext>
            </a:extLst>
          </p:cNvPr>
          <p:cNvSpPr/>
          <p:nvPr/>
        </p:nvSpPr>
        <p:spPr>
          <a:xfrm>
            <a:off x="5793758" y="5443172"/>
            <a:ext cx="1333033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reduceExp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675063-7A94-6C44-9599-2ACDCF5DFEE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593083" y="2238482"/>
            <a:ext cx="930758" cy="14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D5945-A50C-0747-9DCE-E7E2DDF13A63}"/>
              </a:ext>
            </a:extLst>
          </p:cNvPr>
          <p:cNvCxnSpPr>
            <a:cxnSpLocks/>
            <a:stCxn id="32" idx="1"/>
            <a:endCxn id="10" idx="3"/>
          </p:cNvCxnSpPr>
          <p:nvPr/>
        </p:nvCxnSpPr>
        <p:spPr>
          <a:xfrm flipH="1" flipV="1">
            <a:off x="6375824" y="2388464"/>
            <a:ext cx="643728" cy="3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ECECE0-B83B-914C-A611-C97A0F29D556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680968" y="2920283"/>
            <a:ext cx="149898" cy="143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06C0A4-D7F7-7B4B-A02E-3D1C9A6058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101200" y="4572862"/>
            <a:ext cx="1238125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5ED102-911E-7C4E-84BC-AB75B9204AAF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4933209" y="4917418"/>
            <a:ext cx="860549" cy="87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E57F3B-3100-7448-BB95-3508CFDAA6AC}"/>
              </a:ext>
            </a:extLst>
          </p:cNvPr>
          <p:cNvSpPr/>
          <p:nvPr/>
        </p:nvSpPr>
        <p:spPr>
          <a:xfrm>
            <a:off x="8688091" y="5402098"/>
            <a:ext cx="1333033" cy="774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Combine</a:t>
            </a:r>
            <a:endParaRPr lang="en-US" sz="800" dirty="0"/>
          </a:p>
          <a:p>
            <a:pPr algn="ctr"/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269038D-1346-F54B-93DB-2462B3AE6859}"/>
              </a:ext>
            </a:extLst>
          </p:cNvPr>
          <p:cNvCxnSpPr>
            <a:cxnSpLocks/>
            <a:stCxn id="33" idx="0"/>
            <a:endCxn id="10" idx="0"/>
          </p:cNvCxnSpPr>
          <p:nvPr/>
        </p:nvCxnSpPr>
        <p:spPr>
          <a:xfrm rot="16200000" flipH="1">
            <a:off x="3794937" y="85873"/>
            <a:ext cx="170515" cy="3745553"/>
          </a:xfrm>
          <a:prstGeom prst="curvedConnector3">
            <a:avLst>
              <a:gd name="adj1" fmla="val -134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EF33FD-60BF-B640-B402-D7FC9DFEDDD4}"/>
              </a:ext>
            </a:extLst>
          </p:cNvPr>
          <p:cNvCxnSpPr>
            <a:cxnSpLocks/>
            <a:stCxn id="31" idx="2"/>
            <a:endCxn id="14" idx="0"/>
          </p:cNvCxnSpPr>
          <p:nvPr/>
        </p:nvCxnSpPr>
        <p:spPr>
          <a:xfrm flipH="1">
            <a:off x="6460275" y="3742167"/>
            <a:ext cx="549658" cy="170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5699DC-B070-5448-B456-BA69720A48B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0021124" y="5788134"/>
            <a:ext cx="246891" cy="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70589A-409B-9843-91AD-BE44B3E66D99}"/>
              </a:ext>
            </a:extLst>
          </p:cNvPr>
          <p:cNvCxnSpPr>
            <a:cxnSpLocks/>
            <a:stCxn id="27" idx="1"/>
            <a:endCxn id="10" idx="3"/>
          </p:cNvCxnSpPr>
          <p:nvPr/>
        </p:nvCxnSpPr>
        <p:spPr>
          <a:xfrm flipH="1">
            <a:off x="6375824" y="1727819"/>
            <a:ext cx="656836" cy="66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21B4E2F-CD84-FE41-9EAA-17DC5C54829F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rot="5400000" flipH="1">
            <a:off x="3422999" y="3752431"/>
            <a:ext cx="525029" cy="2861418"/>
          </a:xfrm>
          <a:prstGeom prst="curvedConnector3">
            <a:avLst>
              <a:gd name="adj1" fmla="val -43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E33916-921C-1846-B185-587CE5BEDCC5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flipH="1">
            <a:off x="2254805" y="3742167"/>
            <a:ext cx="162026" cy="48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7FBFDA4-64DF-0D4E-B576-ABB2ACFF83E8}"/>
              </a:ext>
            </a:extLst>
          </p:cNvPr>
          <p:cNvSpPr/>
          <p:nvPr/>
        </p:nvSpPr>
        <p:spPr>
          <a:xfrm>
            <a:off x="7032660" y="1525078"/>
            <a:ext cx="1051564" cy="4054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en-US" sz="2000" dirty="0"/>
          </a:p>
          <a:p>
            <a:pPr algn="ctr"/>
            <a:r>
              <a:rPr lang="en-US" sz="3700" dirty="0">
                <a:solidFill>
                  <a:schemeClr val="tx1"/>
                </a:solidFill>
              </a:rPr>
              <a:t>Spots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200" dirty="0"/>
              <a:t>Gunn’s Simulator)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D08845-5DB9-1A44-917A-60A7B1BBBEEE}"/>
              </a:ext>
            </a:extLst>
          </p:cNvPr>
          <p:cNvSpPr/>
          <p:nvPr/>
        </p:nvSpPr>
        <p:spPr>
          <a:xfrm>
            <a:off x="1508717" y="3283599"/>
            <a:ext cx="1816227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bootstrap </a:t>
            </a:r>
            <a:r>
              <a:rPr lang="en-US" sz="1400" dirty="0" err="1">
                <a:solidFill>
                  <a:schemeClr val="tx1"/>
                </a:solidFill>
              </a:rPr>
              <a:t>detectorMap</a:t>
            </a:r>
            <a:endParaRPr lang="en-US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79DB6E-AC7F-8747-8A9D-837E4038D006}"/>
              </a:ext>
            </a:extLst>
          </p:cNvPr>
          <p:cNvSpPr/>
          <p:nvPr/>
        </p:nvSpPr>
        <p:spPr>
          <a:xfrm>
            <a:off x="3519215" y="3288004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Quartz</a:t>
            </a:r>
            <a:endParaRPr lang="en-US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4CB7B3-45A3-BF4B-85F0-C582AD73132F}"/>
              </a:ext>
            </a:extLst>
          </p:cNvPr>
          <p:cNvSpPr/>
          <p:nvPr/>
        </p:nvSpPr>
        <p:spPr>
          <a:xfrm>
            <a:off x="4917014" y="3288004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Arcs</a:t>
            </a:r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42C0E5-3616-7C48-84EC-CC4EFB594BDE}"/>
              </a:ext>
            </a:extLst>
          </p:cNvPr>
          <p:cNvSpPr/>
          <p:nvPr/>
        </p:nvSpPr>
        <p:spPr>
          <a:xfrm>
            <a:off x="6477597" y="3283599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Science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656CD8-54CC-DA43-8428-E2D44A4BD963}"/>
              </a:ext>
            </a:extLst>
          </p:cNvPr>
          <p:cNvSpPr/>
          <p:nvPr/>
        </p:nvSpPr>
        <p:spPr>
          <a:xfrm>
            <a:off x="7019552" y="2193437"/>
            <a:ext cx="1064672" cy="458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pfsSimObject</a:t>
            </a:r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E892A9-3C46-7C4A-A8D9-76F00272F87E}"/>
              </a:ext>
            </a:extLst>
          </p:cNvPr>
          <p:cNvSpPr/>
          <p:nvPr/>
        </p:nvSpPr>
        <p:spPr>
          <a:xfrm>
            <a:off x="1514661" y="1873392"/>
            <a:ext cx="985515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Bias</a:t>
            </a:r>
            <a:endParaRPr lang="en-US" sz="900" dirty="0"/>
          </a:p>
        </p:txBody>
      </p:sp>
      <p:sp>
        <p:nvSpPr>
          <p:cNvPr id="36" name="Right Bracket 35">
            <a:extLst>
              <a:ext uri="{FF2B5EF4-FFF2-40B4-BE49-F238E27FC236}">
                <a16:creationId xmlns:a16="http://schemas.microsoft.com/office/drawing/2014/main" id="{51A8292C-DB42-1345-A2A6-D2B14D7EB29D}"/>
              </a:ext>
            </a:extLst>
          </p:cNvPr>
          <p:cNvSpPr/>
          <p:nvPr/>
        </p:nvSpPr>
        <p:spPr>
          <a:xfrm>
            <a:off x="2555548" y="1883658"/>
            <a:ext cx="45719" cy="6897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9EE60F-94C2-CF4D-AE12-04A77785A67F}"/>
              </a:ext>
            </a:extLst>
          </p:cNvPr>
          <p:cNvSpPr/>
          <p:nvPr/>
        </p:nvSpPr>
        <p:spPr>
          <a:xfrm>
            <a:off x="3162859" y="4355925"/>
            <a:ext cx="1036217" cy="4156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pfsFiberTrace</a:t>
            </a:r>
            <a:endParaRPr lang="en-US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98A76A-3A86-F44E-B08C-8DFE31469D85}"/>
              </a:ext>
            </a:extLst>
          </p:cNvPr>
          <p:cNvSpPr/>
          <p:nvPr/>
        </p:nvSpPr>
        <p:spPr>
          <a:xfrm>
            <a:off x="4583887" y="5054594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pfsDetectorMap</a:t>
            </a:r>
            <a:endParaRPr lang="en-US" sz="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DBD9E2-CE4C-CD4D-A888-18921B688FC8}"/>
              </a:ext>
            </a:extLst>
          </p:cNvPr>
          <p:cNvSpPr/>
          <p:nvPr/>
        </p:nvSpPr>
        <p:spPr>
          <a:xfrm>
            <a:off x="7222705" y="5443172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93DC88-26F7-464F-B5B2-E99A07E168CC}"/>
              </a:ext>
            </a:extLst>
          </p:cNvPr>
          <p:cNvSpPr/>
          <p:nvPr/>
        </p:nvSpPr>
        <p:spPr>
          <a:xfrm>
            <a:off x="7375105" y="5577100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E81889-E36A-8844-B21D-F57F726ED4D6}"/>
              </a:ext>
            </a:extLst>
          </p:cNvPr>
          <p:cNvSpPr/>
          <p:nvPr/>
        </p:nvSpPr>
        <p:spPr>
          <a:xfrm>
            <a:off x="7527505" y="5720264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pfsArm</a:t>
            </a:r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3E7890-D3B2-814C-8242-854A2720999C}"/>
              </a:ext>
            </a:extLst>
          </p:cNvPr>
          <p:cNvSpPr/>
          <p:nvPr/>
        </p:nvSpPr>
        <p:spPr>
          <a:xfrm>
            <a:off x="10249391" y="5552442"/>
            <a:ext cx="1064672" cy="391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pfsObject</a:t>
            </a:r>
            <a:endParaRPr lang="en-US" sz="8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6CAE84-99F9-BD48-ADE4-79DA40A80D97}"/>
              </a:ext>
            </a:extLst>
          </p:cNvPr>
          <p:cNvCxnSpPr>
            <a:cxnSpLocks/>
          </p:cNvCxnSpPr>
          <p:nvPr/>
        </p:nvCxnSpPr>
        <p:spPr>
          <a:xfrm>
            <a:off x="5981686" y="2920283"/>
            <a:ext cx="495911" cy="36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F8B6D8F-A229-B84C-AFFE-100F35D57D20}"/>
              </a:ext>
            </a:extLst>
          </p:cNvPr>
          <p:cNvSpPr/>
          <p:nvPr/>
        </p:nvSpPr>
        <p:spPr>
          <a:xfrm>
            <a:off x="1514661" y="2117867"/>
            <a:ext cx="985515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Dark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06AFBE-505C-F742-B9F8-EB0587622258}"/>
              </a:ext>
            </a:extLst>
          </p:cNvPr>
          <p:cNvSpPr/>
          <p:nvPr/>
        </p:nvSpPr>
        <p:spPr>
          <a:xfrm>
            <a:off x="1514661" y="2355992"/>
            <a:ext cx="985515" cy="2471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FiberFlat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6760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4CDCE6-0D93-FD4B-9087-66B88C42CC31}"/>
              </a:ext>
            </a:extLst>
          </p:cNvPr>
          <p:cNvGrpSpPr/>
          <p:nvPr/>
        </p:nvGrpSpPr>
        <p:grpSpPr>
          <a:xfrm>
            <a:off x="3589739" y="32910"/>
            <a:ext cx="634823" cy="528612"/>
            <a:chOff x="4970187" y="25451"/>
            <a:chExt cx="923060" cy="52861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EDEBD5B-391C-B841-A734-2894518CF9D7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SM1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A4C1EDC-A380-084A-98DD-AE7A5EA2B08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5431718" y="427451"/>
              <a:ext cx="0" cy="1266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61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4CDCE6-0D93-FD4B-9087-66B88C42CC31}"/>
              </a:ext>
            </a:extLst>
          </p:cNvPr>
          <p:cNvGrpSpPr/>
          <p:nvPr/>
        </p:nvGrpSpPr>
        <p:grpSpPr>
          <a:xfrm>
            <a:off x="3589739" y="32910"/>
            <a:ext cx="634823" cy="528612"/>
            <a:chOff x="4970187" y="25451"/>
            <a:chExt cx="923060" cy="52861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EDEBD5B-391C-B841-A734-2894518CF9D7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SM1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A4C1EDC-A380-084A-98DD-AE7A5EA2B08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5431718" y="427451"/>
              <a:ext cx="0" cy="1266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976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4CDCE6-0D93-FD4B-9087-66B88C42CC31}"/>
              </a:ext>
            </a:extLst>
          </p:cNvPr>
          <p:cNvGrpSpPr/>
          <p:nvPr/>
        </p:nvGrpSpPr>
        <p:grpSpPr>
          <a:xfrm>
            <a:off x="3589739" y="32910"/>
            <a:ext cx="634823" cy="528612"/>
            <a:chOff x="4970187" y="25451"/>
            <a:chExt cx="923060" cy="52861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EDEBD5B-391C-B841-A734-2894518CF9D7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SM1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A4C1EDC-A380-084A-98DD-AE7A5EA2B08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5431718" y="427451"/>
              <a:ext cx="0" cy="1266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85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360163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combined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4CDCE6-0D93-FD4B-9087-66B88C42CC31}"/>
              </a:ext>
            </a:extLst>
          </p:cNvPr>
          <p:cNvGrpSpPr/>
          <p:nvPr/>
        </p:nvGrpSpPr>
        <p:grpSpPr>
          <a:xfrm>
            <a:off x="3589739" y="32910"/>
            <a:ext cx="634823" cy="528612"/>
            <a:chOff x="4970187" y="25451"/>
            <a:chExt cx="923060" cy="52861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EDEBD5B-391C-B841-A734-2894518CF9D7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SM1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A4C1EDC-A380-084A-98DD-AE7A5EA2B08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5431718" y="427451"/>
              <a:ext cx="0" cy="1266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72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376650"/>
            <a:ext cx="2319866" cy="5202273"/>
            <a:chOff x="3111851" y="1044148"/>
            <a:chExt cx="2319866" cy="5202273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291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quick DRP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360163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combined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4CDCE6-0D93-FD4B-9087-66B88C42CC31}"/>
              </a:ext>
            </a:extLst>
          </p:cNvPr>
          <p:cNvGrpSpPr/>
          <p:nvPr/>
        </p:nvGrpSpPr>
        <p:grpSpPr>
          <a:xfrm>
            <a:off x="3589739" y="32910"/>
            <a:ext cx="634823" cy="528612"/>
            <a:chOff x="4970187" y="25451"/>
            <a:chExt cx="923060" cy="52861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EDEBD5B-391C-B841-A734-2894518CF9D7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SM1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A4C1EDC-A380-084A-98DD-AE7A5EA2B08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5431718" y="427451"/>
              <a:ext cx="0" cy="1266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77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DFC51-476A-254E-8FAD-62BAE6CE2329}"/>
              </a:ext>
            </a:extLst>
          </p:cNvPr>
          <p:cNvSpPr/>
          <p:nvPr/>
        </p:nvSpPr>
        <p:spPr>
          <a:xfrm>
            <a:off x="92455" y="533507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00941-0E8B-7A4A-9105-528933A260D8}"/>
              </a:ext>
            </a:extLst>
          </p:cNvPr>
          <p:cNvSpPr/>
          <p:nvPr/>
        </p:nvSpPr>
        <p:spPr>
          <a:xfrm>
            <a:off x="6105161" y="531967"/>
            <a:ext cx="3205090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B855A-9628-6045-BAF0-1762A73B1202}"/>
              </a:ext>
            </a:extLst>
          </p:cNvPr>
          <p:cNvSpPr/>
          <p:nvPr/>
        </p:nvSpPr>
        <p:spPr>
          <a:xfrm>
            <a:off x="9364133" y="531967"/>
            <a:ext cx="2701568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25E7F-491F-A34C-A31B-BC5E2CFCEA37}"/>
              </a:ext>
            </a:extLst>
          </p:cNvPr>
          <p:cNvGrpSpPr/>
          <p:nvPr/>
        </p:nvGrpSpPr>
        <p:grpSpPr>
          <a:xfrm>
            <a:off x="282406" y="1354654"/>
            <a:ext cx="2980265" cy="4259571"/>
            <a:chOff x="92456" y="1023629"/>
            <a:chExt cx="2980265" cy="4259571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AFDE594-8567-6643-A19A-19708EE34F47}"/>
                </a:ext>
              </a:extLst>
            </p:cNvPr>
            <p:cNvSpPr/>
            <p:nvPr/>
          </p:nvSpPr>
          <p:spPr>
            <a:xfrm>
              <a:off x="2394337" y="1023629"/>
              <a:ext cx="484632" cy="306807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889B89-72A1-8046-9EBD-EEEBC0D9053E}"/>
                </a:ext>
              </a:extLst>
            </p:cNvPr>
            <p:cNvSpPr/>
            <p:nvPr/>
          </p:nvSpPr>
          <p:spPr>
            <a:xfrm>
              <a:off x="92456" y="3999346"/>
              <a:ext cx="2980265" cy="12838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DRP-5.0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End to end demonstration (2D SIM + 2D DRP)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Output checked against ETC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98079A-0625-D84D-BBB1-2CB73F2814E4}"/>
              </a:ext>
            </a:extLst>
          </p:cNvPr>
          <p:cNvGrpSpPr/>
          <p:nvPr/>
        </p:nvGrpSpPr>
        <p:grpSpPr>
          <a:xfrm>
            <a:off x="341556" y="1367958"/>
            <a:ext cx="1701423" cy="2838579"/>
            <a:chOff x="341556" y="1035456"/>
            <a:chExt cx="1701423" cy="2838579"/>
          </a:xfrm>
        </p:grpSpPr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531B3C56-10B0-FA45-9210-F955606D197B}"/>
                </a:ext>
              </a:extLst>
            </p:cNvPr>
            <p:cNvSpPr/>
            <p:nvPr/>
          </p:nvSpPr>
          <p:spPr>
            <a:xfrm>
              <a:off x="948164" y="103545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E3429E-E844-3B4A-AFDB-C53E613F7279}"/>
                </a:ext>
              </a:extLst>
            </p:cNvPr>
            <p:cNvSpPr/>
            <p:nvPr/>
          </p:nvSpPr>
          <p:spPr>
            <a:xfrm>
              <a:off x="341556" y="1625105"/>
              <a:ext cx="1701423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DRP-4.0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Basic unit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A1043-7810-3A4A-9D39-869EC6532F0A}"/>
              </a:ext>
            </a:extLst>
          </p:cNvPr>
          <p:cNvGrpSpPr/>
          <p:nvPr/>
        </p:nvGrpSpPr>
        <p:grpSpPr>
          <a:xfrm>
            <a:off x="5548862" y="1371481"/>
            <a:ext cx="2428727" cy="3206624"/>
            <a:chOff x="5286682" y="1023631"/>
            <a:chExt cx="2428727" cy="3206624"/>
          </a:xfrm>
        </p:grpSpPr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4C83E97D-A8AB-1E49-BD5F-608E1AC4A875}"/>
                </a:ext>
              </a:extLst>
            </p:cNvPr>
            <p:cNvSpPr/>
            <p:nvPr/>
          </p:nvSpPr>
          <p:spPr>
            <a:xfrm>
              <a:off x="6206674" y="1023631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62830B-2A59-D34C-9723-C2D40AA47D8F}"/>
                </a:ext>
              </a:extLst>
            </p:cNvPr>
            <p:cNvSpPr/>
            <p:nvPr/>
          </p:nvSpPr>
          <p:spPr>
            <a:xfrm>
              <a:off x="5286682" y="1629715"/>
              <a:ext cx="2428727" cy="26005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DRP-8.0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2D PSF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telluric 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sky subtraction (to 1% TBC error level)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Speed performance improvement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Updated quick DRP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B1210-E8A4-694B-B426-436D17B73B90}"/>
              </a:ext>
            </a:extLst>
          </p:cNvPr>
          <p:cNvSpPr/>
          <p:nvPr/>
        </p:nvSpPr>
        <p:spPr>
          <a:xfrm>
            <a:off x="5846618" y="1014010"/>
            <a:ext cx="5154807" cy="3406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Commissioning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06DFDB-6392-5445-9CF5-F2ABA420F6AD}"/>
              </a:ext>
            </a:extLst>
          </p:cNvPr>
          <p:cNvSpPr/>
          <p:nvPr/>
        </p:nvSpPr>
        <p:spPr>
          <a:xfrm>
            <a:off x="11088290" y="1014011"/>
            <a:ext cx="979755" cy="340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3C0BB-C7AE-844B-9D28-C338A6311C0E}"/>
              </a:ext>
            </a:extLst>
          </p:cNvPr>
          <p:cNvSpPr/>
          <p:nvPr/>
        </p:nvSpPr>
        <p:spPr>
          <a:xfrm>
            <a:off x="92455" y="1014010"/>
            <a:ext cx="5667298" cy="333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EE792-A622-D64E-989A-3DBE1152FBE6}"/>
              </a:ext>
            </a:extLst>
          </p:cNvPr>
          <p:cNvSpPr/>
          <p:nvPr/>
        </p:nvSpPr>
        <p:spPr>
          <a:xfrm>
            <a:off x="3098808" y="540213"/>
            <a:ext cx="2980267" cy="415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1801A-071F-D141-939D-96C01E4083E4}"/>
              </a:ext>
            </a:extLst>
          </p:cNvPr>
          <p:cNvGrpSpPr/>
          <p:nvPr/>
        </p:nvGrpSpPr>
        <p:grpSpPr>
          <a:xfrm>
            <a:off x="4379042" y="36984"/>
            <a:ext cx="1052675" cy="524538"/>
            <a:chOff x="4970187" y="25451"/>
            <a:chExt cx="1052675" cy="52453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28580F8-9366-CC45-8B27-B077B6835CC8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PFI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E51BDB-7BDC-284D-B217-63C41EC0C8E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431717" y="427451"/>
              <a:ext cx="591145" cy="12253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2D783-4DD6-324C-82EC-3B8A3113D0E6}"/>
              </a:ext>
            </a:extLst>
          </p:cNvPr>
          <p:cNvGrpSpPr/>
          <p:nvPr/>
        </p:nvGrpSpPr>
        <p:grpSpPr>
          <a:xfrm>
            <a:off x="5893247" y="34885"/>
            <a:ext cx="1176705" cy="503850"/>
            <a:chOff x="4716542" y="25451"/>
            <a:chExt cx="1176705" cy="50385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1A8B76E-1499-0442-99AA-9D9F03478B8F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Aq.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F4779E-9DC8-7F47-9D3C-D56896CBA35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716542" y="427451"/>
              <a:ext cx="715175" cy="10185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6DBA9-62A2-2644-ACF2-DE56F4E34E5E}"/>
              </a:ext>
            </a:extLst>
          </p:cNvPr>
          <p:cNvGrpSpPr/>
          <p:nvPr/>
        </p:nvGrpSpPr>
        <p:grpSpPr>
          <a:xfrm>
            <a:off x="5432393" y="34885"/>
            <a:ext cx="634823" cy="538944"/>
            <a:chOff x="4970187" y="25451"/>
            <a:chExt cx="923060" cy="538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83721C-27CA-4649-94D4-8413C5F4D06C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B15043-950A-D148-BF9D-A16C4CCA93C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158054" y="427451"/>
              <a:ext cx="273664" cy="13694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421B3-3911-BF46-A0A4-49C20F33C279}"/>
              </a:ext>
            </a:extLst>
          </p:cNvPr>
          <p:cNvGrpSpPr/>
          <p:nvPr/>
        </p:nvGrpSpPr>
        <p:grpSpPr>
          <a:xfrm>
            <a:off x="6778970" y="35308"/>
            <a:ext cx="1255277" cy="514339"/>
            <a:chOff x="4637970" y="25451"/>
            <a:chExt cx="1255277" cy="51433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AABFB0C-0422-A247-BA25-1A80D0B2DAD0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D968B3-B680-E449-B8E5-4DACFC41B548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637970" y="427451"/>
              <a:ext cx="793747" cy="11233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C4AB1A-A050-324F-98F7-A2C2178F92DF}"/>
              </a:ext>
            </a:extLst>
          </p:cNvPr>
          <p:cNvGrpSpPr/>
          <p:nvPr/>
        </p:nvGrpSpPr>
        <p:grpSpPr>
          <a:xfrm>
            <a:off x="8128599" y="34885"/>
            <a:ext cx="923060" cy="514762"/>
            <a:chOff x="4970187" y="25451"/>
            <a:chExt cx="923060" cy="514762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8850E18-0E89-0544-B705-B17B044DFA39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SM4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9AF071-54F0-5344-BFC5-B776F08C309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208052" y="427451"/>
              <a:ext cx="223665" cy="11276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DEA53-4803-3047-B5AB-E2D4E1C2597B}"/>
              </a:ext>
            </a:extLst>
          </p:cNvPr>
          <p:cNvGrpSpPr/>
          <p:nvPr/>
        </p:nvGrpSpPr>
        <p:grpSpPr>
          <a:xfrm>
            <a:off x="3111851" y="1376650"/>
            <a:ext cx="2319866" cy="5202273"/>
            <a:chOff x="3111851" y="1044148"/>
            <a:chExt cx="2319866" cy="5202273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074B967-C0E6-A74C-8568-0B2650363221}"/>
                </a:ext>
              </a:extLst>
            </p:cNvPr>
            <p:cNvSpPr/>
            <p:nvPr/>
          </p:nvSpPr>
          <p:spPr>
            <a:xfrm>
              <a:off x="4629756" y="1044148"/>
              <a:ext cx="484632" cy="2955197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66D119-F737-9047-875D-A7693695E7AB}"/>
                </a:ext>
              </a:extLst>
            </p:cNvPr>
            <p:cNvSpPr/>
            <p:nvPr/>
          </p:nvSpPr>
          <p:spPr>
            <a:xfrm>
              <a:off x="3111851" y="3954482"/>
              <a:ext cx="2319866" cy="2291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DRP-7.0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PSF model with color dependence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sky subtraction Initial telluric absorption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Improved NIR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quick DRP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B13A8B-5658-B04D-9E46-797EFF0936DE}"/>
              </a:ext>
            </a:extLst>
          </p:cNvPr>
          <p:cNvGrpSpPr/>
          <p:nvPr/>
        </p:nvGrpSpPr>
        <p:grpSpPr>
          <a:xfrm>
            <a:off x="2551675" y="1360163"/>
            <a:ext cx="2256379" cy="2834499"/>
            <a:chOff x="2551675" y="1039536"/>
            <a:chExt cx="2256379" cy="2834499"/>
          </a:xfrm>
        </p:grpSpPr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FA093D72-7767-184C-9EA4-075BD65093AC}"/>
                </a:ext>
              </a:extLst>
            </p:cNvPr>
            <p:cNvSpPr/>
            <p:nvPr/>
          </p:nvSpPr>
          <p:spPr>
            <a:xfrm>
              <a:off x="3430053" y="1039536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9FBEF6E-CA9F-7140-8FA3-83701DA3C1A5}"/>
                </a:ext>
              </a:extLst>
            </p:cNvPr>
            <p:cNvSpPr/>
            <p:nvPr/>
          </p:nvSpPr>
          <p:spPr>
            <a:xfrm>
              <a:off x="2551675" y="1625105"/>
              <a:ext cx="2256379" cy="22489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DRP-6.0</a:t>
              </a:r>
              <a:endParaRPr lang="en-US" dirty="0">
                <a:solidFill>
                  <a:schemeClr val="accent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3 arms combined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(NIR handling initial)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flat-fielding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DetectorMap</a:t>
              </a:r>
              <a:r>
                <a:rPr lang="en-US" sz="1400" dirty="0">
                  <a:solidFill>
                    <a:schemeClr val="tx1"/>
                  </a:solidFill>
                </a:rPr>
                <a:t> generated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Initial flux 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More test coverage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4CDCE6-0D93-FD4B-9087-66B88C42CC31}"/>
              </a:ext>
            </a:extLst>
          </p:cNvPr>
          <p:cNvGrpSpPr/>
          <p:nvPr/>
        </p:nvGrpSpPr>
        <p:grpSpPr>
          <a:xfrm>
            <a:off x="3589739" y="32910"/>
            <a:ext cx="634823" cy="528612"/>
            <a:chOff x="4970187" y="25451"/>
            <a:chExt cx="923060" cy="52861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EDEBD5B-391C-B841-A734-2894518CF9D7}"/>
                </a:ext>
              </a:extLst>
            </p:cNvPr>
            <p:cNvSpPr/>
            <p:nvPr/>
          </p:nvSpPr>
          <p:spPr>
            <a:xfrm>
              <a:off x="4970187" y="25451"/>
              <a:ext cx="923060" cy="40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SM1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A4C1EDC-A380-084A-98DD-AE7A5EA2B08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5431718" y="427451"/>
              <a:ext cx="0" cy="1266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80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859</Words>
  <Application>Microsoft Macintosh PowerPoint</Application>
  <PresentationFormat>Widescreen</PresentationFormat>
  <Paragraphs>389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2D DRP Pipeline Plan</vt:lpstr>
      <vt:lpstr>Data reduction schematic</vt:lpstr>
      <vt:lpstr>2D DRP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Personnel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DRP Planning</dc:title>
  <dc:creator>Hassan Siddiqui</dc:creator>
  <cp:lastModifiedBy>Hassan Siddiqui</cp:lastModifiedBy>
  <cp:revision>55</cp:revision>
  <cp:lastPrinted>2018-12-05T17:06:11Z</cp:lastPrinted>
  <dcterms:created xsi:type="dcterms:W3CDTF">2018-11-06T13:53:18Z</dcterms:created>
  <dcterms:modified xsi:type="dcterms:W3CDTF">2018-12-07T17:32:35Z</dcterms:modified>
</cp:coreProperties>
</file>