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7" r:id="rId6"/>
    <p:sldId id="266" r:id="rId7"/>
    <p:sldId id="265" r:id="rId8"/>
    <p:sldId id="264" r:id="rId9"/>
    <p:sldId id="261" r:id="rId10"/>
    <p:sldId id="262" r:id="rId11"/>
    <p:sldId id="25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9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B65-D8B1-674C-B6FC-151BB7DA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9F42E-A1EA-5649-A252-F839EDB6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5DB7-749D-8E4D-AABC-A57539F2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8056-F7C9-C346-937F-80DABDF6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4CF-D2B9-4E47-A08A-30E1951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FF83-ED77-7741-BE25-CE42273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1477-057F-5146-8618-6A2783FC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AB49-173A-6A4C-A5C4-422C2D3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162A-4BB9-8646-B4B0-2C91C9F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3C47-33A5-354B-9558-EC7538A5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792A-B4E4-F54C-8D74-F278FE485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6236-9916-E548-8C41-1F63AEFB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037B-1C74-CD42-AA60-45A64B8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8F37-D17E-914F-8151-34289E3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1DE6-FC13-4B40-9361-898E543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19F6-6B69-6449-8793-62050B8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419D-6F86-5E42-9956-B5FD2EA1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177A-F813-374C-AAC8-7B581C98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3653-0FB6-C044-9931-652D82C9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60D0-9F72-524E-ADAD-5F2CA3E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157-AF6A-974E-AEF6-FF0D630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DDC20-491B-F646-9945-4CCE20B7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A33E-3888-774E-82ED-1CEF54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843-7B67-0049-A597-DB71CBB9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4D31-9B12-074E-808B-5AF4BF7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CFF-DC44-6D46-B6B6-9F9B857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9D7-16F8-5948-8A03-1878F863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6618-A202-0A42-A5F9-0E0F202A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EC79-9A22-074D-8112-1A2F14B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DEB9-A845-2F48-9792-1FA95B82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E10F-5A94-774E-9A9F-5AAC02E4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3E2-D352-4F4A-85A2-8593D01F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9546-4C6D-954D-8A59-92C63EB6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5EE5-C7B7-294D-986A-9D851993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15E53-064C-AD44-80D1-7063C7E1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DD5A-F541-C44E-8273-AA92A258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F754B-6600-CD41-B97F-841A65B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C7424-FC99-B841-B815-B0043C15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FCFE5-EF10-4C4F-891A-BD61C58E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310-7973-2248-A0EF-AA4250AD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B7E80-797C-B640-85C5-F5955CD8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AF0C4-CC01-6A4B-B2EF-C1694FD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C7F-2703-E245-8239-E081600D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8052-59AE-2844-9C9F-5D552C9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CCD1-6E69-C54A-9E06-458C5C37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2E25-61C7-694D-BD9F-6D878313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61D-37AC-2341-9527-E3F4409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CA94-6E19-B345-83C6-D914029C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1700B-6DFC-994D-9C17-87E1F38E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768A-042B-F741-BA91-82BC4B1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510C-8551-0344-944C-13B0E09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BD47-BF70-D24E-874C-1E15D63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8F1-1DE6-C546-83B3-C1FE0B4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D5FEF-3FD1-2E49-A8D9-D233AA382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F896-8250-1640-9504-5040AC7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9AB6-9248-7043-AC84-3AA77A50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DB96-0E08-F746-92AF-6AEC1E8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FA5E-04BC-294F-B71F-CD92A7C3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B1AE5-E8C4-0E43-81EA-3524DD98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96F9-6D9F-9F47-B54B-7B47FEA7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0F61-B9C8-1A4D-820B-E3B45E49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C04-9A0C-0647-B214-E94A09E2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2013-EEEC-A14C-8347-F3C786667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C103-3B37-9845-B639-CFB54217F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DRP Pipeline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DDAFB-CC38-BB49-BC41-A1FC9546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Hassan Siddiqui, Paul Price, Robert Lupton, Craig Loomis</a:t>
            </a:r>
          </a:p>
          <a:p>
            <a:r>
              <a:rPr lang="en-US" dirty="0"/>
              <a:t>Princeton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3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DRP-7.0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PSF model with color dependence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sky subtraction Initial telluric absorption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DRP-5.0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to end demonstration (2D SIM + 2D DRP)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checked against ETC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DRP-4.0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functionality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8034247" y="1023629"/>
            <a:ext cx="484632" cy="356226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DRP-8.0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Updated 2D PSF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Improved telluric modelling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Updated sky subtraction (to 1% TBC error level)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 performance improvement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Bug fixes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7433787" y="4428084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DRP-9.0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Improved sky subtraction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functionality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0471CB86-C1C1-8242-80CA-10F8FFA6AF86}"/>
              </a:ext>
            </a:extLst>
          </p:cNvPr>
          <p:cNvSpPr/>
          <p:nvPr/>
        </p:nvSpPr>
        <p:spPr>
          <a:xfrm>
            <a:off x="9444067" y="1023630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B0C57F-5950-CE45-A09D-D1276534C76C}"/>
              </a:ext>
            </a:extLst>
          </p:cNvPr>
          <p:cNvSpPr/>
          <p:nvPr/>
        </p:nvSpPr>
        <p:spPr>
          <a:xfrm>
            <a:off x="8788136" y="1556882"/>
            <a:ext cx="1685552" cy="2442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DRP-9.0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Sky sub to 0.5% level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functionality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Refactoring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 improvements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DRP-6.0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arms merged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flat-fielding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DetectorMap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generated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flux calibration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test coverage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9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8034247" y="1023629"/>
            <a:ext cx="484632" cy="356226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 fixes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7433787" y="4428084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sky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0471CB86-C1C1-8242-80CA-10F8FFA6AF86}"/>
              </a:ext>
            </a:extLst>
          </p:cNvPr>
          <p:cNvSpPr/>
          <p:nvPr/>
        </p:nvSpPr>
        <p:spPr>
          <a:xfrm>
            <a:off x="9444067" y="1023630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B0C57F-5950-CE45-A09D-D1276534C76C}"/>
              </a:ext>
            </a:extLst>
          </p:cNvPr>
          <p:cNvSpPr/>
          <p:nvPr/>
        </p:nvSpPr>
        <p:spPr>
          <a:xfrm>
            <a:off x="8788136" y="1556882"/>
            <a:ext cx="1685552" cy="2442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Sky sub to 0.5%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C06E735D-2F66-AA4F-B668-9A2D97CBD1A7}"/>
              </a:ext>
            </a:extLst>
          </p:cNvPr>
          <p:cNvSpPr/>
          <p:nvPr/>
        </p:nvSpPr>
        <p:spPr>
          <a:xfrm>
            <a:off x="11001425" y="1023629"/>
            <a:ext cx="484632" cy="1022456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84DD5-A4BD-2F44-A1E1-3F0BE47B9E46}"/>
              </a:ext>
            </a:extLst>
          </p:cNvPr>
          <p:cNvSpPr/>
          <p:nvPr/>
        </p:nvSpPr>
        <p:spPr>
          <a:xfrm>
            <a:off x="10605013" y="1574300"/>
            <a:ext cx="1481503" cy="13443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DRP-10.0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TBW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844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824D-767B-ED4B-8BE1-25A81A25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0633-1251-4A49-B6D2-CD24B7E9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Paul Price (infrastructure, flux calibration and algorithms)</a:t>
            </a:r>
          </a:p>
          <a:p>
            <a:r>
              <a:rPr lang="en-US" dirty="0"/>
              <a:t>Neven </a:t>
            </a:r>
            <a:r>
              <a:rPr lang="en-US" dirty="0" err="1"/>
              <a:t>Caplar</a:t>
            </a:r>
            <a:r>
              <a:rPr lang="en-US" dirty="0"/>
              <a:t> (2D PSF modelling)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Limited availability Feb-Mar 2019</a:t>
            </a:r>
          </a:p>
          <a:p>
            <a:r>
              <a:rPr lang="en-US" dirty="0" err="1"/>
              <a:t>Keigo</a:t>
            </a:r>
            <a:r>
              <a:rPr lang="en-US" dirty="0"/>
              <a:t> Nakamura (2D sky subtraction)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New developer – needs time to familiarize himself (ready ~Mar 2019)</a:t>
            </a:r>
          </a:p>
          <a:p>
            <a:r>
              <a:rPr lang="en-US" dirty="0"/>
              <a:t>Sogo </a:t>
            </a:r>
            <a:r>
              <a:rPr lang="en-US" dirty="0" err="1"/>
              <a:t>Mineo</a:t>
            </a:r>
            <a:r>
              <a:rPr lang="en-US"/>
              <a:t>, Naoki </a:t>
            </a:r>
            <a:r>
              <a:rPr lang="en-US" dirty="0"/>
              <a:t>Yasuda and Masayuki Tanaka (1D sky subtraction and flux </a:t>
            </a:r>
            <a:r>
              <a:rPr lang="en-US" dirty="0" err="1"/>
              <a:t>calib</a:t>
            </a:r>
            <a:r>
              <a:rPr lang="en-US" dirty="0"/>
              <a:t>) </a:t>
            </a:r>
          </a:p>
          <a:p>
            <a:r>
              <a:rPr lang="en-US" dirty="0"/>
              <a:t>Craig Loomis (general) [20% FTE]</a:t>
            </a:r>
          </a:p>
          <a:p>
            <a:r>
              <a:rPr lang="en-US" dirty="0"/>
              <a:t>Robert Lupton (general) [10%]</a:t>
            </a:r>
          </a:p>
          <a:p>
            <a:r>
              <a:rPr lang="en-US" dirty="0"/>
              <a:t>Hassan Siddiqui (algorithms) [20%]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8B7-54FF-AC49-9209-FA64C9F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schematic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4E11CE-6917-7F4D-A70D-706D1D3D49A9}"/>
              </a:ext>
            </a:extLst>
          </p:cNvPr>
          <p:cNvSpPr/>
          <p:nvPr/>
        </p:nvSpPr>
        <p:spPr>
          <a:xfrm>
            <a:off x="5827059" y="2082373"/>
            <a:ext cx="1771730" cy="1028378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Data Reduction Pipeline</a:t>
            </a:r>
          </a:p>
          <a:p>
            <a:pPr algn="ctr"/>
            <a:r>
              <a:rPr lang="en-US" sz="1400" dirty="0"/>
              <a:t>(Princeton)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DBFFC2-9967-0C46-BCE2-5B27381252D7}"/>
              </a:ext>
            </a:extLst>
          </p:cNvPr>
          <p:cNvSpPr/>
          <p:nvPr/>
        </p:nvSpPr>
        <p:spPr>
          <a:xfrm>
            <a:off x="9242612" y="2082372"/>
            <a:ext cx="2151529" cy="102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 Data Reduction Pipeline</a:t>
            </a:r>
          </a:p>
          <a:p>
            <a:pPr algn="ctr"/>
            <a:r>
              <a:rPr lang="en-US" sz="1400" dirty="0"/>
              <a:t>(LAM)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CD2E28-CE2E-9349-980D-03A288A3B53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598789" y="2596562"/>
            <a:ext cx="16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9AB2B-1EF5-734A-A6D9-F273CF3671DE}"/>
              </a:ext>
            </a:extLst>
          </p:cNvPr>
          <p:cNvSpPr txBox="1"/>
          <p:nvPr/>
        </p:nvSpPr>
        <p:spPr>
          <a:xfrm>
            <a:off x="7625763" y="2673514"/>
            <a:ext cx="1281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Coadded 1D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Single combined visit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8C6B5-9063-0344-A6BD-5CA15B72346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78220" y="2596562"/>
            <a:ext cx="174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AD49B-6C04-2548-AA7C-D1D39D0386E2}"/>
              </a:ext>
            </a:extLst>
          </p:cNvPr>
          <p:cNvSpPr txBox="1"/>
          <p:nvPr/>
        </p:nvSpPr>
        <p:spPr>
          <a:xfrm>
            <a:off x="4787553" y="2686645"/>
            <a:ext cx="100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quartz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arcs</a:t>
            </a:r>
            <a:endParaRPr lang="en-US" dirty="0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8962538F-39AC-434D-99E7-BFC4FFCD2157}"/>
              </a:ext>
            </a:extLst>
          </p:cNvPr>
          <p:cNvSpPr/>
          <p:nvPr/>
        </p:nvSpPr>
        <p:spPr>
          <a:xfrm>
            <a:off x="7144872" y="4652681"/>
            <a:ext cx="2241815" cy="138953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853CB9-ED5F-4A4E-8C0D-36B7DDE233F1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 rot="5400000">
            <a:off x="7784508" y="4170449"/>
            <a:ext cx="963504" cy="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1EF09D6-8A8B-1A49-99B5-E58DC94F9063}"/>
              </a:ext>
            </a:extLst>
          </p:cNvPr>
          <p:cNvCxnSpPr>
            <a:cxnSpLocks/>
            <a:stCxn id="5" idx="2"/>
            <a:endCxn id="26" idx="4"/>
          </p:cNvCxnSpPr>
          <p:nvPr/>
        </p:nvCxnSpPr>
        <p:spPr>
          <a:xfrm rot="5400000">
            <a:off x="8734184" y="3763254"/>
            <a:ext cx="2236696" cy="93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1412CD-3ACE-484F-9F81-3F90EC485654}"/>
              </a:ext>
            </a:extLst>
          </p:cNvPr>
          <p:cNvSpPr txBox="1"/>
          <p:nvPr/>
        </p:nvSpPr>
        <p:spPr>
          <a:xfrm>
            <a:off x="10390093" y="3847763"/>
            <a:ext cx="155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 </a:t>
            </a:r>
            <a:r>
              <a:rPr lang="en-US" sz="1200" dirty="0" err="1"/>
              <a:t>params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 spec </a:t>
            </a:r>
            <a:r>
              <a:rPr lang="en-US" sz="1200" dirty="0" err="1"/>
              <a:t>params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9E97C7-4CEF-BA46-ACC7-00790174FB0B}"/>
              </a:ext>
            </a:extLst>
          </p:cNvPr>
          <p:cNvCxnSpPr>
            <a:cxnSpLocks/>
            <a:stCxn id="15" idx="2"/>
            <a:endCxn id="62" idx="1"/>
          </p:cNvCxnSpPr>
          <p:nvPr/>
        </p:nvCxnSpPr>
        <p:spPr>
          <a:xfrm>
            <a:off x="5292178" y="3517642"/>
            <a:ext cx="0" cy="6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n 61">
            <a:extLst>
              <a:ext uri="{FF2B5EF4-FFF2-40B4-BE49-F238E27FC236}">
                <a16:creationId xmlns:a16="http://schemas.microsoft.com/office/drawing/2014/main" id="{58C18926-DBA2-2F42-B32D-2390CCBDAD8B}"/>
              </a:ext>
            </a:extLst>
          </p:cNvPr>
          <p:cNvSpPr/>
          <p:nvPr/>
        </p:nvSpPr>
        <p:spPr>
          <a:xfrm>
            <a:off x="4706390" y="4138644"/>
            <a:ext cx="1171576" cy="618565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5BF603F-DE06-264B-9058-9F634265A4D9}"/>
              </a:ext>
            </a:extLst>
          </p:cNvPr>
          <p:cNvSpPr/>
          <p:nvPr/>
        </p:nvSpPr>
        <p:spPr>
          <a:xfrm>
            <a:off x="838200" y="2082372"/>
            <a:ext cx="1476452" cy="102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2FDF33-0501-504A-97DA-6F260DD4AC74}"/>
              </a:ext>
            </a:extLst>
          </p:cNvPr>
          <p:cNvSpPr/>
          <p:nvPr/>
        </p:nvSpPr>
        <p:spPr>
          <a:xfrm>
            <a:off x="3290523" y="2082372"/>
            <a:ext cx="1505349" cy="10283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</a:t>
            </a:r>
          </a:p>
          <a:p>
            <a:pPr algn="ctr"/>
            <a:r>
              <a:rPr lang="en-US" sz="1600" dirty="0"/>
              <a:t>(or 2D simulator)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109165-84B8-D544-A829-7E52C62BAA7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2314652" y="2596561"/>
            <a:ext cx="97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52D840-8769-EB4D-953D-69C238B68DC5}"/>
              </a:ext>
            </a:extLst>
          </p:cNvPr>
          <p:cNvCxnSpPr>
            <a:cxnSpLocks/>
          </p:cNvCxnSpPr>
          <p:nvPr/>
        </p:nvCxnSpPr>
        <p:spPr>
          <a:xfrm>
            <a:off x="322729" y="2596562"/>
            <a:ext cx="5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BEC42CB-8027-5641-A8B3-E924C84BA27F}"/>
              </a:ext>
            </a:extLst>
          </p:cNvPr>
          <p:cNvSpPr txBox="1"/>
          <p:nvPr/>
        </p:nvSpPr>
        <p:spPr>
          <a:xfrm>
            <a:off x="-21949" y="2787584"/>
            <a:ext cx="1134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</a:t>
            </a:r>
          </a:p>
          <a:p>
            <a:r>
              <a:rPr lang="en-US" sz="1400" dirty="0"/>
              <a:t>constraints</a:t>
            </a:r>
          </a:p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19C0AF-E8E3-C044-9805-F9689055BD42}"/>
              </a:ext>
            </a:extLst>
          </p:cNvPr>
          <p:cNvSpPr txBox="1"/>
          <p:nvPr/>
        </p:nvSpPr>
        <p:spPr>
          <a:xfrm>
            <a:off x="2289474" y="2704283"/>
            <a:ext cx="10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pfiDesign</a:t>
            </a:r>
            <a:endParaRPr lang="en-US" sz="1100" dirty="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679EBF5-DB9B-DA43-B23D-5FAF2D64DF52}"/>
              </a:ext>
            </a:extLst>
          </p:cNvPr>
          <p:cNvCxnSpPr>
            <a:cxnSpLocks/>
            <a:stCxn id="77" idx="2"/>
            <a:endCxn id="26" idx="2"/>
          </p:cNvCxnSpPr>
          <p:nvPr/>
        </p:nvCxnSpPr>
        <p:spPr>
          <a:xfrm rot="16200000" flipH="1">
            <a:off x="3778708" y="1981283"/>
            <a:ext cx="2381554" cy="435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5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775B5A-43C1-B941-A5F4-B009C682BEB8}"/>
              </a:ext>
            </a:extLst>
          </p:cNvPr>
          <p:cNvCxnSpPr>
            <a:cxnSpLocks/>
            <a:stCxn id="12" idx="3"/>
            <a:endCxn id="65" idx="1"/>
          </p:cNvCxnSpPr>
          <p:nvPr/>
        </p:nvCxnSpPr>
        <p:spPr>
          <a:xfrm>
            <a:off x="6022386" y="4778327"/>
            <a:ext cx="1561300" cy="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A952B1-3EE9-EE4C-8529-D0014D08D5FA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828804" y="1910881"/>
            <a:ext cx="341426" cy="13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FCA61-6EB5-C944-97EC-1814DA2AE859}"/>
              </a:ext>
            </a:extLst>
          </p:cNvPr>
          <p:cNvSpPr/>
          <p:nvPr/>
        </p:nvSpPr>
        <p:spPr>
          <a:xfrm>
            <a:off x="2271452" y="759414"/>
            <a:ext cx="3300350" cy="1151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08626-3697-8947-AC51-F33DB092BD01}"/>
              </a:ext>
            </a:extLst>
          </p:cNvPr>
          <p:cNvSpPr/>
          <p:nvPr/>
        </p:nvSpPr>
        <p:spPr>
          <a:xfrm>
            <a:off x="4025714" y="1034505"/>
            <a:ext cx="1245705" cy="68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5AEE4E-1F05-004A-A350-0327F629644C}"/>
              </a:ext>
            </a:extLst>
          </p:cNvPr>
          <p:cNvSpPr/>
          <p:nvPr/>
        </p:nvSpPr>
        <p:spPr>
          <a:xfrm>
            <a:off x="304004" y="3222110"/>
            <a:ext cx="1692791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constructFiberTrace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B4111-0FC2-464B-8AE8-24C2516FE09C}"/>
              </a:ext>
            </a:extLst>
          </p:cNvPr>
          <p:cNvSpPr/>
          <p:nvPr/>
        </p:nvSpPr>
        <p:spPr>
          <a:xfrm>
            <a:off x="2419436" y="1034505"/>
            <a:ext cx="1245705" cy="68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993C5C-A5B1-9C42-879E-34A01A758333}"/>
              </a:ext>
            </a:extLst>
          </p:cNvPr>
          <p:cNvSpPr/>
          <p:nvPr/>
        </p:nvSpPr>
        <p:spPr>
          <a:xfrm>
            <a:off x="3234920" y="3218903"/>
            <a:ext cx="1187768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reduceArc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8E9833-5AC7-9A45-8842-277DAF606D8A}"/>
              </a:ext>
            </a:extLst>
          </p:cNvPr>
          <p:cNvSpPr/>
          <p:nvPr/>
        </p:nvSpPr>
        <p:spPr>
          <a:xfrm>
            <a:off x="4689353" y="4433770"/>
            <a:ext cx="1333033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reduceExp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E7794C-A604-BB46-8471-0C4E88081A3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488678" y="1229080"/>
            <a:ext cx="930758" cy="1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5C1DB-E63B-214B-AD94-779D7C2EAC0B}"/>
              </a:ext>
            </a:extLst>
          </p:cNvPr>
          <p:cNvCxnSpPr>
            <a:cxnSpLocks/>
            <a:stCxn id="80" idx="1"/>
            <a:endCxn id="4" idx="3"/>
          </p:cNvCxnSpPr>
          <p:nvPr/>
        </p:nvCxnSpPr>
        <p:spPr>
          <a:xfrm flipH="1" flipV="1">
            <a:off x="5271419" y="1379062"/>
            <a:ext cx="643728" cy="3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F3EB0-F5CD-A34B-B36D-1BE441DB73F9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2576563" y="1910881"/>
            <a:ext cx="149898" cy="143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DD7246-B910-574A-B0A3-5D894D0D475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996795" y="3563460"/>
            <a:ext cx="1238125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828D9-7021-6B47-8C69-A9689DDFFF07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3828804" y="3908016"/>
            <a:ext cx="860549" cy="87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15CFE6D-3919-CA48-B501-9A034A35F2D9}"/>
              </a:ext>
            </a:extLst>
          </p:cNvPr>
          <p:cNvSpPr/>
          <p:nvPr/>
        </p:nvSpPr>
        <p:spPr>
          <a:xfrm>
            <a:off x="7583686" y="4392696"/>
            <a:ext cx="1333033" cy="774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Combine</a:t>
            </a:r>
            <a:endParaRPr lang="en-US" dirty="0"/>
          </a:p>
          <a:p>
            <a:pPr algn="ctr"/>
            <a:r>
              <a:rPr lang="en-US" sz="800" dirty="0" err="1"/>
              <a:t>combineArms</a:t>
            </a:r>
            <a:endParaRPr lang="en-US" sz="800" dirty="0"/>
          </a:p>
          <a:p>
            <a:pPr algn="ctr"/>
            <a:r>
              <a:rPr lang="en-US" sz="800" dirty="0" err="1"/>
              <a:t>combineVisits</a:t>
            </a:r>
            <a:endParaRPr lang="en-US" sz="800" dirty="0"/>
          </a:p>
          <a:p>
            <a:pPr algn="ctr"/>
            <a:r>
              <a:rPr lang="en-US" sz="800" dirty="0" err="1"/>
              <a:t>combineAll</a:t>
            </a:r>
            <a:endParaRPr lang="en-US" sz="800" dirty="0"/>
          </a:p>
          <a:p>
            <a:pPr algn="ctr"/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F1672E8-2887-B840-A822-91DC64A16656}"/>
              </a:ext>
            </a:extLst>
          </p:cNvPr>
          <p:cNvCxnSpPr>
            <a:cxnSpLocks/>
            <a:stCxn id="81" idx="0"/>
            <a:endCxn id="4" idx="0"/>
          </p:cNvCxnSpPr>
          <p:nvPr/>
        </p:nvCxnSpPr>
        <p:spPr>
          <a:xfrm rot="16200000" flipH="1">
            <a:off x="2690532" y="-923529"/>
            <a:ext cx="170515" cy="3745553"/>
          </a:xfrm>
          <a:prstGeom prst="curvedConnector3">
            <a:avLst>
              <a:gd name="adj1" fmla="val -134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53260F-C4DF-5947-8C86-34C38DC29673}"/>
              </a:ext>
            </a:extLst>
          </p:cNvPr>
          <p:cNvCxnSpPr>
            <a:cxnSpLocks/>
            <a:stCxn id="79" idx="2"/>
            <a:endCxn id="12" idx="0"/>
          </p:cNvCxnSpPr>
          <p:nvPr/>
        </p:nvCxnSpPr>
        <p:spPr>
          <a:xfrm flipH="1">
            <a:off x="5355870" y="2732765"/>
            <a:ext cx="549658" cy="170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741DFA-DA2D-3D41-8076-D08BEE6D6410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8916719" y="4778732"/>
            <a:ext cx="246891" cy="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A554EF-6180-BA49-B72E-DEBBC4468C5D}"/>
              </a:ext>
            </a:extLst>
          </p:cNvPr>
          <p:cNvCxnSpPr>
            <a:cxnSpLocks/>
            <a:stCxn id="46" idx="1"/>
            <a:endCxn id="4" idx="3"/>
          </p:cNvCxnSpPr>
          <p:nvPr/>
        </p:nvCxnSpPr>
        <p:spPr>
          <a:xfrm flipH="1">
            <a:off x="5271419" y="701168"/>
            <a:ext cx="619191" cy="67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5D6FA2E-472A-8043-9B22-34A486F2FBAC}"/>
              </a:ext>
            </a:extLst>
          </p:cNvPr>
          <p:cNvCxnSpPr>
            <a:cxnSpLocks/>
            <a:stCxn id="90" idx="2"/>
            <a:endCxn id="5" idx="2"/>
          </p:cNvCxnSpPr>
          <p:nvPr/>
        </p:nvCxnSpPr>
        <p:spPr>
          <a:xfrm rot="5400000" flipH="1">
            <a:off x="2318594" y="2743029"/>
            <a:ext cx="525029" cy="2861418"/>
          </a:xfrm>
          <a:prstGeom prst="curvedConnector3">
            <a:avLst>
              <a:gd name="adj1" fmla="val -43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91DD9-90EC-5842-A1CE-F697C4F5AE14}"/>
              </a:ext>
            </a:extLst>
          </p:cNvPr>
          <p:cNvCxnSpPr>
            <a:cxnSpLocks/>
            <a:stCxn id="71" idx="2"/>
            <a:endCxn id="5" idx="0"/>
          </p:cNvCxnSpPr>
          <p:nvPr/>
        </p:nvCxnSpPr>
        <p:spPr>
          <a:xfrm flipH="1">
            <a:off x="1150400" y="2732765"/>
            <a:ext cx="537803" cy="4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4E43581-A5D6-3E4B-B9F9-72F75111244D}"/>
              </a:ext>
            </a:extLst>
          </p:cNvPr>
          <p:cNvSpPr/>
          <p:nvPr/>
        </p:nvSpPr>
        <p:spPr>
          <a:xfrm>
            <a:off x="5890610" y="391325"/>
            <a:ext cx="1500809" cy="6196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600" dirty="0"/>
              <a:t>Spots</a:t>
            </a:r>
            <a:endParaRPr lang="en-US" sz="2000" dirty="0"/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Spots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(from J Gunn’s simulator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/>
              <a:t> Gunn’s Simulator)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76CB56-B09F-C74E-8F19-CF2B1FDBE565}"/>
              </a:ext>
            </a:extLst>
          </p:cNvPr>
          <p:cNvSpPr/>
          <p:nvPr/>
        </p:nvSpPr>
        <p:spPr>
          <a:xfrm>
            <a:off x="1155867" y="227419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detectorMap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(from simulator)</a:t>
            </a:r>
            <a:endParaRPr lang="en-US" sz="11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D58C3A-4DB6-D047-AFAC-AD5FAA671CAC}"/>
              </a:ext>
            </a:extLst>
          </p:cNvPr>
          <p:cNvSpPr/>
          <p:nvPr/>
        </p:nvSpPr>
        <p:spPr>
          <a:xfrm>
            <a:off x="2414810" y="2278602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Quartz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565812-0F09-A445-B8B3-2CFA0A8C2825}"/>
              </a:ext>
            </a:extLst>
          </p:cNvPr>
          <p:cNvSpPr/>
          <p:nvPr/>
        </p:nvSpPr>
        <p:spPr>
          <a:xfrm>
            <a:off x="3812609" y="2278602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Arcs</a:t>
            </a:r>
            <a:endParaRPr lang="en-US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2DBDB3-DEF3-5546-9E8A-67E350FB96A8}"/>
              </a:ext>
            </a:extLst>
          </p:cNvPr>
          <p:cNvSpPr/>
          <p:nvPr/>
        </p:nvSpPr>
        <p:spPr>
          <a:xfrm>
            <a:off x="5373192" y="227419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Science</a:t>
            </a:r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6FFAD0-D0DF-6147-8945-34DDF04D7F66}"/>
              </a:ext>
            </a:extLst>
          </p:cNvPr>
          <p:cNvSpPr/>
          <p:nvPr/>
        </p:nvSpPr>
        <p:spPr>
          <a:xfrm>
            <a:off x="5915147" y="1184035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pfsSimObject</a:t>
            </a:r>
            <a:endParaRPr lang="en-US" sz="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876FBB-B691-BF48-AA83-824898F9712B}"/>
              </a:ext>
            </a:extLst>
          </p:cNvPr>
          <p:cNvSpPr/>
          <p:nvPr/>
        </p:nvSpPr>
        <p:spPr>
          <a:xfrm>
            <a:off x="410256" y="863990"/>
            <a:ext cx="985515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Bias</a:t>
            </a:r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DEDED2-603B-3E4B-8415-365301F7830A}"/>
              </a:ext>
            </a:extLst>
          </p:cNvPr>
          <p:cNvSpPr/>
          <p:nvPr/>
        </p:nvSpPr>
        <p:spPr>
          <a:xfrm>
            <a:off x="410256" y="1105485"/>
            <a:ext cx="988807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Dark</a:t>
            </a:r>
            <a:endParaRPr lang="en-US" sz="9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A707BD-FBD8-3A4B-8447-4B3F2D0237B3}"/>
              </a:ext>
            </a:extLst>
          </p:cNvPr>
          <p:cNvSpPr/>
          <p:nvPr/>
        </p:nvSpPr>
        <p:spPr>
          <a:xfrm>
            <a:off x="404312" y="1346980"/>
            <a:ext cx="991459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FiberFlat</a:t>
            </a:r>
            <a:endParaRPr lang="en-US" sz="900" dirty="0"/>
          </a:p>
        </p:txBody>
      </p:sp>
      <p:sp>
        <p:nvSpPr>
          <p:cNvPr id="62" name="Right Bracket 61">
            <a:extLst>
              <a:ext uri="{FF2B5EF4-FFF2-40B4-BE49-F238E27FC236}">
                <a16:creationId xmlns:a16="http://schemas.microsoft.com/office/drawing/2014/main" id="{DC29F0BD-5183-8C44-A791-0AA65CA13728}"/>
              </a:ext>
            </a:extLst>
          </p:cNvPr>
          <p:cNvSpPr/>
          <p:nvPr/>
        </p:nvSpPr>
        <p:spPr>
          <a:xfrm>
            <a:off x="1451143" y="874256"/>
            <a:ext cx="45719" cy="6897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53BA51-49F4-4146-838F-F712AC6F3AFB}"/>
              </a:ext>
            </a:extLst>
          </p:cNvPr>
          <p:cNvSpPr/>
          <p:nvPr/>
        </p:nvSpPr>
        <p:spPr>
          <a:xfrm>
            <a:off x="2058454" y="3346523"/>
            <a:ext cx="1036217" cy="4156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pfsFiberTrace</a:t>
            </a:r>
            <a:endParaRPr lang="en-US" sz="1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6BFEF1-0A97-BF41-8FDE-8A984E3AFB40}"/>
              </a:ext>
            </a:extLst>
          </p:cNvPr>
          <p:cNvSpPr/>
          <p:nvPr/>
        </p:nvSpPr>
        <p:spPr>
          <a:xfrm>
            <a:off x="3479482" y="404519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pfsDetectorMap</a:t>
            </a:r>
            <a:endParaRPr lang="en-US" sz="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FE72E91-6425-A74F-BF55-850375B1ADBC}"/>
              </a:ext>
            </a:extLst>
          </p:cNvPr>
          <p:cNvSpPr/>
          <p:nvPr/>
        </p:nvSpPr>
        <p:spPr>
          <a:xfrm>
            <a:off x="6118300" y="443377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BEAD175-E9F1-9D46-BAB6-E9ECD8800AD7}"/>
              </a:ext>
            </a:extLst>
          </p:cNvPr>
          <p:cNvSpPr/>
          <p:nvPr/>
        </p:nvSpPr>
        <p:spPr>
          <a:xfrm>
            <a:off x="6270700" y="4567698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74DE52-7330-C94B-9C48-227CE05B607E}"/>
              </a:ext>
            </a:extLst>
          </p:cNvPr>
          <p:cNvSpPr/>
          <p:nvPr/>
        </p:nvSpPr>
        <p:spPr>
          <a:xfrm>
            <a:off x="6423100" y="471086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C351F3F-8EEB-2548-9900-F1754E58B005}"/>
              </a:ext>
            </a:extLst>
          </p:cNvPr>
          <p:cNvSpPr/>
          <p:nvPr/>
        </p:nvSpPr>
        <p:spPr>
          <a:xfrm>
            <a:off x="9144986" y="454304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pfsObject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1670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27029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217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76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411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 fixes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460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8034247" y="1023629"/>
            <a:ext cx="484632" cy="356226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 fixes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7433787" y="4428084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sky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26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693</Words>
  <Application>Microsoft Macintosh PowerPoint</Application>
  <PresentationFormat>Widescreen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2D DRP Pipeline Plan</vt:lpstr>
      <vt:lpstr>Data reduction schematic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Personnel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DRP Planning</dc:title>
  <dc:creator>Hassan Siddiqui</dc:creator>
  <cp:lastModifiedBy>Hassan Siddiqui</cp:lastModifiedBy>
  <cp:revision>37</cp:revision>
  <dcterms:created xsi:type="dcterms:W3CDTF">2018-11-06T13:53:18Z</dcterms:created>
  <dcterms:modified xsi:type="dcterms:W3CDTF">2018-11-29T21:28:24Z</dcterms:modified>
</cp:coreProperties>
</file>