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509" r:id="rId2"/>
    <p:sldId id="624" r:id="rId3"/>
    <p:sldId id="619" r:id="rId4"/>
    <p:sldId id="614" r:id="rId5"/>
    <p:sldId id="620" r:id="rId6"/>
    <p:sldId id="625" r:id="rId7"/>
    <p:sldId id="626" r:id="rId8"/>
    <p:sldId id="618" r:id="rId9"/>
    <p:sldId id="621" r:id="rId10"/>
    <p:sldId id="623" r:id="rId11"/>
    <p:sldId id="627" r:id="rId12"/>
    <p:sldId id="622" r:id="rId13"/>
    <p:sldId id="594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990033"/>
    <a:srgbClr val="008000"/>
    <a:srgbClr val="FFCCFF"/>
    <a:srgbClr val="CC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917" autoAdjust="0"/>
  </p:normalViewPr>
  <p:slideViewPr>
    <p:cSldViewPr>
      <p:cViewPr varScale="1">
        <p:scale>
          <a:sx n="102" d="100"/>
          <a:sy n="102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A88F2128-C60E-4358-AE96-44E0FDF91E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338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9D6A443-B934-4063-B666-091DD3E4D2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49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43DD-C182-4F4B-925F-59AFBB50E0B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2234908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62DB9-AD08-49CB-BC38-97DBB9A695B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39723065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125413"/>
            <a:ext cx="2122487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5413"/>
            <a:ext cx="6218238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4285-F0F7-46B4-8121-C5259CA7970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18132674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47251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331" y="1816004"/>
            <a:ext cx="7772400" cy="1500187"/>
          </a:xfrm>
        </p:spPr>
        <p:txBody>
          <a:bodyPr anchor="b"/>
          <a:lstStyle>
            <a:lvl1pPr marL="0" indent="0">
              <a:buNone/>
              <a:defRPr sz="4000">
                <a:latin typeface="Georgia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6427D-98EF-4B1F-9AA4-F6B9CEB895A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1792207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7113"/>
            <a:ext cx="4038600" cy="50114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7113"/>
            <a:ext cx="4038600" cy="50114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44893-78D8-43AC-B1B6-024ADBD251B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33213304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4DFF0-38E6-4A9A-98EB-7FEAA7A1AAC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22754681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A46C9-7692-4E87-8B32-D6E1D80DF47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559954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4EB3C-3EAB-4B2A-9A7D-8508C20FCA8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10900265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BBF-0B0F-402F-B02F-E88A9E7560D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423583643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84863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6496-21E9-4673-8158-90808D6AAA2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6835303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5413"/>
            <a:ext cx="87217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5650" y="6386513"/>
            <a:ext cx="7683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fld id="{D756A5FC-92D2-46E7-9D3D-16DC878DA12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/60</a:t>
            </a:r>
          </a:p>
        </p:txBody>
      </p:sp>
      <p:pic>
        <p:nvPicPr>
          <p:cNvPr id="1029" name="Picture 13" descr="gold_footer"/>
          <p:cNvPicPr>
            <a:picLocks noChangeAspect="1" noChangeArrowheads="1"/>
          </p:cNvPicPr>
          <p:nvPr/>
        </p:nvPicPr>
        <p:blipFill>
          <a:blip r:embed="rId1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eu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7" b="30029"/>
          <a:stretch>
            <a:fillRect/>
          </a:stretch>
        </p:blipFill>
        <p:spPr bwMode="auto">
          <a:xfrm>
            <a:off x="6811963" y="6351588"/>
            <a:ext cx="15367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" descr="miblab_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6359525"/>
            <a:ext cx="2455863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6" descr="gt_logo_navy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6202363"/>
            <a:ext cx="18764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7" descr="Superbuzz_300dpi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5127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16" r:id="rId1"/>
    <p:sldLayoutId id="2147485917" r:id="rId2"/>
    <p:sldLayoutId id="2147485918" r:id="rId3"/>
    <p:sldLayoutId id="2147485919" r:id="rId4"/>
    <p:sldLayoutId id="2147485920" r:id="rId5"/>
    <p:sldLayoutId id="2147485921" r:id="rId6"/>
    <p:sldLayoutId id="2147485922" r:id="rId7"/>
    <p:sldLayoutId id="2147485923" r:id="rId8"/>
    <p:sldLayoutId id="2147485924" r:id="rId9"/>
    <p:sldLayoutId id="2147485925" r:id="rId10"/>
    <p:sldLayoutId id="2147485926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342900" y="1527175"/>
            <a:ext cx="8401050" cy="1470025"/>
          </a:xfrm>
        </p:spPr>
        <p:txBody>
          <a:bodyPr/>
          <a:lstStyle/>
          <a:p>
            <a:r>
              <a:rPr lang="en-US" altLang="zh-TW" sz="2800" dirty="0">
                <a:latin typeface="Georgia" panose="02040502050405020303" pitchFamily="18" charset="0"/>
                <a:ea typeface="PMingLiU" panose="02020500000000000000" pitchFamily="18" charset="-120"/>
              </a:rPr>
              <a:t>CDC Monthly Report:</a:t>
            </a:r>
            <a:br>
              <a:rPr lang="en-US" altLang="zh-TW" sz="2800" dirty="0">
                <a:latin typeface="Georgia" panose="02040502050405020303" pitchFamily="18" charset="0"/>
                <a:ea typeface="PMingLiU" panose="02020500000000000000" pitchFamily="18" charset="-120"/>
              </a:rPr>
            </a:br>
            <a:r>
              <a:rPr lang="en-US" altLang="zh-TW" sz="2800" dirty="0">
                <a:latin typeface="Georgia" panose="02040502050405020303" pitchFamily="18" charset="0"/>
                <a:ea typeface="PMingLiU" panose="02020500000000000000" pitchFamily="18" charset="-120"/>
              </a:rPr>
              <a:t>A Deep Pipeline for Prediction of the Underlying Cause of Death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1116013" y="5394325"/>
            <a:ext cx="6797675" cy="914400"/>
          </a:xfrm>
        </p:spPr>
        <p:txBody>
          <a:bodyPr/>
          <a:lstStyle/>
          <a:p>
            <a:r>
              <a:rPr lang="en-US" altLang="en-US" sz="2000"/>
              <a:t>1/28/2017</a:t>
            </a:r>
            <a:endParaRPr lang="en-US" altLang="zh-TW" sz="2000" dirty="0">
              <a:latin typeface="Georgia" panose="02040502050405020303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much better than chance on a 67-class classification problem.</a:t>
            </a:r>
          </a:p>
          <a:p>
            <a:r>
              <a:rPr lang="en-US" dirty="0" err="1"/>
              <a:t>DeepDeath</a:t>
            </a:r>
            <a:r>
              <a:rPr lang="en-US" dirty="0"/>
              <a:t> outperforms other baselines.</a:t>
            </a:r>
          </a:p>
          <a:p>
            <a:r>
              <a:rPr lang="en-US" dirty="0"/>
              <a:t>There are temporal information in the data as evidenced by </a:t>
            </a:r>
            <a:r>
              <a:rPr lang="en-US" dirty="0" err="1"/>
              <a:t>Uni+Bigram</a:t>
            </a:r>
            <a:r>
              <a:rPr lang="en-US" dirty="0"/>
              <a:t> model compared to the Unigram model.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091266"/>
              </p:ext>
            </p:extLst>
          </p:nvPr>
        </p:nvGraphicFramePr>
        <p:xfrm>
          <a:off x="2555755" y="3717035"/>
          <a:ext cx="3927695" cy="123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256">
                  <a:extLst>
                    <a:ext uri="{9D8B030D-6E8A-4147-A177-3AD203B41FA5}">
                      <a16:colId xmlns:a16="http://schemas.microsoft.com/office/drawing/2014/main" val="3718045172"/>
                    </a:ext>
                  </a:extLst>
                </a:gridCol>
                <a:gridCol w="717256">
                  <a:extLst>
                    <a:ext uri="{9D8B030D-6E8A-4147-A177-3AD203B41FA5}">
                      <a16:colId xmlns:a16="http://schemas.microsoft.com/office/drawing/2014/main" val="4192027289"/>
                    </a:ext>
                  </a:extLst>
                </a:gridCol>
                <a:gridCol w="898005">
                  <a:extLst>
                    <a:ext uri="{9D8B030D-6E8A-4147-A177-3AD203B41FA5}">
                      <a16:colId xmlns:a16="http://schemas.microsoft.com/office/drawing/2014/main" val="4079739148"/>
                    </a:ext>
                  </a:extLst>
                </a:gridCol>
                <a:gridCol w="898005">
                  <a:extLst>
                    <a:ext uri="{9D8B030D-6E8A-4147-A177-3AD203B41FA5}">
                      <a16:colId xmlns:a16="http://schemas.microsoft.com/office/drawing/2014/main" val="540160341"/>
                    </a:ext>
                  </a:extLst>
                </a:gridCol>
                <a:gridCol w="697173">
                  <a:extLst>
                    <a:ext uri="{9D8B030D-6E8A-4147-A177-3AD203B41FA5}">
                      <a16:colId xmlns:a16="http://schemas.microsoft.com/office/drawing/2014/main" val="2357365185"/>
                    </a:ext>
                  </a:extLst>
                </a:gridCol>
              </a:tblGrid>
              <a:tr h="20513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 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bg2"/>
                          </a:solidFill>
                          <a:effectLst/>
                        </a:rPr>
                        <a:t>Random Forest on Hadoop</a:t>
                      </a:r>
                      <a:endParaRPr lang="en-US" sz="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chemeClr val="bg2"/>
                          </a:solidFill>
                          <a:effectLst/>
                        </a:rPr>
                        <a:t>DeepDeath</a:t>
                      </a:r>
                      <a:endParaRPr lang="en-US" sz="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669477"/>
                  </a:ext>
                </a:extLst>
              </a:tr>
              <a:tr h="410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 err="1">
                          <a:effectLst/>
                        </a:rPr>
                        <a:t>UniGram</a:t>
                      </a:r>
                      <a:endParaRPr lang="en-US" sz="750" b="1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>
                          <a:effectLst/>
                        </a:rPr>
                        <a:t>(5000)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 err="1">
                          <a:effectLst/>
                        </a:rPr>
                        <a:t>BiGram</a:t>
                      </a:r>
                      <a:endParaRPr lang="en-US" sz="750" b="1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>
                          <a:effectLst/>
                        </a:rPr>
                        <a:t>(5000)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 err="1">
                          <a:effectLst/>
                        </a:rPr>
                        <a:t>Uni+BiGram</a:t>
                      </a:r>
                      <a:endParaRPr lang="en-US" sz="750" b="1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b="1" dirty="0">
                          <a:effectLst/>
                        </a:rPr>
                        <a:t>(10000)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5176"/>
                  </a:ext>
                </a:extLst>
              </a:tr>
              <a:tr h="615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bg2"/>
                          </a:solidFill>
                          <a:effectLst/>
                        </a:rPr>
                        <a:t>ACC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chemeClr val="bg2"/>
                          </a:solidFill>
                          <a:effectLst/>
                        </a:rPr>
                        <a:t>(67 classes)</a:t>
                      </a:r>
                      <a:endParaRPr lang="en-US" sz="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31.92%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22.11%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34.48%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36.98%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53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20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Intermediate Features</a:t>
            </a:r>
          </a:p>
        </p:txBody>
      </p:sp>
      <p:pic>
        <p:nvPicPr>
          <p:cNvPr id="4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82" y="3139042"/>
            <a:ext cx="4631284" cy="324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9" y="964986"/>
            <a:ext cx="3118757" cy="2179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212128" y="2244625"/>
            <a:ext cx="637065" cy="310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箭头 6"/>
          <p:cNvSpPr/>
          <p:nvPr/>
        </p:nvSpPr>
        <p:spPr>
          <a:xfrm rot="1940442">
            <a:off x="3231100" y="2912239"/>
            <a:ext cx="1005842" cy="36739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212128" y="2619053"/>
            <a:ext cx="717754" cy="253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829845" y="998605"/>
            <a:ext cx="4631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We used t-SNE, a popular visualization technique that maintains the locality of the samples, to map the features onto a 2D plane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marked each death either as a death caused by an infectious or parasitic disease,  or a non-infectious cause</a:t>
            </a:r>
            <a:endParaRPr lang="en-US" sz="160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23365" y="3992335"/>
            <a:ext cx="963385" cy="136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20222" y="3922933"/>
            <a:ext cx="35684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We observe a meaningful pattern among the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Intermediate features generated from the raw features (i.e. the multiple cause trajectories) can be visualized and interpreted by human experts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9547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Utah dataset includes EHR linked to death certificates.</a:t>
            </a:r>
          </a:p>
          <a:p>
            <a:r>
              <a:rPr lang="en-US" dirty="0"/>
              <a:t>Incorporating EHR into this model makes it more interesting and at the same time more challenging.</a:t>
            </a:r>
          </a:p>
          <a:p>
            <a:endParaRPr lang="en-US" dirty="0"/>
          </a:p>
          <a:p>
            <a:r>
              <a:rPr lang="en-US" dirty="0"/>
              <a:t>It is also interesting to gauge the performance of a model when the causes are clustered into fewer clusters such as 5-10 based on some rational. </a:t>
            </a:r>
          </a:p>
          <a:p>
            <a:endParaRPr lang="en-US" dirty="0"/>
          </a:p>
          <a:p>
            <a:r>
              <a:rPr lang="en-US" dirty="0"/>
              <a:t>The accuracy in that cause is </a:t>
            </a:r>
            <a:r>
              <a:rPr lang="en-US"/>
              <a:t>anticipated to be </a:t>
            </a:r>
            <a:r>
              <a:rPr lang="en-US" dirty="0"/>
              <a:t>above 90%.</a:t>
            </a:r>
          </a:p>
        </p:txBody>
      </p:sp>
    </p:spTree>
    <p:extLst>
      <p:ext uri="{BB962C8B-B14F-4D97-AF65-F5344CB8AC3E}">
        <p14:creationId xmlns:p14="http://schemas.microsoft.com/office/powerpoint/2010/main" val="24211116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95575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sz="3600" cap="none" dirty="0">
                <a:latin typeface="Arial" charset="0"/>
              </a:rPr>
              <a:t>THANK YOU!!!</a:t>
            </a:r>
            <a:endParaRPr lang="en-IN" sz="3600" cap="none" dirty="0"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/>
              <a:t>Baselines</a:t>
            </a:r>
          </a:p>
          <a:p>
            <a:endParaRPr lang="en-US" dirty="0"/>
          </a:p>
          <a:p>
            <a:r>
              <a:rPr lang="en-US" dirty="0" err="1"/>
              <a:t>DeepDeath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252067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multiple cause of death in death certificates, predict the underlying cause of death.</a:t>
            </a:r>
          </a:p>
          <a:p>
            <a:endParaRPr lang="en-US" dirty="0"/>
          </a:p>
          <a:p>
            <a:r>
              <a:rPr lang="en-US" dirty="0"/>
              <a:t>Multiple causes of death often are put in 2 parts (part I, II) on the death certificates. </a:t>
            </a:r>
          </a:p>
          <a:p>
            <a:endParaRPr lang="en-US" dirty="0"/>
          </a:p>
          <a:p>
            <a:r>
              <a:rPr lang="en-US" dirty="0"/>
              <a:t>The chain of causes often listed in reverse chronology include helpful information to predict the underlying cause.</a:t>
            </a:r>
          </a:p>
          <a:p>
            <a:endParaRPr lang="en-US" dirty="0"/>
          </a:p>
          <a:p>
            <a:r>
              <a:rPr lang="en-US" dirty="0"/>
              <a:t>We use the 113 recode for the underlying cause.</a:t>
            </a:r>
          </a:p>
        </p:txBody>
      </p:sp>
    </p:spTree>
    <p:extLst>
      <p:ext uri="{BB962C8B-B14F-4D97-AF65-F5344CB8AC3E}">
        <p14:creationId xmlns:p14="http://schemas.microsoft.com/office/powerpoint/2010/main" val="33235062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all death recorded in US in 2015, by NCHS.</a:t>
            </a:r>
          </a:p>
          <a:p>
            <a:r>
              <a:rPr lang="en-US" dirty="0"/>
              <a:t>Includes multiple causes, underlying cause, and demographic information.</a:t>
            </a:r>
          </a:p>
          <a:p>
            <a:r>
              <a:rPr lang="en-US" dirty="0"/>
              <a:t>Includes 2.6 million samples, recorded death.</a:t>
            </a:r>
          </a:p>
          <a:p>
            <a:r>
              <a:rPr lang="en-US" dirty="0"/>
              <a:t>The number of multiple causes for each death is variable. Often about 2-4 causes with up to 20 in rare cases.</a:t>
            </a:r>
          </a:p>
          <a:p>
            <a:r>
              <a:rPr lang="en-US" dirty="0"/>
              <a:t>Michigan dataset can also be used but it has 2 restrictions:</a:t>
            </a:r>
          </a:p>
          <a:p>
            <a:pPr lvl="1"/>
            <a:r>
              <a:rPr lang="en-US" dirty="0"/>
              <a:t>Access restrictions</a:t>
            </a:r>
          </a:p>
          <a:p>
            <a:pPr lvl="1"/>
            <a:r>
              <a:rPr lang="en-US" dirty="0"/>
              <a:t>Relatively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47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death record data are recorded in tape format.</a:t>
            </a:r>
          </a:p>
          <a:p>
            <a:r>
              <a:rPr lang="en-US" dirty="0"/>
              <a:t>I processed this data to extract:</a:t>
            </a:r>
          </a:p>
          <a:p>
            <a:pPr marL="914400" lvl="1" indent="-457200">
              <a:buAutoNum type="arabicPeriod"/>
            </a:pPr>
            <a:r>
              <a:rPr lang="en-US" dirty="0"/>
              <a:t>Axis entity multiple causes</a:t>
            </a:r>
          </a:p>
          <a:p>
            <a:pPr marL="914400" lvl="1" indent="-457200">
              <a:buAutoNum type="arabicPeriod"/>
            </a:pPr>
            <a:r>
              <a:rPr lang="en-US" dirty="0"/>
              <a:t>The underlying cause</a:t>
            </a:r>
          </a:p>
          <a:p>
            <a:pPr marL="57150" indent="0">
              <a:buNone/>
            </a:pPr>
            <a:endParaRPr lang="en-US" dirty="0"/>
          </a:p>
          <a:p>
            <a:pPr marL="400050"/>
            <a:r>
              <a:rPr lang="en-US" dirty="0"/>
              <a:t>All records with the underlying cause (113 recode) greater than 111 was removed. These often relate to non-natural deaths such as suicide.</a:t>
            </a:r>
          </a:p>
          <a:p>
            <a:pPr marL="400050"/>
            <a:r>
              <a:rPr lang="en-US" dirty="0"/>
              <a:t>All records with the underlying cause observed less than 1000 times over the whole dataset are removed.</a:t>
            </a:r>
          </a:p>
          <a:p>
            <a:pPr marL="400050"/>
            <a:r>
              <a:rPr lang="en-US" dirty="0"/>
              <a:t>After filtering the low occurrence causes, we are left with 90 underlying causes.</a:t>
            </a:r>
          </a:p>
          <a:p>
            <a:pPr marL="400050"/>
            <a:endParaRPr lang="en-US" dirty="0"/>
          </a:p>
          <a:p>
            <a:pPr marL="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62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Features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18"/>
            <a:ext cx="5769431" cy="2964040"/>
          </a:xfrm>
        </p:spPr>
        <p:txBody>
          <a:bodyPr/>
          <a:lstStyle/>
          <a:p>
            <a:r>
              <a:rPr lang="en-US" sz="2000" dirty="0"/>
              <a:t>N=1</a:t>
            </a:r>
          </a:p>
          <a:p>
            <a:pPr marL="457200" lvl="1" indent="0">
              <a:buNone/>
            </a:pPr>
            <a:r>
              <a:rPr lang="en-US" dirty="0"/>
              <a:t>A-&gt;B-&gt;C-&gt;D	Unigrams: A, B, C, 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N=2</a:t>
            </a:r>
          </a:p>
          <a:p>
            <a:pPr marL="457200" lvl="1" indent="0">
              <a:buNone/>
            </a:pPr>
            <a:r>
              <a:rPr lang="en-US" dirty="0"/>
              <a:t>A-&gt;B-&gt;C-&gt;D	Bigrams: A B, </a:t>
            </a:r>
          </a:p>
          <a:p>
            <a:pPr marL="457200" lvl="1" indent="0">
              <a:buNone/>
            </a:pPr>
            <a:r>
              <a:rPr lang="en-US" dirty="0"/>
              <a:t>				B C, </a:t>
            </a:r>
          </a:p>
          <a:p>
            <a:pPr marL="457200" lvl="1" indent="0">
              <a:buNone/>
            </a:pPr>
            <a:r>
              <a:rPr lang="en-US" dirty="0"/>
              <a:t>				C D</a:t>
            </a:r>
          </a:p>
        </p:txBody>
      </p:sp>
      <p:sp>
        <p:nvSpPr>
          <p:cNvPr id="4" name="矩形 3"/>
          <p:cNvSpPr/>
          <p:nvPr/>
        </p:nvSpPr>
        <p:spPr>
          <a:xfrm>
            <a:off x="849085" y="1812466"/>
            <a:ext cx="424544" cy="4245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73629" y="1812466"/>
            <a:ext cx="424544" cy="424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698173" y="1812466"/>
            <a:ext cx="424544" cy="424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22717" y="1812466"/>
            <a:ext cx="424544" cy="4245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28007" y="2887436"/>
            <a:ext cx="672193" cy="4245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379765" y="2887435"/>
            <a:ext cx="628650" cy="42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796143" y="2887434"/>
            <a:ext cx="664030" cy="424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445079" y="4884414"/>
          <a:ext cx="4781552" cy="15414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95388">
                  <a:extLst>
                    <a:ext uri="{9D8B030D-6E8A-4147-A177-3AD203B41FA5}">
                      <a16:colId xmlns:a16="http://schemas.microsoft.com/office/drawing/2014/main" val="3905932724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34182067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797121870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940908207"/>
                    </a:ext>
                  </a:extLst>
                </a:gridCol>
              </a:tblGrid>
              <a:tr h="385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70087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r>
                        <a:rPr lang="en-US" baseline="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85102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/>
                        <a:t>Instance2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421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0743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04106" y="5102673"/>
            <a:ext cx="102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instances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69623" y="4530645"/>
            <a:ext cx="1559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N-gram features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367766" y="4684533"/>
            <a:ext cx="4000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232807" y="5176504"/>
            <a:ext cx="0" cy="3755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66088" y="1812466"/>
            <a:ext cx="2567669" cy="1077218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ea typeface="Times New Roman" panose="02020603050405020304" pitchFamily="18" charset="0"/>
              </a:rPr>
              <a:t>N-gram is a defined as an n-tuple consisting of n consecutive tokens within sequential data.</a:t>
            </a:r>
            <a:endParaRPr lang="en-US" sz="1600" dirty="0"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0339" y="4669732"/>
            <a:ext cx="2323418" cy="830997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Generating a large and sparse matrix of n-gram features</a:t>
            </a:r>
          </a:p>
        </p:txBody>
      </p:sp>
      <p:sp>
        <p:nvSpPr>
          <p:cNvPr id="21" name="矩形 20"/>
          <p:cNvSpPr/>
          <p:nvPr/>
        </p:nvSpPr>
        <p:spPr>
          <a:xfrm>
            <a:off x="457200" y="936145"/>
            <a:ext cx="689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Times New Roman" panose="02020603050405020304" pitchFamily="18" charset="0"/>
              </a:rPr>
              <a:t>To construct our baseline models, we derived the n-gram features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7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4" name="矩形 3"/>
          <p:cNvSpPr/>
          <p:nvPr/>
        </p:nvSpPr>
        <p:spPr>
          <a:xfrm>
            <a:off x="218578" y="3962008"/>
            <a:ext cx="1345699" cy="685193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 Dataset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772718" y="3129705"/>
            <a:ext cx="707701" cy="2556662"/>
          </a:xfrm>
          <a:custGeom>
            <a:avLst/>
            <a:gdLst>
              <a:gd name="connsiteX0" fmla="*/ 595993 w 595993"/>
              <a:gd name="connsiteY0" fmla="*/ 2400300 h 2400300"/>
              <a:gd name="connsiteX1" fmla="*/ 297996 w 595993"/>
              <a:gd name="connsiteY1" fmla="*/ 2350636 h 2400300"/>
              <a:gd name="connsiteX2" fmla="*/ 297997 w 595993"/>
              <a:gd name="connsiteY2" fmla="*/ 1249814 h 2400300"/>
              <a:gd name="connsiteX3" fmla="*/ 0 w 595993"/>
              <a:gd name="connsiteY3" fmla="*/ 1200150 h 2400300"/>
              <a:gd name="connsiteX4" fmla="*/ 297997 w 595993"/>
              <a:gd name="connsiteY4" fmla="*/ 1150486 h 2400300"/>
              <a:gd name="connsiteX5" fmla="*/ 297997 w 595993"/>
              <a:gd name="connsiteY5" fmla="*/ 49664 h 2400300"/>
              <a:gd name="connsiteX6" fmla="*/ 595994 w 595993"/>
              <a:gd name="connsiteY6" fmla="*/ 0 h 2400300"/>
              <a:gd name="connsiteX7" fmla="*/ 595993 w 595993"/>
              <a:gd name="connsiteY7" fmla="*/ 2400300 h 2400300"/>
              <a:gd name="connsiteX0" fmla="*/ 595993 w 595993"/>
              <a:gd name="connsiteY0" fmla="*/ 2400300 h 2400300"/>
              <a:gd name="connsiteX1" fmla="*/ 297996 w 595993"/>
              <a:gd name="connsiteY1" fmla="*/ 2350636 h 2400300"/>
              <a:gd name="connsiteX2" fmla="*/ 297997 w 595993"/>
              <a:gd name="connsiteY2" fmla="*/ 1249814 h 2400300"/>
              <a:gd name="connsiteX3" fmla="*/ 0 w 595993"/>
              <a:gd name="connsiteY3" fmla="*/ 1200150 h 2400300"/>
              <a:gd name="connsiteX4" fmla="*/ 297997 w 595993"/>
              <a:gd name="connsiteY4" fmla="*/ 1150486 h 2400300"/>
              <a:gd name="connsiteX5" fmla="*/ 297997 w 595993"/>
              <a:gd name="connsiteY5" fmla="*/ 49664 h 2400300"/>
              <a:gd name="connsiteX6" fmla="*/ 595994 w 595993"/>
              <a:gd name="connsiteY6" fmla="*/ 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7" fmla="*/ 595993 w 595994"/>
              <a:gd name="connsiteY7" fmla="*/ 240030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7" fmla="*/ 595993 w 595994"/>
              <a:gd name="connsiteY7" fmla="*/ 240030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7" fmla="*/ 595993 w 595994"/>
              <a:gd name="connsiteY7" fmla="*/ 2400300 h 2400300"/>
              <a:gd name="connsiteX0" fmla="*/ 595993 w 595994"/>
              <a:gd name="connsiteY0" fmla="*/ 2400300 h 2400300"/>
              <a:gd name="connsiteX1" fmla="*/ 297996 w 595994"/>
              <a:gd name="connsiteY1" fmla="*/ 2350636 h 2400300"/>
              <a:gd name="connsiteX2" fmla="*/ 297997 w 595994"/>
              <a:gd name="connsiteY2" fmla="*/ 1249814 h 2400300"/>
              <a:gd name="connsiteX3" fmla="*/ 0 w 595994"/>
              <a:gd name="connsiteY3" fmla="*/ 1200150 h 2400300"/>
              <a:gd name="connsiteX4" fmla="*/ 297997 w 595994"/>
              <a:gd name="connsiteY4" fmla="*/ 1150486 h 2400300"/>
              <a:gd name="connsiteX5" fmla="*/ 297997 w 595994"/>
              <a:gd name="connsiteY5" fmla="*/ 49664 h 2400300"/>
              <a:gd name="connsiteX6" fmla="*/ 595994 w 595994"/>
              <a:gd name="connsiteY6" fmla="*/ 0 h 2400300"/>
              <a:gd name="connsiteX0" fmla="*/ 595993 w 1004159"/>
              <a:gd name="connsiteY0" fmla="*/ 2560748 h 2560748"/>
              <a:gd name="connsiteX1" fmla="*/ 297996 w 1004159"/>
              <a:gd name="connsiteY1" fmla="*/ 2511084 h 2560748"/>
              <a:gd name="connsiteX2" fmla="*/ 297997 w 1004159"/>
              <a:gd name="connsiteY2" fmla="*/ 1410262 h 2560748"/>
              <a:gd name="connsiteX3" fmla="*/ 0 w 1004159"/>
              <a:gd name="connsiteY3" fmla="*/ 1360598 h 2560748"/>
              <a:gd name="connsiteX4" fmla="*/ 297997 w 1004159"/>
              <a:gd name="connsiteY4" fmla="*/ 1310934 h 2560748"/>
              <a:gd name="connsiteX5" fmla="*/ 297997 w 1004159"/>
              <a:gd name="connsiteY5" fmla="*/ 210112 h 2560748"/>
              <a:gd name="connsiteX6" fmla="*/ 595994 w 1004159"/>
              <a:gd name="connsiteY6" fmla="*/ 160448 h 2560748"/>
              <a:gd name="connsiteX7" fmla="*/ 595993 w 1004159"/>
              <a:gd name="connsiteY7" fmla="*/ 2560748 h 2560748"/>
              <a:gd name="connsiteX0" fmla="*/ 595993 w 1004159"/>
              <a:gd name="connsiteY0" fmla="*/ 2560748 h 2560748"/>
              <a:gd name="connsiteX1" fmla="*/ 297996 w 1004159"/>
              <a:gd name="connsiteY1" fmla="*/ 2511084 h 2560748"/>
              <a:gd name="connsiteX2" fmla="*/ 297997 w 1004159"/>
              <a:gd name="connsiteY2" fmla="*/ 1410262 h 2560748"/>
              <a:gd name="connsiteX3" fmla="*/ 0 w 1004159"/>
              <a:gd name="connsiteY3" fmla="*/ 1360598 h 2560748"/>
              <a:gd name="connsiteX4" fmla="*/ 297997 w 1004159"/>
              <a:gd name="connsiteY4" fmla="*/ 1310934 h 2560748"/>
              <a:gd name="connsiteX5" fmla="*/ 297997 w 1004159"/>
              <a:gd name="connsiteY5" fmla="*/ 210112 h 2560748"/>
              <a:gd name="connsiteX6" fmla="*/ 595994 w 1004159"/>
              <a:gd name="connsiteY6" fmla="*/ 160448 h 256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159" h="2560748" stroke="0" extrusionOk="0">
                <a:moveTo>
                  <a:pt x="595993" y="2560748"/>
                </a:moveTo>
                <a:cubicBezTo>
                  <a:pt x="431414" y="2560748"/>
                  <a:pt x="297996" y="2538513"/>
                  <a:pt x="297996" y="2511084"/>
                </a:cubicBezTo>
                <a:cubicBezTo>
                  <a:pt x="297996" y="2144143"/>
                  <a:pt x="297997" y="1777203"/>
                  <a:pt x="297997" y="1410262"/>
                </a:cubicBezTo>
                <a:cubicBezTo>
                  <a:pt x="297997" y="1382833"/>
                  <a:pt x="164579" y="1360598"/>
                  <a:pt x="0" y="1360598"/>
                </a:cubicBezTo>
                <a:cubicBezTo>
                  <a:pt x="164579" y="1360598"/>
                  <a:pt x="297997" y="1338363"/>
                  <a:pt x="297997" y="1310934"/>
                </a:cubicBezTo>
                <a:lnTo>
                  <a:pt x="297997" y="210112"/>
                </a:lnTo>
                <a:cubicBezTo>
                  <a:pt x="297997" y="182683"/>
                  <a:pt x="1664222" y="-215109"/>
                  <a:pt x="595994" y="160448"/>
                </a:cubicBezTo>
                <a:cubicBezTo>
                  <a:pt x="595994" y="960548"/>
                  <a:pt x="595993" y="1760648"/>
                  <a:pt x="595993" y="2560748"/>
                </a:cubicBezTo>
                <a:close/>
              </a:path>
              <a:path w="1004159" h="2560748" fill="none">
                <a:moveTo>
                  <a:pt x="595993" y="2560748"/>
                </a:moveTo>
                <a:cubicBezTo>
                  <a:pt x="431414" y="2560748"/>
                  <a:pt x="297996" y="2538513"/>
                  <a:pt x="297996" y="2511084"/>
                </a:cubicBezTo>
                <a:cubicBezTo>
                  <a:pt x="297996" y="2144143"/>
                  <a:pt x="297997" y="1777203"/>
                  <a:pt x="297997" y="1410262"/>
                </a:cubicBezTo>
                <a:cubicBezTo>
                  <a:pt x="297997" y="1382833"/>
                  <a:pt x="164579" y="1360598"/>
                  <a:pt x="0" y="1360598"/>
                </a:cubicBezTo>
                <a:cubicBezTo>
                  <a:pt x="164579" y="1360598"/>
                  <a:pt x="297997" y="1338363"/>
                  <a:pt x="297997" y="1310934"/>
                </a:cubicBezTo>
                <a:lnTo>
                  <a:pt x="297997" y="210112"/>
                </a:lnTo>
                <a:cubicBezTo>
                  <a:pt x="297997" y="182683"/>
                  <a:pt x="431415" y="160448"/>
                  <a:pt x="595994" y="160448"/>
                </a:cubicBezTo>
              </a:path>
            </a:pathLst>
          </a:custGeom>
          <a:ln>
            <a:tailEnd type="non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33978" y="2872729"/>
            <a:ext cx="678966" cy="3859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433978" y="3911064"/>
            <a:ext cx="678966" cy="3859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433978" y="5848720"/>
            <a:ext cx="678966" cy="3859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33978" y="4902393"/>
            <a:ext cx="678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……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915732" y="2508917"/>
            <a:ext cx="2573106" cy="812984"/>
            <a:chOff x="4589462" y="941046"/>
            <a:chExt cx="4019473" cy="1150261"/>
          </a:xfrm>
        </p:grpSpPr>
        <p:sp>
          <p:nvSpPr>
            <p:cNvPr id="13" name="椭圆 12"/>
            <p:cNvSpPr/>
            <p:nvPr/>
          </p:nvSpPr>
          <p:spPr>
            <a:xfrm>
              <a:off x="6218237" y="941046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00650" y="1397680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143750" y="1397679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589462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748224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719028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663190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直接连接符 32"/>
            <p:cNvCxnSpPr>
              <a:stCxn id="13" idx="5"/>
              <a:endCxn id="23" idx="0"/>
            </p:cNvCxnSpPr>
            <p:nvPr/>
          </p:nvCxnSpPr>
          <p:spPr>
            <a:xfrm>
              <a:off x="6977820" y="1157074"/>
              <a:ext cx="610884" cy="240605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3"/>
              <a:endCxn id="22" idx="0"/>
            </p:cNvCxnSpPr>
            <p:nvPr/>
          </p:nvCxnSpPr>
          <p:spPr>
            <a:xfrm flipH="1">
              <a:off x="5645604" y="1157074"/>
              <a:ext cx="702957" cy="2406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2" idx="3"/>
              <a:endCxn id="24" idx="0"/>
            </p:cNvCxnSpPr>
            <p:nvPr/>
          </p:nvCxnSpPr>
          <p:spPr>
            <a:xfrm flipH="1">
              <a:off x="5034416" y="1613708"/>
              <a:ext cx="296558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5" idx="0"/>
              <a:endCxn id="22" idx="5"/>
            </p:cNvCxnSpPr>
            <p:nvPr/>
          </p:nvCxnSpPr>
          <p:spPr>
            <a:xfrm flipH="1" flipV="1">
              <a:off x="5960233" y="1613708"/>
              <a:ext cx="232945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3" idx="3"/>
              <a:endCxn id="27" idx="0"/>
            </p:cNvCxnSpPr>
            <p:nvPr/>
          </p:nvCxnSpPr>
          <p:spPr>
            <a:xfrm flipH="1">
              <a:off x="7108144" y="1613707"/>
              <a:ext cx="165930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6" idx="0"/>
              <a:endCxn id="23" idx="5"/>
            </p:cNvCxnSpPr>
            <p:nvPr/>
          </p:nvCxnSpPr>
          <p:spPr>
            <a:xfrm flipH="1" flipV="1">
              <a:off x="7903333" y="1613707"/>
              <a:ext cx="260649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924854" y="3753187"/>
            <a:ext cx="2573106" cy="812984"/>
            <a:chOff x="4589462" y="941046"/>
            <a:chExt cx="4019473" cy="1150261"/>
          </a:xfrm>
        </p:grpSpPr>
        <p:sp>
          <p:nvSpPr>
            <p:cNvPr id="84" name="椭圆 83"/>
            <p:cNvSpPr/>
            <p:nvPr/>
          </p:nvSpPr>
          <p:spPr>
            <a:xfrm>
              <a:off x="6218237" y="941046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200650" y="1397680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143750" y="1397679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589462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748224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719028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63190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直接连接符 90"/>
            <p:cNvCxnSpPr>
              <a:stCxn id="84" idx="5"/>
              <a:endCxn id="86" idx="0"/>
            </p:cNvCxnSpPr>
            <p:nvPr/>
          </p:nvCxnSpPr>
          <p:spPr>
            <a:xfrm>
              <a:off x="6977820" y="1157074"/>
              <a:ext cx="610884" cy="240605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4" idx="3"/>
              <a:endCxn id="85" idx="0"/>
            </p:cNvCxnSpPr>
            <p:nvPr/>
          </p:nvCxnSpPr>
          <p:spPr>
            <a:xfrm flipH="1">
              <a:off x="5645604" y="1157074"/>
              <a:ext cx="702957" cy="2406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5" idx="3"/>
              <a:endCxn id="87" idx="0"/>
            </p:cNvCxnSpPr>
            <p:nvPr/>
          </p:nvCxnSpPr>
          <p:spPr>
            <a:xfrm flipH="1">
              <a:off x="5034416" y="1613708"/>
              <a:ext cx="296558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5"/>
            </p:cNvCxnSpPr>
            <p:nvPr/>
          </p:nvCxnSpPr>
          <p:spPr>
            <a:xfrm flipH="1" flipV="1">
              <a:off x="5960233" y="1613708"/>
              <a:ext cx="232945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6" idx="3"/>
              <a:endCxn id="90" idx="0"/>
            </p:cNvCxnSpPr>
            <p:nvPr/>
          </p:nvCxnSpPr>
          <p:spPr>
            <a:xfrm flipH="1">
              <a:off x="7108144" y="1613707"/>
              <a:ext cx="165930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89" idx="0"/>
              <a:endCxn id="86" idx="5"/>
            </p:cNvCxnSpPr>
            <p:nvPr/>
          </p:nvCxnSpPr>
          <p:spPr>
            <a:xfrm flipH="1" flipV="1">
              <a:off x="7903333" y="1613707"/>
              <a:ext cx="260649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847827" y="5466214"/>
            <a:ext cx="2573106" cy="812984"/>
            <a:chOff x="4589462" y="941046"/>
            <a:chExt cx="4019473" cy="1150261"/>
          </a:xfrm>
        </p:grpSpPr>
        <p:sp>
          <p:nvSpPr>
            <p:cNvPr id="98" name="椭圆 97"/>
            <p:cNvSpPr/>
            <p:nvPr/>
          </p:nvSpPr>
          <p:spPr>
            <a:xfrm>
              <a:off x="6218237" y="941046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200650" y="1397680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143750" y="1397679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589462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748224" y="1838214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719028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663190" y="1838213"/>
              <a:ext cx="889907" cy="2530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直接连接符 104"/>
            <p:cNvCxnSpPr>
              <a:stCxn id="98" idx="5"/>
              <a:endCxn id="100" idx="0"/>
            </p:cNvCxnSpPr>
            <p:nvPr/>
          </p:nvCxnSpPr>
          <p:spPr>
            <a:xfrm>
              <a:off x="6977820" y="1157074"/>
              <a:ext cx="610884" cy="240605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3"/>
              <a:endCxn id="99" idx="0"/>
            </p:cNvCxnSpPr>
            <p:nvPr/>
          </p:nvCxnSpPr>
          <p:spPr>
            <a:xfrm flipH="1">
              <a:off x="5645604" y="1157074"/>
              <a:ext cx="702957" cy="2406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9" idx="3"/>
              <a:endCxn id="101" idx="0"/>
            </p:cNvCxnSpPr>
            <p:nvPr/>
          </p:nvCxnSpPr>
          <p:spPr>
            <a:xfrm flipH="1">
              <a:off x="5034416" y="1613708"/>
              <a:ext cx="296558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2" idx="0"/>
              <a:endCxn id="99" idx="5"/>
            </p:cNvCxnSpPr>
            <p:nvPr/>
          </p:nvCxnSpPr>
          <p:spPr>
            <a:xfrm flipH="1" flipV="1">
              <a:off x="5960233" y="1613708"/>
              <a:ext cx="232945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0" idx="3"/>
              <a:endCxn id="104" idx="0"/>
            </p:cNvCxnSpPr>
            <p:nvPr/>
          </p:nvCxnSpPr>
          <p:spPr>
            <a:xfrm flipH="1">
              <a:off x="7108144" y="1613707"/>
              <a:ext cx="165930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3" idx="0"/>
              <a:endCxn id="100" idx="5"/>
            </p:cNvCxnSpPr>
            <p:nvPr/>
          </p:nvCxnSpPr>
          <p:spPr>
            <a:xfrm flipH="1" flipV="1">
              <a:off x="7903333" y="1613707"/>
              <a:ext cx="260649" cy="224506"/>
            </a:xfrm>
            <a:prstGeom prst="line">
              <a:avLst/>
            </a:prstGeom>
            <a:ln w="50800">
              <a:solidFill>
                <a:srgbClr val="00CCFF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右大括号 110"/>
          <p:cNvSpPr/>
          <p:nvPr/>
        </p:nvSpPr>
        <p:spPr>
          <a:xfrm>
            <a:off x="6933493" y="2954963"/>
            <a:ext cx="484882" cy="2699282"/>
          </a:xfrm>
          <a:prstGeom prst="rightBrace">
            <a:avLst/>
          </a:prstGeom>
          <a:ln>
            <a:tailEnd type="none" w="med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7638925" y="4021826"/>
            <a:ext cx="1232583" cy="6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Majority </a:t>
            </a:r>
          </a:p>
          <a:p>
            <a:pPr algn="ctr"/>
            <a:r>
              <a:rPr lang="en-US" sz="2000" b="1" dirty="0"/>
              <a:t>Votes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564277" y="2077631"/>
            <a:ext cx="221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bootstrap samples</a:t>
            </a:r>
          </a:p>
          <a:p>
            <a:r>
              <a:rPr lang="en-US" dirty="0"/>
              <a:t>from the training dataset</a:t>
            </a:r>
          </a:p>
        </p:txBody>
      </p:sp>
      <p:sp>
        <p:nvSpPr>
          <p:cNvPr id="114" name="矩形 113"/>
          <p:cNvSpPr/>
          <p:nvPr/>
        </p:nvSpPr>
        <p:spPr>
          <a:xfrm>
            <a:off x="4202595" y="2111076"/>
            <a:ext cx="4446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Ensemble of decision trees</a:t>
            </a:r>
          </a:p>
        </p:txBody>
      </p:sp>
      <p:sp>
        <p:nvSpPr>
          <p:cNvPr id="116" name="矩形 115"/>
          <p:cNvSpPr/>
          <p:nvPr/>
        </p:nvSpPr>
        <p:spPr>
          <a:xfrm>
            <a:off x="568019" y="934191"/>
            <a:ext cx="7939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Once the n-gram features derived, we used random forest (RF) to train over the extremely large and sparse matrix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RF is an efficient model for dealing with sparse features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6628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DeepDeath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has been recently applied to mine EHR data and been shown to bring promise [2].</a:t>
            </a:r>
          </a:p>
          <a:p>
            <a:endParaRPr lang="en-US" dirty="0"/>
          </a:p>
          <a:p>
            <a:r>
              <a:rPr lang="en-US" dirty="0"/>
              <a:t>We propose to use LSTM to predict the main cause of death.</a:t>
            </a:r>
          </a:p>
          <a:p>
            <a:endParaRPr lang="en-US" dirty="0"/>
          </a:p>
          <a:p>
            <a:r>
              <a:rPr lang="en-US" dirty="0"/>
              <a:t>LSTM can efficiently address the varying length problem of our dataset.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938" y="5790886"/>
            <a:ext cx="7916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[2] Lipton, Zachary C., et al. "Learning to Diagnose with LSTM Recurrent Neural Networks." </a:t>
            </a:r>
            <a:r>
              <a:rPr lang="en-US" i="1" dirty="0" err="1">
                <a:solidFill>
                  <a:srgbClr val="222222"/>
                </a:solidFill>
              </a:rPr>
              <a:t>arXiv</a:t>
            </a:r>
            <a:r>
              <a:rPr lang="en-US" i="1" dirty="0">
                <a:solidFill>
                  <a:srgbClr val="222222"/>
                </a:solidFill>
              </a:rPr>
              <a:t> preprint arXiv:1511.03677</a:t>
            </a:r>
            <a:r>
              <a:rPr lang="en-US" dirty="0">
                <a:solidFill>
                  <a:srgbClr val="222222"/>
                </a:solidFill>
              </a:rPr>
              <a:t> (2015).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27" y="4220538"/>
            <a:ext cx="5357451" cy="1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38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trained over GPU for a few hours with batch size of 1000 samples.</a:t>
            </a:r>
          </a:p>
          <a:p>
            <a:endParaRPr lang="en-US" dirty="0"/>
          </a:p>
          <a:p>
            <a:r>
              <a:rPr lang="en-US" dirty="0"/>
              <a:t>Trained on 70% of data and tested on the rest.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90-class classification accuracy: 36.98%.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classifier accuracy for a multi-class classification is 1.1%, we are doing much better than chance.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845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chemeClr val="tx1"/>
          </a:solidFill>
          <a:tailEnd type="triangl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36083</TotalTime>
  <Words>675</Words>
  <Application>Microsoft Office PowerPoint</Application>
  <PresentationFormat>On-screen Show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新細明體</vt:lpstr>
      <vt:lpstr>新細明體</vt:lpstr>
      <vt:lpstr>Arial</vt:lpstr>
      <vt:lpstr>Georgia</vt:lpstr>
      <vt:lpstr>Times New Roman</vt:lpstr>
      <vt:lpstr>1_Default Design</vt:lpstr>
      <vt:lpstr>CDC Monthly Report: A Deep Pipeline for Prediction of the Underlying Cause of Death</vt:lpstr>
      <vt:lpstr>Outline</vt:lpstr>
      <vt:lpstr>Problem Description</vt:lpstr>
      <vt:lpstr>Dataset</vt:lpstr>
      <vt:lpstr>Data Cleaning</vt:lpstr>
      <vt:lpstr>N-gram Features</vt:lpstr>
      <vt:lpstr>Random Forests</vt:lpstr>
      <vt:lpstr>DeepDeath</vt:lpstr>
      <vt:lpstr>Training</vt:lpstr>
      <vt:lpstr>Results</vt:lpstr>
      <vt:lpstr>Visualization of Intermediate Features</vt:lpstr>
      <vt:lpstr>Next Step</vt:lpstr>
      <vt:lpstr>THANK YOU!!!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Phan</dc:creator>
  <cp:lastModifiedBy>Hassanzadeh, Hamid Reza</cp:lastModifiedBy>
  <cp:revision>1497</cp:revision>
  <dcterms:created xsi:type="dcterms:W3CDTF">2008-08-21T16:43:29Z</dcterms:created>
  <dcterms:modified xsi:type="dcterms:W3CDTF">2017-02-28T15:54:25Z</dcterms:modified>
</cp:coreProperties>
</file>