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257" r:id="rId4"/>
    <p:sldId id="260" r:id="rId5"/>
    <p:sldId id="261" r:id="rId6"/>
    <p:sldId id="259" r:id="rId7"/>
    <p:sldId id="273" r:id="rId8"/>
    <p:sldId id="262" r:id="rId9"/>
    <p:sldId id="264" r:id="rId10"/>
    <p:sldId id="263" r:id="rId11"/>
    <p:sldId id="265" r:id="rId12"/>
    <p:sldId id="266" r:id="rId13"/>
    <p:sldId id="274" r:id="rId14"/>
    <p:sldId id="275" r:id="rId15"/>
    <p:sldId id="270" r:id="rId16"/>
    <p:sldId id="268" r:id="rId17"/>
    <p:sldId id="269" r:id="rId18"/>
    <p:sldId id="271" r:id="rId19"/>
    <p:sldId id="277" r:id="rId20"/>
    <p:sldId id="276" r:id="rId21"/>
    <p:sldId id="278" r:id="rId22"/>
    <p:sldId id="279" r:id="rId23"/>
    <p:sldId id="280" r:id="rId24"/>
    <p:sldId id="28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2"/>
    <p:restoredTop sz="94555"/>
  </p:normalViewPr>
  <p:slideViewPr>
    <p:cSldViewPr snapToGrid="0" snapToObjects="1">
      <p:cViewPr varScale="1">
        <p:scale>
          <a:sx n="82" d="100"/>
          <a:sy n="82" d="100"/>
        </p:scale>
        <p:origin x="1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664D1-F36B-C740-8A96-DC67AE340BB4}" type="datetimeFigureOut">
              <a:rPr lang="en-US" smtClean="0"/>
              <a:t>3/2/20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0969A-D963-A246-8AF5-54EDC1D67D46}" type="slidenum">
              <a:rPr lang="en-US" smtClean="0"/>
              <a:t>‹#›</a:t>
            </a:fld>
            <a:endParaRPr lang="en-US"/>
          </a:p>
        </p:txBody>
      </p:sp>
    </p:spTree>
    <p:extLst>
      <p:ext uri="{BB962C8B-B14F-4D97-AF65-F5344CB8AC3E}">
        <p14:creationId xmlns:p14="http://schemas.microsoft.com/office/powerpoint/2010/main" val="168569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brother comes home from school and walks through the door. Without saying a word, he walks to the fridge, gets a drink, and turns to head for the couch in the family room. Once there, he plops down, stares straight ahead, and sighs. You notice that he sits there in silence for the next few minutes. In this time, he never speaks a word. Is he communicating? If your answer is yes, how would you interpret his actions? How do you think he is feeling? What types of nonverbal communication was your brother using? Like verbal communication, nonverbal communication is essential in our everyday interactions.</a:t>
            </a:r>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12</a:t>
            </a:fld>
            <a:endParaRPr lang="en-US"/>
          </a:p>
        </p:txBody>
      </p:sp>
    </p:spTree>
    <p:extLst>
      <p:ext uri="{BB962C8B-B14F-4D97-AF65-F5344CB8AC3E}">
        <p14:creationId xmlns:p14="http://schemas.microsoft.com/office/powerpoint/2010/main" val="614471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difference between verbal and nonverbal communication is that we use a </a:t>
            </a:r>
            <a:r>
              <a:rPr lang="en-US" b="1" dirty="0" smtClean="0"/>
              <a:t>single channel</a:t>
            </a:r>
            <a:r>
              <a:rPr lang="en-US" dirty="0" smtClean="0"/>
              <a:t> (words) when we communicate verbally versus </a:t>
            </a:r>
            <a:r>
              <a:rPr lang="en-US" b="1" dirty="0" smtClean="0"/>
              <a:t>multiple channels </a:t>
            </a:r>
            <a:r>
              <a:rPr lang="en-US" dirty="0" smtClean="0"/>
              <a:t>when we communicate nonverbally. Try this exercise! Say your first and last name at the same time. You quickly find that this is an impossible task. Now, pat the top of your head with your right hand, wave with your left hand, smile, shrug your shoulders, and chew gum at the same time. While goofy and awkward, our ability to do this demonstrates how we use multiple nonverbal channels simultaneously to communicate.</a:t>
            </a:r>
          </a:p>
          <a:p>
            <a:endParaRPr lang="en-US" dirty="0" smtClean="0"/>
          </a:p>
          <a:p>
            <a:r>
              <a:rPr lang="en-US" dirty="0" smtClean="0"/>
              <a:t>If you pronounce the word “cat” you begin with the letter “C” and proceed to finish with “T.”</a:t>
            </a:r>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13</a:t>
            </a:fld>
            <a:endParaRPr lang="en-US"/>
          </a:p>
        </p:txBody>
      </p:sp>
    </p:spTree>
    <p:extLst>
      <p:ext uri="{BB962C8B-B14F-4D97-AF65-F5344CB8AC3E}">
        <p14:creationId xmlns:p14="http://schemas.microsoft.com/office/powerpoint/2010/main" val="120863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explains that men are not as good at reading body language cues as women because they use different areas of their brain when decoding. She states, “women might be better at reading body language because … [they] have 14 to 16 active brain areas while evaluating others, whereas men only have 4 to 6 active.”</a:t>
            </a:r>
          </a:p>
          <a:p>
            <a:endParaRPr lang="en-US" dirty="0" smtClean="0"/>
          </a:p>
          <a:p>
            <a:r>
              <a:rPr lang="en-US" dirty="0" smtClean="0"/>
              <a:t>For instance, people around the world recognize and use expressions such as smiles, frowns, and the pointing of a finger at an object. Note: Not all nonverbal gestures are universal! For example, if you travel to different regions of the world, find out what is appropriate! For example if you go to South Korea don’t offer payment with only one hand.</a:t>
            </a:r>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14</a:t>
            </a:fld>
            <a:endParaRPr lang="en-US"/>
          </a:p>
        </p:txBody>
      </p:sp>
    </p:spTree>
    <p:extLst>
      <p:ext uri="{BB962C8B-B14F-4D97-AF65-F5344CB8AC3E}">
        <p14:creationId xmlns:p14="http://schemas.microsoft.com/office/powerpoint/2010/main" val="5650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imagine yourself at a party and you see someone across the room you are attracted to.</a:t>
            </a:r>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15</a:t>
            </a:fld>
            <a:endParaRPr lang="en-US"/>
          </a:p>
        </p:txBody>
      </p:sp>
    </p:spTree>
    <p:extLst>
      <p:ext uri="{BB962C8B-B14F-4D97-AF65-F5344CB8AC3E}">
        <p14:creationId xmlns:p14="http://schemas.microsoft.com/office/powerpoint/2010/main" val="1210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Women In Black</a:t>
            </a:r>
          </a:p>
          <a:p>
            <a:r>
              <a:rPr lang="en-US" dirty="0" smtClean="0"/>
              <a:t>An organization of women called Women in Black uses silence as a form of protest and hope for peace; particularly, peace from war and the unfair treatment of women. Women in Black began in Israel in 1988 by women protesting Israel’s Occupation of the West Bank and Gaza. Women in Black continues to expand and now functions in the United States, England, Italy, Spain, Azerbaijan and Yugoslavia. Women gather in public spaces, dressed in black, and stand in silence for one hour, once a week. Their mission states, “We are silent because mere words cannot express the tragedy that wars and hatred bring. </a:t>
            </a:r>
          </a:p>
          <a:p>
            <a:endParaRPr lang="en-US" dirty="0" smtClean="0"/>
          </a:p>
          <a:p>
            <a:r>
              <a:rPr lang="en-US" dirty="0" smtClean="0"/>
              <a:t>Whenever you use sarcasm, your paralanguage is intended to contradict the verbal message you say. As Professors we have found that using sarcasm in the classroom can backfire when students do not pick up our paralinguistic cues and focus primarily on the verbal message. We have learned to use sarcasm sparingly so as not to hurt anyone’s feelings.</a:t>
            </a:r>
          </a:p>
          <a:p>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17</a:t>
            </a:fld>
            <a:endParaRPr lang="en-US"/>
          </a:p>
        </p:txBody>
      </p:sp>
    </p:spTree>
    <p:extLst>
      <p:ext uri="{BB962C8B-B14F-4D97-AF65-F5344CB8AC3E}">
        <p14:creationId xmlns:p14="http://schemas.microsoft.com/office/powerpoint/2010/main" val="932264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 exercise to do is to go to a public space and observe people. Based on their use of the above categories of space, try to determine what type of relationship the people are in: Romantic, Family, or Friends.</a:t>
            </a:r>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20</a:t>
            </a:fld>
            <a:endParaRPr lang="en-US"/>
          </a:p>
        </p:txBody>
      </p:sp>
    </p:spTree>
    <p:extLst>
      <p:ext uri="{BB962C8B-B14F-4D97-AF65-F5344CB8AC3E}">
        <p14:creationId xmlns:p14="http://schemas.microsoft.com/office/powerpoint/2010/main" val="1301869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Feng </a:t>
            </a:r>
            <a:r>
              <a:rPr lang="en-US" b="1" dirty="0" err="1" smtClean="0"/>
              <a:t>Shui</a:t>
            </a:r>
            <a:endParaRPr lang="en-US" b="1" dirty="0" smtClean="0"/>
          </a:p>
          <a:p>
            <a:r>
              <a:rPr lang="en-US" dirty="0" smtClean="0"/>
              <a:t>Feng </a:t>
            </a:r>
            <a:r>
              <a:rPr lang="en-US" dirty="0" err="1" smtClean="0"/>
              <a:t>Shui</a:t>
            </a:r>
            <a:r>
              <a:rPr lang="en-US" dirty="0" smtClean="0"/>
              <a:t>, which means wind and water, is the ancient Chinese art of living in harmony with our environment. Feng </a:t>
            </a:r>
            <a:r>
              <a:rPr lang="en-US" dirty="0" err="1" smtClean="0"/>
              <a:t>Shui</a:t>
            </a:r>
            <a:r>
              <a:rPr lang="en-US" dirty="0" smtClean="0"/>
              <a:t> can be traced as far back as the </a:t>
            </a:r>
            <a:r>
              <a:rPr lang="en-US" dirty="0" err="1" smtClean="0"/>
              <a:t>Banpo</a:t>
            </a:r>
            <a:r>
              <a:rPr lang="en-US" dirty="0" smtClean="0"/>
              <a:t> dwellings in 4000 BCE. The ideas behind Feng </a:t>
            </a:r>
            <a:r>
              <a:rPr lang="en-US" dirty="0" err="1" smtClean="0"/>
              <a:t>Shui</a:t>
            </a:r>
            <a:r>
              <a:rPr lang="en-US" dirty="0" smtClean="0"/>
              <a:t> state that how we use our environment and organize our belongings affects the energy flow (chi) of people in that space, and the person/people who created the environment. The inclusion or exclusion, and placement, of various objects in our environments are used to create a positive impact on others. The theory is to use the five elements of metal, wood, water, fire and earth to design a space. Feng </a:t>
            </a:r>
            <a:r>
              <a:rPr lang="en-US" dirty="0" err="1" smtClean="0"/>
              <a:t>Shui</a:t>
            </a:r>
            <a:r>
              <a:rPr lang="en-US" dirty="0" smtClean="0"/>
              <a:t> is applicable to cities, villages, homes, and public spaces. The Temple of Heaven in </a:t>
            </a:r>
            <a:r>
              <a:rPr lang="en-US" dirty="0" err="1" smtClean="0"/>
              <a:t>Bejing</a:t>
            </a:r>
            <a:r>
              <a:rPr lang="en-US" dirty="0" smtClean="0"/>
              <a:t>, China is an example of Feng </a:t>
            </a:r>
            <a:r>
              <a:rPr lang="en-US" dirty="0" err="1" smtClean="0"/>
              <a:t>Shui</a:t>
            </a:r>
            <a:r>
              <a:rPr lang="en-US" dirty="0" smtClean="0"/>
              <a:t> architecture. To keep harmony with the natural world, the Temple houses the Hall of Annual Prayer which is comprised of four inner, 12 middle, and 12 outer pillars representing the four seasons, 12 months, and 12 traditional Chinese hours.</a:t>
            </a:r>
          </a:p>
          <a:p>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21</a:t>
            </a:fld>
            <a:endParaRPr lang="en-US"/>
          </a:p>
        </p:txBody>
      </p:sp>
    </p:spTree>
    <p:extLst>
      <p:ext uri="{BB962C8B-B14F-4D97-AF65-F5344CB8AC3E}">
        <p14:creationId xmlns:p14="http://schemas.microsoft.com/office/powerpoint/2010/main" val="192491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Head nod</a:t>
            </a:r>
            <a:r>
              <a:rPr lang="en-US" baseline="0" dirty="0" smtClean="0"/>
              <a:t> with yes</a:t>
            </a:r>
          </a:p>
          <a:p>
            <a:r>
              <a:rPr lang="en-US" baseline="0" dirty="0" smtClean="0"/>
              <a:t>Babies nods yes or no</a:t>
            </a:r>
          </a:p>
          <a:p>
            <a:r>
              <a:rPr lang="en-US" baseline="0" dirty="0" smtClean="0"/>
              <a:t>Hugs</a:t>
            </a:r>
          </a:p>
          <a:p>
            <a:r>
              <a:rPr lang="en-US" baseline="0" dirty="0" smtClean="0"/>
              <a:t>I am VERY disappointed I am VERY angry with you</a:t>
            </a:r>
          </a:p>
          <a:p>
            <a:r>
              <a:rPr lang="en-US" dirty="0" smtClean="0"/>
              <a:t>Rarely, if ever, would we approach a person and say, “I’m going to start a conversation with you now. Okay, let’s begin.” Instead, we might make eye contact, move closer to the person, or face the person directly </a:t>
            </a:r>
          </a:p>
          <a:p>
            <a:r>
              <a:rPr lang="en-US" baseline="0" dirty="0" smtClean="0"/>
              <a:t>Yawning in class</a:t>
            </a:r>
          </a:p>
          <a:p>
            <a:r>
              <a:rPr lang="en-US" b="1" dirty="0" smtClean="0"/>
              <a:t>Eat Like a Lady</a:t>
            </a:r>
            <a:r>
              <a:rPr lang="en-US" b="1" baseline="0" dirty="0" smtClean="0"/>
              <a:t> </a:t>
            </a:r>
            <a:r>
              <a:rPr lang="en-US" dirty="0" smtClean="0"/>
              <a:t>In Japan it is considered improper for women to be shown with their mouths open in public. So, in 2013, the </a:t>
            </a:r>
            <a:r>
              <a:rPr lang="en-US" dirty="0" err="1" smtClean="0"/>
              <a:t>Japenese</a:t>
            </a:r>
            <a:r>
              <a:rPr lang="en-US" dirty="0" smtClean="0"/>
              <a:t> Burge chain, Freshness Burger, developed a solution: the liberation wrapper. The wrapper, or mask, hides women’s mouths as they eat thus allowing them to maintain the expected gendered nonverbal behavior for the culture.</a:t>
            </a:r>
          </a:p>
          <a:p>
            <a:endParaRPr lang="en-US" dirty="0" smtClean="0"/>
          </a:p>
          <a:p>
            <a:r>
              <a:rPr lang="en-US" dirty="0" err="1" smtClean="0"/>
              <a:t>ake</a:t>
            </a:r>
            <a:r>
              <a:rPr lang="en-US" dirty="0" smtClean="0"/>
              <a:t> a few moments today to observe the nonverbal communication of people you see in public areas. What can you determine about their relational standing from their nonverbal communication? For example, romantic partners tend to stand close to one another and touch one another frequently.</a:t>
            </a:r>
          </a:p>
          <a:p>
            <a:endParaRPr lang="en-US" dirty="0" smtClean="0"/>
          </a:p>
          <a:p>
            <a:r>
              <a:rPr lang="en-US" dirty="0" smtClean="0"/>
              <a:t>We tend to interpret emotions by examining nonverbal communication. For example, a friend may be feeling sad one day and it is probably easy to tell this by her nonverbal communication.</a:t>
            </a:r>
          </a:p>
          <a:p>
            <a:endParaRPr lang="en-US" dirty="0" smtClean="0"/>
          </a:p>
          <a:p>
            <a:r>
              <a:rPr lang="en-US" dirty="0" smtClean="0"/>
              <a:t>Likewise, those in close relationships can more often detect concealed emotions</a:t>
            </a:r>
          </a:p>
          <a:p>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22</a:t>
            </a:fld>
            <a:endParaRPr lang="en-US"/>
          </a:p>
        </p:txBody>
      </p:sp>
    </p:spTree>
    <p:extLst>
      <p:ext uri="{BB962C8B-B14F-4D97-AF65-F5344CB8AC3E}">
        <p14:creationId xmlns:p14="http://schemas.microsoft.com/office/powerpoint/2010/main" val="105994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Effective communications </a:t>
            </a:r>
            <a:endParaRPr lang="en-US" dirty="0"/>
          </a:p>
        </p:txBody>
      </p:sp>
      <p:sp>
        <p:nvSpPr>
          <p:cNvPr id="3" name="Subtitle 2"/>
          <p:cNvSpPr>
            <a:spLocks noGrp="1"/>
          </p:cNvSpPr>
          <p:nvPr>
            <p:ph type="subTitle" idx="1"/>
          </p:nvPr>
        </p:nvSpPr>
        <p:spPr/>
        <p:txBody>
          <a:bodyPr/>
          <a:lstStyle/>
          <a:p>
            <a:pPr algn="r"/>
            <a:r>
              <a:rPr lang="en-US" dirty="0" smtClean="0"/>
              <a:t>Lecture 1</a:t>
            </a:r>
          </a:p>
          <a:p>
            <a:pPr algn="r"/>
            <a:r>
              <a:rPr lang="en-US" dirty="0" smtClean="0"/>
              <a:t>Yasir Saleem</a:t>
            </a:r>
            <a:endParaRPr lang="en-US" dirty="0"/>
          </a:p>
        </p:txBody>
      </p:sp>
    </p:spTree>
    <p:extLst>
      <p:ext uri="{BB962C8B-B14F-4D97-AF65-F5344CB8AC3E}">
        <p14:creationId xmlns:p14="http://schemas.microsoft.com/office/powerpoint/2010/main" val="1024756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COMMUNICATION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6758"/>
          <a:stretch/>
        </p:blipFill>
        <p:spPr>
          <a:xfrm>
            <a:off x="1686012" y="1840060"/>
            <a:ext cx="9134407" cy="4883608"/>
          </a:xfrm>
        </p:spPr>
      </p:pic>
      <p:sp>
        <p:nvSpPr>
          <p:cNvPr id="5" name="TextBox 4"/>
          <p:cNvSpPr txBox="1"/>
          <p:nvPr/>
        </p:nvSpPr>
        <p:spPr>
          <a:xfrm>
            <a:off x="2932308" y="4756880"/>
            <a:ext cx="1933799" cy="400110"/>
          </a:xfrm>
          <a:prstGeom prst="rect">
            <a:avLst/>
          </a:prstGeom>
          <a:noFill/>
        </p:spPr>
        <p:txBody>
          <a:bodyPr wrap="none" rtlCol="0">
            <a:spAutoFit/>
          </a:bodyPr>
          <a:lstStyle/>
          <a:p>
            <a:r>
              <a:rPr lang="en-US" sz="2000" b="1" smtClean="0">
                <a:latin typeface="Times New Roman" charset="0"/>
                <a:ea typeface="Times New Roman" charset="0"/>
                <a:cs typeface="Times New Roman" charset="0"/>
              </a:rPr>
              <a:t>HORIZONTAL</a:t>
            </a:r>
            <a:endParaRPr lang="en-US" sz="2000" b="1">
              <a:latin typeface="Times New Roman" charset="0"/>
              <a:ea typeface="Times New Roman" charset="0"/>
              <a:cs typeface="Times New Roman" charset="0"/>
            </a:endParaRPr>
          </a:p>
        </p:txBody>
      </p:sp>
      <p:sp>
        <p:nvSpPr>
          <p:cNvPr id="7" name="TextBox 6"/>
          <p:cNvSpPr txBox="1"/>
          <p:nvPr/>
        </p:nvSpPr>
        <p:spPr>
          <a:xfrm>
            <a:off x="8046203" y="4734894"/>
            <a:ext cx="1726755" cy="400110"/>
          </a:xfrm>
          <a:prstGeom prst="rect">
            <a:avLst/>
          </a:prstGeom>
          <a:noFill/>
        </p:spPr>
        <p:txBody>
          <a:bodyPr wrap="none" rtlCol="0">
            <a:spAutoFit/>
          </a:bodyPr>
          <a:lstStyle/>
          <a:p>
            <a:r>
              <a:rPr lang="en-US" sz="2000" b="1" dirty="0" smtClean="0">
                <a:latin typeface="Times New Roman" charset="0"/>
                <a:ea typeface="Times New Roman" charset="0"/>
                <a:cs typeface="Times New Roman" charset="0"/>
              </a:rPr>
              <a:t>GRAPEVINE</a:t>
            </a:r>
            <a:endParaRPr lang="en-US" sz="20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31839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a:t>
            </a:r>
            <a:endParaRPr lang="en-US" dirty="0"/>
          </a:p>
        </p:txBody>
      </p:sp>
      <p:sp>
        <p:nvSpPr>
          <p:cNvPr id="3" name="Content Placeholder 2"/>
          <p:cNvSpPr>
            <a:spLocks noGrp="1"/>
          </p:cNvSpPr>
          <p:nvPr>
            <p:ph idx="1"/>
          </p:nvPr>
        </p:nvSpPr>
        <p:spPr/>
        <p:txBody>
          <a:bodyPr>
            <a:normAutofit/>
          </a:bodyPr>
          <a:lstStyle/>
          <a:p>
            <a:r>
              <a:rPr lang="en-US" sz="2800" dirty="0" smtClean="0"/>
              <a:t>Gather five (05) job ads from the newspaper depicting strong Interpersonal and Communication skills as a requirement</a:t>
            </a:r>
            <a:endParaRPr lang="en-US" sz="2800" dirty="0"/>
          </a:p>
        </p:txBody>
      </p:sp>
    </p:spTree>
    <p:extLst>
      <p:ext uri="{BB962C8B-B14F-4D97-AF65-F5344CB8AC3E}">
        <p14:creationId xmlns:p14="http://schemas.microsoft.com/office/powerpoint/2010/main" val="994943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communication</a:t>
            </a:r>
            <a:endParaRPr lang="en-US" dirty="0"/>
          </a:p>
        </p:txBody>
      </p:sp>
      <p:sp>
        <p:nvSpPr>
          <p:cNvPr id="3" name="Content Placeholder 2"/>
          <p:cNvSpPr>
            <a:spLocks noGrp="1"/>
          </p:cNvSpPr>
          <p:nvPr>
            <p:ph idx="1"/>
          </p:nvPr>
        </p:nvSpPr>
        <p:spPr>
          <a:xfrm>
            <a:off x="1451579" y="2015732"/>
            <a:ext cx="10135818" cy="4115245"/>
          </a:xfrm>
        </p:spPr>
        <p:txBody>
          <a:bodyPr>
            <a:normAutofit fontScale="92500" lnSpcReduction="10000"/>
          </a:bodyPr>
          <a:lstStyle/>
          <a:p>
            <a:r>
              <a:rPr lang="en-US" sz="2800" dirty="0" smtClean="0"/>
              <a:t>Verbal </a:t>
            </a:r>
          </a:p>
          <a:p>
            <a:r>
              <a:rPr lang="en-US" sz="2800" dirty="0" smtClean="0"/>
              <a:t>Non Verbal</a:t>
            </a:r>
          </a:p>
          <a:p>
            <a:pPr lvl="1"/>
            <a:r>
              <a:rPr lang="en-US" sz="2800" dirty="0"/>
              <a:t>Kinesics: </a:t>
            </a:r>
            <a:r>
              <a:rPr lang="en-US" sz="2800" dirty="0" smtClean="0"/>
              <a:t>Body </a:t>
            </a:r>
            <a:r>
              <a:rPr lang="en-US" sz="2800" dirty="0"/>
              <a:t>language </a:t>
            </a:r>
            <a:endParaRPr lang="en-US" sz="2800" dirty="0" smtClean="0"/>
          </a:p>
          <a:p>
            <a:pPr lvl="1"/>
            <a:r>
              <a:rPr lang="en-US" sz="2800" dirty="0" err="1" smtClean="0"/>
              <a:t>Vocalics</a:t>
            </a:r>
            <a:r>
              <a:rPr lang="en-US" sz="2800" dirty="0"/>
              <a:t>: </a:t>
            </a:r>
            <a:r>
              <a:rPr lang="en-US" sz="2800" dirty="0" smtClean="0"/>
              <a:t>Paralanguage </a:t>
            </a:r>
            <a:endParaRPr lang="en-US" sz="2800" dirty="0"/>
          </a:p>
          <a:p>
            <a:pPr lvl="1"/>
            <a:r>
              <a:rPr lang="en-US" sz="2800" dirty="0" smtClean="0"/>
              <a:t>Proxemics</a:t>
            </a:r>
            <a:r>
              <a:rPr lang="en-US" sz="2800" dirty="0"/>
              <a:t>: </a:t>
            </a:r>
            <a:r>
              <a:rPr lang="en-US" sz="2800" dirty="0" smtClean="0"/>
              <a:t>Space </a:t>
            </a:r>
            <a:r>
              <a:rPr lang="en-US" sz="2800" dirty="0"/>
              <a:t>language </a:t>
            </a:r>
            <a:endParaRPr lang="en-US" sz="2800" dirty="0" smtClean="0"/>
          </a:p>
          <a:p>
            <a:pPr lvl="1"/>
            <a:r>
              <a:rPr lang="en-US" sz="2800" dirty="0" err="1" smtClean="0"/>
              <a:t>Chronemics</a:t>
            </a:r>
            <a:r>
              <a:rPr lang="en-US" sz="2800" dirty="0"/>
              <a:t>: Time language </a:t>
            </a:r>
          </a:p>
          <a:p>
            <a:pPr lvl="1"/>
            <a:r>
              <a:rPr lang="en-US" sz="2800" dirty="0" err="1" smtClean="0"/>
              <a:t>Haptics</a:t>
            </a:r>
            <a:r>
              <a:rPr lang="en-US" sz="2800" dirty="0"/>
              <a:t>: Touch </a:t>
            </a:r>
            <a:r>
              <a:rPr lang="en-US" sz="2800" dirty="0" smtClean="0"/>
              <a:t>language</a:t>
            </a:r>
          </a:p>
          <a:p>
            <a:pPr lvl="1"/>
            <a:r>
              <a:rPr lang="en-US" sz="2800" dirty="0" smtClean="0"/>
              <a:t>Environment</a:t>
            </a:r>
            <a:endParaRPr lang="en-US" sz="2600" dirty="0"/>
          </a:p>
        </p:txBody>
      </p:sp>
    </p:spTree>
    <p:extLst>
      <p:ext uri="{BB962C8B-B14F-4D97-AF65-F5344CB8AC3E}">
        <p14:creationId xmlns:p14="http://schemas.microsoft.com/office/powerpoint/2010/main" val="1862871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verbal and non-verbal communication</a:t>
            </a:r>
            <a:endParaRPr lang="en-US" dirty="0"/>
          </a:p>
        </p:txBody>
      </p:sp>
      <p:sp>
        <p:nvSpPr>
          <p:cNvPr id="3" name="Content Placeholder 2"/>
          <p:cNvSpPr>
            <a:spLocks noGrp="1"/>
          </p:cNvSpPr>
          <p:nvPr>
            <p:ph idx="1"/>
          </p:nvPr>
        </p:nvSpPr>
        <p:spPr>
          <a:xfrm>
            <a:off x="1193369" y="2124220"/>
            <a:ext cx="10244863" cy="4183590"/>
          </a:xfrm>
        </p:spPr>
        <p:txBody>
          <a:bodyPr>
            <a:normAutofit lnSpcReduction="10000"/>
          </a:bodyPr>
          <a:lstStyle/>
          <a:p>
            <a:r>
              <a:rPr lang="en-US" dirty="0" smtClean="0"/>
              <a:t>Verbal </a:t>
            </a:r>
            <a:r>
              <a:rPr lang="mr-IN" dirty="0" smtClean="0"/>
              <a:t>–</a:t>
            </a:r>
            <a:r>
              <a:rPr lang="en-US" dirty="0" smtClean="0"/>
              <a:t> Single Channel				</a:t>
            </a:r>
          </a:p>
          <a:p>
            <a:r>
              <a:rPr lang="en-US" dirty="0" smtClean="0"/>
              <a:t>Non-Verbal </a:t>
            </a:r>
            <a:r>
              <a:rPr lang="mr-IN" dirty="0" smtClean="0"/>
              <a:t>–</a:t>
            </a:r>
            <a:r>
              <a:rPr lang="en-US" dirty="0" smtClean="0"/>
              <a:t> Multiple Channel</a:t>
            </a:r>
          </a:p>
          <a:p>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Verbal </a:t>
            </a:r>
            <a:r>
              <a:rPr lang="en-US" dirty="0"/>
              <a:t>communication is </a:t>
            </a:r>
            <a:r>
              <a:rPr lang="en-US" b="1" dirty="0"/>
              <a:t>distinct</a:t>
            </a:r>
            <a:r>
              <a:rPr lang="en-US" dirty="0"/>
              <a:t> (linear) while </a:t>
            </a:r>
            <a:r>
              <a:rPr lang="en-US" dirty="0" smtClean="0"/>
              <a:t>Nonverbal </a:t>
            </a:r>
            <a:r>
              <a:rPr lang="en-US" sz="2400" dirty="0"/>
              <a:t>communication</a:t>
            </a:r>
            <a:r>
              <a:rPr lang="en-US" dirty="0"/>
              <a:t> is </a:t>
            </a:r>
            <a:r>
              <a:rPr lang="en-US" b="1" dirty="0"/>
              <a:t>continuous</a:t>
            </a:r>
            <a:r>
              <a:rPr lang="en-US" dirty="0"/>
              <a:t> (in constant motion and relative to context</a:t>
            </a:r>
            <a:r>
              <a:rPr lang="en-US" dirty="0" smtClean="0"/>
              <a:t>) </a:t>
            </a:r>
            <a:r>
              <a:rPr lang="mr-IN" dirty="0" smtClean="0"/>
              <a:t>–</a:t>
            </a:r>
            <a:r>
              <a:rPr lang="en-US" dirty="0" smtClean="0"/>
              <a:t> Analog and Digital Clock</a:t>
            </a:r>
            <a:endParaRPr lang="en-US" dirty="0"/>
          </a:p>
          <a:p>
            <a:endParaRPr lang="en-US" dirty="0"/>
          </a:p>
        </p:txBody>
      </p:sp>
      <p:pic>
        <p:nvPicPr>
          <p:cNvPr id="1026" name="Picture 2" descr="ttps://s3-us-west-2.amazonaws.com/courses-images-archive-read-only/wp-content/uploads/sites/892/201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625" y="3037666"/>
            <a:ext cx="2256290" cy="23557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s://s3-us-west-2.amazonaws.com/courses-images-archive-read-only/wp-content/uploads/sites/892/2015/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0914" y="3037666"/>
            <a:ext cx="2135671" cy="235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49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verbal and non-verbal communication</a:t>
            </a:r>
          </a:p>
        </p:txBody>
      </p:sp>
      <p:sp>
        <p:nvSpPr>
          <p:cNvPr id="3" name="Content Placeholder 2"/>
          <p:cNvSpPr>
            <a:spLocks noGrp="1"/>
          </p:cNvSpPr>
          <p:nvPr>
            <p:ph idx="1"/>
          </p:nvPr>
        </p:nvSpPr>
        <p:spPr>
          <a:xfrm>
            <a:off x="1034321" y="2015732"/>
            <a:ext cx="10020533" cy="4115245"/>
          </a:xfrm>
        </p:spPr>
        <p:txBody>
          <a:bodyPr>
            <a:normAutofit/>
          </a:bodyPr>
          <a:lstStyle/>
          <a:p>
            <a:r>
              <a:rPr lang="en-US" dirty="0" smtClean="0"/>
              <a:t>We </a:t>
            </a:r>
            <a:r>
              <a:rPr lang="en-US" dirty="0"/>
              <a:t>use verbal communication </a:t>
            </a:r>
            <a:r>
              <a:rPr lang="en-US" b="1" dirty="0"/>
              <a:t>consciously</a:t>
            </a:r>
            <a:r>
              <a:rPr lang="en-US" dirty="0"/>
              <a:t> while we generally use nonverbal communication </a:t>
            </a:r>
            <a:r>
              <a:rPr lang="en-US" b="1" dirty="0"/>
              <a:t>unconsciously</a:t>
            </a:r>
            <a:r>
              <a:rPr lang="en-US" dirty="0" smtClean="0"/>
              <a:t>.</a:t>
            </a:r>
          </a:p>
          <a:p>
            <a:r>
              <a:rPr lang="en-US" dirty="0"/>
              <a:t>Verbal communication is exclusive to the users of a particular language dialect, whereas some nonverbal communication is recognized across cultures</a:t>
            </a:r>
            <a:r>
              <a:rPr lang="en-US" dirty="0" smtClean="0"/>
              <a:t>.</a:t>
            </a:r>
          </a:p>
          <a:p>
            <a:r>
              <a:rPr lang="en-US" dirty="0" smtClean="0"/>
              <a:t>Let </a:t>
            </a:r>
            <a:r>
              <a:rPr lang="en-US" dirty="0"/>
              <a:t>us sum up the ways in which nonverbal communication is unique:</a:t>
            </a:r>
          </a:p>
          <a:p>
            <a:pPr marL="800100" lvl="1" indent="-342900">
              <a:buFont typeface="+mj-lt"/>
              <a:buAutoNum type="arabicPeriod"/>
            </a:pPr>
            <a:r>
              <a:rPr lang="en-US" dirty="0"/>
              <a:t>Nonverbal communication uses multiple channels </a:t>
            </a:r>
            <a:r>
              <a:rPr lang="en-US" dirty="0" smtClean="0"/>
              <a:t>simultaneously.</a:t>
            </a:r>
          </a:p>
          <a:p>
            <a:pPr marL="800100" lvl="1" indent="-342900">
              <a:buFont typeface="+mj-lt"/>
              <a:buAutoNum type="arabicPeriod"/>
            </a:pPr>
            <a:r>
              <a:rPr lang="en-US" dirty="0" smtClean="0"/>
              <a:t>Nonverbal </a:t>
            </a:r>
            <a:r>
              <a:rPr lang="en-US" dirty="0"/>
              <a:t>communication is </a:t>
            </a:r>
            <a:r>
              <a:rPr lang="en-US" dirty="0" smtClean="0"/>
              <a:t>continuous.</a:t>
            </a:r>
          </a:p>
          <a:p>
            <a:pPr marL="800100" lvl="1" indent="-342900">
              <a:buFont typeface="+mj-lt"/>
              <a:buAutoNum type="arabicPeriod"/>
            </a:pPr>
            <a:r>
              <a:rPr lang="en-US" dirty="0" smtClean="0"/>
              <a:t>Nonverbal </a:t>
            </a:r>
            <a:r>
              <a:rPr lang="en-US" dirty="0"/>
              <a:t>communication can be both conscious and </a:t>
            </a:r>
            <a:r>
              <a:rPr lang="en-US" dirty="0" smtClean="0"/>
              <a:t>unconscious.</a:t>
            </a:r>
          </a:p>
          <a:p>
            <a:pPr marL="800100" lvl="1" indent="-342900">
              <a:buFont typeface="+mj-lt"/>
              <a:buAutoNum type="arabicPeriod"/>
            </a:pPr>
            <a:r>
              <a:rPr lang="en-US" dirty="0" smtClean="0"/>
              <a:t>Certain </a:t>
            </a:r>
            <a:r>
              <a:rPr lang="en-US" dirty="0"/>
              <a:t>nonverbal communication is universally understood.</a:t>
            </a:r>
          </a:p>
          <a:p>
            <a:endParaRPr lang="en-US" dirty="0"/>
          </a:p>
        </p:txBody>
      </p:sp>
    </p:spTree>
    <p:extLst>
      <p:ext uri="{BB962C8B-B14F-4D97-AF65-F5344CB8AC3E}">
        <p14:creationId xmlns:p14="http://schemas.microsoft.com/office/powerpoint/2010/main" val="953119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2800" dirty="0" smtClean="0"/>
              <a:t>Kinesics: Body language </a:t>
            </a:r>
            <a:endParaRPr lang="en-US" dirty="0"/>
          </a:p>
        </p:txBody>
      </p:sp>
      <p:sp>
        <p:nvSpPr>
          <p:cNvPr id="3" name="Content Placeholder 2"/>
          <p:cNvSpPr>
            <a:spLocks noGrp="1"/>
          </p:cNvSpPr>
          <p:nvPr>
            <p:ph idx="1"/>
          </p:nvPr>
        </p:nvSpPr>
        <p:spPr/>
        <p:txBody>
          <a:bodyPr/>
          <a:lstStyle/>
          <a:p>
            <a:r>
              <a:rPr lang="en-US" dirty="0" smtClean="0"/>
              <a:t>(</a:t>
            </a:r>
            <a:r>
              <a:rPr lang="en-US" dirty="0"/>
              <a:t>P)OSTURES &amp; GESTURES How do you use hand gestures? </a:t>
            </a:r>
            <a:endParaRPr lang="en-US" dirty="0" smtClean="0"/>
          </a:p>
          <a:p>
            <a:r>
              <a:rPr lang="en-US" dirty="0" smtClean="0"/>
              <a:t>(</a:t>
            </a:r>
            <a:r>
              <a:rPr lang="en-US" dirty="0"/>
              <a:t>E)YE CONTACT How’s your “Lighthouse</a:t>
            </a:r>
            <a:r>
              <a:rPr lang="en-US" dirty="0" smtClean="0"/>
              <a:t>”?</a:t>
            </a:r>
          </a:p>
          <a:p>
            <a:r>
              <a:rPr lang="en-US" dirty="0" smtClean="0"/>
              <a:t> </a:t>
            </a:r>
            <a:r>
              <a:rPr lang="en-US" dirty="0"/>
              <a:t>(O)RIENTATION How do you position yourself? </a:t>
            </a:r>
            <a:endParaRPr lang="en-US" dirty="0" smtClean="0"/>
          </a:p>
          <a:p>
            <a:r>
              <a:rPr lang="en-US" dirty="0" smtClean="0"/>
              <a:t>(</a:t>
            </a:r>
            <a:r>
              <a:rPr lang="en-US" dirty="0"/>
              <a:t>P)RESENTATION How do you deliver your message? </a:t>
            </a:r>
            <a:endParaRPr lang="en-US" dirty="0" smtClean="0"/>
          </a:p>
          <a:p>
            <a:r>
              <a:rPr lang="en-US" dirty="0" smtClean="0"/>
              <a:t>(</a:t>
            </a:r>
            <a:r>
              <a:rPr lang="en-US" dirty="0"/>
              <a:t>L)OOKS Are your looks, appearance, dress important? </a:t>
            </a:r>
            <a:endParaRPr lang="en-US" dirty="0" smtClean="0"/>
          </a:p>
          <a:p>
            <a:r>
              <a:rPr lang="en-US" dirty="0" smtClean="0"/>
              <a:t>(E)XPRESSIONS </a:t>
            </a:r>
            <a:r>
              <a:rPr lang="en-US" dirty="0"/>
              <a:t>OF EMOTION Are you using facial expressions to express emotion?</a:t>
            </a:r>
          </a:p>
        </p:txBody>
      </p:sp>
    </p:spTree>
    <p:extLst>
      <p:ext uri="{BB962C8B-B14F-4D97-AF65-F5344CB8AC3E}">
        <p14:creationId xmlns:p14="http://schemas.microsoft.com/office/powerpoint/2010/main" val="1834903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https://image2.slideserve.com/5305502/slide25-n.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35" t="3809" r="2734" b="3650"/>
          <a:stretch/>
        </p:blipFill>
        <p:spPr bwMode="auto">
          <a:xfrm>
            <a:off x="968829" y="115123"/>
            <a:ext cx="10394774" cy="664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396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err="1" smtClean="0"/>
              <a:t>Vocalics</a:t>
            </a:r>
            <a:r>
              <a:rPr lang="en-US" sz="2800" dirty="0" smtClean="0"/>
              <a:t>: Paralanguage </a:t>
            </a:r>
            <a:endParaRPr lang="en-US" sz="2800" dirty="0"/>
          </a:p>
        </p:txBody>
      </p:sp>
      <p:pic>
        <p:nvPicPr>
          <p:cNvPr id="6146" name="Picture 2" descr="https://image2.slideserve.com/5305502/vocalics-paralanguage-n.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184" t="20916" r="5374" b="40875"/>
          <a:stretch/>
        </p:blipFill>
        <p:spPr bwMode="auto">
          <a:xfrm>
            <a:off x="1740107" y="4332514"/>
            <a:ext cx="7794172" cy="25254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29391" y="1996888"/>
            <a:ext cx="11062740" cy="2335626"/>
          </a:xfrm>
          <a:prstGeom prst="rect">
            <a:avLst/>
          </a:prstGeom>
        </p:spPr>
        <p:txBody>
          <a:bodyPr vert="horz" lIns="91440" tIns="45720" rIns="91440" bIns="45720" rtlCol="0" anchor="t">
            <a:normAutofit/>
          </a:bodyPr>
          <a:lstStyle/>
          <a:p>
            <a:pPr marL="228600" indent="-228600" defTabSz="914400">
              <a:lnSpc>
                <a:spcPct val="120000"/>
              </a:lnSpc>
              <a:spcBef>
                <a:spcPts val="1000"/>
              </a:spcBef>
              <a:buClr>
                <a:schemeClr val="accent1"/>
              </a:buClr>
              <a:buSzPct val="100000"/>
              <a:buFont typeface="Arial" panose="020B0604020202020204" pitchFamily="34" charset="0"/>
              <a:buChar char="•"/>
            </a:pPr>
            <a:r>
              <a:rPr lang="en-US" sz="2000" dirty="0"/>
              <a:t>Paralanguage is the term we use to describe vocal qualities such as pitch, volume, inflection, rate of speech, and rhythm. Sarcasm and incongruence are two examples of this.</a:t>
            </a:r>
          </a:p>
          <a:p>
            <a:pPr marL="228600" indent="-228600" defTabSz="914400">
              <a:lnSpc>
                <a:spcPct val="120000"/>
              </a:lnSpc>
              <a:spcBef>
                <a:spcPts val="1000"/>
              </a:spcBef>
              <a:buClr>
                <a:schemeClr val="accent1"/>
              </a:buClr>
              <a:buSzPct val="100000"/>
              <a:buFont typeface="Arial" panose="020B0604020202020204" pitchFamily="34" charset="0"/>
              <a:buChar char="•"/>
            </a:pPr>
            <a:r>
              <a:rPr lang="en-US" sz="2000" dirty="0"/>
              <a:t>It involves HOW of a speaker’s voice rather than WHAT of the words</a:t>
            </a:r>
            <a:r>
              <a:rPr lang="en-US" sz="2000" dirty="0" smtClean="0"/>
              <a:t>.</a:t>
            </a:r>
          </a:p>
          <a:p>
            <a:pPr marL="228600" indent="-228600" defTabSz="914400">
              <a:lnSpc>
                <a:spcPct val="120000"/>
              </a:lnSpc>
              <a:spcBef>
                <a:spcPts val="1000"/>
              </a:spcBef>
              <a:buClr>
                <a:schemeClr val="accent1"/>
              </a:buClr>
              <a:buSzPct val="100000"/>
              <a:buFont typeface="Arial" panose="020B0604020202020204" pitchFamily="34" charset="0"/>
              <a:buChar char="•"/>
            </a:pPr>
            <a:r>
              <a:rPr lang="en-US" sz="2000" b="1" dirty="0" smtClean="0"/>
              <a:t>Silence</a:t>
            </a:r>
            <a:r>
              <a:rPr lang="en-US" sz="2000" dirty="0" smtClean="0"/>
              <a:t> </a:t>
            </a:r>
            <a:r>
              <a:rPr lang="en-US" sz="2000" dirty="0"/>
              <a:t>serves as a type of nonverbal communication when we </a:t>
            </a:r>
            <a:r>
              <a:rPr lang="en-US" sz="2000" i="1" dirty="0"/>
              <a:t>do not use words or utterances to convey meaning</a:t>
            </a:r>
            <a:r>
              <a:rPr lang="en-US" sz="2000" dirty="0"/>
              <a:t>s.</a:t>
            </a:r>
          </a:p>
        </p:txBody>
      </p:sp>
    </p:spTree>
    <p:extLst>
      <p:ext uri="{BB962C8B-B14F-4D97-AF65-F5344CB8AC3E}">
        <p14:creationId xmlns:p14="http://schemas.microsoft.com/office/powerpoint/2010/main" val="911948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err="1" smtClean="0"/>
              <a:t>Haptics</a:t>
            </a:r>
            <a:r>
              <a:rPr lang="en-US" sz="2800" dirty="0" smtClean="0"/>
              <a:t>: Touch language</a:t>
            </a:r>
            <a:endParaRPr lang="en-US" sz="2800" dirty="0"/>
          </a:p>
        </p:txBody>
      </p:sp>
      <p:sp>
        <p:nvSpPr>
          <p:cNvPr id="3" name="Content Placeholder 2"/>
          <p:cNvSpPr>
            <a:spLocks noGrp="1"/>
          </p:cNvSpPr>
          <p:nvPr>
            <p:ph idx="1"/>
          </p:nvPr>
        </p:nvSpPr>
        <p:spPr>
          <a:xfrm>
            <a:off x="1124263" y="2015732"/>
            <a:ext cx="9930592" cy="3935363"/>
          </a:xfrm>
        </p:spPr>
        <p:txBody>
          <a:bodyPr>
            <a:normAutofit/>
          </a:bodyPr>
          <a:lstStyle/>
          <a:p>
            <a:r>
              <a:rPr lang="en-US" dirty="0"/>
              <a:t>Touch is the first type of nonverbal communication we experience as humans and is vital to our development and health (Dolin &amp; Booth-Butterfield; Wilson, et al.)</a:t>
            </a:r>
          </a:p>
          <a:p>
            <a:r>
              <a:rPr lang="en-US" dirty="0"/>
              <a:t>We use touch to share feelings and relational meanings. Hugs, kisses, handshakes, </a:t>
            </a:r>
            <a:r>
              <a:rPr lang="en-US" dirty="0" smtClean="0"/>
              <a:t>demonstrate </a:t>
            </a:r>
            <a:r>
              <a:rPr lang="en-US" dirty="0"/>
              <a:t>relational meanings and indicate relational closeness. </a:t>
            </a:r>
            <a:endParaRPr lang="en-US" dirty="0" smtClean="0"/>
          </a:p>
          <a:p>
            <a:r>
              <a:rPr lang="en-US" dirty="0" smtClean="0"/>
              <a:t>The </a:t>
            </a:r>
            <a:r>
              <a:rPr lang="en-US" dirty="0"/>
              <a:t>friendly shoulder pat </a:t>
            </a:r>
          </a:p>
          <a:p>
            <a:r>
              <a:rPr lang="en-US" dirty="0"/>
              <a:t>T</a:t>
            </a:r>
            <a:r>
              <a:rPr lang="en-US" dirty="0" smtClean="0"/>
              <a:t>he </a:t>
            </a:r>
            <a:r>
              <a:rPr lang="en-US" dirty="0"/>
              <a:t>stroke over the head </a:t>
            </a:r>
            <a:endParaRPr lang="en-US" dirty="0" smtClean="0"/>
          </a:p>
          <a:p>
            <a:r>
              <a:rPr lang="en-US" dirty="0" smtClean="0"/>
              <a:t>The </a:t>
            </a:r>
            <a:r>
              <a:rPr lang="en-US" dirty="0"/>
              <a:t>arm around someone's </a:t>
            </a:r>
            <a:r>
              <a:rPr lang="en-US" dirty="0" smtClean="0"/>
              <a:t>shoulder</a:t>
            </a:r>
          </a:p>
          <a:p>
            <a:r>
              <a:rPr lang="en-US" dirty="0"/>
              <a:t>In </a:t>
            </a:r>
            <a:r>
              <a:rPr lang="en-US" dirty="0" smtClean="0"/>
              <a:t>our </a:t>
            </a:r>
            <a:r>
              <a:rPr lang="en-US" dirty="0"/>
              <a:t>society, touch is largely reserved for family and romantic </a:t>
            </a:r>
          </a:p>
          <a:p>
            <a:endParaRPr lang="en-US" dirty="0"/>
          </a:p>
          <a:p>
            <a:pPr marL="0" indent="0">
              <a:buNone/>
            </a:pPr>
            <a:endParaRPr lang="en-US" dirty="0"/>
          </a:p>
        </p:txBody>
      </p:sp>
    </p:spTree>
    <p:extLst>
      <p:ext uri="{BB962C8B-B14F-4D97-AF65-F5344CB8AC3E}">
        <p14:creationId xmlns:p14="http://schemas.microsoft.com/office/powerpoint/2010/main" val="1540489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err="1" smtClean="0"/>
              <a:t>Chronemics</a:t>
            </a:r>
            <a:r>
              <a:rPr lang="en-US" sz="2800" dirty="0" smtClean="0"/>
              <a:t>: Time language </a:t>
            </a:r>
            <a:endParaRPr lang="en-US" sz="2800" dirty="0"/>
          </a:p>
        </p:txBody>
      </p:sp>
      <p:sp>
        <p:nvSpPr>
          <p:cNvPr id="3" name="Content Placeholder 2"/>
          <p:cNvSpPr>
            <a:spLocks noGrp="1"/>
          </p:cNvSpPr>
          <p:nvPr>
            <p:ph idx="1"/>
          </p:nvPr>
        </p:nvSpPr>
        <p:spPr>
          <a:xfrm>
            <a:off x="1451579" y="2015732"/>
            <a:ext cx="9970926" cy="3935363"/>
          </a:xfrm>
        </p:spPr>
        <p:txBody>
          <a:bodyPr>
            <a:normAutofit/>
          </a:bodyPr>
          <a:lstStyle/>
          <a:p>
            <a:pPr algn="just"/>
            <a:r>
              <a:rPr lang="en-US" b="1" dirty="0" err="1"/>
              <a:t>Chronemics</a:t>
            </a:r>
            <a:r>
              <a:rPr lang="en-US" dirty="0"/>
              <a:t> is </a:t>
            </a:r>
            <a:r>
              <a:rPr lang="en-US" i="1" dirty="0"/>
              <a:t>the study of how people use time</a:t>
            </a:r>
            <a:r>
              <a:rPr lang="en-US" dirty="0"/>
              <a:t>. Are you someone who is always early or on-time? Or, are you someone who arrives late to most events</a:t>
            </a:r>
            <a:r>
              <a:rPr lang="en-US" dirty="0" smtClean="0"/>
              <a:t>?</a:t>
            </a:r>
          </a:p>
          <a:p>
            <a:pPr marL="0" indent="0" algn="just">
              <a:buNone/>
            </a:pPr>
            <a:endParaRPr lang="en-US" dirty="0" smtClean="0"/>
          </a:p>
          <a:p>
            <a:pPr algn="just"/>
            <a:r>
              <a:rPr lang="en-US" dirty="0"/>
              <a:t>You may have heard the expression, “Indian time” to refer to “the perception of time [that] is circular and flexible”</a:t>
            </a:r>
          </a:p>
        </p:txBody>
      </p:sp>
    </p:spTree>
    <p:extLst>
      <p:ext uri="{BB962C8B-B14F-4D97-AF65-F5344CB8AC3E}">
        <p14:creationId xmlns:p14="http://schemas.microsoft.com/office/powerpoint/2010/main" val="349060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communication?</a:t>
            </a:r>
            <a:endParaRPr lang="en-US" dirty="0"/>
          </a:p>
        </p:txBody>
      </p:sp>
      <p:sp>
        <p:nvSpPr>
          <p:cNvPr id="3" name="Content Placeholder 2"/>
          <p:cNvSpPr>
            <a:spLocks noGrp="1"/>
          </p:cNvSpPr>
          <p:nvPr>
            <p:ph idx="1"/>
          </p:nvPr>
        </p:nvSpPr>
        <p:spPr>
          <a:xfrm>
            <a:off x="1022889" y="2015732"/>
            <a:ext cx="10031966" cy="3450613"/>
          </a:xfrm>
        </p:spPr>
        <p:txBody>
          <a:bodyPr>
            <a:normAutofit/>
          </a:bodyPr>
          <a:lstStyle/>
          <a:p>
            <a:r>
              <a:rPr lang="en-US" sz="2400" dirty="0" smtClean="0"/>
              <a:t>See the dictionary:</a:t>
            </a:r>
          </a:p>
          <a:p>
            <a:r>
              <a:rPr lang="en-US" sz="2400" dirty="0" smtClean="0"/>
              <a:t>Effective communication: When someone achieves the desired outcome through communication.</a:t>
            </a:r>
          </a:p>
          <a:p>
            <a:r>
              <a:rPr lang="en-US" sz="2400" dirty="0" smtClean="0"/>
              <a:t>Communication is a dynamic process.</a:t>
            </a:r>
          </a:p>
          <a:p>
            <a:r>
              <a:rPr lang="en-US" sz="2400" dirty="0" smtClean="0"/>
              <a:t>Organizations cannot function efficiently without effective communication.</a:t>
            </a:r>
            <a:endParaRPr lang="en-US" sz="2400" dirty="0"/>
          </a:p>
        </p:txBody>
      </p:sp>
    </p:spTree>
    <p:extLst>
      <p:ext uri="{BB962C8B-B14F-4D97-AF65-F5344CB8AC3E}">
        <p14:creationId xmlns:p14="http://schemas.microsoft.com/office/powerpoint/2010/main" val="378785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2800" dirty="0" smtClean="0"/>
              <a:t>Proxemics: Space language </a:t>
            </a:r>
            <a:br>
              <a:rPr lang="en-US" sz="2800" dirty="0" smtClean="0"/>
            </a:br>
            <a:endParaRPr lang="en-US" dirty="0"/>
          </a:p>
        </p:txBody>
      </p:sp>
      <p:sp>
        <p:nvSpPr>
          <p:cNvPr id="3" name="Content Placeholder 2"/>
          <p:cNvSpPr>
            <a:spLocks noGrp="1"/>
          </p:cNvSpPr>
          <p:nvPr>
            <p:ph idx="1"/>
          </p:nvPr>
        </p:nvSpPr>
        <p:spPr>
          <a:xfrm>
            <a:off x="1151776" y="1985751"/>
            <a:ext cx="10740421" cy="4205187"/>
          </a:xfrm>
        </p:spPr>
        <p:txBody>
          <a:bodyPr/>
          <a:lstStyle/>
          <a:p>
            <a:pPr algn="just"/>
            <a:r>
              <a:rPr lang="en-US" b="1" dirty="0"/>
              <a:t>Proxemics</a:t>
            </a:r>
            <a:r>
              <a:rPr lang="en-US" dirty="0"/>
              <a:t> is </a:t>
            </a:r>
            <a:r>
              <a:rPr lang="en-US" i="1" dirty="0"/>
              <a:t>the </a:t>
            </a:r>
            <a:r>
              <a:rPr lang="en-US" i="1" dirty="0" smtClean="0"/>
              <a:t>study </a:t>
            </a:r>
            <a:r>
              <a:rPr lang="en-US" i="1" dirty="0"/>
              <a:t>of how our use of space influences the ways we relate with others</a:t>
            </a:r>
            <a:r>
              <a:rPr lang="en-US" dirty="0" smtClean="0"/>
              <a:t>.</a:t>
            </a:r>
          </a:p>
          <a:p>
            <a:pPr algn="just"/>
            <a:r>
              <a:rPr lang="en-US" dirty="0"/>
              <a:t>Intimate </a:t>
            </a:r>
            <a:r>
              <a:rPr lang="en-US" dirty="0" smtClean="0"/>
              <a:t>space: ranges </a:t>
            </a:r>
            <a:r>
              <a:rPr lang="en-US" dirty="0"/>
              <a:t>from touch to eighteen </a:t>
            </a:r>
            <a:r>
              <a:rPr lang="en-US" dirty="0" smtClean="0"/>
              <a:t>inches</a:t>
            </a:r>
            <a:r>
              <a:rPr lang="en-US" dirty="0"/>
              <a:t> </a:t>
            </a:r>
            <a:r>
              <a:rPr lang="en-US" dirty="0" smtClean="0"/>
              <a:t>(family </a:t>
            </a:r>
            <a:r>
              <a:rPr lang="en-US" dirty="0"/>
              <a:t>members, close friends, and intimate partners). Intimate space is also the context for physical fighting and violence. </a:t>
            </a:r>
            <a:endParaRPr lang="en-US" dirty="0" smtClean="0"/>
          </a:p>
          <a:p>
            <a:pPr algn="just"/>
            <a:r>
              <a:rPr lang="en-US" dirty="0"/>
              <a:t>Personal </a:t>
            </a:r>
            <a:r>
              <a:rPr lang="en-US" dirty="0" smtClean="0"/>
              <a:t>space: </a:t>
            </a:r>
            <a:r>
              <a:rPr lang="en-US" dirty="0"/>
              <a:t>ranges from eighteen inches to four feet and is reserved for most conversations with </a:t>
            </a:r>
            <a:r>
              <a:rPr lang="en-US" dirty="0" smtClean="0"/>
              <a:t>friends </a:t>
            </a:r>
            <a:r>
              <a:rPr lang="en-US" dirty="0"/>
              <a:t>and </a:t>
            </a:r>
            <a:r>
              <a:rPr lang="en-US" dirty="0" smtClean="0"/>
              <a:t>acquaintances.</a:t>
            </a:r>
          </a:p>
          <a:p>
            <a:pPr algn="just"/>
            <a:r>
              <a:rPr lang="en-US" dirty="0"/>
              <a:t>Social </a:t>
            </a:r>
            <a:r>
              <a:rPr lang="en-US" dirty="0" smtClean="0"/>
              <a:t>space: </a:t>
            </a:r>
            <a:r>
              <a:rPr lang="en-US" dirty="0"/>
              <a:t>extends from four to twelve feet and is used for small group interactions such as sitting around a dinner table with others or a group </a:t>
            </a:r>
            <a:r>
              <a:rPr lang="en-US" dirty="0" smtClean="0"/>
              <a:t>meeting</a:t>
            </a:r>
          </a:p>
          <a:p>
            <a:pPr algn="just"/>
            <a:r>
              <a:rPr lang="en-US" dirty="0"/>
              <a:t>Public space extends beyond twelve feet and is most often used in public speaking situations. We use space to regulate our verbal communication and communicate relational and social meanings.</a:t>
            </a:r>
          </a:p>
        </p:txBody>
      </p:sp>
    </p:spTree>
    <p:extLst>
      <p:ext uri="{BB962C8B-B14F-4D97-AF65-F5344CB8AC3E}">
        <p14:creationId xmlns:p14="http://schemas.microsoft.com/office/powerpoint/2010/main" val="501009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sp>
        <p:nvSpPr>
          <p:cNvPr id="3" name="Content Placeholder 2"/>
          <p:cNvSpPr>
            <a:spLocks noGrp="1"/>
          </p:cNvSpPr>
          <p:nvPr>
            <p:ph idx="1"/>
          </p:nvPr>
        </p:nvSpPr>
        <p:spPr/>
        <p:txBody>
          <a:bodyPr/>
          <a:lstStyle/>
          <a:p>
            <a:r>
              <a:rPr lang="en-US" dirty="0" smtClean="0"/>
              <a:t>Our </a:t>
            </a:r>
            <a:r>
              <a:rPr lang="en-US" b="1" dirty="0"/>
              <a:t>environment</a:t>
            </a:r>
            <a:r>
              <a:rPr lang="en-US" dirty="0"/>
              <a:t> are </a:t>
            </a:r>
            <a:r>
              <a:rPr lang="en-US" i="1" dirty="0"/>
              <a:t>nonverbal acts through our use of spaces we occupy</a:t>
            </a:r>
            <a:r>
              <a:rPr lang="en-US" dirty="0"/>
              <a:t> like are homes, rooms, cars, or </a:t>
            </a:r>
            <a:r>
              <a:rPr lang="en-US" dirty="0" smtClean="0"/>
              <a:t>offices.</a:t>
            </a:r>
          </a:p>
          <a:p>
            <a:r>
              <a:rPr lang="en-US" dirty="0"/>
              <a:t>Most educational institutions intentionally paint classrooms in dull colors. </a:t>
            </a:r>
            <a:r>
              <a:rPr lang="en-US" dirty="0" smtClean="0"/>
              <a:t>Why? Dull colors on walls have a calming effect, theoretically keeping students from being distracted by bright colors and excessive stimuli.</a:t>
            </a:r>
          </a:p>
          <a:p>
            <a:r>
              <a:rPr lang="en-US" dirty="0" smtClean="0"/>
              <a:t>Restaurants and meeting rooms have uncomfortable chairs.</a:t>
            </a:r>
            <a:endParaRPr lang="en-US" dirty="0"/>
          </a:p>
        </p:txBody>
      </p:sp>
    </p:spTree>
    <p:extLst>
      <p:ext uri="{BB962C8B-B14F-4D97-AF65-F5344CB8AC3E}">
        <p14:creationId xmlns:p14="http://schemas.microsoft.com/office/powerpoint/2010/main" val="1158926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non-verbal communication</a:t>
            </a:r>
            <a:endParaRPr lang="en-US" dirty="0"/>
          </a:p>
        </p:txBody>
      </p:sp>
      <p:sp>
        <p:nvSpPr>
          <p:cNvPr id="3" name="Content Placeholder 2"/>
          <p:cNvSpPr>
            <a:spLocks noGrp="1"/>
          </p:cNvSpPr>
          <p:nvPr>
            <p:ph idx="1"/>
          </p:nvPr>
        </p:nvSpPr>
        <p:spPr>
          <a:xfrm>
            <a:off x="1451579" y="2015732"/>
            <a:ext cx="9761064" cy="4250157"/>
          </a:xfrm>
        </p:spPr>
        <p:txBody>
          <a:bodyPr>
            <a:normAutofit lnSpcReduction="10000"/>
          </a:bodyPr>
          <a:lstStyle/>
          <a:p>
            <a:r>
              <a:rPr lang="en-US" dirty="0"/>
              <a:t>We use nonverbal communication to duplicate verbal communication</a:t>
            </a:r>
            <a:r>
              <a:rPr lang="en-US" dirty="0" smtClean="0"/>
              <a:t>.</a:t>
            </a:r>
          </a:p>
          <a:p>
            <a:r>
              <a:rPr lang="en-US" dirty="0"/>
              <a:t>We use nonverbal communication to replace verbal communication. </a:t>
            </a:r>
            <a:endParaRPr lang="en-US" dirty="0" smtClean="0"/>
          </a:p>
          <a:p>
            <a:r>
              <a:rPr lang="en-US" dirty="0"/>
              <a:t>We use nonverbal cues to complement verbal communication. </a:t>
            </a:r>
            <a:endParaRPr lang="en-US" dirty="0" smtClean="0"/>
          </a:p>
          <a:p>
            <a:r>
              <a:rPr lang="en-US" dirty="0"/>
              <a:t>We use nonverbal communication to accent verbal communication</a:t>
            </a:r>
            <a:r>
              <a:rPr lang="en-US" dirty="0" smtClean="0"/>
              <a:t>.</a:t>
            </a:r>
          </a:p>
          <a:p>
            <a:r>
              <a:rPr lang="en-US" dirty="0"/>
              <a:t>We use nonverbal communication to regulate verbal communication.  </a:t>
            </a:r>
            <a:endParaRPr lang="en-US" dirty="0" smtClean="0"/>
          </a:p>
          <a:p>
            <a:r>
              <a:rPr lang="en-US" dirty="0"/>
              <a:t>We use nonverbal communication to contradict verbal communication</a:t>
            </a:r>
            <a:r>
              <a:rPr lang="en-US" dirty="0" smtClean="0"/>
              <a:t>.</a:t>
            </a:r>
          </a:p>
          <a:p>
            <a:r>
              <a:rPr lang="en-US" dirty="0"/>
              <a:t>We use nonverbal communication to mislead others. </a:t>
            </a:r>
            <a:endParaRPr lang="en-US" dirty="0" smtClean="0"/>
          </a:p>
          <a:p>
            <a:r>
              <a:rPr lang="en-US" dirty="0"/>
              <a:t>We use nonverbal communication to indicate relational </a:t>
            </a:r>
            <a:r>
              <a:rPr lang="en-US" dirty="0" smtClean="0"/>
              <a:t>standing.</a:t>
            </a:r>
          </a:p>
          <a:p>
            <a:r>
              <a:rPr lang="en-US" dirty="0"/>
              <a:t>We use nonverbal communication to communicate emotions. </a:t>
            </a:r>
            <a:endParaRPr lang="en-US" dirty="0" smtClean="0"/>
          </a:p>
          <a:p>
            <a:endParaRPr lang="en-US" dirty="0"/>
          </a:p>
        </p:txBody>
      </p:sp>
    </p:spTree>
    <p:extLst>
      <p:ext uri="{BB962C8B-B14F-4D97-AF65-F5344CB8AC3E}">
        <p14:creationId xmlns:p14="http://schemas.microsoft.com/office/powerpoint/2010/main" val="587627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744" y="489725"/>
            <a:ext cx="9603275" cy="1049235"/>
          </a:xfrm>
        </p:spPr>
        <p:txBody>
          <a:bodyPr>
            <a:normAutofit fontScale="90000"/>
          </a:bodyPr>
          <a:lstStyle/>
          <a:p>
            <a:r>
              <a:rPr lang="en-US" b="1" dirty="0"/>
              <a:t>Nonverbal Communication and Getting a Job</a:t>
            </a:r>
            <a:br>
              <a:rPr lang="en-US" b="1" dirty="0"/>
            </a:br>
            <a:endParaRPr lang="en-US" dirty="0"/>
          </a:p>
        </p:txBody>
      </p:sp>
      <p:sp>
        <p:nvSpPr>
          <p:cNvPr id="3" name="Content Placeholder 2"/>
          <p:cNvSpPr>
            <a:spLocks noGrp="1"/>
          </p:cNvSpPr>
          <p:nvPr>
            <p:ph idx="1"/>
          </p:nvPr>
        </p:nvSpPr>
        <p:spPr>
          <a:xfrm>
            <a:off x="1111589" y="2023674"/>
            <a:ext cx="10013430" cy="4287186"/>
          </a:xfrm>
        </p:spPr>
        <p:txBody>
          <a:bodyPr>
            <a:noAutofit/>
          </a:bodyPr>
          <a:lstStyle/>
          <a:p>
            <a:pPr algn="just"/>
            <a:r>
              <a:rPr lang="en-US" sz="1600" dirty="0" smtClean="0"/>
              <a:t>You may be thinking that getting the right degree at the right college is the way to get a job. Think again! It may be a good way to get an interview, but once at the interview, what matters? College Journal reports that, “Body language comprises 55% of the force of any response, whereas the verbal content only provides 7%, and paralanguage, or the intonation — pauses and sighs given when answering — represents 38% of the emphasis.” If you show up to an interview smelling of cigarette smoke, chewing gum, dressed inappropriately, and listening to music on your phone, you’re probably in trouble.</a:t>
            </a:r>
          </a:p>
          <a:p>
            <a:pPr algn="just"/>
            <a:r>
              <a:rPr lang="en-US" sz="1600" dirty="0" err="1" smtClean="0"/>
              <a:t>About.Com</a:t>
            </a:r>
            <a:r>
              <a:rPr lang="en-US" sz="1600" dirty="0" smtClean="0"/>
              <a:t> </a:t>
            </a:r>
            <a:r>
              <a:rPr lang="en-US" sz="1600" dirty="0"/>
              <a:t>states that these are some effective nonverbal practices during interviews:</a:t>
            </a:r>
          </a:p>
          <a:p>
            <a:pPr algn="just"/>
            <a:r>
              <a:rPr lang="en-US" sz="1600" dirty="0"/>
              <a:t>Make </a:t>
            </a:r>
            <a:r>
              <a:rPr lang="en-US" sz="1800" dirty="0"/>
              <a:t>eye</a:t>
            </a:r>
            <a:r>
              <a:rPr lang="en-US" sz="1600" dirty="0"/>
              <a:t> contact with the interviewer for a few seconds at a time.</a:t>
            </a:r>
          </a:p>
          <a:p>
            <a:pPr algn="just"/>
            <a:r>
              <a:rPr lang="en-US" sz="1600" dirty="0"/>
              <a:t>Smile and nod (at appropriate times) when the interviewer is talking, but, don’t overdo it. Don’t laugh unless the interviewer does first.</a:t>
            </a:r>
          </a:p>
          <a:p>
            <a:pPr algn="just"/>
            <a:endParaRPr lang="en-US" sz="1600" dirty="0"/>
          </a:p>
        </p:txBody>
      </p:sp>
    </p:spTree>
    <p:extLst>
      <p:ext uri="{BB962C8B-B14F-4D97-AF65-F5344CB8AC3E}">
        <p14:creationId xmlns:p14="http://schemas.microsoft.com/office/powerpoint/2010/main" val="2142555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Non-verbal </a:t>
            </a:r>
            <a:r>
              <a:rPr lang="en-US" b="1" dirty="0"/>
              <a:t>Communication and Getting a Job</a:t>
            </a:r>
            <a:endParaRPr lang="en-US" dirty="0"/>
          </a:p>
        </p:txBody>
      </p:sp>
      <p:sp>
        <p:nvSpPr>
          <p:cNvPr id="3" name="Content Placeholder 2"/>
          <p:cNvSpPr>
            <a:spLocks noGrp="1"/>
          </p:cNvSpPr>
          <p:nvPr>
            <p:ph idx="1"/>
          </p:nvPr>
        </p:nvSpPr>
        <p:spPr>
          <a:xfrm>
            <a:off x="1451579" y="2015732"/>
            <a:ext cx="10375660" cy="4310117"/>
          </a:xfrm>
        </p:spPr>
        <p:txBody>
          <a:bodyPr>
            <a:normAutofit fontScale="77500" lnSpcReduction="20000"/>
          </a:bodyPr>
          <a:lstStyle/>
          <a:p>
            <a:r>
              <a:rPr lang="en-US" dirty="0"/>
              <a:t>Be polite and keep an even tone to your speech. Don’t be too loud or too quiet.</a:t>
            </a:r>
          </a:p>
          <a:p>
            <a:r>
              <a:rPr lang="en-US" dirty="0"/>
              <a:t>Don’t slouch.</a:t>
            </a:r>
          </a:p>
          <a:p>
            <a:r>
              <a:rPr lang="en-US" dirty="0"/>
              <a:t>Do relax and lean forward a little towards the interviewer so you appear interested and engaged.</a:t>
            </a:r>
          </a:p>
          <a:p>
            <a:r>
              <a:rPr lang="en-US" dirty="0"/>
              <a:t>Don’t lean back. You will look too casual and relaxed.</a:t>
            </a:r>
          </a:p>
          <a:p>
            <a:r>
              <a:rPr lang="en-US" dirty="0"/>
              <a:t>Keep your feet on the floor and your back against the lower back of the chair.</a:t>
            </a:r>
          </a:p>
          <a:p>
            <a:r>
              <a:rPr lang="en-US" dirty="0"/>
              <a:t>Pay attention, be attentive and interested.</a:t>
            </a:r>
          </a:p>
          <a:p>
            <a:r>
              <a:rPr lang="en-US" dirty="0"/>
              <a:t>Listen.</a:t>
            </a:r>
          </a:p>
          <a:p>
            <a:r>
              <a:rPr lang="en-US" dirty="0"/>
              <a:t>Don’t interrupt.</a:t>
            </a:r>
          </a:p>
          <a:p>
            <a:r>
              <a:rPr lang="en-US" dirty="0"/>
              <a:t>Stay calm. Even if you had a bad experience at a previous position or were fired, keep your emotions to yourself and do not show anger or frown.</a:t>
            </a:r>
          </a:p>
          <a:p>
            <a:r>
              <a:rPr lang="en-US" dirty="0"/>
              <a:t>Not sure what to do with your hands? Hold a pen and your notepad or rest an arm on the chair or on your lap, so you look comfortable. Don’t let your arms fly around the room when you’re making a point</a:t>
            </a:r>
            <a:r>
              <a:rPr lang="en-US" dirty="0" smtClean="0"/>
              <a:t>.</a:t>
            </a:r>
            <a:endParaRPr lang="en-US" dirty="0"/>
          </a:p>
        </p:txBody>
      </p:sp>
    </p:spTree>
    <p:extLst>
      <p:ext uri="{BB962C8B-B14F-4D97-AF65-F5344CB8AC3E}">
        <p14:creationId xmlns:p14="http://schemas.microsoft.com/office/powerpoint/2010/main" val="835850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005278"/>
            <a:ext cx="9603275" cy="1049235"/>
          </a:xfrm>
        </p:spPr>
        <p:txBody>
          <a:bodyPr>
            <a:normAutofit/>
          </a:bodyPr>
          <a:lstStyle/>
          <a:p>
            <a:pPr algn="ctr"/>
            <a:r>
              <a:rPr lang="en-US" sz="4800" smtClean="0"/>
              <a:t>Thank you</a:t>
            </a:r>
            <a:endParaRPr lang="en-US" sz="4800"/>
          </a:p>
        </p:txBody>
      </p:sp>
    </p:spTree>
    <p:extLst>
      <p:ext uri="{BB962C8B-B14F-4D97-AF65-F5344CB8AC3E}">
        <p14:creationId xmlns:p14="http://schemas.microsoft.com/office/powerpoint/2010/main" val="650104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is a series of experiences of</a:t>
            </a:r>
            <a:endParaRPr lang="en-US" dirty="0"/>
          </a:p>
        </p:txBody>
      </p:sp>
      <p:pic>
        <p:nvPicPr>
          <p:cNvPr id="1026" name="Picture 2" descr="https://image2.slideserve.com/5305502/communication-is-a-series-of-experiences-of-n.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362" r="-672"/>
          <a:stretch/>
        </p:blipFill>
        <p:spPr bwMode="auto">
          <a:xfrm>
            <a:off x="2078182" y="1944280"/>
            <a:ext cx="8437418" cy="465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920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is: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7</a:t>
            </a:r>
            <a:r>
              <a:rPr lang="en-US" b="1" dirty="0"/>
              <a:t>% </a:t>
            </a:r>
            <a:r>
              <a:rPr lang="en-US" b="1" dirty="0" smtClean="0"/>
              <a:t>WORDS:</a:t>
            </a:r>
          </a:p>
          <a:p>
            <a:pPr marL="0" indent="14288">
              <a:spcBef>
                <a:spcPts val="400"/>
              </a:spcBef>
              <a:buNone/>
            </a:pPr>
            <a:r>
              <a:rPr lang="en-US" dirty="0" smtClean="0"/>
              <a:t>	Words </a:t>
            </a:r>
            <a:r>
              <a:rPr lang="en-US" dirty="0"/>
              <a:t>are only </a:t>
            </a:r>
            <a:r>
              <a:rPr lang="en-US" dirty="0" smtClean="0"/>
              <a:t>labels, </a:t>
            </a:r>
            <a:r>
              <a:rPr lang="en-US" dirty="0"/>
              <a:t>the listeners </a:t>
            </a:r>
            <a:r>
              <a:rPr lang="en-US" dirty="0" smtClean="0"/>
              <a:t>make </a:t>
            </a:r>
            <a:r>
              <a:rPr lang="en-US" dirty="0"/>
              <a:t>their own interpretation </a:t>
            </a:r>
            <a:r>
              <a:rPr lang="en-US" dirty="0" smtClean="0"/>
              <a:t>of the speaker’s words.</a:t>
            </a:r>
          </a:p>
          <a:p>
            <a:r>
              <a:rPr lang="en-US" b="1" dirty="0" smtClean="0"/>
              <a:t>38</a:t>
            </a:r>
            <a:r>
              <a:rPr lang="en-US" b="1" dirty="0"/>
              <a:t>% </a:t>
            </a:r>
            <a:r>
              <a:rPr lang="en-US" b="1" dirty="0" smtClean="0"/>
              <a:t>PARALINGUISTIC: </a:t>
            </a:r>
          </a:p>
          <a:p>
            <a:pPr marL="0" indent="0">
              <a:buNone/>
            </a:pPr>
            <a:r>
              <a:rPr lang="en-US" dirty="0"/>
              <a:t>	</a:t>
            </a:r>
            <a:r>
              <a:rPr lang="en-US" dirty="0" smtClean="0"/>
              <a:t>The way </a:t>
            </a:r>
            <a:r>
              <a:rPr lang="en-US" dirty="0"/>
              <a:t>something is said </a:t>
            </a:r>
            <a:r>
              <a:rPr lang="en-US" dirty="0" smtClean="0"/>
              <a:t>- </a:t>
            </a:r>
            <a:r>
              <a:rPr lang="en-US" dirty="0"/>
              <a:t>the accent, tone and voice modulation is important to the listener. </a:t>
            </a:r>
            <a:endParaRPr lang="en-US" dirty="0" smtClean="0"/>
          </a:p>
          <a:p>
            <a:r>
              <a:rPr lang="en-US" b="1" dirty="0" smtClean="0"/>
              <a:t>55</a:t>
            </a:r>
            <a:r>
              <a:rPr lang="en-US" b="1" dirty="0"/>
              <a:t>% BODY </a:t>
            </a:r>
            <a:r>
              <a:rPr lang="en-US" b="1" dirty="0" smtClean="0"/>
              <a:t>LANGUAGE:</a:t>
            </a:r>
          </a:p>
          <a:p>
            <a:pPr marL="0" indent="0">
              <a:buNone/>
            </a:pPr>
            <a:r>
              <a:rPr lang="en-US" dirty="0"/>
              <a:t>	</a:t>
            </a:r>
            <a:r>
              <a:rPr lang="en-US" dirty="0" smtClean="0"/>
              <a:t> How a </a:t>
            </a:r>
            <a:r>
              <a:rPr lang="en-US" dirty="0"/>
              <a:t>speaker looks like while delivering a message </a:t>
            </a:r>
            <a:r>
              <a:rPr lang="en-US" dirty="0" smtClean="0"/>
              <a:t>has the highest affect on </a:t>
            </a:r>
            <a:r>
              <a:rPr lang="en-US" dirty="0"/>
              <a:t>the listener’s </a:t>
            </a:r>
            <a:r>
              <a:rPr lang="en-US" dirty="0" smtClean="0"/>
              <a:t>understanding.</a:t>
            </a:r>
            <a:endParaRPr lang="en-US" dirty="0"/>
          </a:p>
        </p:txBody>
      </p:sp>
    </p:spTree>
    <p:extLst>
      <p:ext uri="{BB962C8B-B14F-4D97-AF65-F5344CB8AC3E}">
        <p14:creationId xmlns:p14="http://schemas.microsoft.com/office/powerpoint/2010/main" val="1498819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3074" name="Picture 2" descr="i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2306" y="-158000"/>
            <a:ext cx="8787538" cy="70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157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098" y="371960"/>
            <a:ext cx="9603275" cy="1049235"/>
          </a:xfrm>
        </p:spPr>
        <p:txBody>
          <a:bodyPr/>
          <a:lstStyle/>
          <a:p>
            <a:r>
              <a:rPr lang="en-US" dirty="0" smtClean="0"/>
              <a:t>The communication process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895" y="903687"/>
            <a:ext cx="10399363" cy="5954313"/>
          </a:xfrm>
        </p:spPr>
      </p:pic>
    </p:spTree>
    <p:extLst>
      <p:ext uri="{BB962C8B-B14F-4D97-AF65-F5344CB8AC3E}">
        <p14:creationId xmlns:p14="http://schemas.microsoft.com/office/powerpoint/2010/main" val="22078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80" y="1"/>
            <a:ext cx="8498332" cy="6710766"/>
          </a:xfrm>
        </p:spPr>
      </p:pic>
    </p:spTree>
    <p:extLst>
      <p:ext uri="{BB962C8B-B14F-4D97-AF65-F5344CB8AC3E}">
        <p14:creationId xmlns:p14="http://schemas.microsoft.com/office/powerpoint/2010/main" val="469860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888" y="139485"/>
            <a:ext cx="11337817" cy="6470058"/>
          </a:xfrm>
        </p:spPr>
      </p:pic>
    </p:spTree>
    <p:extLst>
      <p:ext uri="{BB962C8B-B14F-4D97-AF65-F5344CB8AC3E}">
        <p14:creationId xmlns:p14="http://schemas.microsoft.com/office/powerpoint/2010/main" val="99145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IN ORGANIZATIONS</a:t>
            </a:r>
            <a:endParaRPr lang="en-US" dirty="0"/>
          </a:p>
        </p:txBody>
      </p:sp>
      <p:sp>
        <p:nvSpPr>
          <p:cNvPr id="3" name="Content Placeholder 2"/>
          <p:cNvSpPr>
            <a:spLocks noGrp="1"/>
          </p:cNvSpPr>
          <p:nvPr>
            <p:ph idx="1"/>
          </p:nvPr>
        </p:nvSpPr>
        <p:spPr/>
        <p:txBody>
          <a:bodyPr/>
          <a:lstStyle/>
          <a:p>
            <a:r>
              <a:rPr lang="en-US" dirty="0" smtClean="0"/>
              <a:t>Internal Communication:</a:t>
            </a:r>
          </a:p>
          <a:p>
            <a:pPr marL="0" indent="0">
              <a:buNone/>
            </a:pPr>
            <a:r>
              <a:rPr lang="en-US" dirty="0"/>
              <a:t> </a:t>
            </a:r>
            <a:r>
              <a:rPr lang="en-US" dirty="0" smtClean="0"/>
              <a:t>	Within an organization</a:t>
            </a:r>
          </a:p>
          <a:p>
            <a:r>
              <a:rPr lang="en-US" dirty="0" smtClean="0"/>
              <a:t>External Communication:</a:t>
            </a:r>
          </a:p>
          <a:p>
            <a:pPr marL="0" indent="0">
              <a:buNone/>
            </a:pPr>
            <a:r>
              <a:rPr lang="en-US" dirty="0"/>
              <a:t>	</a:t>
            </a:r>
            <a:r>
              <a:rPr lang="en-US" dirty="0" smtClean="0"/>
              <a:t>With entities outside of the organization</a:t>
            </a:r>
            <a:endParaRPr lang="en-US" dirty="0"/>
          </a:p>
        </p:txBody>
      </p:sp>
    </p:spTree>
    <p:extLst>
      <p:ext uri="{BB962C8B-B14F-4D97-AF65-F5344CB8AC3E}">
        <p14:creationId xmlns:p14="http://schemas.microsoft.com/office/powerpoint/2010/main" val="324779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312</TotalTime>
  <Words>2027</Words>
  <Application>Microsoft Macintosh PowerPoint</Application>
  <PresentationFormat>Widescreen</PresentationFormat>
  <Paragraphs>148</Paragraphs>
  <Slides>25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Gill Sans MT</vt:lpstr>
      <vt:lpstr>Mangal</vt:lpstr>
      <vt:lpstr>Times New Roman</vt:lpstr>
      <vt:lpstr>Arial</vt:lpstr>
      <vt:lpstr>Gallery</vt:lpstr>
      <vt:lpstr>Effective communications </vt:lpstr>
      <vt:lpstr>What is communication?</vt:lpstr>
      <vt:lpstr>Communication is a series of experiences of</vt:lpstr>
      <vt:lpstr>Communication is:</vt:lpstr>
      <vt:lpstr>PowerPoint Presentation</vt:lpstr>
      <vt:lpstr>The communication process</vt:lpstr>
      <vt:lpstr>PowerPoint Presentation</vt:lpstr>
      <vt:lpstr>PowerPoint Presentation</vt:lpstr>
      <vt:lpstr>COMMUNICATION IN ORGANIZATIONS</vt:lpstr>
      <vt:lpstr>INTERNAL COMMUNICATION</vt:lpstr>
      <vt:lpstr>Task 1:</vt:lpstr>
      <vt:lpstr>Types of communication</vt:lpstr>
      <vt:lpstr>Difference between verbal and non-verbal communication</vt:lpstr>
      <vt:lpstr>Difference between verbal and non-verbal communication</vt:lpstr>
      <vt:lpstr>Kinesics: Body language </vt:lpstr>
      <vt:lpstr>PowerPoint Presentation</vt:lpstr>
      <vt:lpstr>Vocalics: Paralanguage </vt:lpstr>
      <vt:lpstr>Haptics: Touch language</vt:lpstr>
      <vt:lpstr>Chronemics: Time language </vt:lpstr>
      <vt:lpstr>Proxemics: Space language  </vt:lpstr>
      <vt:lpstr>Environment</vt:lpstr>
      <vt:lpstr>Functions of non-verbal communication</vt:lpstr>
      <vt:lpstr>Nonverbal Communication and Getting a Job </vt:lpstr>
      <vt:lpstr>Non-verbal Communication and Getting a Job</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communications </dc:title>
  <dc:creator>Yasir Saleem</dc:creator>
  <cp:lastModifiedBy>Yasir Saleem</cp:lastModifiedBy>
  <cp:revision>25</cp:revision>
  <dcterms:created xsi:type="dcterms:W3CDTF">2020-02-27T05:42:18Z</dcterms:created>
  <dcterms:modified xsi:type="dcterms:W3CDTF">2020-03-02T08:43:57Z</dcterms:modified>
</cp:coreProperties>
</file>