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5"/>
    <p:restoredTop sz="94737"/>
  </p:normalViewPr>
  <p:slideViewPr>
    <p:cSldViewPr snapToGrid="0" snapToObjects="1">
      <p:cViewPr varScale="1">
        <p:scale>
          <a:sx n="45" d="100"/>
          <a:sy n="45" d="100"/>
        </p:scale>
        <p:origin x="208"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8DF6-D3B7-6447-973F-AB08B7C094EB}"/>
              </a:ext>
            </a:extLst>
          </p:cNvPr>
          <p:cNvSpPr>
            <a:spLocks noGrp="1"/>
          </p:cNvSpPr>
          <p:nvPr>
            <p:ph type="ctrTitle"/>
          </p:nvPr>
        </p:nvSpPr>
        <p:spPr/>
        <p:txBody>
          <a:bodyPr/>
          <a:lstStyle/>
          <a:p>
            <a:r>
              <a:rPr lang="en-US" dirty="0"/>
              <a:t>Building careers and writing resumes</a:t>
            </a:r>
          </a:p>
        </p:txBody>
      </p:sp>
      <p:sp>
        <p:nvSpPr>
          <p:cNvPr id="3" name="Subtitle 2">
            <a:extLst>
              <a:ext uri="{FF2B5EF4-FFF2-40B4-BE49-F238E27FC236}">
                <a16:creationId xmlns:a16="http://schemas.microsoft.com/office/drawing/2014/main" id="{ADD07586-202D-3B4C-813A-14CF19E94C01}"/>
              </a:ext>
            </a:extLst>
          </p:cNvPr>
          <p:cNvSpPr>
            <a:spLocks noGrp="1"/>
          </p:cNvSpPr>
          <p:nvPr>
            <p:ph type="subTitle" idx="1"/>
          </p:nvPr>
        </p:nvSpPr>
        <p:spPr>
          <a:xfrm>
            <a:off x="2749728" y="5202238"/>
            <a:ext cx="8791575" cy="1655762"/>
          </a:xfrm>
        </p:spPr>
        <p:txBody>
          <a:bodyPr/>
          <a:lstStyle/>
          <a:p>
            <a:pPr algn="r"/>
            <a:r>
              <a:rPr lang="en-US" dirty="0"/>
              <a:t>Lecture  07</a:t>
            </a:r>
          </a:p>
          <a:p>
            <a:pPr algn="r"/>
            <a:r>
              <a:rPr lang="en-US" dirty="0"/>
              <a:t>Yasir </a:t>
            </a:r>
            <a:r>
              <a:rPr lang="en-US" dirty="0" err="1"/>
              <a:t>saleem</a:t>
            </a:r>
            <a:endParaRPr lang="en-US" dirty="0"/>
          </a:p>
        </p:txBody>
      </p:sp>
    </p:spTree>
    <p:extLst>
      <p:ext uri="{BB962C8B-B14F-4D97-AF65-F5344CB8AC3E}">
        <p14:creationId xmlns:p14="http://schemas.microsoft.com/office/powerpoint/2010/main" val="15684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7628-517E-D44D-A8BA-93B93CA4BED2}"/>
              </a:ext>
            </a:extLst>
          </p:cNvPr>
          <p:cNvSpPr>
            <a:spLocks noGrp="1"/>
          </p:cNvSpPr>
          <p:nvPr>
            <p:ph type="title"/>
          </p:nvPr>
        </p:nvSpPr>
        <p:spPr/>
        <p:txBody>
          <a:bodyPr/>
          <a:lstStyle/>
          <a:p>
            <a:r>
              <a:rPr lang="en-US" dirty="0"/>
              <a:t>Planning your resume</a:t>
            </a:r>
          </a:p>
        </p:txBody>
      </p:sp>
      <p:sp>
        <p:nvSpPr>
          <p:cNvPr id="3" name="Content Placeholder 2">
            <a:extLst>
              <a:ext uri="{FF2B5EF4-FFF2-40B4-BE49-F238E27FC236}">
                <a16:creationId xmlns:a16="http://schemas.microsoft.com/office/drawing/2014/main" id="{A4FF14E6-03A6-2046-8D2C-BCB572EC8145}"/>
              </a:ext>
            </a:extLst>
          </p:cNvPr>
          <p:cNvSpPr>
            <a:spLocks noGrp="1"/>
          </p:cNvSpPr>
          <p:nvPr>
            <p:ph idx="1"/>
          </p:nvPr>
        </p:nvSpPr>
        <p:spPr>
          <a:xfrm>
            <a:off x="1058239" y="1859068"/>
            <a:ext cx="10356352" cy="4264329"/>
          </a:xfrm>
        </p:spPr>
        <p:txBody>
          <a:bodyPr>
            <a:normAutofit fontScale="92500" lnSpcReduction="20000"/>
          </a:bodyPr>
          <a:lstStyle/>
          <a:p>
            <a:r>
              <a:rPr lang="en-US" dirty="0"/>
              <a:t>Resume a structured, written summary of your education, employment background and job qualifications will be the most important document in the job application process. </a:t>
            </a:r>
          </a:p>
          <a:p>
            <a:r>
              <a:rPr lang="en-US" dirty="0"/>
              <a:t>Developing a resume is a project that really benefits from multiple sessions of planning, writing and completing spread over several days and weeks. Since, you are trying to summarize a complex subject (yourself!!!) and present a compelling story to strangers in a brief document.</a:t>
            </a:r>
          </a:p>
          <a:p>
            <a:r>
              <a:rPr lang="en-US" dirty="0"/>
              <a:t>You will come across lots of ideas and even some conflicting advice about resumes; use what you know about effective business communication to decide what is right for your resume.</a:t>
            </a:r>
          </a:p>
          <a:p>
            <a:r>
              <a:rPr lang="en-US" dirty="0"/>
              <a:t>To forge your own successful path through this maze of information, get inside the heads of people you are trying to reach – try to think the way they think.</a:t>
            </a:r>
          </a:p>
        </p:txBody>
      </p:sp>
    </p:spTree>
    <p:extLst>
      <p:ext uri="{BB962C8B-B14F-4D97-AF65-F5344CB8AC3E}">
        <p14:creationId xmlns:p14="http://schemas.microsoft.com/office/powerpoint/2010/main" val="283982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3E55-7072-B64B-851E-52A7F59D16CA}"/>
              </a:ext>
            </a:extLst>
          </p:cNvPr>
          <p:cNvSpPr>
            <a:spLocks noGrp="1"/>
          </p:cNvSpPr>
          <p:nvPr>
            <p:ph type="title"/>
          </p:nvPr>
        </p:nvSpPr>
        <p:spPr/>
        <p:txBody>
          <a:bodyPr/>
          <a:lstStyle/>
          <a:p>
            <a:r>
              <a:rPr lang="en-US" dirty="0"/>
              <a:t>Fallacies and facts about resumes</a:t>
            </a:r>
          </a:p>
        </p:txBody>
      </p:sp>
      <p:graphicFrame>
        <p:nvGraphicFramePr>
          <p:cNvPr id="4" name="Content Placeholder 3">
            <a:extLst>
              <a:ext uri="{FF2B5EF4-FFF2-40B4-BE49-F238E27FC236}">
                <a16:creationId xmlns:a16="http://schemas.microsoft.com/office/drawing/2014/main" id="{BC9DEF1E-1608-0B4E-B074-2C3E0068DDC7}"/>
              </a:ext>
            </a:extLst>
          </p:cNvPr>
          <p:cNvGraphicFramePr>
            <a:graphicFrameLocks noGrp="1"/>
          </p:cNvGraphicFramePr>
          <p:nvPr>
            <p:ph idx="1"/>
            <p:extLst>
              <p:ext uri="{D42A27DB-BD31-4B8C-83A1-F6EECF244321}">
                <p14:modId xmlns:p14="http://schemas.microsoft.com/office/powerpoint/2010/main" val="2411161880"/>
              </p:ext>
            </p:extLst>
          </p:nvPr>
        </p:nvGraphicFramePr>
        <p:xfrm>
          <a:off x="1141413" y="2002908"/>
          <a:ext cx="9906000" cy="4478944"/>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460039835"/>
                    </a:ext>
                  </a:extLst>
                </a:gridCol>
                <a:gridCol w="4953000">
                  <a:extLst>
                    <a:ext uri="{9D8B030D-6E8A-4147-A177-3AD203B41FA5}">
                      <a16:colId xmlns:a16="http://schemas.microsoft.com/office/drawing/2014/main" val="3852276192"/>
                    </a:ext>
                  </a:extLst>
                </a:gridCol>
              </a:tblGrid>
              <a:tr h="719744">
                <a:tc>
                  <a:txBody>
                    <a:bodyPr/>
                    <a:lstStyle/>
                    <a:p>
                      <a:pPr algn="ctr"/>
                      <a:r>
                        <a:rPr lang="en-US" dirty="0"/>
                        <a:t>FALLACY</a:t>
                      </a:r>
                    </a:p>
                  </a:txBody>
                  <a:tcPr anchor="ctr"/>
                </a:tc>
                <a:tc>
                  <a:txBody>
                    <a:bodyPr/>
                    <a:lstStyle/>
                    <a:p>
                      <a:pPr algn="ctr"/>
                      <a:r>
                        <a:rPr lang="en-US" dirty="0"/>
                        <a:t>FACT</a:t>
                      </a:r>
                    </a:p>
                  </a:txBody>
                  <a:tcPr anchor="ctr"/>
                </a:tc>
                <a:extLst>
                  <a:ext uri="{0D108BD9-81ED-4DB2-BD59-A6C34878D82A}">
                    <a16:rowId xmlns:a16="http://schemas.microsoft.com/office/drawing/2014/main" val="2440746216"/>
                  </a:ext>
                </a:extLst>
              </a:tr>
              <a:tr h="370840">
                <a:tc>
                  <a:txBody>
                    <a:bodyPr/>
                    <a:lstStyle/>
                    <a:p>
                      <a:r>
                        <a:rPr lang="en-US" dirty="0"/>
                        <a:t>The purpose of the resume is to list all your skills and abilities</a:t>
                      </a:r>
                    </a:p>
                  </a:txBody>
                  <a:tcPr/>
                </a:tc>
                <a:tc>
                  <a:txBody>
                    <a:bodyPr/>
                    <a:lstStyle/>
                    <a:p>
                      <a:r>
                        <a:rPr lang="en-US" dirty="0"/>
                        <a:t>The purpose of the resume is to kindle employer interest and generate an interview</a:t>
                      </a:r>
                    </a:p>
                  </a:txBody>
                  <a:tcPr/>
                </a:tc>
                <a:extLst>
                  <a:ext uri="{0D108BD9-81ED-4DB2-BD59-A6C34878D82A}">
                    <a16:rowId xmlns:a16="http://schemas.microsoft.com/office/drawing/2014/main" val="1310193582"/>
                  </a:ext>
                </a:extLst>
              </a:tr>
              <a:tr h="370840">
                <a:tc>
                  <a:txBody>
                    <a:bodyPr/>
                    <a:lstStyle/>
                    <a:p>
                      <a:r>
                        <a:rPr lang="en-US" dirty="0"/>
                        <a:t>A good resume will get you the job you want</a:t>
                      </a:r>
                    </a:p>
                  </a:txBody>
                  <a:tcPr/>
                </a:tc>
                <a:tc>
                  <a:txBody>
                    <a:bodyPr/>
                    <a:lstStyle/>
                    <a:p>
                      <a:r>
                        <a:rPr lang="en-US" dirty="0"/>
                        <a:t>All a resume can do is get you in the door</a:t>
                      </a:r>
                    </a:p>
                  </a:txBody>
                  <a:tcPr/>
                </a:tc>
                <a:extLst>
                  <a:ext uri="{0D108BD9-81ED-4DB2-BD59-A6C34878D82A}">
                    <a16:rowId xmlns:a16="http://schemas.microsoft.com/office/drawing/2014/main" val="2455894226"/>
                  </a:ext>
                </a:extLst>
              </a:tr>
              <a:tr h="370840">
                <a:tc>
                  <a:txBody>
                    <a:bodyPr/>
                    <a:lstStyle/>
                    <a:p>
                      <a:r>
                        <a:rPr lang="en-US" dirty="0"/>
                        <a:t>Your resume will always be read carefully and thoroughly </a:t>
                      </a:r>
                    </a:p>
                  </a:txBody>
                  <a:tcPr/>
                </a:tc>
                <a:tc>
                  <a:txBody>
                    <a:bodyPr/>
                    <a:lstStyle/>
                    <a:p>
                      <a:r>
                        <a:rPr lang="en-US" dirty="0"/>
                        <a:t>In most cases, your resume needs to make a positive impression within a few seconds; only then will someone read it in detail. Moreover, it might be screened by a computer for keywords first, a human being may never see it</a:t>
                      </a:r>
                    </a:p>
                  </a:txBody>
                  <a:tcPr/>
                </a:tc>
                <a:extLst>
                  <a:ext uri="{0D108BD9-81ED-4DB2-BD59-A6C34878D82A}">
                    <a16:rowId xmlns:a16="http://schemas.microsoft.com/office/drawing/2014/main" val="575670677"/>
                  </a:ext>
                </a:extLst>
              </a:tr>
              <a:tr h="370840">
                <a:tc>
                  <a:txBody>
                    <a:bodyPr/>
                    <a:lstStyle/>
                    <a:p>
                      <a:r>
                        <a:rPr lang="en-US" dirty="0"/>
                        <a:t>The more good information you present about yourself in the resume, the better it is. So stuff your resume with every positive detail</a:t>
                      </a:r>
                    </a:p>
                  </a:txBody>
                  <a:tcPr/>
                </a:tc>
                <a:tc>
                  <a:txBody>
                    <a:bodyPr/>
                    <a:lstStyle/>
                    <a:p>
                      <a:r>
                        <a:rPr lang="en-US" dirty="0"/>
                        <a:t>Recruiters don’t need that much information about you at the initial screening stage and they probably wont read it</a:t>
                      </a:r>
                    </a:p>
                  </a:txBody>
                  <a:tcPr/>
                </a:tc>
                <a:extLst>
                  <a:ext uri="{0D108BD9-81ED-4DB2-BD59-A6C34878D82A}">
                    <a16:rowId xmlns:a16="http://schemas.microsoft.com/office/drawing/2014/main" val="271926752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752124759"/>
                  </a:ext>
                </a:extLst>
              </a:tr>
            </a:tbl>
          </a:graphicData>
        </a:graphic>
      </p:graphicFrame>
    </p:spTree>
    <p:extLst>
      <p:ext uri="{BB962C8B-B14F-4D97-AF65-F5344CB8AC3E}">
        <p14:creationId xmlns:p14="http://schemas.microsoft.com/office/powerpoint/2010/main" val="368088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36FB-3521-9943-AE78-E3B5E5D56DEB}"/>
              </a:ext>
            </a:extLst>
          </p:cNvPr>
          <p:cNvSpPr>
            <a:spLocks noGrp="1"/>
          </p:cNvSpPr>
          <p:nvPr>
            <p:ph type="title"/>
          </p:nvPr>
        </p:nvSpPr>
        <p:spPr/>
        <p:txBody>
          <a:bodyPr/>
          <a:lstStyle/>
          <a:p>
            <a:r>
              <a:rPr lang="en-US" dirty="0"/>
              <a:t>Organizing your resume around your strengths </a:t>
            </a:r>
          </a:p>
        </p:txBody>
      </p:sp>
      <p:sp>
        <p:nvSpPr>
          <p:cNvPr id="3" name="Content Placeholder 2">
            <a:extLst>
              <a:ext uri="{FF2B5EF4-FFF2-40B4-BE49-F238E27FC236}">
                <a16:creationId xmlns:a16="http://schemas.microsoft.com/office/drawing/2014/main" id="{0BD3C654-41F5-7749-9EAC-39D9A9EBD29C}"/>
              </a:ext>
            </a:extLst>
          </p:cNvPr>
          <p:cNvSpPr>
            <a:spLocks noGrp="1"/>
          </p:cNvSpPr>
          <p:nvPr>
            <p:ph idx="1"/>
          </p:nvPr>
        </p:nvSpPr>
        <p:spPr>
          <a:xfrm>
            <a:off x="996594" y="1880171"/>
            <a:ext cx="10050818" cy="4695290"/>
          </a:xfrm>
        </p:spPr>
        <p:txBody>
          <a:bodyPr>
            <a:normAutofit fontScale="85000" lnSpcReduction="10000"/>
          </a:bodyPr>
          <a:lstStyle/>
          <a:p>
            <a:pPr algn="just"/>
            <a:r>
              <a:rPr lang="en-US" b="1" dirty="0"/>
              <a:t>The Chronological Resume: </a:t>
            </a:r>
            <a:r>
              <a:rPr lang="en-US" dirty="0"/>
              <a:t>The work experience section dominates and is placed immediately after your contact information and introductory statement in a reverse chronological order. It is the most common approach but it might not  be right for you at this stage of the career. Being recent graduates and having limited professional experience, you can vary this approach by putting your educational qualification before your experience.</a:t>
            </a:r>
          </a:p>
          <a:p>
            <a:pPr algn="just"/>
            <a:r>
              <a:rPr lang="en-US" b="1" dirty="0"/>
              <a:t>The Functional Resume: </a:t>
            </a:r>
            <a:r>
              <a:rPr lang="en-US" dirty="0"/>
              <a:t>Sometimes called as a skill resume, emphasize your skills and capabilities before the educational and professional experience. This format is often considered by people with limited or spotty employment history but many employment professionals are suspicious of it since it obscures the work history.</a:t>
            </a:r>
          </a:p>
          <a:p>
            <a:pPr algn="just"/>
            <a:r>
              <a:rPr lang="en-US" b="1" dirty="0"/>
              <a:t>The Combination Resume: </a:t>
            </a:r>
            <a:r>
              <a:rPr lang="en-US" dirty="0"/>
              <a:t>It meshes the skill focused approach of functional format with the job history focus of the chronological format. If you don’t have a lot of work history to show, consider a combination resume to highlight your skills while still providing a chronological history of your employment.</a:t>
            </a:r>
          </a:p>
        </p:txBody>
      </p:sp>
    </p:spTree>
    <p:extLst>
      <p:ext uri="{BB962C8B-B14F-4D97-AF65-F5344CB8AC3E}">
        <p14:creationId xmlns:p14="http://schemas.microsoft.com/office/powerpoint/2010/main" val="86354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7BCC-8D78-1B41-88E8-9CA44D5BE7B9}"/>
              </a:ext>
            </a:extLst>
          </p:cNvPr>
          <p:cNvSpPr>
            <a:spLocks noGrp="1"/>
          </p:cNvSpPr>
          <p:nvPr>
            <p:ph type="title"/>
          </p:nvPr>
        </p:nvSpPr>
        <p:spPr/>
        <p:txBody>
          <a:bodyPr/>
          <a:lstStyle/>
          <a:p>
            <a:r>
              <a:rPr lang="en-US" dirty="0"/>
              <a:t>Addressing the areas of concern</a:t>
            </a:r>
          </a:p>
        </p:txBody>
      </p:sp>
      <p:sp>
        <p:nvSpPr>
          <p:cNvPr id="3" name="Content Placeholder 2">
            <a:extLst>
              <a:ext uri="{FF2B5EF4-FFF2-40B4-BE49-F238E27FC236}">
                <a16:creationId xmlns:a16="http://schemas.microsoft.com/office/drawing/2014/main" id="{6440822B-F708-E347-9C85-ADA9AE963EDC}"/>
              </a:ext>
            </a:extLst>
          </p:cNvPr>
          <p:cNvSpPr>
            <a:spLocks noGrp="1"/>
          </p:cNvSpPr>
          <p:nvPr>
            <p:ph idx="1"/>
          </p:nvPr>
        </p:nvSpPr>
        <p:spPr>
          <a:xfrm>
            <a:off x="945468" y="1807698"/>
            <a:ext cx="10297888" cy="4736939"/>
          </a:xfrm>
        </p:spPr>
        <p:txBody>
          <a:bodyPr>
            <a:normAutofit fontScale="77500" lnSpcReduction="20000"/>
          </a:bodyPr>
          <a:lstStyle/>
          <a:p>
            <a:pPr algn="just"/>
            <a:r>
              <a:rPr lang="en-US" dirty="0"/>
              <a:t>Frequent job changes: Try to justify your frequent job shifts, if not in the resume then in the covering email or letter. If you have various short term jobs, group them under a single heading.</a:t>
            </a:r>
          </a:p>
          <a:p>
            <a:pPr algn="just"/>
            <a:r>
              <a:rPr lang="en-US" dirty="0"/>
              <a:t>Gaps in work history: Specify the relevant education you gained during employment gaps or fill it with volunteered or community works.</a:t>
            </a:r>
          </a:p>
          <a:p>
            <a:pPr algn="just"/>
            <a:r>
              <a:rPr lang="en-US" dirty="0"/>
              <a:t>Inexperience: List relevant coursework and internships.</a:t>
            </a:r>
          </a:p>
          <a:p>
            <a:pPr algn="just"/>
            <a:r>
              <a:rPr lang="en-US" dirty="0"/>
              <a:t>Overqualification: Tone down your resume, focusing exclusively on the required experience and skills.</a:t>
            </a:r>
          </a:p>
          <a:p>
            <a:pPr algn="just"/>
            <a:r>
              <a:rPr lang="en-US" dirty="0"/>
              <a:t>Long-term employment with one company: Itemize each position held within the company that reflects the growth and increasing responsibilities.</a:t>
            </a:r>
          </a:p>
          <a:p>
            <a:pPr algn="just"/>
            <a:r>
              <a:rPr lang="en-US" dirty="0"/>
              <a:t>Job termination for cause: Be honest with the interviewers and address their concerns with proofs, such as recommendation letters and project completion certificates.</a:t>
            </a:r>
          </a:p>
          <a:p>
            <a:pPr algn="just"/>
            <a:r>
              <a:rPr lang="en-US" dirty="0"/>
              <a:t>Criminal record: Do not specify it on the resume, however if asked during the interview or the background check, emphasize on the rehabilitation and commitment of being a law abiding citizen and a trustworthy employee.</a:t>
            </a:r>
          </a:p>
        </p:txBody>
      </p:sp>
    </p:spTree>
    <p:extLst>
      <p:ext uri="{BB962C8B-B14F-4D97-AF65-F5344CB8AC3E}">
        <p14:creationId xmlns:p14="http://schemas.microsoft.com/office/powerpoint/2010/main" val="199445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D3CE-7F8A-464B-A783-2CC6151A2FA1}"/>
              </a:ext>
            </a:extLst>
          </p:cNvPr>
          <p:cNvSpPr>
            <a:spLocks noGrp="1"/>
          </p:cNvSpPr>
          <p:nvPr>
            <p:ph type="title"/>
          </p:nvPr>
        </p:nvSpPr>
        <p:spPr/>
        <p:txBody>
          <a:bodyPr/>
          <a:lstStyle/>
          <a:p>
            <a:r>
              <a:rPr lang="en-US" dirty="0"/>
              <a:t>Writing your resume</a:t>
            </a:r>
          </a:p>
        </p:txBody>
      </p:sp>
      <p:sp>
        <p:nvSpPr>
          <p:cNvPr id="3" name="Content Placeholder 2">
            <a:extLst>
              <a:ext uri="{FF2B5EF4-FFF2-40B4-BE49-F238E27FC236}">
                <a16:creationId xmlns:a16="http://schemas.microsoft.com/office/drawing/2014/main" id="{5B56AB50-026E-A44C-8EF7-7A4A21837EFC}"/>
              </a:ext>
            </a:extLst>
          </p:cNvPr>
          <p:cNvSpPr>
            <a:spLocks noGrp="1"/>
          </p:cNvSpPr>
          <p:nvPr>
            <p:ph idx="1"/>
          </p:nvPr>
        </p:nvSpPr>
        <p:spPr>
          <a:xfrm>
            <a:off x="1141412" y="2249486"/>
            <a:ext cx="10141354" cy="3949835"/>
          </a:xfrm>
        </p:spPr>
        <p:txBody>
          <a:bodyPr/>
          <a:lstStyle/>
          <a:p>
            <a:pPr algn="just"/>
            <a:r>
              <a:rPr lang="en-US" dirty="0"/>
              <a:t>With the necessary information and a good plan you are now ready to begin writing.</a:t>
            </a:r>
          </a:p>
          <a:p>
            <a:pPr algn="just"/>
            <a:r>
              <a:rPr lang="en-US" dirty="0"/>
              <a:t>Imagine yourself to be someone else who is writing the resume for this person “You”. This will help finding the right words and the ideas to flow more easily.</a:t>
            </a:r>
          </a:p>
          <a:p>
            <a:pPr algn="just"/>
            <a:r>
              <a:rPr lang="en-US" dirty="0"/>
              <a:t>A good practice is to swap your resume writing project for a while with a classmate. It will help speeding up the writing for both of you. </a:t>
            </a:r>
          </a:p>
        </p:txBody>
      </p:sp>
    </p:spTree>
    <p:extLst>
      <p:ext uri="{BB962C8B-B14F-4D97-AF65-F5344CB8AC3E}">
        <p14:creationId xmlns:p14="http://schemas.microsoft.com/office/powerpoint/2010/main" val="196512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BFB2-C5FE-B441-AE96-9087E94702B0}"/>
              </a:ext>
            </a:extLst>
          </p:cNvPr>
          <p:cNvSpPr>
            <a:spLocks noGrp="1"/>
          </p:cNvSpPr>
          <p:nvPr>
            <p:ph type="title"/>
          </p:nvPr>
        </p:nvSpPr>
        <p:spPr/>
        <p:txBody>
          <a:bodyPr/>
          <a:lstStyle/>
          <a:p>
            <a:r>
              <a:rPr lang="en-US" dirty="0"/>
              <a:t>Keeping your resume honest</a:t>
            </a:r>
          </a:p>
        </p:txBody>
      </p:sp>
      <p:sp>
        <p:nvSpPr>
          <p:cNvPr id="3" name="Content Placeholder 2">
            <a:extLst>
              <a:ext uri="{FF2B5EF4-FFF2-40B4-BE49-F238E27FC236}">
                <a16:creationId xmlns:a16="http://schemas.microsoft.com/office/drawing/2014/main" id="{80415A27-C2B0-CE44-A34C-4AB10893EC8D}"/>
              </a:ext>
            </a:extLst>
          </p:cNvPr>
          <p:cNvSpPr>
            <a:spLocks noGrp="1"/>
          </p:cNvSpPr>
          <p:nvPr>
            <p:ph idx="1"/>
          </p:nvPr>
        </p:nvSpPr>
        <p:spPr/>
        <p:txBody>
          <a:bodyPr/>
          <a:lstStyle/>
          <a:p>
            <a:pPr algn="just"/>
            <a:r>
              <a:rPr lang="en-US" dirty="0"/>
              <a:t>No matter what, DO NOT lie in the resume.</a:t>
            </a:r>
          </a:p>
          <a:p>
            <a:pPr algn="just"/>
            <a:r>
              <a:rPr lang="en-US" dirty="0"/>
              <a:t>Applicants with integrity know they don’t need to stoop to lying.</a:t>
            </a:r>
          </a:p>
          <a:p>
            <a:pPr algn="just"/>
            <a:r>
              <a:rPr lang="en-US" dirty="0"/>
              <a:t>Always remember that the employers will carry out a background check.</a:t>
            </a:r>
          </a:p>
          <a:p>
            <a:pPr algn="just"/>
            <a:r>
              <a:rPr lang="en-US" dirty="0"/>
              <a:t>Given the networked nature of today’s job market, lying on a resume could haunt you for years and you could be forced to keep lying throughout your career to hide the misrepresentation in your original resume.</a:t>
            </a:r>
          </a:p>
        </p:txBody>
      </p:sp>
    </p:spTree>
    <p:extLst>
      <p:ext uri="{BB962C8B-B14F-4D97-AF65-F5344CB8AC3E}">
        <p14:creationId xmlns:p14="http://schemas.microsoft.com/office/powerpoint/2010/main" val="398452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9B1B-6337-F149-BF3C-07EE2967B21E}"/>
              </a:ext>
            </a:extLst>
          </p:cNvPr>
          <p:cNvSpPr>
            <a:spLocks noGrp="1"/>
          </p:cNvSpPr>
          <p:nvPr>
            <p:ph type="title"/>
          </p:nvPr>
        </p:nvSpPr>
        <p:spPr/>
        <p:txBody>
          <a:bodyPr/>
          <a:lstStyle/>
          <a:p>
            <a:r>
              <a:rPr lang="en-US" dirty="0"/>
              <a:t>Adapting your resume to your audience</a:t>
            </a:r>
          </a:p>
        </p:txBody>
      </p:sp>
      <p:sp>
        <p:nvSpPr>
          <p:cNvPr id="3" name="Content Placeholder 2">
            <a:extLst>
              <a:ext uri="{FF2B5EF4-FFF2-40B4-BE49-F238E27FC236}">
                <a16:creationId xmlns:a16="http://schemas.microsoft.com/office/drawing/2014/main" id="{A04DEA53-222C-BF4F-A2CA-128EC9BD1D56}"/>
              </a:ext>
            </a:extLst>
          </p:cNvPr>
          <p:cNvSpPr>
            <a:spLocks noGrp="1"/>
          </p:cNvSpPr>
          <p:nvPr>
            <p:ph idx="1"/>
          </p:nvPr>
        </p:nvSpPr>
        <p:spPr>
          <a:xfrm>
            <a:off x="1141412" y="2249486"/>
            <a:ext cx="10201258" cy="4182135"/>
          </a:xfrm>
        </p:spPr>
        <p:txBody>
          <a:bodyPr/>
          <a:lstStyle/>
          <a:p>
            <a:pPr algn="just"/>
            <a:r>
              <a:rPr lang="en-US" dirty="0"/>
              <a:t>Always tailor make your resume to best fit the the requirements of the employer for the advertised job. </a:t>
            </a:r>
          </a:p>
          <a:p>
            <a:pPr algn="just"/>
            <a:r>
              <a:rPr lang="en-US" dirty="0"/>
              <a:t>Repeat this process for your every job application.</a:t>
            </a:r>
          </a:p>
          <a:p>
            <a:pPr algn="just"/>
            <a:r>
              <a:rPr lang="en-US" dirty="0"/>
              <a:t>Translate your past accomplishments into a compelling picture of what you can do for the employers in the future.</a:t>
            </a:r>
          </a:p>
          <a:p>
            <a:pPr algn="just"/>
            <a:r>
              <a:rPr lang="en-US" dirty="0"/>
              <a:t>For jobs where the inflow of applicants is high, companies use applicant tracking system, that matches your resume to the employer’s requirements. Therefore use terminologies that are mentioned in the job description. </a:t>
            </a:r>
          </a:p>
        </p:txBody>
      </p:sp>
    </p:spTree>
    <p:extLst>
      <p:ext uri="{BB962C8B-B14F-4D97-AF65-F5344CB8AC3E}">
        <p14:creationId xmlns:p14="http://schemas.microsoft.com/office/powerpoint/2010/main" val="405990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D415-F34D-564D-9476-A6EB712348A1}"/>
              </a:ext>
            </a:extLst>
          </p:cNvPr>
          <p:cNvSpPr>
            <a:spLocks noGrp="1"/>
          </p:cNvSpPr>
          <p:nvPr>
            <p:ph type="title"/>
          </p:nvPr>
        </p:nvSpPr>
        <p:spPr/>
        <p:txBody>
          <a:bodyPr/>
          <a:lstStyle/>
          <a:p>
            <a:r>
              <a:rPr lang="en-US" dirty="0"/>
              <a:t>Composing your resume</a:t>
            </a:r>
          </a:p>
        </p:txBody>
      </p:sp>
      <p:sp>
        <p:nvSpPr>
          <p:cNvPr id="3" name="Content Placeholder 2">
            <a:extLst>
              <a:ext uri="{FF2B5EF4-FFF2-40B4-BE49-F238E27FC236}">
                <a16:creationId xmlns:a16="http://schemas.microsoft.com/office/drawing/2014/main" id="{4BB5446A-23BC-2640-9EAA-4BAD11F9430D}"/>
              </a:ext>
            </a:extLst>
          </p:cNvPr>
          <p:cNvSpPr>
            <a:spLocks noGrp="1"/>
          </p:cNvSpPr>
          <p:nvPr>
            <p:ph idx="1"/>
          </p:nvPr>
        </p:nvSpPr>
        <p:spPr/>
        <p:txBody>
          <a:bodyPr/>
          <a:lstStyle/>
          <a:p>
            <a:r>
              <a:rPr lang="en-US" dirty="0"/>
              <a:t>Write your resume using a simple and direct style. Use short, crisp phrases built around strong verbs and nouns.</a:t>
            </a:r>
          </a:p>
          <a:p>
            <a:r>
              <a:rPr lang="en-US" dirty="0"/>
              <a:t>Avoid using the word “I”. It sounds repetitive and reflects self-involvement.</a:t>
            </a:r>
          </a:p>
          <a:p>
            <a:r>
              <a:rPr lang="en-US" dirty="0"/>
              <a:t>Start your phrases with strong verbs such as accomplished, developed, coordinated, initiated, administered, explored, forecasted, strengthened, recommended, organized, succeeded, participated etc..</a:t>
            </a:r>
          </a:p>
          <a:p>
            <a:r>
              <a:rPr lang="en-US" dirty="0"/>
              <a:t>Include relevant keywords.</a:t>
            </a:r>
          </a:p>
        </p:txBody>
      </p:sp>
    </p:spTree>
    <p:extLst>
      <p:ext uri="{BB962C8B-B14F-4D97-AF65-F5344CB8AC3E}">
        <p14:creationId xmlns:p14="http://schemas.microsoft.com/office/powerpoint/2010/main" val="336241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145D-BB13-ED46-A70F-65D6D86C90C5}"/>
              </a:ext>
            </a:extLst>
          </p:cNvPr>
          <p:cNvSpPr>
            <a:spLocks noGrp="1"/>
          </p:cNvSpPr>
          <p:nvPr>
            <p:ph type="title"/>
          </p:nvPr>
        </p:nvSpPr>
        <p:spPr/>
        <p:txBody>
          <a:bodyPr/>
          <a:lstStyle/>
          <a:p>
            <a:r>
              <a:rPr lang="en-US" dirty="0"/>
              <a:t>Name and contact information</a:t>
            </a:r>
          </a:p>
        </p:txBody>
      </p:sp>
      <p:sp>
        <p:nvSpPr>
          <p:cNvPr id="3" name="Content Placeholder 2">
            <a:extLst>
              <a:ext uri="{FF2B5EF4-FFF2-40B4-BE49-F238E27FC236}">
                <a16:creationId xmlns:a16="http://schemas.microsoft.com/office/drawing/2014/main" id="{7806FAB6-53C1-4046-8184-B17EC7C3FAF1}"/>
              </a:ext>
            </a:extLst>
          </p:cNvPr>
          <p:cNvSpPr>
            <a:spLocks noGrp="1"/>
          </p:cNvSpPr>
          <p:nvPr>
            <p:ph idx="1"/>
          </p:nvPr>
        </p:nvSpPr>
        <p:spPr/>
        <p:txBody>
          <a:bodyPr>
            <a:normAutofit/>
          </a:bodyPr>
          <a:lstStyle/>
          <a:p>
            <a:r>
              <a:rPr lang="en-US" dirty="0"/>
              <a:t>It constitutes the heading of your resume. Include your name, address, email, phone numbers, URLs to your portfolios.</a:t>
            </a:r>
          </a:p>
          <a:p>
            <a:r>
              <a:rPr lang="en-US" dirty="0"/>
              <a:t>Be sure to provide complete and accurate contact information.</a:t>
            </a:r>
          </a:p>
          <a:p>
            <a:r>
              <a:rPr lang="en-US" dirty="0"/>
              <a:t>Use a professional sounding email address for business correspondence, such as </a:t>
            </a:r>
            <a:r>
              <a:rPr lang="en-US" dirty="0" err="1"/>
              <a:t>firstname.lastname@something.com</a:t>
            </a:r>
            <a:r>
              <a:rPr lang="en-US" dirty="0"/>
              <a:t>. </a:t>
            </a:r>
          </a:p>
        </p:txBody>
      </p:sp>
    </p:spTree>
    <p:extLst>
      <p:ext uri="{BB962C8B-B14F-4D97-AF65-F5344CB8AC3E}">
        <p14:creationId xmlns:p14="http://schemas.microsoft.com/office/powerpoint/2010/main" val="262413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9ED2-5C5D-B447-BA77-9B10F8FAAE1B}"/>
              </a:ext>
            </a:extLst>
          </p:cNvPr>
          <p:cNvSpPr>
            <a:spLocks noGrp="1"/>
          </p:cNvSpPr>
          <p:nvPr>
            <p:ph type="title"/>
          </p:nvPr>
        </p:nvSpPr>
        <p:spPr/>
        <p:txBody>
          <a:bodyPr/>
          <a:lstStyle/>
          <a:p>
            <a:r>
              <a:rPr lang="en-US" dirty="0"/>
              <a:t>Introductory statement</a:t>
            </a:r>
          </a:p>
        </p:txBody>
      </p:sp>
      <p:sp>
        <p:nvSpPr>
          <p:cNvPr id="3" name="Content Placeholder 2">
            <a:extLst>
              <a:ext uri="{FF2B5EF4-FFF2-40B4-BE49-F238E27FC236}">
                <a16:creationId xmlns:a16="http://schemas.microsoft.com/office/drawing/2014/main" id="{B7A42690-8FB9-C041-9562-1F09D7AD8464}"/>
              </a:ext>
            </a:extLst>
          </p:cNvPr>
          <p:cNvSpPr>
            <a:spLocks noGrp="1"/>
          </p:cNvSpPr>
          <p:nvPr>
            <p:ph idx="1"/>
          </p:nvPr>
        </p:nvSpPr>
        <p:spPr/>
        <p:txBody>
          <a:bodyPr>
            <a:normAutofit fontScale="92500" lnSpcReduction="10000"/>
          </a:bodyPr>
          <a:lstStyle/>
          <a:p>
            <a:r>
              <a:rPr lang="en-US" dirty="0"/>
              <a:t>You can choose to open with a career objective, a qualifications summary or a career summary.</a:t>
            </a:r>
          </a:p>
          <a:p>
            <a:r>
              <a:rPr lang="en-US" dirty="0"/>
              <a:t>Do not copy a career objective from the internet.</a:t>
            </a:r>
          </a:p>
          <a:p>
            <a:r>
              <a:rPr lang="en-US" dirty="0"/>
              <a:t>If you have a reasonably focused skill set but don’t yet have a long career history, a qualification summary is the best type of introductory statement for you.</a:t>
            </a:r>
          </a:p>
          <a:p>
            <a:r>
              <a:rPr lang="en-US" dirty="0"/>
              <a:t>A career summary offers a brief recap of your career with a goal of presenting increasing levels of responsibilities and performance.</a:t>
            </a:r>
          </a:p>
          <a:p>
            <a:r>
              <a:rPr lang="en-US" dirty="0"/>
              <a:t>Whichever option you choose, make sure it includes many of the essential keywords. </a:t>
            </a:r>
          </a:p>
        </p:txBody>
      </p:sp>
    </p:spTree>
    <p:extLst>
      <p:ext uri="{BB962C8B-B14F-4D97-AF65-F5344CB8AC3E}">
        <p14:creationId xmlns:p14="http://schemas.microsoft.com/office/powerpoint/2010/main" val="273836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9C6-1206-0B40-AF1C-FB51F0C7B816}"/>
              </a:ext>
            </a:extLst>
          </p:cNvPr>
          <p:cNvSpPr>
            <a:spLocks noGrp="1"/>
          </p:cNvSpPr>
          <p:nvPr>
            <p:ph type="title"/>
          </p:nvPr>
        </p:nvSpPr>
        <p:spPr/>
        <p:txBody>
          <a:bodyPr/>
          <a:lstStyle/>
          <a:p>
            <a:r>
              <a:rPr lang="en-US" dirty="0"/>
              <a:t>Finding the ideal opportunity</a:t>
            </a:r>
          </a:p>
        </p:txBody>
      </p:sp>
      <p:sp>
        <p:nvSpPr>
          <p:cNvPr id="3" name="Content Placeholder 2">
            <a:extLst>
              <a:ext uri="{FF2B5EF4-FFF2-40B4-BE49-F238E27FC236}">
                <a16:creationId xmlns:a16="http://schemas.microsoft.com/office/drawing/2014/main" id="{F9B5460E-F203-A04A-B375-5C2BEFCA5BBF}"/>
              </a:ext>
            </a:extLst>
          </p:cNvPr>
          <p:cNvSpPr>
            <a:spLocks noGrp="1"/>
          </p:cNvSpPr>
          <p:nvPr>
            <p:ph idx="1"/>
          </p:nvPr>
        </p:nvSpPr>
        <p:spPr>
          <a:xfrm>
            <a:off x="1058238" y="2249487"/>
            <a:ext cx="9989173" cy="4058846"/>
          </a:xfrm>
        </p:spPr>
        <p:txBody>
          <a:bodyPr>
            <a:normAutofit/>
          </a:bodyPr>
          <a:lstStyle/>
          <a:p>
            <a:r>
              <a:rPr lang="en-US" dirty="0"/>
              <a:t>As you craft your personal strategy, keep these three guidelines in mind:</a:t>
            </a:r>
          </a:p>
          <a:p>
            <a:pPr marL="914400" lvl="1" indent="-457200">
              <a:buFont typeface="+mj-lt"/>
              <a:buAutoNum type="arabicPeriod"/>
            </a:pPr>
            <a:r>
              <a:rPr lang="en-US" b="1" dirty="0"/>
              <a:t> Get organized: </a:t>
            </a:r>
            <a:r>
              <a:rPr lang="en-US" dirty="0"/>
              <a:t>The job search process could last months and involve multiple contacts with dozens of companies. Keep your data organized and track the important dates.</a:t>
            </a:r>
          </a:p>
          <a:p>
            <a:pPr marL="914400" lvl="1" indent="-457200">
              <a:buFont typeface="+mj-lt"/>
              <a:buAutoNum type="arabicPeriod"/>
            </a:pPr>
            <a:r>
              <a:rPr lang="en-US" b="1" dirty="0"/>
              <a:t>Start early and stick to it: </a:t>
            </a:r>
            <a:r>
              <a:rPr lang="en-US" dirty="0"/>
              <a:t>Even if you are a semester or more away from graduation, now it is not too early to get started. Plan and research. Waiting for the last minute will end up in losing opportunities.</a:t>
            </a:r>
          </a:p>
          <a:p>
            <a:pPr marL="914400" lvl="1" indent="-457200">
              <a:buFont typeface="+mj-lt"/>
              <a:buAutoNum type="arabicPeriod"/>
            </a:pPr>
            <a:r>
              <a:rPr lang="en-US" b="1" dirty="0"/>
              <a:t>Look for stepping-stone opportunities: </a:t>
            </a:r>
            <a:r>
              <a:rPr lang="en-US" dirty="0"/>
              <a:t>You might not find the desired opportunity right away in today’s tough job market. Take a job that doesn’t meet your expectations. It will help learning workplace skills, observing effective and ineffective business practices and fine tune your career planning.</a:t>
            </a:r>
            <a:endParaRPr lang="en-US" b="1" dirty="0"/>
          </a:p>
        </p:txBody>
      </p:sp>
    </p:spTree>
    <p:extLst>
      <p:ext uri="{BB962C8B-B14F-4D97-AF65-F5344CB8AC3E}">
        <p14:creationId xmlns:p14="http://schemas.microsoft.com/office/powerpoint/2010/main" val="57779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F9BB-FD88-ED4B-A9E4-B0262F7ACF1B}"/>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E4FD62B4-74F4-E341-BDA4-673525FB2FB7}"/>
              </a:ext>
            </a:extLst>
          </p:cNvPr>
          <p:cNvSpPr>
            <a:spLocks noGrp="1"/>
          </p:cNvSpPr>
          <p:nvPr>
            <p:ph idx="1"/>
          </p:nvPr>
        </p:nvSpPr>
        <p:spPr>
          <a:xfrm>
            <a:off x="1141412" y="2249486"/>
            <a:ext cx="9905999" cy="3915007"/>
          </a:xfrm>
        </p:spPr>
        <p:txBody>
          <a:bodyPr>
            <a:normAutofit fontScale="92500" lnSpcReduction="10000"/>
          </a:bodyPr>
          <a:lstStyle/>
          <a:p>
            <a:pPr algn="just"/>
            <a:r>
              <a:rPr lang="en-US" dirty="0"/>
              <a:t>If you are early in your career, your education is probably your strongest selling point.</a:t>
            </a:r>
          </a:p>
          <a:p>
            <a:pPr algn="just"/>
            <a:r>
              <a:rPr lang="en-US" dirty="0"/>
              <a:t>Present your education in depth, choosing facts that support your theme and in a chronological order.</a:t>
            </a:r>
          </a:p>
          <a:p>
            <a:pPr algn="just"/>
            <a:r>
              <a:rPr lang="en-US" dirty="0"/>
              <a:t>It can also include the certifications and technical trainings you have received.</a:t>
            </a:r>
          </a:p>
          <a:p>
            <a:pPr algn="just"/>
            <a:r>
              <a:rPr lang="en-US" dirty="0"/>
              <a:t>List your GPA only if it is good or asked by the employer. If you don’t specify it on the resume the interviewer may ask about it during the interview.</a:t>
            </a:r>
          </a:p>
          <a:p>
            <a:pPr algn="just"/>
            <a:r>
              <a:rPr lang="en-US" dirty="0"/>
              <a:t>If your grades are better in the major courses, you can specify a Major GPA pertinent to those courses only.</a:t>
            </a:r>
          </a:p>
        </p:txBody>
      </p:sp>
    </p:spTree>
    <p:extLst>
      <p:ext uri="{BB962C8B-B14F-4D97-AF65-F5344CB8AC3E}">
        <p14:creationId xmlns:p14="http://schemas.microsoft.com/office/powerpoint/2010/main" val="225669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B4C0-EFA5-7945-8657-0800E9083B00}"/>
              </a:ext>
            </a:extLst>
          </p:cNvPr>
          <p:cNvSpPr>
            <a:spLocks noGrp="1"/>
          </p:cNvSpPr>
          <p:nvPr>
            <p:ph type="title"/>
          </p:nvPr>
        </p:nvSpPr>
        <p:spPr>
          <a:xfrm>
            <a:off x="1141412" y="618518"/>
            <a:ext cx="10252627" cy="1456862"/>
          </a:xfrm>
        </p:spPr>
        <p:txBody>
          <a:bodyPr/>
          <a:lstStyle/>
          <a:p>
            <a:r>
              <a:rPr lang="en-US" dirty="0"/>
              <a:t>Work experience, skills and accomplishments</a:t>
            </a:r>
          </a:p>
        </p:txBody>
      </p:sp>
      <p:sp>
        <p:nvSpPr>
          <p:cNvPr id="3" name="Content Placeholder 2">
            <a:extLst>
              <a:ext uri="{FF2B5EF4-FFF2-40B4-BE49-F238E27FC236}">
                <a16:creationId xmlns:a16="http://schemas.microsoft.com/office/drawing/2014/main" id="{750D7B2A-6062-5B4A-BE3F-307442FB48D5}"/>
              </a:ext>
            </a:extLst>
          </p:cNvPr>
          <p:cNvSpPr>
            <a:spLocks noGrp="1"/>
          </p:cNvSpPr>
          <p:nvPr>
            <p:ph idx="1"/>
          </p:nvPr>
        </p:nvSpPr>
        <p:spPr>
          <a:xfrm>
            <a:off x="1141412" y="2249487"/>
            <a:ext cx="10098516" cy="4223232"/>
          </a:xfrm>
        </p:spPr>
        <p:txBody>
          <a:bodyPr>
            <a:normAutofit fontScale="77500" lnSpcReduction="20000"/>
          </a:bodyPr>
          <a:lstStyle/>
          <a:p>
            <a:pPr algn="just"/>
            <a:r>
              <a:rPr lang="en-US" dirty="0"/>
              <a:t>This section will be called as your “Work Experience” or “Professional Experience”. List it in the reverse chronological order.</a:t>
            </a:r>
          </a:p>
          <a:p>
            <a:pPr algn="just"/>
            <a:r>
              <a:rPr lang="en-US" dirty="0"/>
              <a:t>When you specify past job responsibilities, identify the skills and knowledge that you can apply to the future job.</a:t>
            </a:r>
          </a:p>
          <a:p>
            <a:pPr algn="just"/>
            <a:r>
              <a:rPr lang="en-US" dirty="0"/>
              <a:t>If you have limited experience, you can include any volunteered job experience, community services or internships.</a:t>
            </a:r>
          </a:p>
          <a:p>
            <a:pPr algn="just"/>
            <a:r>
              <a:rPr lang="en-US" dirty="0"/>
              <a:t>Devote most space to the jobs that are related to your target position.</a:t>
            </a:r>
          </a:p>
          <a:p>
            <a:pPr algn="just"/>
            <a:r>
              <a:rPr lang="en-US" dirty="0"/>
              <a:t>Facts about your skills and achievements are the most important information you can give to a prosperous employer. Quantify them whenever possible.</a:t>
            </a:r>
          </a:p>
          <a:p>
            <a:pPr algn="just"/>
            <a:r>
              <a:rPr lang="en-US" dirty="0"/>
              <a:t>If you have a number of part time, temporary or entry level jobs that do not relate to the current opening, use your judgement skills to either include or exclude them. If you have limited career, you can always include them so as to give an impression of your willingness to continue working.</a:t>
            </a:r>
          </a:p>
        </p:txBody>
      </p:sp>
    </p:spTree>
    <p:extLst>
      <p:ext uri="{BB962C8B-B14F-4D97-AF65-F5344CB8AC3E}">
        <p14:creationId xmlns:p14="http://schemas.microsoft.com/office/powerpoint/2010/main" val="249419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A51C-0C7A-3349-B3D0-1B6ACA91CCF1}"/>
              </a:ext>
            </a:extLst>
          </p:cNvPr>
          <p:cNvSpPr>
            <a:spLocks noGrp="1"/>
          </p:cNvSpPr>
          <p:nvPr>
            <p:ph type="title"/>
          </p:nvPr>
        </p:nvSpPr>
        <p:spPr/>
        <p:txBody>
          <a:bodyPr/>
          <a:lstStyle/>
          <a:p>
            <a:r>
              <a:rPr lang="en-US" dirty="0"/>
              <a:t>Activities and achievements </a:t>
            </a:r>
          </a:p>
        </p:txBody>
      </p:sp>
      <p:sp>
        <p:nvSpPr>
          <p:cNvPr id="3" name="Content Placeholder 2">
            <a:extLst>
              <a:ext uri="{FF2B5EF4-FFF2-40B4-BE49-F238E27FC236}">
                <a16:creationId xmlns:a16="http://schemas.microsoft.com/office/drawing/2014/main" id="{13235BA3-44B9-3C4D-9AF7-2E3A5741B485}"/>
              </a:ext>
            </a:extLst>
          </p:cNvPr>
          <p:cNvSpPr>
            <a:spLocks noGrp="1"/>
          </p:cNvSpPr>
          <p:nvPr>
            <p:ph idx="1"/>
          </p:nvPr>
        </p:nvSpPr>
        <p:spPr/>
        <p:txBody>
          <a:bodyPr/>
          <a:lstStyle/>
          <a:p>
            <a:r>
              <a:rPr lang="en-US" dirty="0"/>
              <a:t>Include personal achievements and activities outside the educational and work context only if they suggest special skills or qualities that are relevant to the job you are seeking.</a:t>
            </a:r>
          </a:p>
          <a:p>
            <a:r>
              <a:rPr lang="en-US" dirty="0"/>
              <a:t>For example, traveling, studying and fluency in multiple languages could weigh heavily in your </a:t>
            </a:r>
            <a:r>
              <a:rPr lang="en-US" dirty="0" err="1"/>
              <a:t>favour</a:t>
            </a:r>
            <a:r>
              <a:rPr lang="en-US" dirty="0"/>
              <a:t> if you are applying for a multinational company.</a:t>
            </a:r>
          </a:p>
          <a:p>
            <a:r>
              <a:rPr lang="en-US" dirty="0"/>
              <a:t>Include community service activities that reflect leadership, teamwork, communication skills or technical aptitude.</a:t>
            </a:r>
          </a:p>
        </p:txBody>
      </p:sp>
    </p:spTree>
    <p:extLst>
      <p:ext uri="{BB962C8B-B14F-4D97-AF65-F5344CB8AC3E}">
        <p14:creationId xmlns:p14="http://schemas.microsoft.com/office/powerpoint/2010/main" val="761948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152D-2EE8-6046-A9F2-023871FDED59}"/>
              </a:ext>
            </a:extLst>
          </p:cNvPr>
          <p:cNvSpPr>
            <a:spLocks noGrp="1"/>
          </p:cNvSpPr>
          <p:nvPr>
            <p:ph type="title"/>
          </p:nvPr>
        </p:nvSpPr>
        <p:spPr/>
        <p:txBody>
          <a:bodyPr/>
          <a:lstStyle/>
          <a:p>
            <a:r>
              <a:rPr lang="en-US" dirty="0"/>
              <a:t>Personal data and reference</a:t>
            </a:r>
          </a:p>
        </p:txBody>
      </p:sp>
      <p:sp>
        <p:nvSpPr>
          <p:cNvPr id="3" name="Content Placeholder 2">
            <a:extLst>
              <a:ext uri="{FF2B5EF4-FFF2-40B4-BE49-F238E27FC236}">
                <a16:creationId xmlns:a16="http://schemas.microsoft.com/office/drawing/2014/main" id="{1261E900-3DA9-C04F-9FB7-57C051312549}"/>
              </a:ext>
            </a:extLst>
          </p:cNvPr>
          <p:cNvSpPr>
            <a:spLocks noGrp="1"/>
          </p:cNvSpPr>
          <p:nvPr>
            <p:ph idx="1"/>
          </p:nvPr>
        </p:nvSpPr>
        <p:spPr/>
        <p:txBody>
          <a:bodyPr/>
          <a:lstStyle/>
          <a:p>
            <a:r>
              <a:rPr lang="en-US" dirty="0"/>
              <a:t>Do not put your picture on the resume.</a:t>
            </a:r>
          </a:p>
          <a:p>
            <a:r>
              <a:rPr lang="en-US" dirty="0"/>
              <a:t>If not asked for, do not write your marital status, CNIC number, religion, sect etc.</a:t>
            </a:r>
          </a:p>
          <a:p>
            <a:r>
              <a:rPr lang="en-US" dirty="0"/>
              <a:t>Always include references at the end. </a:t>
            </a:r>
          </a:p>
          <a:p>
            <a:r>
              <a:rPr lang="en-US" dirty="0"/>
              <a:t>Make sure that you inform them once you apply for the job and keep them updated about your career. </a:t>
            </a:r>
          </a:p>
        </p:txBody>
      </p:sp>
    </p:spTree>
    <p:extLst>
      <p:ext uri="{BB962C8B-B14F-4D97-AF65-F5344CB8AC3E}">
        <p14:creationId xmlns:p14="http://schemas.microsoft.com/office/powerpoint/2010/main" val="243426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4120-9698-8742-803D-E87E1763D722}"/>
              </a:ext>
            </a:extLst>
          </p:cNvPr>
          <p:cNvSpPr>
            <a:spLocks noGrp="1"/>
          </p:cNvSpPr>
          <p:nvPr>
            <p:ph type="title"/>
          </p:nvPr>
        </p:nvSpPr>
        <p:spPr/>
        <p:txBody>
          <a:bodyPr/>
          <a:lstStyle/>
          <a:p>
            <a:r>
              <a:rPr lang="en-US" dirty="0"/>
              <a:t>Completing your resume</a:t>
            </a:r>
          </a:p>
        </p:txBody>
      </p:sp>
      <p:sp>
        <p:nvSpPr>
          <p:cNvPr id="3" name="Content Placeholder 2">
            <a:extLst>
              <a:ext uri="{FF2B5EF4-FFF2-40B4-BE49-F238E27FC236}">
                <a16:creationId xmlns:a16="http://schemas.microsoft.com/office/drawing/2014/main" id="{2DA9BFCC-A45E-D042-A0AB-D69305631DB0}"/>
              </a:ext>
            </a:extLst>
          </p:cNvPr>
          <p:cNvSpPr>
            <a:spLocks noGrp="1"/>
          </p:cNvSpPr>
          <p:nvPr>
            <p:ph idx="1"/>
          </p:nvPr>
        </p:nvSpPr>
        <p:spPr/>
        <p:txBody>
          <a:bodyPr>
            <a:normAutofit fontScale="92500"/>
          </a:bodyPr>
          <a:lstStyle/>
          <a:p>
            <a:pPr algn="just"/>
            <a:r>
              <a:rPr lang="en-US" dirty="0"/>
              <a:t>Revise your resume until it is as short and clear as possible.</a:t>
            </a:r>
          </a:p>
          <a:p>
            <a:pPr algn="just"/>
            <a:r>
              <a:rPr lang="en-US" dirty="0"/>
              <a:t>If your employment history is brief, keep your resume to a single page.</a:t>
            </a:r>
          </a:p>
          <a:p>
            <a:pPr algn="just"/>
            <a:r>
              <a:rPr lang="en-US" dirty="0"/>
              <a:t>Choose an effective resume design that enables the readers to find essential information in a matter of seconds.</a:t>
            </a:r>
          </a:p>
          <a:p>
            <a:pPr algn="just"/>
            <a:r>
              <a:rPr lang="en-US" dirty="0"/>
              <a:t>Produce versions of your resume in multiple formats.</a:t>
            </a:r>
          </a:p>
          <a:p>
            <a:pPr algn="just"/>
            <a:r>
              <a:rPr lang="en-US" dirty="0"/>
              <a:t>Your resume can’t be “pretty good” or “almost perfect” – it needs to be ”perfect” so proof read it thoroughly and ask several other people to verify it.  </a:t>
            </a:r>
          </a:p>
          <a:p>
            <a:pPr marL="0" indent="0" algn="just">
              <a:buNone/>
            </a:pPr>
            <a:endParaRPr lang="en-US" dirty="0"/>
          </a:p>
        </p:txBody>
      </p:sp>
    </p:spTree>
    <p:extLst>
      <p:ext uri="{BB962C8B-B14F-4D97-AF65-F5344CB8AC3E}">
        <p14:creationId xmlns:p14="http://schemas.microsoft.com/office/powerpoint/2010/main" val="32318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C13-A6A9-DD42-870C-CE8F3D555E0F}"/>
              </a:ext>
            </a:extLst>
          </p:cNvPr>
          <p:cNvSpPr>
            <a:spLocks noGrp="1"/>
          </p:cNvSpPr>
          <p:nvPr>
            <p:ph type="title"/>
          </p:nvPr>
        </p:nvSpPr>
        <p:spPr/>
        <p:txBody>
          <a:bodyPr/>
          <a:lstStyle/>
          <a:p>
            <a:r>
              <a:rPr lang="en-US" dirty="0"/>
              <a:t>Checklist for writing an effective resume</a:t>
            </a:r>
          </a:p>
        </p:txBody>
      </p:sp>
      <p:pic>
        <p:nvPicPr>
          <p:cNvPr id="5" name="Content Placeholder 4">
            <a:extLst>
              <a:ext uri="{FF2B5EF4-FFF2-40B4-BE49-F238E27FC236}">
                <a16:creationId xmlns:a16="http://schemas.microsoft.com/office/drawing/2014/main" id="{5D84FB7E-4843-F848-834D-C82275CB4E14}"/>
              </a:ext>
            </a:extLst>
          </p:cNvPr>
          <p:cNvPicPr>
            <a:picLocks noGrp="1" noChangeAspect="1"/>
          </p:cNvPicPr>
          <p:nvPr>
            <p:ph idx="1"/>
          </p:nvPr>
        </p:nvPicPr>
        <p:blipFill rotWithShape="1">
          <a:blip r:embed="rId2">
            <a:extLst>
              <a:ext uri="{BEBA8EAE-BF5A-486C-A8C5-ECC9F3942E4B}">
                <a14:imgProps xmlns:a14="http://schemas.microsoft.com/office/drawing/2010/main">
                  <a14:imgLayer>
                    <a14:imgEffect>
                      <a14:sharpenSoften amount="50000"/>
                    </a14:imgEffect>
                    <a14:imgEffect>
                      <a14:saturation sat="0"/>
                    </a14:imgEffect>
                    <a14:imgEffect>
                      <a14:brightnessContrast bright="20000" contrast="-20000"/>
                    </a14:imgEffect>
                  </a14:imgLayer>
                </a14:imgProps>
              </a:ext>
            </a:extLst>
          </a:blip>
          <a:srcRect t="9172" r="2007"/>
          <a:stretch/>
        </p:blipFill>
        <p:spPr>
          <a:xfrm>
            <a:off x="65812" y="1756288"/>
            <a:ext cx="11998809" cy="5101712"/>
          </a:xfrm>
        </p:spPr>
      </p:pic>
    </p:spTree>
    <p:extLst>
      <p:ext uri="{BB962C8B-B14F-4D97-AF65-F5344CB8AC3E}">
        <p14:creationId xmlns:p14="http://schemas.microsoft.com/office/powerpoint/2010/main" val="176843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AED6-F668-DC4D-BF34-A374FF065CED}"/>
              </a:ext>
            </a:extLst>
          </p:cNvPr>
          <p:cNvSpPr>
            <a:spLocks noGrp="1"/>
          </p:cNvSpPr>
          <p:nvPr>
            <p:ph type="title"/>
          </p:nvPr>
        </p:nvSpPr>
        <p:spPr/>
        <p:txBody>
          <a:bodyPr/>
          <a:lstStyle/>
          <a:p>
            <a:r>
              <a:rPr lang="en-US" dirty="0"/>
              <a:t>Writing the story of you</a:t>
            </a:r>
          </a:p>
        </p:txBody>
      </p:sp>
      <p:sp>
        <p:nvSpPr>
          <p:cNvPr id="3" name="Content Placeholder 2">
            <a:extLst>
              <a:ext uri="{FF2B5EF4-FFF2-40B4-BE49-F238E27FC236}">
                <a16:creationId xmlns:a16="http://schemas.microsoft.com/office/drawing/2014/main" id="{F4A35D07-4171-8C45-B2AE-882B650B4B1B}"/>
              </a:ext>
            </a:extLst>
          </p:cNvPr>
          <p:cNvSpPr>
            <a:spLocks noGrp="1"/>
          </p:cNvSpPr>
          <p:nvPr>
            <p:ph idx="1"/>
          </p:nvPr>
        </p:nvSpPr>
        <p:spPr>
          <a:xfrm>
            <a:off x="914400" y="1756881"/>
            <a:ext cx="10133011" cy="4034320"/>
          </a:xfrm>
        </p:spPr>
        <p:txBody>
          <a:bodyPr>
            <a:normAutofit fontScale="92500"/>
          </a:bodyPr>
          <a:lstStyle/>
          <a:p>
            <a:pPr marL="0" indent="0">
              <a:buNone/>
            </a:pPr>
            <a:r>
              <a:rPr lang="en-US" i="1" u="sng" dirty="0"/>
              <a:t>“Remember this is a private document designed to help you clarify your thoughts and plans”</a:t>
            </a:r>
          </a:p>
          <a:p>
            <a:r>
              <a:rPr lang="en-US" dirty="0"/>
              <a:t>Where I Have Been: Experiences from your past give you an insight into where would you like to go in the future?</a:t>
            </a:r>
          </a:p>
          <a:p>
            <a:r>
              <a:rPr lang="en-US" dirty="0"/>
              <a:t>Where I Am Now: Where do you stand now in terms of your education and career and what do you know about yourself?</a:t>
            </a:r>
          </a:p>
          <a:p>
            <a:r>
              <a:rPr lang="en-US" dirty="0"/>
              <a:t>Where I Want to Be: What would you like your future to be? What do you like and dislike? What would you like to explore? If you haven’t figured everything out yet, that’s fine, as long as you have started to think about the future</a:t>
            </a:r>
          </a:p>
        </p:txBody>
      </p:sp>
    </p:spTree>
    <p:extLst>
      <p:ext uri="{BB962C8B-B14F-4D97-AF65-F5344CB8AC3E}">
        <p14:creationId xmlns:p14="http://schemas.microsoft.com/office/powerpoint/2010/main" val="240351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2565-74C7-CC42-B3AA-475169B478C6}"/>
              </a:ext>
            </a:extLst>
          </p:cNvPr>
          <p:cNvSpPr>
            <a:spLocks noGrp="1"/>
          </p:cNvSpPr>
          <p:nvPr>
            <p:ph type="title"/>
          </p:nvPr>
        </p:nvSpPr>
        <p:spPr/>
        <p:txBody>
          <a:bodyPr/>
          <a:lstStyle/>
          <a:p>
            <a:r>
              <a:rPr lang="en-US" dirty="0"/>
              <a:t>Learning to think like an employer</a:t>
            </a:r>
          </a:p>
        </p:txBody>
      </p:sp>
      <p:sp>
        <p:nvSpPr>
          <p:cNvPr id="3" name="Content Placeholder 2">
            <a:extLst>
              <a:ext uri="{FF2B5EF4-FFF2-40B4-BE49-F238E27FC236}">
                <a16:creationId xmlns:a16="http://schemas.microsoft.com/office/drawing/2014/main" id="{FAF295A8-BCB2-B64D-AA23-3DE68D5648A6}"/>
              </a:ext>
            </a:extLst>
          </p:cNvPr>
          <p:cNvSpPr>
            <a:spLocks noGrp="1"/>
          </p:cNvSpPr>
          <p:nvPr>
            <p:ph idx="1"/>
          </p:nvPr>
        </p:nvSpPr>
        <p:spPr/>
        <p:txBody>
          <a:bodyPr/>
          <a:lstStyle/>
          <a:p>
            <a:r>
              <a:rPr lang="en-US" dirty="0"/>
              <a:t>Put yourself into their boots.</a:t>
            </a:r>
          </a:p>
          <a:p>
            <a:r>
              <a:rPr lang="en-US" dirty="0"/>
              <a:t>The ability to perform your job is an essential part of your potential. However, reliability and motivation is also what hiring managers look for.</a:t>
            </a:r>
          </a:p>
          <a:p>
            <a:r>
              <a:rPr lang="en-US" dirty="0"/>
              <a:t>A great way to get inside the heads of the corporate recruiters is to listen and read their professional conversations.</a:t>
            </a:r>
          </a:p>
        </p:txBody>
      </p:sp>
    </p:spTree>
    <p:extLst>
      <p:ext uri="{BB962C8B-B14F-4D97-AF65-F5344CB8AC3E}">
        <p14:creationId xmlns:p14="http://schemas.microsoft.com/office/powerpoint/2010/main" val="389556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E57F-5F03-7741-95C8-39507D267C4E}"/>
              </a:ext>
            </a:extLst>
          </p:cNvPr>
          <p:cNvSpPr>
            <a:spLocks noGrp="1"/>
          </p:cNvSpPr>
          <p:nvPr>
            <p:ph type="title"/>
          </p:nvPr>
        </p:nvSpPr>
        <p:spPr/>
        <p:txBody>
          <a:bodyPr/>
          <a:lstStyle/>
          <a:p>
            <a:r>
              <a:rPr lang="en-US" dirty="0"/>
              <a:t>Researching industries and companies of interest</a:t>
            </a:r>
          </a:p>
        </p:txBody>
      </p:sp>
      <p:sp>
        <p:nvSpPr>
          <p:cNvPr id="3" name="Content Placeholder 2">
            <a:extLst>
              <a:ext uri="{FF2B5EF4-FFF2-40B4-BE49-F238E27FC236}">
                <a16:creationId xmlns:a16="http://schemas.microsoft.com/office/drawing/2014/main" id="{737E6807-CEAE-2045-9DD3-0336D3A7BC1F}"/>
              </a:ext>
            </a:extLst>
          </p:cNvPr>
          <p:cNvSpPr>
            <a:spLocks noGrp="1"/>
          </p:cNvSpPr>
          <p:nvPr>
            <p:ph idx="1"/>
          </p:nvPr>
        </p:nvSpPr>
        <p:spPr/>
        <p:txBody>
          <a:bodyPr/>
          <a:lstStyle/>
          <a:p>
            <a:r>
              <a:rPr lang="en-US" dirty="0"/>
              <a:t>Employers expect you to be familiar with important developments in their industries.</a:t>
            </a:r>
          </a:p>
          <a:p>
            <a:r>
              <a:rPr lang="en-US" dirty="0"/>
              <a:t>Keep yourself updated and stay on top of the business news.</a:t>
            </a:r>
          </a:p>
          <a:p>
            <a:r>
              <a:rPr lang="en-US" dirty="0"/>
              <a:t>Research about the company and the industry prior to submitting your application whenever you come across any opportunity.</a:t>
            </a:r>
          </a:p>
        </p:txBody>
      </p:sp>
    </p:spTree>
    <p:extLst>
      <p:ext uri="{BB962C8B-B14F-4D97-AF65-F5344CB8AC3E}">
        <p14:creationId xmlns:p14="http://schemas.microsoft.com/office/powerpoint/2010/main" val="188547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0F63-0C50-9741-8FCF-B73BA9EB161D}"/>
              </a:ext>
            </a:extLst>
          </p:cNvPr>
          <p:cNvSpPr>
            <a:spLocks noGrp="1"/>
          </p:cNvSpPr>
          <p:nvPr>
            <p:ph type="title"/>
          </p:nvPr>
        </p:nvSpPr>
        <p:spPr/>
        <p:txBody>
          <a:bodyPr/>
          <a:lstStyle/>
          <a:p>
            <a:r>
              <a:rPr lang="en-US" dirty="0"/>
              <a:t>Translate your general potential into a specific solution for each employer</a:t>
            </a:r>
          </a:p>
        </p:txBody>
      </p:sp>
      <p:sp>
        <p:nvSpPr>
          <p:cNvPr id="3" name="Content Placeholder 2">
            <a:extLst>
              <a:ext uri="{FF2B5EF4-FFF2-40B4-BE49-F238E27FC236}">
                <a16:creationId xmlns:a16="http://schemas.microsoft.com/office/drawing/2014/main" id="{CE9AA26A-81B6-AA4E-9747-088E7683EE98}"/>
              </a:ext>
            </a:extLst>
          </p:cNvPr>
          <p:cNvSpPr>
            <a:spLocks noGrp="1"/>
          </p:cNvSpPr>
          <p:nvPr>
            <p:ph idx="1"/>
          </p:nvPr>
        </p:nvSpPr>
        <p:spPr/>
        <p:txBody>
          <a:bodyPr/>
          <a:lstStyle/>
          <a:p>
            <a:r>
              <a:rPr lang="en-US" dirty="0"/>
              <a:t>An essential task in your job search is presenting your skills and accomplishments in a way that is relevant to the employer’s business challenges.</a:t>
            </a:r>
          </a:p>
          <a:p>
            <a:r>
              <a:rPr lang="en-US" dirty="0"/>
              <a:t>Customize your resume for each job opportunity.</a:t>
            </a:r>
          </a:p>
        </p:txBody>
      </p:sp>
    </p:spTree>
    <p:extLst>
      <p:ext uri="{BB962C8B-B14F-4D97-AF65-F5344CB8AC3E}">
        <p14:creationId xmlns:p14="http://schemas.microsoft.com/office/powerpoint/2010/main" val="323158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B277-7747-7E4E-9DC7-6D7C1B3C5F36}"/>
              </a:ext>
            </a:extLst>
          </p:cNvPr>
          <p:cNvSpPr>
            <a:spLocks noGrp="1"/>
          </p:cNvSpPr>
          <p:nvPr>
            <p:ph type="title"/>
          </p:nvPr>
        </p:nvSpPr>
        <p:spPr/>
        <p:txBody>
          <a:bodyPr/>
          <a:lstStyle/>
          <a:p>
            <a:r>
              <a:rPr lang="en-US" dirty="0"/>
              <a:t>Taking the initiative to find opportunities</a:t>
            </a:r>
          </a:p>
        </p:txBody>
      </p:sp>
      <p:sp>
        <p:nvSpPr>
          <p:cNvPr id="3" name="Content Placeholder 2">
            <a:extLst>
              <a:ext uri="{FF2B5EF4-FFF2-40B4-BE49-F238E27FC236}">
                <a16:creationId xmlns:a16="http://schemas.microsoft.com/office/drawing/2014/main" id="{814D9403-7D4E-BA48-9C2C-DCB2C7626C6B}"/>
              </a:ext>
            </a:extLst>
          </p:cNvPr>
          <p:cNvSpPr>
            <a:spLocks noGrp="1"/>
          </p:cNvSpPr>
          <p:nvPr>
            <p:ph idx="1"/>
          </p:nvPr>
        </p:nvSpPr>
        <p:spPr/>
        <p:txBody>
          <a:bodyPr/>
          <a:lstStyle/>
          <a:p>
            <a:r>
              <a:rPr lang="en-US" dirty="0"/>
              <a:t>Don’t hesitate to contact the interesting companies even if they haven’t advertised the job openings to the public yet – they might be looking for somebody just like you.</a:t>
            </a:r>
          </a:p>
          <a:p>
            <a:r>
              <a:rPr lang="en-US" dirty="0"/>
              <a:t>Identify the companies you want to work for and focus your efforts on them.</a:t>
            </a:r>
          </a:p>
          <a:p>
            <a:r>
              <a:rPr lang="en-US" dirty="0"/>
              <a:t>Contact the HR departments or individual managers, if possible. Your message will sound right, if the company is looking for someone but hasn’t advertised it yet.</a:t>
            </a:r>
          </a:p>
        </p:txBody>
      </p:sp>
    </p:spTree>
    <p:extLst>
      <p:ext uri="{BB962C8B-B14F-4D97-AF65-F5344CB8AC3E}">
        <p14:creationId xmlns:p14="http://schemas.microsoft.com/office/powerpoint/2010/main" val="164363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C085-3BD8-F649-B702-806868E0C0EE}"/>
              </a:ext>
            </a:extLst>
          </p:cNvPr>
          <p:cNvSpPr>
            <a:spLocks noGrp="1"/>
          </p:cNvSpPr>
          <p:nvPr>
            <p:ph type="title"/>
          </p:nvPr>
        </p:nvSpPr>
        <p:spPr/>
        <p:txBody>
          <a:bodyPr/>
          <a:lstStyle/>
          <a:p>
            <a:r>
              <a:rPr lang="en-US" dirty="0"/>
              <a:t>Building your network</a:t>
            </a:r>
          </a:p>
        </p:txBody>
      </p:sp>
      <p:sp>
        <p:nvSpPr>
          <p:cNvPr id="3" name="Content Placeholder 2">
            <a:extLst>
              <a:ext uri="{FF2B5EF4-FFF2-40B4-BE49-F238E27FC236}">
                <a16:creationId xmlns:a16="http://schemas.microsoft.com/office/drawing/2014/main" id="{D495D475-E175-9F4F-9DBB-C317567BA2A7}"/>
              </a:ext>
            </a:extLst>
          </p:cNvPr>
          <p:cNvSpPr>
            <a:spLocks noGrp="1"/>
          </p:cNvSpPr>
          <p:nvPr>
            <p:ph idx="1"/>
          </p:nvPr>
        </p:nvSpPr>
        <p:spPr>
          <a:xfrm>
            <a:off x="821932" y="1674134"/>
            <a:ext cx="10417995" cy="4829408"/>
          </a:xfrm>
        </p:spPr>
        <p:txBody>
          <a:bodyPr>
            <a:normAutofit fontScale="77500" lnSpcReduction="20000"/>
          </a:bodyPr>
          <a:lstStyle/>
          <a:p>
            <a:r>
              <a:rPr lang="en-US" dirty="0"/>
              <a:t>Networking is  the process of making informal connections with mutually beneficial business contacts.</a:t>
            </a:r>
          </a:p>
          <a:p>
            <a:r>
              <a:rPr lang="en-US" dirty="0"/>
              <a:t>Networking is more essential than ever because the vast majority of the job openings are never advertised to the general public.</a:t>
            </a:r>
          </a:p>
          <a:p>
            <a:r>
              <a:rPr lang="en-US" dirty="0"/>
              <a:t>Start thinking like a networker now; your classmates could turn out to be some of your most important business contacts.</a:t>
            </a:r>
          </a:p>
          <a:p>
            <a:r>
              <a:rPr lang="en-US" dirty="0"/>
              <a:t>Put your network in place before you need it. </a:t>
            </a:r>
          </a:p>
          <a:p>
            <a:r>
              <a:rPr lang="en-US" dirty="0"/>
              <a:t>Use LinkedIn, Twitter etc.</a:t>
            </a:r>
          </a:p>
          <a:p>
            <a:r>
              <a:rPr lang="en-US" dirty="0"/>
              <a:t>Remember that networking is about people helping each other, not just about other people helping you. It is a mutual beneficial activity.</a:t>
            </a:r>
          </a:p>
          <a:p>
            <a:r>
              <a:rPr lang="en-US" dirty="0"/>
              <a:t>Try to learn something about the people you want to connect with, don’t overwhelm others with too many messages, don’t give out other people’s names and contact information without permission, never email your resume to complete strangers and remember to say thank you every time someone helps you.</a:t>
            </a:r>
          </a:p>
        </p:txBody>
      </p:sp>
    </p:spTree>
    <p:extLst>
      <p:ext uri="{BB962C8B-B14F-4D97-AF65-F5344CB8AC3E}">
        <p14:creationId xmlns:p14="http://schemas.microsoft.com/office/powerpoint/2010/main" val="190779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B33F-88F6-DC47-AFBA-925F1A96F513}"/>
              </a:ext>
            </a:extLst>
          </p:cNvPr>
          <p:cNvSpPr>
            <a:spLocks noGrp="1"/>
          </p:cNvSpPr>
          <p:nvPr>
            <p:ph type="title"/>
          </p:nvPr>
        </p:nvSpPr>
        <p:spPr/>
        <p:txBody>
          <a:bodyPr/>
          <a:lstStyle/>
          <a:p>
            <a:r>
              <a:rPr lang="en-US" dirty="0"/>
              <a:t>Seeking career counseling and avoiding mistakes</a:t>
            </a:r>
          </a:p>
        </p:txBody>
      </p:sp>
      <p:sp>
        <p:nvSpPr>
          <p:cNvPr id="3" name="Content Placeholder 2">
            <a:extLst>
              <a:ext uri="{FF2B5EF4-FFF2-40B4-BE49-F238E27FC236}">
                <a16:creationId xmlns:a16="http://schemas.microsoft.com/office/drawing/2014/main" id="{3351C616-CFE7-784F-A6D4-B4147BDF3FE9}"/>
              </a:ext>
            </a:extLst>
          </p:cNvPr>
          <p:cNvSpPr>
            <a:spLocks noGrp="1"/>
          </p:cNvSpPr>
          <p:nvPr>
            <p:ph idx="1"/>
          </p:nvPr>
        </p:nvSpPr>
        <p:spPr/>
        <p:txBody>
          <a:bodyPr/>
          <a:lstStyle/>
          <a:p>
            <a:r>
              <a:rPr lang="en-US" dirty="0"/>
              <a:t>Don’t overlook the many resources available through the department’s career development center.</a:t>
            </a:r>
          </a:p>
          <a:p>
            <a:r>
              <a:rPr lang="en-US" dirty="0"/>
              <a:t>Avoid a simple blunder that can torpedo a job search, such as not catching mistakes in your resume, misspelling a manager’s name you are writing to, showing up late for the interview, sending unprofessional messages and posts, failing to complete application forms correctly and making any error that can flag you as someone who is careless and disrespectful.</a:t>
            </a:r>
          </a:p>
        </p:txBody>
      </p:sp>
    </p:spTree>
    <p:extLst>
      <p:ext uri="{BB962C8B-B14F-4D97-AF65-F5344CB8AC3E}">
        <p14:creationId xmlns:p14="http://schemas.microsoft.com/office/powerpoint/2010/main" val="1260689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1168</TotalTime>
  <Words>2382</Words>
  <Application>Microsoft Macintosh PowerPoint</Application>
  <PresentationFormat>Widescreen</PresentationFormat>
  <Paragraphs>125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Tw Cen MT</vt:lpstr>
      <vt:lpstr>Circuit</vt:lpstr>
      <vt:lpstr>Building careers and writing resumes</vt:lpstr>
      <vt:lpstr>Finding the ideal opportunity</vt:lpstr>
      <vt:lpstr>Writing the story of you</vt:lpstr>
      <vt:lpstr>Learning to think like an employer</vt:lpstr>
      <vt:lpstr>Researching industries and companies of interest</vt:lpstr>
      <vt:lpstr>Translate your general potential into a specific solution for each employer</vt:lpstr>
      <vt:lpstr>Taking the initiative to find opportunities</vt:lpstr>
      <vt:lpstr>Building your network</vt:lpstr>
      <vt:lpstr>Seeking career counseling and avoiding mistakes</vt:lpstr>
      <vt:lpstr>Planning your resume</vt:lpstr>
      <vt:lpstr>Fallacies and facts about resumes</vt:lpstr>
      <vt:lpstr>Organizing your resume around your strengths </vt:lpstr>
      <vt:lpstr>Addressing the areas of concern</vt:lpstr>
      <vt:lpstr>Writing your resume</vt:lpstr>
      <vt:lpstr>Keeping your resume honest</vt:lpstr>
      <vt:lpstr>Adapting your resume to your audience</vt:lpstr>
      <vt:lpstr>Composing your resume</vt:lpstr>
      <vt:lpstr>Name and contact information</vt:lpstr>
      <vt:lpstr>Introductory statement</vt:lpstr>
      <vt:lpstr>education</vt:lpstr>
      <vt:lpstr>Work experience, skills and accomplishments</vt:lpstr>
      <vt:lpstr>Activities and achievements </vt:lpstr>
      <vt:lpstr>Personal data and reference</vt:lpstr>
      <vt:lpstr>Completing your resume</vt:lpstr>
      <vt:lpstr>Checklist for writing an effective resume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careers and writing resumes</dc:title>
  <dc:creator>Yasir Saleem</dc:creator>
  <cp:lastModifiedBy>Yasir Saleem</cp:lastModifiedBy>
  <cp:revision>26</cp:revision>
  <dcterms:created xsi:type="dcterms:W3CDTF">2020-08-10T11:16:50Z</dcterms:created>
  <dcterms:modified xsi:type="dcterms:W3CDTF">2020-08-13T12:28:52Z</dcterms:modified>
</cp:coreProperties>
</file>