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6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0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0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0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9D81B1-3E08-6B44-B8A7-F8C3D3B035DC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26815D-BCEA-154F-B9FB-46C21872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873B-4B08-E247-BA74-0C1296ED6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208263" cy="2677648"/>
          </a:xfrm>
        </p:spPr>
        <p:txBody>
          <a:bodyPr/>
          <a:lstStyle/>
          <a:p>
            <a:pPr algn="ctr"/>
            <a:r>
              <a:rPr lang="en-US" dirty="0"/>
              <a:t>STRATEGIES FOR EFFECTIVE ORAL 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5F8CE-A9FF-EE40-AB90-B846DE6C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387" y="5383556"/>
            <a:ext cx="8825658" cy="861420"/>
          </a:xfrm>
        </p:spPr>
        <p:txBody>
          <a:bodyPr/>
          <a:lstStyle/>
          <a:p>
            <a:pPr algn="r"/>
            <a:r>
              <a:rPr lang="en-US" dirty="0"/>
              <a:t>Lecture 05</a:t>
            </a:r>
          </a:p>
          <a:p>
            <a:pPr algn="r"/>
            <a:r>
              <a:rPr lang="en-US" dirty="0"/>
              <a:t>Yasir Saleem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8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6D49-F9CE-6B4F-9EF3-3C1981FA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4451"/>
            <a:ext cx="10136345" cy="4506217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Know your subject well: prepare with an attitude that you want to know the subject better than everyone else on that day.</a:t>
            </a:r>
          </a:p>
          <a:p>
            <a:pPr>
              <a:buFont typeface="+mj-lt"/>
              <a:buAutoNum type="arabicPeriod"/>
            </a:pPr>
            <a:r>
              <a:rPr lang="en-US" dirty="0"/>
              <a:t>Rehearse your talk: If possible, rehearse several times in the same room where you will be presenting.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Request for a lectern – in advance: It would help you hold your notes and also at times a trembling hand.</a:t>
            </a:r>
          </a:p>
          <a:p>
            <a:pPr>
              <a:buFont typeface="+mj-lt"/>
              <a:buAutoNum type="arabicPeriod"/>
            </a:pPr>
            <a:r>
              <a:rPr lang="en-US" dirty="0"/>
              <a:t>Precheck: All the equipment you will need, projector, laptop, mic, speakers.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an object with you: preferably a pointer or a pen. You should not play with it rather it helps reducing stress when used as a pointer to touch something.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Breathe: Deeply and slowly before speaking. Try moving a little in your chair, cross and uncross your legs.</a:t>
            </a:r>
          </a:p>
          <a:p>
            <a:pPr>
              <a:buFont typeface="+mj-lt"/>
              <a:buAutoNum type="arabicPeriod"/>
            </a:pPr>
            <a:r>
              <a:rPr lang="en-US" dirty="0"/>
              <a:t>Join the tips of the fingers of your both hands, close your eyes and imagine the space between your fingers.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Move during speech: it holds audience attention and release nervous energy. If you are seated, shift your sitting positions and gesture a bit more with your arms.</a:t>
            </a:r>
          </a:p>
          <a:p>
            <a:pPr>
              <a:buFont typeface="+mj-lt"/>
              <a:buAutoNum type="arabicPeriod"/>
            </a:pPr>
            <a:r>
              <a:rPr lang="en-US" dirty="0"/>
              <a:t>Approach the lectern with assurance and enthusiasm.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93D097-7E7D-8A4F-9B89-6CE93469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Checklist: Decreasing Stage Fright</a:t>
            </a:r>
          </a:p>
        </p:txBody>
      </p:sp>
    </p:spTree>
    <p:extLst>
      <p:ext uri="{BB962C8B-B14F-4D97-AF65-F5344CB8AC3E}">
        <p14:creationId xmlns:p14="http://schemas.microsoft.com/office/powerpoint/2010/main" val="198213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0CEE-74A0-FA47-9FBF-7FFC13F6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Effective Oral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8BB4-5C0B-DB42-B762-BAFECDE3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voice is your personal signature: Varying pitch, volume and rate makes it more interesting and appealing.</a:t>
            </a:r>
          </a:p>
          <a:p>
            <a:r>
              <a:rPr lang="en-US" dirty="0"/>
              <a:t>Contrary to writing, your voice adds the human element to your work.</a:t>
            </a:r>
          </a:p>
          <a:p>
            <a:r>
              <a:rPr lang="en-US" dirty="0"/>
              <a:t>You can give extra life to your delivery of words by adopting five traditional ways: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Pitch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Volume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Vocal Quality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Pronunciation</a:t>
            </a:r>
          </a:p>
        </p:txBody>
      </p:sp>
    </p:spTree>
    <p:extLst>
      <p:ext uri="{BB962C8B-B14F-4D97-AF65-F5344CB8AC3E}">
        <p14:creationId xmlns:p14="http://schemas.microsoft.com/office/powerpoint/2010/main" val="41092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A0A4-27B1-B942-B51D-FFEAB53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2720-5A64-5F42-964B-8ED12F09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30862" cy="4043880"/>
          </a:xfrm>
        </p:spPr>
        <p:txBody>
          <a:bodyPr>
            <a:normAutofit/>
          </a:bodyPr>
          <a:lstStyle/>
          <a:p>
            <a:r>
              <a:rPr lang="en-US" dirty="0"/>
              <a:t>At its simplest level, Pitch is the highness or lowness of your voice.</a:t>
            </a:r>
          </a:p>
          <a:p>
            <a:pPr lvl="1"/>
            <a:r>
              <a:rPr lang="en-US" dirty="0"/>
              <a:t>Monotone: Being a monotone is not a compliment. It means the speaker does not vary his pitch while delivering</a:t>
            </a:r>
          </a:p>
          <a:p>
            <a:pPr lvl="1"/>
            <a:r>
              <a:rPr lang="en-US" dirty="0"/>
              <a:t>High or Low Voice: Monotones often speak of the lower voice registers. Whereas, excited people speaks normally in the upper ranges</a:t>
            </a:r>
          </a:p>
          <a:p>
            <a:pPr lvl="1"/>
            <a:r>
              <a:rPr lang="en-US" dirty="0"/>
              <a:t>Same Word Value: The speaker does not distinguish with vocal stress between important and unimportant words.</a:t>
            </a:r>
          </a:p>
          <a:p>
            <a:r>
              <a:rPr lang="en-US" dirty="0"/>
              <a:t>All these above mentioned problems can be addressed with pitch variation.</a:t>
            </a:r>
          </a:p>
          <a:p>
            <a:r>
              <a:rPr lang="en-US" dirty="0"/>
              <a:t>Usually, the strong declarative thoughts end with a  downward pitch change. It gives the feeling of finality of determination</a:t>
            </a:r>
          </a:p>
          <a:p>
            <a:r>
              <a:rPr lang="en-US" dirty="0"/>
              <a:t>Whereas, a rising inflection is more appropriate in asking questions or suggesting indecision.</a:t>
            </a:r>
          </a:p>
        </p:txBody>
      </p:sp>
    </p:spTree>
    <p:extLst>
      <p:ext uri="{BB962C8B-B14F-4D97-AF65-F5344CB8AC3E}">
        <p14:creationId xmlns:p14="http://schemas.microsoft.com/office/powerpoint/2010/main" val="131482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9FE6-DDB4-DE42-9B0B-E1E8BD30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156E-35B1-DA4F-B37B-F251FCE05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 in rate is better than speaking at the same speed. Every individual has different speaking rates.</a:t>
            </a:r>
          </a:p>
          <a:p>
            <a:r>
              <a:rPr lang="en-US" dirty="0"/>
              <a:t>A speaker is considered dull if he or she is slow or unvarying, despite having superior or rich content. </a:t>
            </a:r>
          </a:p>
          <a:p>
            <a:r>
              <a:rPr lang="en-US" dirty="0"/>
              <a:t>A fast speaker also causes discomfort.</a:t>
            </a:r>
          </a:p>
          <a:p>
            <a:r>
              <a:rPr lang="en-US" dirty="0"/>
              <a:t>A pause “Oral white space”.</a:t>
            </a:r>
          </a:p>
          <a:p>
            <a:r>
              <a:rPr lang="en-US" dirty="0"/>
              <a:t>A pause helps collecting the speaker his thoughts, move to a visual content or give a rest to his voice.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9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7306-2347-924A-B4A7-5AA6563B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F5B7-629C-2348-AF0A-2FDF2F3D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 is the loudness or softness of your speech.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Contrast in emphasis: use louder or softer volume for different words, sentences and parts of your speech.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Controlled Breathing: Speakers and singers breathe in shallow gasps. Fill your lungs with air for a better throw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in doubt, ask a listener at the back row if you are audible.</a:t>
            </a:r>
          </a:p>
        </p:txBody>
      </p:sp>
    </p:spTree>
    <p:extLst>
      <p:ext uri="{BB962C8B-B14F-4D97-AF65-F5344CB8AC3E}">
        <p14:creationId xmlns:p14="http://schemas.microsoft.com/office/powerpoint/2010/main" val="259366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FFEC-1610-D042-8DCA-23F42107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Vocal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166F-1515-B840-BEC2-0370C9A93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something natural.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describing someone’s voice we use metaphors:</a:t>
            </a:r>
          </a:p>
          <a:p>
            <a:pPr lvl="1"/>
            <a:r>
              <a:rPr lang="en-US" dirty="0"/>
              <a:t>Husky, loud, deep, vibrant, grave, shrill, dynamic, mellow, weak, strong masculine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Relaxing your throat helps unrestricted sound to enter the resonating chambers.</a:t>
            </a:r>
          </a:p>
        </p:txBody>
      </p:sp>
    </p:spTree>
    <p:extLst>
      <p:ext uri="{BB962C8B-B14F-4D97-AF65-F5344CB8AC3E}">
        <p14:creationId xmlns:p14="http://schemas.microsoft.com/office/powerpoint/2010/main" val="235033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A53F-5035-A34D-B8F9-BFB3DA0C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Pronunciation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6F72-1CA0-B747-A515-CB95BC66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Subconsciously, the listeners react negatively when a word is mispronounced. Except if you are not a native speaker.</a:t>
            </a:r>
          </a:p>
          <a:p>
            <a:pPr lvl="1"/>
            <a:r>
              <a:rPr lang="en-US" dirty="0"/>
              <a:t>Jargon:  Avoid jargon pronunciation when speaking outside your group or organization.</a:t>
            </a:r>
          </a:p>
          <a:p>
            <a:pPr lvl="1"/>
            <a:r>
              <a:rPr lang="en-US" dirty="0"/>
              <a:t>Varied Regional Accents: Try to adopt a generally acceptable or understandable accent.</a:t>
            </a:r>
          </a:p>
          <a:p>
            <a:pPr lvl="1"/>
            <a:r>
              <a:rPr lang="en-US" dirty="0"/>
              <a:t>Added or Omitted Sounds: Avoid interjections like uh, hmm, you know etc., they break up the flow of words for the listeners. </a:t>
            </a:r>
            <a:r>
              <a:rPr lang="en-US" dirty="0" err="1"/>
              <a:t>Gonna</a:t>
            </a:r>
            <a:r>
              <a:rPr lang="en-US" dirty="0"/>
              <a:t> &gt; going to, </a:t>
            </a:r>
            <a:r>
              <a:rPr lang="en-US" dirty="0" err="1"/>
              <a:t>watcha</a:t>
            </a:r>
            <a:r>
              <a:rPr lang="en-US" dirty="0"/>
              <a:t> say &gt; what did you say, </a:t>
            </a:r>
            <a:r>
              <a:rPr lang="en-US" dirty="0" err="1"/>
              <a:t>dija</a:t>
            </a:r>
            <a:r>
              <a:rPr lang="en-US" dirty="0"/>
              <a:t> &gt; did you.</a:t>
            </a:r>
          </a:p>
          <a:p>
            <a:r>
              <a:rPr lang="en-US" dirty="0"/>
              <a:t>A good way to analyze your pronunciation is through audio or video recording.</a:t>
            </a:r>
          </a:p>
          <a:p>
            <a:r>
              <a:rPr lang="en-US" dirty="0"/>
              <a:t>Listen to cultured and educated people of your community.</a:t>
            </a:r>
          </a:p>
          <a:p>
            <a:r>
              <a:rPr lang="en-US" dirty="0"/>
              <a:t>Consult a dictionary.</a:t>
            </a:r>
          </a:p>
        </p:txBody>
      </p:sp>
    </p:spTree>
    <p:extLst>
      <p:ext uri="{BB962C8B-B14F-4D97-AF65-F5344CB8AC3E}">
        <p14:creationId xmlns:p14="http://schemas.microsoft.com/office/powerpoint/2010/main" val="311961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DD6A-4BFF-B44B-B2FC-536E5142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900039" cy="731842"/>
          </a:xfrm>
        </p:spPr>
        <p:txBody>
          <a:bodyPr/>
          <a:lstStyle/>
          <a:p>
            <a:r>
              <a:rPr lang="en-US" dirty="0"/>
              <a:t>Strategies for Effective Non-Verbal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CD9A-9E1B-1B4F-B0A9-BF54CED3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Posture: Standing with balanced weight on both the feet gives an impression of control. Whereas, dropped shoulders, draped over the podium gives an impression of depression and lack of control</a:t>
            </a:r>
          </a:p>
          <a:p>
            <a:r>
              <a:rPr lang="en-US" dirty="0"/>
              <a:t>Movements: Move to hold attention, move to get rid of nervousness, move to suggest transitions, move to increase emphasis.</a:t>
            </a:r>
          </a:p>
          <a:p>
            <a:r>
              <a:rPr lang="en-US" dirty="0"/>
              <a:t>Gestures: As with the voice, varying gestures also help grasp the attention of the listeners.</a:t>
            </a:r>
          </a:p>
          <a:p>
            <a:r>
              <a:rPr lang="en-US" dirty="0"/>
              <a:t>Facial Expressions: Keep a smile on your face. Maintain Eye contact, </a:t>
            </a:r>
            <a:r>
              <a:rPr lang="en-US" b="1" dirty="0"/>
              <a:t>do not</a:t>
            </a:r>
            <a:r>
              <a:rPr lang="en-US" dirty="0"/>
              <a:t> bury yourself in notes or read from the slides.</a:t>
            </a:r>
          </a:p>
          <a:p>
            <a:r>
              <a:rPr lang="en-US" dirty="0"/>
              <a:t>Appearance: A good attire adds up to your impression.</a:t>
            </a:r>
          </a:p>
        </p:txBody>
      </p:sp>
    </p:spTree>
    <p:extLst>
      <p:ext uri="{BB962C8B-B14F-4D97-AF65-F5344CB8AC3E}">
        <p14:creationId xmlns:p14="http://schemas.microsoft.com/office/powerpoint/2010/main" val="8502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8ADD-0BF6-A349-B7B2-4CAAD8A2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Reducing Stage Fright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BAA3-F4A8-5C4D-9FFF-B5DE2446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Regardless of culture, position, demographics, stage fright is universal. Musicians, football players, singers have similar feelings before a performance.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Signs of Discomfort: are universally experienced. Increased heart rate, blood pressure, body temperature, dried mouths.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these discomforts are </a:t>
            </a:r>
            <a:r>
              <a:rPr lang="en-US" b="1" dirty="0"/>
              <a:t>internal</a:t>
            </a:r>
            <a:r>
              <a:rPr lang="en-US" dirty="0"/>
              <a:t>, they </a:t>
            </a:r>
            <a:r>
              <a:rPr lang="en-US" b="1" dirty="0"/>
              <a:t>are not </a:t>
            </a:r>
            <a:r>
              <a:rPr lang="en-US" dirty="0"/>
              <a:t>visible or noticeable to the listeners. You may feel your voice is trembling and your palms are sweaty, but they are not obvious to the listeners.</a:t>
            </a:r>
          </a:p>
        </p:txBody>
      </p:sp>
    </p:spTree>
    <p:extLst>
      <p:ext uri="{BB962C8B-B14F-4D97-AF65-F5344CB8AC3E}">
        <p14:creationId xmlns:p14="http://schemas.microsoft.com/office/powerpoint/2010/main" val="3397179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{F14A5F74-9F32-344F-AF01-E458CB3C402C}tf10001076</Template>
  <TotalTime>14352</TotalTime>
  <Words>935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STRATEGIES FOR EFFECTIVE ORAL DELIVERY</vt:lpstr>
      <vt:lpstr>Strategies for Effective Oral Delivery</vt:lpstr>
      <vt:lpstr>1. Pitch</vt:lpstr>
      <vt:lpstr>2. Rate</vt:lpstr>
      <vt:lpstr>3. Volume</vt:lpstr>
      <vt:lpstr>4. Vocal Quality</vt:lpstr>
      <vt:lpstr>5. Pronunciation</vt:lpstr>
      <vt:lpstr>Strategies for Effective Non-Verbal Delivery</vt:lpstr>
      <vt:lpstr>Strategies for Reducing Stage Fright</vt:lpstr>
      <vt:lpstr>Checklist: Decreasing Stage Fright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 IMPROVING ORAL PRESENTATIONS</dc:title>
  <dc:creator>Yasir Saleem</dc:creator>
  <cp:lastModifiedBy>Yasir Saleem</cp:lastModifiedBy>
  <cp:revision>21</cp:revision>
  <dcterms:created xsi:type="dcterms:W3CDTF">2020-06-06T09:22:38Z</dcterms:created>
  <dcterms:modified xsi:type="dcterms:W3CDTF">2020-06-16T08:35:15Z</dcterms:modified>
</cp:coreProperties>
</file>