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3"/>
  </p:notesMasterIdLst>
  <p:sldIdLst>
    <p:sldId id="256" r:id="rId2"/>
    <p:sldId id="257" r:id="rId3"/>
    <p:sldId id="259" r:id="rId4"/>
    <p:sldId id="260" r:id="rId5"/>
    <p:sldId id="261" r:id="rId6"/>
    <p:sldId id="262" r:id="rId7"/>
    <p:sldId id="263" r:id="rId8"/>
    <p:sldId id="258" r:id="rId9"/>
    <p:sldId id="269" r:id="rId10"/>
    <p:sldId id="264" r:id="rId11"/>
    <p:sldId id="265" r:id="rId12"/>
    <p:sldId id="266" r:id="rId13"/>
    <p:sldId id="270" r:id="rId14"/>
    <p:sldId id="271" r:id="rId15"/>
    <p:sldId id="296" r:id="rId16"/>
    <p:sldId id="297" r:id="rId17"/>
    <p:sldId id="298" r:id="rId18"/>
    <p:sldId id="272" r:id="rId19"/>
    <p:sldId id="273" r:id="rId20"/>
    <p:sldId id="274" r:id="rId21"/>
    <p:sldId id="275" r:id="rId22"/>
    <p:sldId id="276" r:id="rId23"/>
    <p:sldId id="277" r:id="rId24"/>
    <p:sldId id="300" r:id="rId25"/>
    <p:sldId id="302" r:id="rId26"/>
    <p:sldId id="303" r:id="rId27"/>
    <p:sldId id="304" r:id="rId28"/>
    <p:sldId id="301" r:id="rId29"/>
    <p:sldId id="305" r:id="rId30"/>
    <p:sldId id="278" r:id="rId31"/>
    <p:sldId id="283" r:id="rId32"/>
    <p:sldId id="285" r:id="rId33"/>
    <p:sldId id="299" r:id="rId34"/>
    <p:sldId id="284" r:id="rId35"/>
    <p:sldId id="286" r:id="rId36"/>
    <p:sldId id="287" r:id="rId37"/>
    <p:sldId id="288" r:id="rId38"/>
    <p:sldId id="295" r:id="rId39"/>
    <p:sldId id="315" r:id="rId40"/>
    <p:sldId id="308" r:id="rId41"/>
    <p:sldId id="324" r:id="rId42"/>
    <p:sldId id="323" r:id="rId43"/>
    <p:sldId id="325" r:id="rId44"/>
    <p:sldId id="326" r:id="rId45"/>
    <p:sldId id="320" r:id="rId46"/>
    <p:sldId id="327" r:id="rId47"/>
    <p:sldId id="316" r:id="rId48"/>
    <p:sldId id="317" r:id="rId49"/>
    <p:sldId id="319" r:id="rId50"/>
    <p:sldId id="289" r:id="rId51"/>
    <p:sldId id="290" r:id="rId52"/>
    <p:sldId id="291" r:id="rId53"/>
    <p:sldId id="292" r:id="rId54"/>
    <p:sldId id="293" r:id="rId55"/>
    <p:sldId id="294" r:id="rId56"/>
    <p:sldId id="307" r:id="rId57"/>
    <p:sldId id="309" r:id="rId58"/>
    <p:sldId id="312" r:id="rId59"/>
    <p:sldId id="310" r:id="rId60"/>
    <p:sldId id="311" r:id="rId61"/>
    <p:sldId id="314"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7"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CB56C-339D-4CAF-AD56-4160EBC286AF}"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63D9D-2F29-4043-94E3-E86CD2DE0F01}" type="slidenum">
              <a:rPr lang="en-US" smtClean="0"/>
              <a:t>‹#›</a:t>
            </a:fld>
            <a:endParaRPr lang="en-US"/>
          </a:p>
        </p:txBody>
      </p:sp>
    </p:spTree>
    <p:extLst>
      <p:ext uri="{BB962C8B-B14F-4D97-AF65-F5344CB8AC3E}">
        <p14:creationId xmlns:p14="http://schemas.microsoft.com/office/powerpoint/2010/main" val="1275354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DD03FEE-DF14-4FE3-8485-8CC8CE5ABD2C}" type="datetimeFigureOut">
              <a:rPr lang="en-US" smtClean="0"/>
              <a:t>4/17/2020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356B7B6-8F13-46AB-B42E-6A0B64F3282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237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03FEE-DF14-4FE3-8485-8CC8CE5ABD2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156039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03FEE-DF14-4FE3-8485-8CC8CE5ABD2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292214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03FEE-DF14-4FE3-8485-8CC8CE5ABD2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369570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DD03FEE-DF14-4FE3-8485-8CC8CE5ABD2C}" type="datetimeFigureOut">
              <a:rPr lang="en-US" smtClean="0"/>
              <a:t>4/17/2020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356B7B6-8F13-46AB-B42E-6A0B64F3282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861863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03FEE-DF14-4FE3-8485-8CC8CE5ABD2C}"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832242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03FEE-DF14-4FE3-8485-8CC8CE5ABD2C}"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12329406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03FEE-DF14-4FE3-8485-8CC8CE5ABD2C}"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722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03FEE-DF14-4FE3-8485-8CC8CE5ABD2C}" type="datetimeFigureOut">
              <a:rPr lang="en-US" smtClean="0"/>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398825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DD03FEE-DF14-4FE3-8485-8CC8CE5ABD2C}" type="datetimeFigureOut">
              <a:rPr lang="en-US" smtClean="0"/>
              <a:t>4/17/2020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356B7B6-8F13-46AB-B42E-6A0B64F3282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551793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DD03FEE-DF14-4FE3-8485-8CC8CE5ABD2C}" type="datetimeFigureOut">
              <a:rPr lang="en-US" smtClean="0"/>
              <a:t>4/17/2020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421536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DD03FEE-DF14-4FE3-8485-8CC8CE5ABD2C}" type="datetimeFigureOut">
              <a:rPr lang="en-US" smtClean="0"/>
              <a:t>4/17/2020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356B7B6-8F13-46AB-B42E-6A0B64F3282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16877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mailto:TashikMoinSheikh@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5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6.jpg"/><Relationship Id="rId7" Type="http://schemas.openxmlformats.org/officeDocument/2006/relationships/image" Target="../media/image7.png"/><Relationship Id="rId2" Type="http://schemas.openxmlformats.org/officeDocument/2006/relationships/hyperlink" Target="https://www.youtube.com/watch?v=4XpnKHJAok8"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jp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A5909469-4F9D-4F97-9C4F-9181579FE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EAE24EE9-D711-411F-9D5F-D5D49CF71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8913887" cy="6858000"/>
          </a:xfrm>
          <a:custGeom>
            <a:avLst/>
            <a:gdLst>
              <a:gd name="connsiteX0" fmla="*/ 8913887 w 8913887"/>
              <a:gd name="connsiteY0" fmla="*/ 0 h 6858000"/>
              <a:gd name="connsiteX1" fmla="*/ 0 w 8913887"/>
              <a:gd name="connsiteY1" fmla="*/ 0 h 6858000"/>
              <a:gd name="connsiteX2" fmla="*/ 30402 w 8913887"/>
              <a:gd name="connsiteY2" fmla="*/ 87312 h 6858000"/>
              <a:gd name="connsiteX3" fmla="*/ 59016 w 8913887"/>
              <a:gd name="connsiteY3" fmla="*/ 174625 h 6858000"/>
              <a:gd name="connsiteX4" fmla="*/ 87631 w 8913887"/>
              <a:gd name="connsiteY4" fmla="*/ 263525 h 6858000"/>
              <a:gd name="connsiteX5" fmla="*/ 112668 w 8913887"/>
              <a:gd name="connsiteY5" fmla="*/ 354012 h 6858000"/>
              <a:gd name="connsiteX6" fmla="*/ 143072 w 8913887"/>
              <a:gd name="connsiteY6" fmla="*/ 441325 h 6858000"/>
              <a:gd name="connsiteX7" fmla="*/ 175263 w 8913887"/>
              <a:gd name="connsiteY7" fmla="*/ 525462 h 6858000"/>
              <a:gd name="connsiteX8" fmla="*/ 216395 w 8913887"/>
              <a:gd name="connsiteY8" fmla="*/ 604837 h 6858000"/>
              <a:gd name="connsiteX9" fmla="*/ 264682 w 8913887"/>
              <a:gd name="connsiteY9" fmla="*/ 677862 h 6858000"/>
              <a:gd name="connsiteX10" fmla="*/ 318334 w 8913887"/>
              <a:gd name="connsiteY10" fmla="*/ 739775 h 6858000"/>
              <a:gd name="connsiteX11" fmla="*/ 377351 w 8913887"/>
              <a:gd name="connsiteY11" fmla="*/ 798512 h 6858000"/>
              <a:gd name="connsiteX12" fmla="*/ 445310 w 8913887"/>
              <a:gd name="connsiteY12" fmla="*/ 852487 h 6858000"/>
              <a:gd name="connsiteX13" fmla="*/ 516846 w 8913887"/>
              <a:gd name="connsiteY13" fmla="*/ 906462 h 6858000"/>
              <a:gd name="connsiteX14" fmla="*/ 591958 w 8913887"/>
              <a:gd name="connsiteY14" fmla="*/ 957262 h 6858000"/>
              <a:gd name="connsiteX15" fmla="*/ 667071 w 8913887"/>
              <a:gd name="connsiteY15" fmla="*/ 1008062 h 6858000"/>
              <a:gd name="connsiteX16" fmla="*/ 743972 w 8913887"/>
              <a:gd name="connsiteY16" fmla="*/ 1060450 h 6858000"/>
              <a:gd name="connsiteX17" fmla="*/ 817296 w 8913887"/>
              <a:gd name="connsiteY17" fmla="*/ 1111250 h 6858000"/>
              <a:gd name="connsiteX18" fmla="*/ 887044 w 8913887"/>
              <a:gd name="connsiteY18" fmla="*/ 1165225 h 6858000"/>
              <a:gd name="connsiteX19" fmla="*/ 951426 w 8913887"/>
              <a:gd name="connsiteY19" fmla="*/ 1223962 h 6858000"/>
              <a:gd name="connsiteX20" fmla="*/ 1010443 w 8913887"/>
              <a:gd name="connsiteY20" fmla="*/ 1282700 h 6858000"/>
              <a:gd name="connsiteX21" fmla="*/ 1058730 w 8913887"/>
              <a:gd name="connsiteY21" fmla="*/ 1346200 h 6858000"/>
              <a:gd name="connsiteX22" fmla="*/ 1099863 w 8913887"/>
              <a:gd name="connsiteY22" fmla="*/ 1417637 h 6858000"/>
              <a:gd name="connsiteX23" fmla="*/ 1124900 w 8913887"/>
              <a:gd name="connsiteY23" fmla="*/ 1487487 h 6858000"/>
              <a:gd name="connsiteX24" fmla="*/ 1140996 w 8913887"/>
              <a:gd name="connsiteY24" fmla="*/ 1565275 h 6858000"/>
              <a:gd name="connsiteX25" fmla="*/ 1148150 w 8913887"/>
              <a:gd name="connsiteY25" fmla="*/ 1641475 h 6858000"/>
              <a:gd name="connsiteX26" fmla="*/ 1146361 w 8913887"/>
              <a:gd name="connsiteY26" fmla="*/ 1722437 h 6858000"/>
              <a:gd name="connsiteX27" fmla="*/ 1139207 w 8913887"/>
              <a:gd name="connsiteY27" fmla="*/ 1803400 h 6858000"/>
              <a:gd name="connsiteX28" fmla="*/ 1130266 w 8913887"/>
              <a:gd name="connsiteY28" fmla="*/ 1887537 h 6858000"/>
              <a:gd name="connsiteX29" fmla="*/ 1117747 w 8913887"/>
              <a:gd name="connsiteY29" fmla="*/ 1971675 h 6858000"/>
              <a:gd name="connsiteX30" fmla="*/ 1103440 w 8913887"/>
              <a:gd name="connsiteY30" fmla="*/ 2055812 h 6858000"/>
              <a:gd name="connsiteX31" fmla="*/ 1092709 w 8913887"/>
              <a:gd name="connsiteY31" fmla="*/ 2139950 h 6858000"/>
              <a:gd name="connsiteX32" fmla="*/ 1085556 w 8913887"/>
              <a:gd name="connsiteY32" fmla="*/ 2224087 h 6858000"/>
              <a:gd name="connsiteX33" fmla="*/ 1080191 w 8913887"/>
              <a:gd name="connsiteY33" fmla="*/ 2305050 h 6858000"/>
              <a:gd name="connsiteX34" fmla="*/ 1085556 w 8913887"/>
              <a:gd name="connsiteY34" fmla="*/ 2384425 h 6858000"/>
              <a:gd name="connsiteX35" fmla="*/ 1096286 w 8913887"/>
              <a:gd name="connsiteY35" fmla="*/ 2462212 h 6858000"/>
              <a:gd name="connsiteX36" fmla="*/ 1119536 w 8913887"/>
              <a:gd name="connsiteY36" fmla="*/ 2543175 h 6858000"/>
              <a:gd name="connsiteX37" fmla="*/ 1155304 w 8913887"/>
              <a:gd name="connsiteY37" fmla="*/ 2622550 h 6858000"/>
              <a:gd name="connsiteX38" fmla="*/ 1198225 w 8913887"/>
              <a:gd name="connsiteY38" fmla="*/ 2701925 h 6858000"/>
              <a:gd name="connsiteX39" fmla="*/ 1246511 w 8913887"/>
              <a:gd name="connsiteY39" fmla="*/ 2781300 h 6858000"/>
              <a:gd name="connsiteX40" fmla="*/ 1296586 w 8913887"/>
              <a:gd name="connsiteY40" fmla="*/ 2859087 h 6858000"/>
              <a:gd name="connsiteX41" fmla="*/ 1350238 w 8913887"/>
              <a:gd name="connsiteY41" fmla="*/ 2938462 h 6858000"/>
              <a:gd name="connsiteX42" fmla="*/ 1398525 w 8913887"/>
              <a:gd name="connsiteY42" fmla="*/ 3017837 h 6858000"/>
              <a:gd name="connsiteX43" fmla="*/ 1446813 w 8913887"/>
              <a:gd name="connsiteY43" fmla="*/ 3098800 h 6858000"/>
              <a:gd name="connsiteX44" fmla="*/ 1487945 w 8913887"/>
              <a:gd name="connsiteY44" fmla="*/ 3179762 h 6858000"/>
              <a:gd name="connsiteX45" fmla="*/ 1520136 w 8913887"/>
              <a:gd name="connsiteY45" fmla="*/ 3260725 h 6858000"/>
              <a:gd name="connsiteX46" fmla="*/ 1538020 w 8913887"/>
              <a:gd name="connsiteY46" fmla="*/ 3343275 h 6858000"/>
              <a:gd name="connsiteX47" fmla="*/ 1548750 w 8913887"/>
              <a:gd name="connsiteY47" fmla="*/ 3429000 h 6858000"/>
              <a:gd name="connsiteX48" fmla="*/ 1538020 w 8913887"/>
              <a:gd name="connsiteY48" fmla="*/ 3514725 h 6858000"/>
              <a:gd name="connsiteX49" fmla="*/ 1520136 w 8913887"/>
              <a:gd name="connsiteY49" fmla="*/ 3597275 h 6858000"/>
              <a:gd name="connsiteX50" fmla="*/ 1487945 w 8913887"/>
              <a:gd name="connsiteY50" fmla="*/ 3678237 h 6858000"/>
              <a:gd name="connsiteX51" fmla="*/ 1446813 w 8913887"/>
              <a:gd name="connsiteY51" fmla="*/ 3759200 h 6858000"/>
              <a:gd name="connsiteX52" fmla="*/ 1398525 w 8913887"/>
              <a:gd name="connsiteY52" fmla="*/ 3840162 h 6858000"/>
              <a:gd name="connsiteX53" fmla="*/ 1350238 w 8913887"/>
              <a:gd name="connsiteY53" fmla="*/ 3919537 h 6858000"/>
              <a:gd name="connsiteX54" fmla="*/ 1296586 w 8913887"/>
              <a:gd name="connsiteY54" fmla="*/ 3998912 h 6858000"/>
              <a:gd name="connsiteX55" fmla="*/ 1246511 w 8913887"/>
              <a:gd name="connsiteY55" fmla="*/ 4076700 h 6858000"/>
              <a:gd name="connsiteX56" fmla="*/ 1198225 w 8913887"/>
              <a:gd name="connsiteY56" fmla="*/ 4156075 h 6858000"/>
              <a:gd name="connsiteX57" fmla="*/ 1155304 w 8913887"/>
              <a:gd name="connsiteY57" fmla="*/ 4235450 h 6858000"/>
              <a:gd name="connsiteX58" fmla="*/ 1119536 w 8913887"/>
              <a:gd name="connsiteY58" fmla="*/ 4314825 h 6858000"/>
              <a:gd name="connsiteX59" fmla="*/ 1096286 w 8913887"/>
              <a:gd name="connsiteY59" fmla="*/ 4395787 h 6858000"/>
              <a:gd name="connsiteX60" fmla="*/ 1085556 w 8913887"/>
              <a:gd name="connsiteY60" fmla="*/ 4473575 h 6858000"/>
              <a:gd name="connsiteX61" fmla="*/ 1080191 w 8913887"/>
              <a:gd name="connsiteY61" fmla="*/ 4552950 h 6858000"/>
              <a:gd name="connsiteX62" fmla="*/ 1085556 w 8913887"/>
              <a:gd name="connsiteY62" fmla="*/ 4633912 h 6858000"/>
              <a:gd name="connsiteX63" fmla="*/ 1092709 w 8913887"/>
              <a:gd name="connsiteY63" fmla="*/ 4718050 h 6858000"/>
              <a:gd name="connsiteX64" fmla="*/ 1103440 w 8913887"/>
              <a:gd name="connsiteY64" fmla="*/ 4802187 h 6858000"/>
              <a:gd name="connsiteX65" fmla="*/ 1117747 w 8913887"/>
              <a:gd name="connsiteY65" fmla="*/ 4886325 h 6858000"/>
              <a:gd name="connsiteX66" fmla="*/ 1130266 w 8913887"/>
              <a:gd name="connsiteY66" fmla="*/ 4970462 h 6858000"/>
              <a:gd name="connsiteX67" fmla="*/ 1139207 w 8913887"/>
              <a:gd name="connsiteY67" fmla="*/ 5054600 h 6858000"/>
              <a:gd name="connsiteX68" fmla="*/ 1146361 w 8913887"/>
              <a:gd name="connsiteY68" fmla="*/ 5135562 h 6858000"/>
              <a:gd name="connsiteX69" fmla="*/ 1148150 w 8913887"/>
              <a:gd name="connsiteY69" fmla="*/ 5216525 h 6858000"/>
              <a:gd name="connsiteX70" fmla="*/ 1140996 w 8913887"/>
              <a:gd name="connsiteY70" fmla="*/ 5292725 h 6858000"/>
              <a:gd name="connsiteX71" fmla="*/ 1124900 w 8913887"/>
              <a:gd name="connsiteY71" fmla="*/ 5370512 h 6858000"/>
              <a:gd name="connsiteX72" fmla="*/ 1099863 w 8913887"/>
              <a:gd name="connsiteY72" fmla="*/ 5440362 h 6858000"/>
              <a:gd name="connsiteX73" fmla="*/ 1058730 w 8913887"/>
              <a:gd name="connsiteY73" fmla="*/ 5511800 h 6858000"/>
              <a:gd name="connsiteX74" fmla="*/ 1010443 w 8913887"/>
              <a:gd name="connsiteY74" fmla="*/ 5575300 h 6858000"/>
              <a:gd name="connsiteX75" fmla="*/ 951426 w 8913887"/>
              <a:gd name="connsiteY75" fmla="*/ 5634037 h 6858000"/>
              <a:gd name="connsiteX76" fmla="*/ 887044 w 8913887"/>
              <a:gd name="connsiteY76" fmla="*/ 5692775 h 6858000"/>
              <a:gd name="connsiteX77" fmla="*/ 817296 w 8913887"/>
              <a:gd name="connsiteY77" fmla="*/ 5746750 h 6858000"/>
              <a:gd name="connsiteX78" fmla="*/ 743972 w 8913887"/>
              <a:gd name="connsiteY78" fmla="*/ 5797550 h 6858000"/>
              <a:gd name="connsiteX79" fmla="*/ 667071 w 8913887"/>
              <a:gd name="connsiteY79" fmla="*/ 5849937 h 6858000"/>
              <a:gd name="connsiteX80" fmla="*/ 591958 w 8913887"/>
              <a:gd name="connsiteY80" fmla="*/ 5900737 h 6858000"/>
              <a:gd name="connsiteX81" fmla="*/ 516846 w 8913887"/>
              <a:gd name="connsiteY81" fmla="*/ 5951537 h 6858000"/>
              <a:gd name="connsiteX82" fmla="*/ 445310 w 8913887"/>
              <a:gd name="connsiteY82" fmla="*/ 6005512 h 6858000"/>
              <a:gd name="connsiteX83" fmla="*/ 377351 w 8913887"/>
              <a:gd name="connsiteY83" fmla="*/ 6059487 h 6858000"/>
              <a:gd name="connsiteX84" fmla="*/ 318334 w 8913887"/>
              <a:gd name="connsiteY84" fmla="*/ 6118225 h 6858000"/>
              <a:gd name="connsiteX85" fmla="*/ 264682 w 8913887"/>
              <a:gd name="connsiteY85" fmla="*/ 6180137 h 6858000"/>
              <a:gd name="connsiteX86" fmla="*/ 216395 w 8913887"/>
              <a:gd name="connsiteY86" fmla="*/ 6253162 h 6858000"/>
              <a:gd name="connsiteX87" fmla="*/ 175263 w 8913887"/>
              <a:gd name="connsiteY87" fmla="*/ 6332537 h 6858000"/>
              <a:gd name="connsiteX88" fmla="*/ 143072 w 8913887"/>
              <a:gd name="connsiteY88" fmla="*/ 6416675 h 6858000"/>
              <a:gd name="connsiteX89" fmla="*/ 112668 w 8913887"/>
              <a:gd name="connsiteY89" fmla="*/ 6503987 h 6858000"/>
              <a:gd name="connsiteX90" fmla="*/ 87631 w 8913887"/>
              <a:gd name="connsiteY90" fmla="*/ 6594475 h 6858000"/>
              <a:gd name="connsiteX91" fmla="*/ 59016 w 8913887"/>
              <a:gd name="connsiteY91" fmla="*/ 6683375 h 6858000"/>
              <a:gd name="connsiteX92" fmla="*/ 30402 w 8913887"/>
              <a:gd name="connsiteY92" fmla="*/ 6770687 h 6858000"/>
              <a:gd name="connsiteX93" fmla="*/ 0 w 8913887"/>
              <a:gd name="connsiteY93" fmla="*/ 6858000 h 6858000"/>
              <a:gd name="connsiteX94" fmla="*/ 8913887 w 8913887"/>
              <a:gd name="connsiteY9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8913887" h="6858000">
                <a:moveTo>
                  <a:pt x="8913887" y="0"/>
                </a:moveTo>
                <a:lnTo>
                  <a:pt x="0" y="0"/>
                </a:lnTo>
                <a:lnTo>
                  <a:pt x="30402" y="87312"/>
                </a:lnTo>
                <a:lnTo>
                  <a:pt x="59016" y="174625"/>
                </a:lnTo>
                <a:lnTo>
                  <a:pt x="87631" y="263525"/>
                </a:lnTo>
                <a:lnTo>
                  <a:pt x="112668" y="354012"/>
                </a:lnTo>
                <a:lnTo>
                  <a:pt x="143072" y="441325"/>
                </a:lnTo>
                <a:lnTo>
                  <a:pt x="175263" y="525462"/>
                </a:lnTo>
                <a:lnTo>
                  <a:pt x="216395" y="604837"/>
                </a:lnTo>
                <a:lnTo>
                  <a:pt x="264682" y="677862"/>
                </a:lnTo>
                <a:lnTo>
                  <a:pt x="318334" y="739775"/>
                </a:lnTo>
                <a:lnTo>
                  <a:pt x="377351" y="798512"/>
                </a:lnTo>
                <a:lnTo>
                  <a:pt x="445310" y="852487"/>
                </a:lnTo>
                <a:lnTo>
                  <a:pt x="516846" y="906462"/>
                </a:lnTo>
                <a:lnTo>
                  <a:pt x="591958" y="957262"/>
                </a:lnTo>
                <a:lnTo>
                  <a:pt x="667071" y="1008062"/>
                </a:lnTo>
                <a:lnTo>
                  <a:pt x="743972" y="1060450"/>
                </a:lnTo>
                <a:lnTo>
                  <a:pt x="817296" y="1111250"/>
                </a:lnTo>
                <a:lnTo>
                  <a:pt x="887044" y="1165225"/>
                </a:lnTo>
                <a:lnTo>
                  <a:pt x="951426" y="1223962"/>
                </a:lnTo>
                <a:lnTo>
                  <a:pt x="1010443" y="1282700"/>
                </a:lnTo>
                <a:lnTo>
                  <a:pt x="1058730" y="1346200"/>
                </a:lnTo>
                <a:lnTo>
                  <a:pt x="1099863" y="1417637"/>
                </a:lnTo>
                <a:lnTo>
                  <a:pt x="1124900" y="1487487"/>
                </a:lnTo>
                <a:lnTo>
                  <a:pt x="1140996" y="1565275"/>
                </a:lnTo>
                <a:lnTo>
                  <a:pt x="1148150" y="1641475"/>
                </a:lnTo>
                <a:lnTo>
                  <a:pt x="1146361" y="1722437"/>
                </a:lnTo>
                <a:lnTo>
                  <a:pt x="1139207" y="1803400"/>
                </a:lnTo>
                <a:lnTo>
                  <a:pt x="1130266" y="1887537"/>
                </a:lnTo>
                <a:lnTo>
                  <a:pt x="1117747" y="1971675"/>
                </a:lnTo>
                <a:lnTo>
                  <a:pt x="1103440" y="2055812"/>
                </a:lnTo>
                <a:lnTo>
                  <a:pt x="1092709" y="2139950"/>
                </a:lnTo>
                <a:lnTo>
                  <a:pt x="1085556" y="2224087"/>
                </a:lnTo>
                <a:lnTo>
                  <a:pt x="1080191" y="2305050"/>
                </a:lnTo>
                <a:lnTo>
                  <a:pt x="1085556" y="2384425"/>
                </a:lnTo>
                <a:lnTo>
                  <a:pt x="1096286" y="2462212"/>
                </a:lnTo>
                <a:lnTo>
                  <a:pt x="1119536" y="2543175"/>
                </a:lnTo>
                <a:lnTo>
                  <a:pt x="1155304" y="2622550"/>
                </a:lnTo>
                <a:lnTo>
                  <a:pt x="1198225" y="2701925"/>
                </a:lnTo>
                <a:lnTo>
                  <a:pt x="1246511" y="2781300"/>
                </a:lnTo>
                <a:lnTo>
                  <a:pt x="1296586" y="2859087"/>
                </a:lnTo>
                <a:lnTo>
                  <a:pt x="1350238" y="2938462"/>
                </a:lnTo>
                <a:lnTo>
                  <a:pt x="1398525" y="3017837"/>
                </a:lnTo>
                <a:lnTo>
                  <a:pt x="1446813" y="3098800"/>
                </a:lnTo>
                <a:lnTo>
                  <a:pt x="1487945" y="3179762"/>
                </a:lnTo>
                <a:lnTo>
                  <a:pt x="1520136" y="3260725"/>
                </a:lnTo>
                <a:lnTo>
                  <a:pt x="1538020" y="3343275"/>
                </a:lnTo>
                <a:lnTo>
                  <a:pt x="1548750" y="3429000"/>
                </a:lnTo>
                <a:lnTo>
                  <a:pt x="1538020" y="3514725"/>
                </a:lnTo>
                <a:lnTo>
                  <a:pt x="1520136" y="3597275"/>
                </a:lnTo>
                <a:lnTo>
                  <a:pt x="1487945" y="3678237"/>
                </a:lnTo>
                <a:lnTo>
                  <a:pt x="1446813" y="3759200"/>
                </a:lnTo>
                <a:lnTo>
                  <a:pt x="1398525" y="3840162"/>
                </a:lnTo>
                <a:lnTo>
                  <a:pt x="1350238" y="3919537"/>
                </a:lnTo>
                <a:lnTo>
                  <a:pt x="1296586" y="3998912"/>
                </a:lnTo>
                <a:lnTo>
                  <a:pt x="1246511" y="4076700"/>
                </a:lnTo>
                <a:lnTo>
                  <a:pt x="1198225" y="4156075"/>
                </a:lnTo>
                <a:lnTo>
                  <a:pt x="1155304" y="4235450"/>
                </a:lnTo>
                <a:lnTo>
                  <a:pt x="1119536" y="4314825"/>
                </a:lnTo>
                <a:lnTo>
                  <a:pt x="1096286" y="4395787"/>
                </a:lnTo>
                <a:lnTo>
                  <a:pt x="1085556" y="4473575"/>
                </a:lnTo>
                <a:lnTo>
                  <a:pt x="1080191" y="4552950"/>
                </a:lnTo>
                <a:lnTo>
                  <a:pt x="1085556" y="4633912"/>
                </a:lnTo>
                <a:lnTo>
                  <a:pt x="1092709" y="4718050"/>
                </a:lnTo>
                <a:lnTo>
                  <a:pt x="1103440" y="4802187"/>
                </a:lnTo>
                <a:lnTo>
                  <a:pt x="1117747" y="4886325"/>
                </a:lnTo>
                <a:lnTo>
                  <a:pt x="1130266" y="4970462"/>
                </a:lnTo>
                <a:lnTo>
                  <a:pt x="1139207" y="5054600"/>
                </a:lnTo>
                <a:lnTo>
                  <a:pt x="1146361" y="5135562"/>
                </a:lnTo>
                <a:lnTo>
                  <a:pt x="1148150" y="5216525"/>
                </a:lnTo>
                <a:lnTo>
                  <a:pt x="1140996" y="5292725"/>
                </a:lnTo>
                <a:lnTo>
                  <a:pt x="1124900" y="5370512"/>
                </a:lnTo>
                <a:lnTo>
                  <a:pt x="1099863" y="5440362"/>
                </a:lnTo>
                <a:lnTo>
                  <a:pt x="1058730" y="5511800"/>
                </a:lnTo>
                <a:lnTo>
                  <a:pt x="1010443" y="5575300"/>
                </a:lnTo>
                <a:lnTo>
                  <a:pt x="951426" y="5634037"/>
                </a:lnTo>
                <a:lnTo>
                  <a:pt x="887044" y="5692775"/>
                </a:lnTo>
                <a:lnTo>
                  <a:pt x="817296" y="5746750"/>
                </a:lnTo>
                <a:lnTo>
                  <a:pt x="743972" y="5797550"/>
                </a:lnTo>
                <a:lnTo>
                  <a:pt x="667071" y="5849937"/>
                </a:lnTo>
                <a:lnTo>
                  <a:pt x="591958" y="5900737"/>
                </a:lnTo>
                <a:lnTo>
                  <a:pt x="516846" y="5951537"/>
                </a:lnTo>
                <a:lnTo>
                  <a:pt x="445310" y="6005512"/>
                </a:lnTo>
                <a:lnTo>
                  <a:pt x="377351" y="6059487"/>
                </a:lnTo>
                <a:lnTo>
                  <a:pt x="318334" y="6118225"/>
                </a:lnTo>
                <a:lnTo>
                  <a:pt x="264682" y="6180137"/>
                </a:lnTo>
                <a:lnTo>
                  <a:pt x="216395" y="6253162"/>
                </a:lnTo>
                <a:lnTo>
                  <a:pt x="175263" y="6332537"/>
                </a:lnTo>
                <a:lnTo>
                  <a:pt x="143072" y="6416675"/>
                </a:lnTo>
                <a:lnTo>
                  <a:pt x="112668" y="6503987"/>
                </a:lnTo>
                <a:lnTo>
                  <a:pt x="87631" y="6594475"/>
                </a:lnTo>
                <a:lnTo>
                  <a:pt x="59016" y="6683375"/>
                </a:lnTo>
                <a:lnTo>
                  <a:pt x="30402" y="6770687"/>
                </a:lnTo>
                <a:lnTo>
                  <a:pt x="0" y="6858000"/>
                </a:lnTo>
                <a:lnTo>
                  <a:pt x="8913887"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06FF82E9-DCEB-4CB5-8D4F-0A05DF75CABC}"/>
              </a:ext>
            </a:extLst>
          </p:cNvPr>
          <p:cNvSpPr>
            <a:spLocks noGrp="1"/>
          </p:cNvSpPr>
          <p:nvPr>
            <p:ph type="ctrTitle"/>
          </p:nvPr>
        </p:nvSpPr>
        <p:spPr>
          <a:xfrm>
            <a:off x="318152" y="536328"/>
            <a:ext cx="8346675" cy="2659966"/>
          </a:xfrm>
        </p:spPr>
        <p:txBody>
          <a:bodyPr>
            <a:noAutofit/>
          </a:bodyPr>
          <a:lstStyle/>
          <a:p>
            <a:pPr algn="l"/>
            <a:r>
              <a:rPr lang="en-US" sz="4800" u="sng" dirty="0"/>
              <a:t>IntroDuction To Version Controlling With Git and </a:t>
            </a:r>
            <a:br>
              <a:rPr lang="en-US" sz="4800" u="sng" dirty="0"/>
            </a:br>
            <a:r>
              <a:rPr lang="en-US" sz="4800" u="sng" dirty="0"/>
              <a:t>Microsoft Github</a:t>
            </a:r>
          </a:p>
        </p:txBody>
      </p:sp>
      <p:sp>
        <p:nvSpPr>
          <p:cNvPr id="3" name="Subtitle 2">
            <a:extLst>
              <a:ext uri="{FF2B5EF4-FFF2-40B4-BE49-F238E27FC236}">
                <a16:creationId xmlns:a16="http://schemas.microsoft.com/office/drawing/2014/main" id="{68E41DE8-FE26-42F6-BA3E-00D9F6C5A041}"/>
              </a:ext>
            </a:extLst>
          </p:cNvPr>
          <p:cNvSpPr>
            <a:spLocks noGrp="1"/>
          </p:cNvSpPr>
          <p:nvPr>
            <p:ph type="subTitle" idx="1"/>
          </p:nvPr>
        </p:nvSpPr>
        <p:spPr>
          <a:xfrm>
            <a:off x="711017" y="5563388"/>
            <a:ext cx="6137255" cy="742279"/>
          </a:xfrm>
        </p:spPr>
        <p:txBody>
          <a:bodyPr>
            <a:normAutofit/>
          </a:bodyPr>
          <a:lstStyle/>
          <a:p>
            <a:pPr algn="l"/>
            <a:r>
              <a:rPr lang="en-US" dirty="0">
                <a:solidFill>
                  <a:schemeClr val="bg2"/>
                </a:solidFill>
              </a:rPr>
              <a:t> </a:t>
            </a:r>
          </a:p>
        </p:txBody>
      </p:sp>
      <p:sp>
        <p:nvSpPr>
          <p:cNvPr id="47" name="Rectangle 46">
            <a:extLst>
              <a:ext uri="{FF2B5EF4-FFF2-40B4-BE49-F238E27FC236}">
                <a16:creationId xmlns:a16="http://schemas.microsoft.com/office/drawing/2014/main" id="{B2BB044C-84A3-45EA-9A85-A5808F86C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descr="A picture containing dark, clock, computer&#10;&#10;Description automatically generated">
            <a:extLst>
              <a:ext uri="{FF2B5EF4-FFF2-40B4-BE49-F238E27FC236}">
                <a16:creationId xmlns:a16="http://schemas.microsoft.com/office/drawing/2014/main" id="{D8E37CB7-EFAD-47AF-BA54-6CB3B845B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886" y="2517487"/>
            <a:ext cx="3217333" cy="84052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852B54E-74F5-4611-A08F-58EC71B7A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0108" y="3522631"/>
            <a:ext cx="1928887" cy="1928887"/>
          </a:xfrm>
          <a:prstGeom prst="rect">
            <a:avLst/>
          </a:prstGeom>
        </p:spPr>
      </p:pic>
      <p:cxnSp>
        <p:nvCxnSpPr>
          <p:cNvPr id="49" name="Straight Connector 48">
            <a:extLst>
              <a:ext uri="{FF2B5EF4-FFF2-40B4-BE49-F238E27FC236}">
                <a16:creationId xmlns:a16="http://schemas.microsoft.com/office/drawing/2014/main" id="{8C3565F6-B942-406D-88D9-64457E54AE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13887" y="6858000"/>
            <a:ext cx="384532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pic>
        <p:nvPicPr>
          <p:cNvPr id="27" name="Picture 26" descr="A picture containing table&#10;&#10;Description automatically generated">
            <a:extLst>
              <a:ext uri="{FF2B5EF4-FFF2-40B4-BE49-F238E27FC236}">
                <a16:creationId xmlns:a16="http://schemas.microsoft.com/office/drawing/2014/main" id="{3C1BCC34-A42D-4BC5-AA49-1D4F23254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3131" y="5485420"/>
            <a:ext cx="2169252" cy="1331393"/>
          </a:xfrm>
          <a:prstGeom prst="rect">
            <a:avLst/>
          </a:prstGeom>
        </p:spPr>
      </p:pic>
      <p:pic>
        <p:nvPicPr>
          <p:cNvPr id="29" name="Picture 28" descr="A close up of a logo&#10;&#10;Description automatically generated">
            <a:extLst>
              <a:ext uri="{FF2B5EF4-FFF2-40B4-BE49-F238E27FC236}">
                <a16:creationId xmlns:a16="http://schemas.microsoft.com/office/drawing/2014/main" id="{D355B5DE-05CC-46E9-9732-D00A2F21BF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761" y="37310"/>
            <a:ext cx="1281115" cy="1067011"/>
          </a:xfrm>
          <a:prstGeom prst="rect">
            <a:avLst/>
          </a:prstGeom>
        </p:spPr>
      </p:pic>
      <p:pic>
        <p:nvPicPr>
          <p:cNvPr id="5" name="Picture 4" descr="A picture containing hat&#10;&#10;Description automatically generated">
            <a:extLst>
              <a:ext uri="{FF2B5EF4-FFF2-40B4-BE49-F238E27FC236}">
                <a16:creationId xmlns:a16="http://schemas.microsoft.com/office/drawing/2014/main" id="{A25F86F5-536F-4EB7-B376-6675A90E11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4808" y="3836167"/>
            <a:ext cx="1771047" cy="1767924"/>
          </a:xfrm>
          <a:prstGeom prst="ellipse">
            <a:avLst/>
          </a:prstGeom>
        </p:spPr>
      </p:pic>
      <p:sp>
        <p:nvSpPr>
          <p:cNvPr id="6" name="TextBox 5">
            <a:extLst>
              <a:ext uri="{FF2B5EF4-FFF2-40B4-BE49-F238E27FC236}">
                <a16:creationId xmlns:a16="http://schemas.microsoft.com/office/drawing/2014/main" id="{3C2DEE3B-76C6-472A-BF58-9450990BBEDD}"/>
              </a:ext>
            </a:extLst>
          </p:cNvPr>
          <p:cNvSpPr txBox="1"/>
          <p:nvPr/>
        </p:nvSpPr>
        <p:spPr>
          <a:xfrm>
            <a:off x="318152" y="3966792"/>
            <a:ext cx="2786943" cy="400110"/>
          </a:xfrm>
          <a:prstGeom prst="rect">
            <a:avLst/>
          </a:prstGeom>
          <a:noFill/>
        </p:spPr>
        <p:txBody>
          <a:bodyPr wrap="square" rtlCol="0">
            <a:spAutoFit/>
          </a:bodyPr>
          <a:lstStyle/>
          <a:p>
            <a:r>
              <a:rPr lang="en-US" sz="2000" b="1" u="sng" dirty="0"/>
              <a:t>About Author</a:t>
            </a:r>
            <a:endParaRPr lang="en-US" sz="2000" u="sng" dirty="0"/>
          </a:p>
        </p:txBody>
      </p:sp>
      <p:sp>
        <p:nvSpPr>
          <p:cNvPr id="8" name="TextBox 7">
            <a:extLst>
              <a:ext uri="{FF2B5EF4-FFF2-40B4-BE49-F238E27FC236}">
                <a16:creationId xmlns:a16="http://schemas.microsoft.com/office/drawing/2014/main" id="{06C6A938-B6D1-4289-9771-FBC0787D6086}"/>
              </a:ext>
            </a:extLst>
          </p:cNvPr>
          <p:cNvSpPr txBox="1"/>
          <p:nvPr/>
        </p:nvSpPr>
        <p:spPr>
          <a:xfrm>
            <a:off x="4439503" y="5639039"/>
            <a:ext cx="3764172" cy="369332"/>
          </a:xfrm>
          <a:prstGeom prst="rect">
            <a:avLst/>
          </a:prstGeom>
          <a:noFill/>
        </p:spPr>
        <p:txBody>
          <a:bodyPr wrap="none" rtlCol="0">
            <a:spAutoFit/>
          </a:bodyPr>
          <a:lstStyle/>
          <a:p>
            <a:r>
              <a:rPr lang="en-US" b="1" dirty="0"/>
              <a:t>Beta – Microsoft Student Partner</a:t>
            </a:r>
          </a:p>
        </p:txBody>
      </p:sp>
      <p:sp>
        <p:nvSpPr>
          <p:cNvPr id="9" name="TextBox 8">
            <a:extLst>
              <a:ext uri="{FF2B5EF4-FFF2-40B4-BE49-F238E27FC236}">
                <a16:creationId xmlns:a16="http://schemas.microsoft.com/office/drawing/2014/main" id="{4A4AB024-0F8D-408D-B923-AEB84AC26584}"/>
              </a:ext>
            </a:extLst>
          </p:cNvPr>
          <p:cNvSpPr txBox="1"/>
          <p:nvPr/>
        </p:nvSpPr>
        <p:spPr>
          <a:xfrm>
            <a:off x="299630" y="4422785"/>
            <a:ext cx="5094399" cy="1631216"/>
          </a:xfrm>
          <a:prstGeom prst="rect">
            <a:avLst/>
          </a:prstGeom>
          <a:noFill/>
        </p:spPr>
        <p:txBody>
          <a:bodyPr wrap="square" rtlCol="0">
            <a:spAutoFit/>
          </a:bodyPr>
          <a:lstStyle/>
          <a:p>
            <a:r>
              <a:rPr lang="en-US" sz="2000" dirty="0"/>
              <a:t>Name : </a:t>
            </a:r>
            <a:r>
              <a:rPr lang="en-US" sz="2000" u="sng" dirty="0"/>
              <a:t>Tashik Moin Sheikh</a:t>
            </a:r>
          </a:p>
          <a:p>
            <a:r>
              <a:rPr lang="en-US" sz="2000" dirty="0"/>
              <a:t>University : </a:t>
            </a:r>
            <a:r>
              <a:rPr lang="en-US" sz="2000" u="sng" dirty="0"/>
              <a:t>National University Of Computer &amp; Emerging Sciences, FAST-Karachi</a:t>
            </a:r>
            <a:r>
              <a:rPr lang="en-US" sz="2000" dirty="0"/>
              <a:t>.</a:t>
            </a:r>
          </a:p>
          <a:p>
            <a:r>
              <a:rPr lang="en-US" sz="2000" dirty="0"/>
              <a:t>Email : </a:t>
            </a:r>
            <a:r>
              <a:rPr lang="en-US" sz="2000" dirty="0">
                <a:solidFill>
                  <a:srgbClr val="C00000"/>
                </a:solidFill>
                <a:hlinkClick r:id="rId7">
                  <a:extLst>
                    <a:ext uri="{A12FA001-AC4F-418D-AE19-62706E023703}">
                      <ahyp:hlinkClr xmlns:ahyp="http://schemas.microsoft.com/office/drawing/2018/hyperlinkcolor" val="tx"/>
                    </a:ext>
                  </a:extLst>
                </a:hlinkClick>
              </a:rPr>
              <a:t>TashikMoinSheikh@Gmail.Com</a:t>
            </a:r>
            <a:endParaRPr lang="en-US" sz="2000" dirty="0">
              <a:solidFill>
                <a:srgbClr val="C00000"/>
              </a:solidFill>
            </a:endParaRPr>
          </a:p>
          <a:p>
            <a:r>
              <a:rPr lang="en-US" sz="2000" dirty="0"/>
              <a:t>Mobile : </a:t>
            </a:r>
            <a:r>
              <a:rPr lang="en-US" sz="2000" u="sng" dirty="0"/>
              <a:t>+92 3000 212027</a:t>
            </a:r>
          </a:p>
        </p:txBody>
      </p:sp>
      <p:pic>
        <p:nvPicPr>
          <p:cNvPr id="11" name="Picture 10" descr="A picture containing food&#10;&#10;Description automatically generated">
            <a:extLst>
              <a:ext uri="{FF2B5EF4-FFF2-40B4-BE49-F238E27FC236}">
                <a16:creationId xmlns:a16="http://schemas.microsoft.com/office/drawing/2014/main" id="{61C88659-31FE-4F78-9F3E-F4C5F65521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39035" y="390082"/>
            <a:ext cx="1925878" cy="1925878"/>
          </a:xfrm>
          <a:prstGeom prst="rect">
            <a:avLst/>
          </a:prstGeom>
        </p:spPr>
      </p:pic>
    </p:spTree>
    <p:extLst>
      <p:ext uri="{BB962C8B-B14F-4D97-AF65-F5344CB8AC3E}">
        <p14:creationId xmlns:p14="http://schemas.microsoft.com/office/powerpoint/2010/main" val="313828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p:txBody>
          <a:bodyPr/>
          <a:lstStyle/>
          <a:p>
            <a:r>
              <a:rPr lang="en-US" u="sng" dirty="0"/>
              <a:t>GIT Installation</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r>
              <a:rPr lang="en-US" dirty="0"/>
              <a:t>Download Git from the link given below,</a:t>
            </a:r>
          </a:p>
          <a:p>
            <a:pPr marL="0" indent="0">
              <a:buNone/>
            </a:pPr>
            <a:r>
              <a:rPr lang="en-US" dirty="0"/>
              <a:t>            </a:t>
            </a:r>
            <a:r>
              <a:rPr lang="en-US" dirty="0">
                <a:hlinkClick r:id="rId2"/>
              </a:rPr>
              <a:t>https://git-scm.com/downloads</a:t>
            </a:r>
            <a:endParaRPr lang="en-US" dirty="0"/>
          </a:p>
          <a:p>
            <a:r>
              <a:rPr lang="en-US" dirty="0"/>
              <a:t>Install it with completely default settings.</a:t>
            </a:r>
          </a:p>
          <a:p>
            <a:r>
              <a:rPr lang="en-US" dirty="0"/>
              <a:t>You can use default editor used by git of your own choice.</a:t>
            </a:r>
          </a:p>
          <a:p>
            <a:pPr marL="0" indent="0">
              <a:buNone/>
            </a:pPr>
            <a:r>
              <a:rPr lang="en-US" dirty="0"/>
              <a:t>        </a:t>
            </a:r>
          </a:p>
        </p:txBody>
      </p:sp>
      <p:pic>
        <p:nvPicPr>
          <p:cNvPr id="5" name="Picture 4">
            <a:extLst>
              <a:ext uri="{FF2B5EF4-FFF2-40B4-BE49-F238E27FC236}">
                <a16:creationId xmlns:a16="http://schemas.microsoft.com/office/drawing/2014/main" id="{0225479D-1444-4F0D-9C9D-7ABCF9058853}"/>
              </a:ext>
            </a:extLst>
          </p:cNvPr>
          <p:cNvPicPr>
            <a:picLocks noChangeAspect="1"/>
          </p:cNvPicPr>
          <p:nvPr/>
        </p:nvPicPr>
        <p:blipFill>
          <a:blip r:embed="rId3"/>
          <a:stretch>
            <a:fillRect/>
          </a:stretch>
        </p:blipFill>
        <p:spPr>
          <a:xfrm>
            <a:off x="1505243" y="3355430"/>
            <a:ext cx="5514535" cy="3120185"/>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11" name="Picture 10" descr="A close up of a logo&#10;&#10;Description automatically generated">
            <a:extLst>
              <a:ext uri="{FF2B5EF4-FFF2-40B4-BE49-F238E27FC236}">
                <a16:creationId xmlns:a16="http://schemas.microsoft.com/office/drawing/2014/main" id="{9F17F00E-CEA1-481C-8B7A-B351265FF9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2186" y="198268"/>
            <a:ext cx="2340356" cy="2153822"/>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1769DA2-B5B0-48CA-B269-7347DDAB40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4232" y="2696193"/>
            <a:ext cx="2088310" cy="1186309"/>
          </a:xfrm>
          <a:prstGeom prst="rect">
            <a:avLst/>
          </a:prstGeom>
        </p:spPr>
      </p:pic>
    </p:spTree>
    <p:extLst>
      <p:ext uri="{BB962C8B-B14F-4D97-AF65-F5344CB8AC3E}">
        <p14:creationId xmlns:p14="http://schemas.microsoft.com/office/powerpoint/2010/main" val="3709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p:txBody>
          <a:bodyPr/>
          <a:lstStyle/>
          <a:p>
            <a:r>
              <a:rPr lang="en-US" u="sng" dirty="0"/>
              <a:t> Introduction to git bash</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47FA36A7-F5EE-424F-9D40-B23AA5ABB80B}"/>
              </a:ext>
            </a:extLst>
          </p:cNvPr>
          <p:cNvPicPr>
            <a:picLocks noChangeAspect="1"/>
          </p:cNvPicPr>
          <p:nvPr/>
        </p:nvPicPr>
        <p:blipFill>
          <a:blip r:embed="rId4"/>
          <a:stretch>
            <a:fillRect/>
          </a:stretch>
        </p:blipFill>
        <p:spPr>
          <a:xfrm>
            <a:off x="4161949" y="1638970"/>
            <a:ext cx="6023060" cy="3593590"/>
          </a:xfrm>
          <a:prstGeom prst="rect">
            <a:avLst/>
          </a:prstGeom>
        </p:spPr>
      </p:pic>
      <p:pic>
        <p:nvPicPr>
          <p:cNvPr id="6" name="Picture 5">
            <a:extLst>
              <a:ext uri="{FF2B5EF4-FFF2-40B4-BE49-F238E27FC236}">
                <a16:creationId xmlns:a16="http://schemas.microsoft.com/office/drawing/2014/main" id="{7713FDAD-7E59-45CC-9333-1C140178FB30}"/>
              </a:ext>
            </a:extLst>
          </p:cNvPr>
          <p:cNvPicPr>
            <a:picLocks noChangeAspect="1"/>
          </p:cNvPicPr>
          <p:nvPr/>
        </p:nvPicPr>
        <p:blipFill>
          <a:blip r:embed="rId5"/>
          <a:stretch>
            <a:fillRect/>
          </a:stretch>
        </p:blipFill>
        <p:spPr>
          <a:xfrm>
            <a:off x="1355827" y="1921774"/>
            <a:ext cx="2680099" cy="3186248"/>
          </a:xfrm>
          <a:prstGeom prst="rect">
            <a:avLst/>
          </a:prstGeom>
        </p:spPr>
      </p:pic>
      <p:sp>
        <p:nvSpPr>
          <p:cNvPr id="8" name="TextBox 7">
            <a:extLst>
              <a:ext uri="{FF2B5EF4-FFF2-40B4-BE49-F238E27FC236}">
                <a16:creationId xmlns:a16="http://schemas.microsoft.com/office/drawing/2014/main" id="{EFA85929-27B3-4B34-B844-1C19774FF532}"/>
              </a:ext>
            </a:extLst>
          </p:cNvPr>
          <p:cNvSpPr txBox="1"/>
          <p:nvPr/>
        </p:nvSpPr>
        <p:spPr>
          <a:xfrm>
            <a:off x="1004751" y="1389893"/>
            <a:ext cx="2994073" cy="646331"/>
          </a:xfrm>
          <a:prstGeom prst="rect">
            <a:avLst/>
          </a:prstGeom>
          <a:noFill/>
        </p:spPr>
        <p:txBody>
          <a:bodyPr wrap="square" rtlCol="0">
            <a:spAutoFit/>
          </a:bodyPr>
          <a:lstStyle/>
          <a:p>
            <a:r>
              <a:rPr lang="en-US" dirty="0"/>
              <a:t>- Right Click In Any Directory      &amp; Click “</a:t>
            </a:r>
            <a:r>
              <a:rPr lang="en-US" b="1" u="sng" dirty="0"/>
              <a:t>Git Bash Here</a:t>
            </a:r>
            <a:r>
              <a:rPr lang="en-US" dirty="0"/>
              <a:t>”</a:t>
            </a:r>
          </a:p>
        </p:txBody>
      </p:sp>
      <p:pic>
        <p:nvPicPr>
          <p:cNvPr id="10" name="Picture 9" descr="A picture containing drawing&#10;&#10;Description automatically generated">
            <a:extLst>
              <a:ext uri="{FF2B5EF4-FFF2-40B4-BE49-F238E27FC236}">
                <a16:creationId xmlns:a16="http://schemas.microsoft.com/office/drawing/2014/main" id="{05EA9EE3-7E94-4C45-805C-637328B6E4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967" y="5283161"/>
            <a:ext cx="2099127" cy="1192454"/>
          </a:xfrm>
          <a:prstGeom prst="rect">
            <a:avLst/>
          </a:prstGeom>
        </p:spPr>
      </p:pic>
    </p:spTree>
    <p:extLst>
      <p:ext uri="{BB962C8B-B14F-4D97-AF65-F5344CB8AC3E}">
        <p14:creationId xmlns:p14="http://schemas.microsoft.com/office/powerpoint/2010/main" val="282090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Introduction To GIT Commands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sp>
        <p:nvSpPr>
          <p:cNvPr id="13" name="TextBox 12">
            <a:extLst>
              <a:ext uri="{FF2B5EF4-FFF2-40B4-BE49-F238E27FC236}">
                <a16:creationId xmlns:a16="http://schemas.microsoft.com/office/drawing/2014/main" id="{082393D8-D15C-4346-AE73-6DC5AB2DAA44}"/>
              </a:ext>
            </a:extLst>
          </p:cNvPr>
          <p:cNvSpPr txBox="1"/>
          <p:nvPr/>
        </p:nvSpPr>
        <p:spPr>
          <a:xfrm>
            <a:off x="1102433" y="1683387"/>
            <a:ext cx="7175282" cy="923330"/>
          </a:xfrm>
          <a:prstGeom prst="rect">
            <a:avLst/>
          </a:prstGeom>
          <a:noFill/>
        </p:spPr>
        <p:txBody>
          <a:bodyPr wrap="square" rtlCol="0">
            <a:spAutoFit/>
          </a:bodyPr>
          <a:lstStyle/>
          <a:p>
            <a:r>
              <a:rPr lang="en-US" dirty="0"/>
              <a:t>- Click ‘</a:t>
            </a:r>
            <a:r>
              <a:rPr lang="en-US" b="1" u="sng" dirty="0"/>
              <a:t>view</a:t>
            </a:r>
            <a:r>
              <a:rPr lang="en-US" dirty="0"/>
              <a:t>’ option from the top of your folder settings &amp;</a:t>
            </a:r>
          </a:p>
          <a:p>
            <a:r>
              <a:rPr lang="en-US" dirty="0"/>
              <a:t>mark the ‘Hidden items’ option. This will let you see the hidden files inside your current directory.</a:t>
            </a:r>
          </a:p>
        </p:txBody>
      </p:sp>
      <p:pic>
        <p:nvPicPr>
          <p:cNvPr id="16" name="Picture 15">
            <a:extLst>
              <a:ext uri="{FF2B5EF4-FFF2-40B4-BE49-F238E27FC236}">
                <a16:creationId xmlns:a16="http://schemas.microsoft.com/office/drawing/2014/main" id="{60E59DCF-8657-4B0A-9249-0D22FA20FE6D}"/>
              </a:ext>
            </a:extLst>
          </p:cNvPr>
          <p:cNvPicPr>
            <a:picLocks noChangeAspect="1"/>
          </p:cNvPicPr>
          <p:nvPr/>
        </p:nvPicPr>
        <p:blipFill>
          <a:blip r:embed="rId4"/>
          <a:stretch>
            <a:fillRect/>
          </a:stretch>
        </p:blipFill>
        <p:spPr>
          <a:xfrm>
            <a:off x="1231902" y="3108963"/>
            <a:ext cx="8130215" cy="923331"/>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33C36F60-A8E7-4078-AF01-70338540F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186" y="5138502"/>
            <a:ext cx="2328587" cy="1433084"/>
          </a:xfrm>
          <a:prstGeom prst="rect">
            <a:avLst/>
          </a:prstGeom>
        </p:spPr>
      </p:pic>
    </p:spTree>
    <p:extLst>
      <p:ext uri="{BB962C8B-B14F-4D97-AF65-F5344CB8AC3E}">
        <p14:creationId xmlns:p14="http://schemas.microsoft.com/office/powerpoint/2010/main" val="169671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74542" y="155046"/>
            <a:ext cx="10178322" cy="1492132"/>
          </a:xfrm>
        </p:spPr>
        <p:txBody>
          <a:bodyPr/>
          <a:lstStyle/>
          <a:p>
            <a:r>
              <a:rPr lang="en-US" u="sng" dirty="0"/>
              <a:t> </a:t>
            </a:r>
            <a:r>
              <a:rPr lang="en-US" sz="4800" u="sng" dirty="0"/>
              <a:t>“git Status”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4ED453B8-BA65-4931-A482-1CF41B802E0D}"/>
              </a:ext>
            </a:extLst>
          </p:cNvPr>
          <p:cNvPicPr>
            <a:picLocks noChangeAspect="1"/>
          </p:cNvPicPr>
          <p:nvPr/>
        </p:nvPicPr>
        <p:blipFill>
          <a:blip r:embed="rId4"/>
          <a:stretch>
            <a:fillRect/>
          </a:stretch>
        </p:blipFill>
        <p:spPr>
          <a:xfrm>
            <a:off x="1527576" y="2322993"/>
            <a:ext cx="8249470" cy="3145114"/>
          </a:xfrm>
          <a:prstGeom prst="rect">
            <a:avLst/>
          </a:prstGeom>
        </p:spPr>
      </p:pic>
      <p:sp>
        <p:nvSpPr>
          <p:cNvPr id="5" name="TextBox 4">
            <a:extLst>
              <a:ext uri="{FF2B5EF4-FFF2-40B4-BE49-F238E27FC236}">
                <a16:creationId xmlns:a16="http://schemas.microsoft.com/office/drawing/2014/main" id="{4A1D9935-9764-48DF-A242-45998689E1C0}"/>
              </a:ext>
            </a:extLst>
          </p:cNvPr>
          <p:cNvSpPr txBox="1"/>
          <p:nvPr/>
        </p:nvSpPr>
        <p:spPr>
          <a:xfrm>
            <a:off x="971205" y="1025406"/>
            <a:ext cx="6810649" cy="923330"/>
          </a:xfrm>
          <a:prstGeom prst="rect">
            <a:avLst/>
          </a:prstGeom>
          <a:noFill/>
        </p:spPr>
        <p:txBody>
          <a:bodyPr wrap="square" rtlCol="0">
            <a:spAutoFit/>
          </a:bodyPr>
          <a:lstStyle/>
          <a:p>
            <a:r>
              <a:rPr lang="en-US" dirty="0"/>
              <a:t>The ‘</a:t>
            </a:r>
            <a:r>
              <a:rPr lang="en-US" u="sng" dirty="0"/>
              <a:t>git</a:t>
            </a:r>
            <a:r>
              <a:rPr lang="en-US" b="1" u="sng" dirty="0"/>
              <a:t> </a:t>
            </a:r>
            <a:r>
              <a:rPr lang="en-US" u="sng" dirty="0"/>
              <a:t>status</a:t>
            </a:r>
            <a:r>
              <a:rPr lang="en-US" dirty="0"/>
              <a:t>’ command shows the current status of your folder. Currently, we do not have any git repository that is why the </a:t>
            </a:r>
          </a:p>
          <a:p>
            <a:r>
              <a:rPr lang="en-US" dirty="0"/>
              <a:t>‘</a:t>
            </a:r>
            <a:r>
              <a:rPr lang="en-US" u="sng" dirty="0"/>
              <a:t>git status</a:t>
            </a:r>
            <a:r>
              <a:rPr lang="en-US" dirty="0"/>
              <a:t>’ command is showing “</a:t>
            </a:r>
            <a:r>
              <a:rPr lang="en-US" u="sng" dirty="0"/>
              <a:t>not a git repository</a:t>
            </a:r>
            <a:r>
              <a:rPr lang="en-US" dirty="0"/>
              <a:t>” error message.</a:t>
            </a:r>
          </a:p>
        </p:txBody>
      </p:sp>
      <p:pic>
        <p:nvPicPr>
          <p:cNvPr id="10" name="Picture 9" descr="A picture containing drawing&#10;&#10;Description automatically generated">
            <a:extLst>
              <a:ext uri="{FF2B5EF4-FFF2-40B4-BE49-F238E27FC236}">
                <a16:creationId xmlns:a16="http://schemas.microsoft.com/office/drawing/2014/main" id="{5BA0DD58-DA8B-4040-994E-5EEDF9340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51" y="5245257"/>
            <a:ext cx="2485810" cy="1299430"/>
          </a:xfrm>
          <a:prstGeom prst="rect">
            <a:avLst/>
          </a:prstGeom>
        </p:spPr>
      </p:pic>
    </p:spTree>
    <p:extLst>
      <p:ext uri="{BB962C8B-B14F-4D97-AF65-F5344CB8AC3E}">
        <p14:creationId xmlns:p14="http://schemas.microsoft.com/office/powerpoint/2010/main" val="116319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init”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972819" y="1275748"/>
            <a:ext cx="3877477" cy="4644994"/>
          </a:xfrm>
        </p:spPr>
        <p:txBody>
          <a:bodyPr>
            <a:normAutofit/>
          </a:bodyPr>
          <a:lstStyle/>
          <a:p>
            <a:pPr>
              <a:buFontTx/>
              <a:buChar char="-"/>
            </a:pPr>
            <a:r>
              <a:rPr lang="en-US" sz="1600" dirty="0"/>
              <a:t>The ‘</a:t>
            </a:r>
            <a:r>
              <a:rPr lang="en-US" sz="1600" u="sng" dirty="0"/>
              <a:t>git init</a:t>
            </a:r>
            <a:r>
              <a:rPr lang="en-US" sz="1600" dirty="0"/>
              <a:t>’ command creates and initializes a new repository inside your folder with the name provided.</a:t>
            </a:r>
          </a:p>
          <a:p>
            <a:pPr>
              <a:buFontTx/>
              <a:buChar char="-"/>
            </a:pPr>
            <a:r>
              <a:rPr lang="en-US" sz="1600" dirty="0"/>
              <a:t>It creates a ‘</a:t>
            </a:r>
            <a:r>
              <a:rPr lang="en-US" sz="1600" u="sng" dirty="0"/>
              <a:t>.git</a:t>
            </a:r>
            <a:r>
              <a:rPr lang="en-US" sz="1600" b="1" u="sng" dirty="0"/>
              <a:t>’</a:t>
            </a:r>
            <a:r>
              <a:rPr lang="en-US" sz="1600" dirty="0"/>
              <a:t> folder that by default is hidden but we can view this </a:t>
            </a:r>
            <a:r>
              <a:rPr lang="en-US" sz="1600" u="sng" dirty="0"/>
              <a:t>.git </a:t>
            </a:r>
            <a:r>
              <a:rPr lang="en-US" sz="1600" dirty="0"/>
              <a:t>folder by enabling ‘</a:t>
            </a:r>
            <a:r>
              <a:rPr lang="en-US" sz="1600" u="sng" dirty="0"/>
              <a:t>Hidden files</a:t>
            </a:r>
            <a:r>
              <a:rPr lang="en-US" sz="1600" dirty="0"/>
              <a:t>’ option from the view tab of our current directory.</a:t>
            </a:r>
          </a:p>
          <a:p>
            <a:pPr>
              <a:buFontTx/>
              <a:buChar char="-"/>
            </a:pPr>
            <a:r>
              <a:rPr lang="en-US" sz="1600" dirty="0"/>
              <a:t>If we use ‘</a:t>
            </a:r>
            <a:r>
              <a:rPr lang="en-US" sz="1600" u="sng" dirty="0"/>
              <a:t>git init &lt;repository name</a:t>
            </a:r>
            <a:r>
              <a:rPr lang="en-US" sz="1600" b="1" dirty="0"/>
              <a:t>&gt;</a:t>
            </a:r>
            <a:r>
              <a:rPr lang="en-US" sz="1600" dirty="0"/>
              <a:t>’  then it will create a new directory first with the repository name provided and then it will create a ‘</a:t>
            </a:r>
            <a:r>
              <a:rPr lang="en-US" sz="1600" u="sng" dirty="0"/>
              <a:t>.git</a:t>
            </a:r>
            <a:r>
              <a:rPr lang="en-US" sz="1600" dirty="0"/>
              <a:t>’ folder and initialize a new repository inside that folder.</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5" name="Picture 4">
            <a:extLst>
              <a:ext uri="{FF2B5EF4-FFF2-40B4-BE49-F238E27FC236}">
                <a16:creationId xmlns:a16="http://schemas.microsoft.com/office/drawing/2014/main" id="{3BEF3834-8D75-435C-B55C-436A4B4FB2F7}"/>
              </a:ext>
            </a:extLst>
          </p:cNvPr>
          <p:cNvPicPr>
            <a:picLocks noChangeAspect="1"/>
          </p:cNvPicPr>
          <p:nvPr/>
        </p:nvPicPr>
        <p:blipFill>
          <a:blip r:embed="rId4"/>
          <a:stretch>
            <a:fillRect/>
          </a:stretch>
        </p:blipFill>
        <p:spPr>
          <a:xfrm>
            <a:off x="1135673" y="5156118"/>
            <a:ext cx="5676900" cy="1590675"/>
          </a:xfrm>
          <a:prstGeom prst="rect">
            <a:avLst/>
          </a:prstGeom>
        </p:spPr>
      </p:pic>
      <p:pic>
        <p:nvPicPr>
          <p:cNvPr id="11" name="Picture 10">
            <a:extLst>
              <a:ext uri="{FF2B5EF4-FFF2-40B4-BE49-F238E27FC236}">
                <a16:creationId xmlns:a16="http://schemas.microsoft.com/office/drawing/2014/main" id="{D245BFF5-7879-4D4C-BDB5-EC9BBD307FF5}"/>
              </a:ext>
            </a:extLst>
          </p:cNvPr>
          <p:cNvPicPr>
            <a:picLocks noChangeAspect="1"/>
          </p:cNvPicPr>
          <p:nvPr/>
        </p:nvPicPr>
        <p:blipFill>
          <a:blip r:embed="rId5"/>
          <a:stretch>
            <a:fillRect/>
          </a:stretch>
        </p:blipFill>
        <p:spPr>
          <a:xfrm>
            <a:off x="4957928" y="1275748"/>
            <a:ext cx="6457950" cy="3254049"/>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2650BA82-E139-4BE7-9835-C83F44DF86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7808" y="48733"/>
            <a:ext cx="1712788" cy="972986"/>
          </a:xfrm>
          <a:prstGeom prst="rect">
            <a:avLst/>
          </a:prstGeom>
        </p:spPr>
      </p:pic>
    </p:spTree>
    <p:extLst>
      <p:ext uri="{BB962C8B-B14F-4D97-AF65-F5344CB8AC3E}">
        <p14:creationId xmlns:p14="http://schemas.microsoft.com/office/powerpoint/2010/main" val="1009413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3 stage git vcs architecture</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FD2D4790-1E2C-4993-B2D0-C575B0C59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2357" y="1345592"/>
            <a:ext cx="6794695" cy="3843626"/>
          </a:xfrm>
          <a:prstGeom prst="rect">
            <a:avLst/>
          </a:prstGeom>
        </p:spPr>
      </p:pic>
    </p:spTree>
    <p:extLst>
      <p:ext uri="{BB962C8B-B14F-4D97-AF65-F5344CB8AC3E}">
        <p14:creationId xmlns:p14="http://schemas.microsoft.com/office/powerpoint/2010/main" val="3543439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3 Stage git vcs architecture Cont</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59" y="5293063"/>
            <a:ext cx="2471743" cy="1389826"/>
          </a:xfrm>
          <a:prstGeom prst="rect">
            <a:avLst/>
          </a:prstGeom>
        </p:spPr>
      </p:pic>
      <p:pic>
        <p:nvPicPr>
          <p:cNvPr id="11" name="Picture 10" descr="A screenshot of a cell phone screen with text&#10;&#10;Description automatically generated">
            <a:extLst>
              <a:ext uri="{FF2B5EF4-FFF2-40B4-BE49-F238E27FC236}">
                <a16:creationId xmlns:a16="http://schemas.microsoft.com/office/drawing/2014/main" id="{7B5C4499-D81F-4626-8243-B71286D0E0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382" y="1544682"/>
            <a:ext cx="6896765" cy="3593591"/>
          </a:xfrm>
          <a:prstGeom prst="rect">
            <a:avLst/>
          </a:prstGeom>
        </p:spPr>
      </p:pic>
    </p:spTree>
    <p:extLst>
      <p:ext uri="{BB962C8B-B14F-4D97-AF65-F5344CB8AC3E}">
        <p14:creationId xmlns:p14="http://schemas.microsoft.com/office/powerpoint/2010/main" val="586944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3 Stage git vcs architecture with remote repository</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558" y="5468174"/>
            <a:ext cx="2471743" cy="1389826"/>
          </a:xfrm>
          <a:prstGeom prst="rect">
            <a:avLst/>
          </a:prstGeom>
        </p:spPr>
      </p:pic>
      <p:pic>
        <p:nvPicPr>
          <p:cNvPr id="10" name="Picture 9" descr="A screenshot of text&#10;&#10;Description automatically generated">
            <a:extLst>
              <a:ext uri="{FF2B5EF4-FFF2-40B4-BE49-F238E27FC236}">
                <a16:creationId xmlns:a16="http://schemas.microsoft.com/office/drawing/2014/main" id="{8A37498F-9987-4151-B08E-F891C0ECC4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2680" y="1966180"/>
            <a:ext cx="8613912" cy="3413347"/>
          </a:xfrm>
          <a:prstGeom prst="rect">
            <a:avLst/>
          </a:prstGeom>
        </p:spPr>
      </p:pic>
    </p:spTree>
    <p:extLst>
      <p:ext uri="{BB962C8B-B14F-4D97-AF65-F5344CB8AC3E}">
        <p14:creationId xmlns:p14="http://schemas.microsoft.com/office/powerpoint/2010/main" val="494843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Untracked files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5" name="Picture 4">
            <a:extLst>
              <a:ext uri="{FF2B5EF4-FFF2-40B4-BE49-F238E27FC236}">
                <a16:creationId xmlns:a16="http://schemas.microsoft.com/office/drawing/2014/main" id="{13188EA8-39E2-436A-B784-B0361D520C0F}"/>
              </a:ext>
            </a:extLst>
          </p:cNvPr>
          <p:cNvPicPr>
            <a:picLocks noChangeAspect="1"/>
          </p:cNvPicPr>
          <p:nvPr/>
        </p:nvPicPr>
        <p:blipFill>
          <a:blip r:embed="rId4"/>
          <a:stretch>
            <a:fillRect/>
          </a:stretch>
        </p:blipFill>
        <p:spPr>
          <a:xfrm>
            <a:off x="5623537" y="1488590"/>
            <a:ext cx="5703276" cy="3146055"/>
          </a:xfrm>
          <a:prstGeom prst="rect">
            <a:avLst/>
          </a:prstGeom>
        </p:spPr>
      </p:pic>
      <p:sp>
        <p:nvSpPr>
          <p:cNvPr id="8" name="TextBox 7">
            <a:extLst>
              <a:ext uri="{FF2B5EF4-FFF2-40B4-BE49-F238E27FC236}">
                <a16:creationId xmlns:a16="http://schemas.microsoft.com/office/drawing/2014/main" id="{10584824-3FE5-4795-B0DA-B4174C71FA71}"/>
              </a:ext>
            </a:extLst>
          </p:cNvPr>
          <p:cNvSpPr txBox="1"/>
          <p:nvPr/>
        </p:nvSpPr>
        <p:spPr>
          <a:xfrm>
            <a:off x="1011517" y="2138287"/>
            <a:ext cx="4475046" cy="923330"/>
          </a:xfrm>
          <a:prstGeom prst="rect">
            <a:avLst/>
          </a:prstGeom>
          <a:noFill/>
        </p:spPr>
        <p:txBody>
          <a:bodyPr wrap="square" rtlCol="0">
            <a:spAutoFit/>
          </a:bodyPr>
          <a:lstStyle/>
          <a:p>
            <a:r>
              <a:rPr lang="en-US" dirty="0"/>
              <a:t>- By default when we create a new repository, all the files/folder inside our repository are </a:t>
            </a:r>
            <a:r>
              <a:rPr lang="en-US" b="1" dirty="0"/>
              <a:t>“</a:t>
            </a:r>
            <a:r>
              <a:rPr lang="en-US" b="1" u="sng" dirty="0"/>
              <a:t>untracked files/folders</a:t>
            </a:r>
            <a:r>
              <a:rPr lang="en-US" b="1" dirty="0"/>
              <a:t>”</a:t>
            </a:r>
          </a:p>
        </p:txBody>
      </p:sp>
      <p:pic>
        <p:nvPicPr>
          <p:cNvPr id="10" name="Picture 9" descr="A picture containing drawing&#10;&#10;Description automatically generated">
            <a:extLst>
              <a:ext uri="{FF2B5EF4-FFF2-40B4-BE49-F238E27FC236}">
                <a16:creationId xmlns:a16="http://schemas.microsoft.com/office/drawing/2014/main" id="{C77ABB8B-37A9-4F9B-A2BA-7E7F0700D5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517" y="4980468"/>
            <a:ext cx="2868679" cy="1629614"/>
          </a:xfrm>
          <a:prstGeom prst="rect">
            <a:avLst/>
          </a:prstGeom>
        </p:spPr>
      </p:pic>
    </p:spTree>
    <p:extLst>
      <p:ext uri="{BB962C8B-B14F-4D97-AF65-F5344CB8AC3E}">
        <p14:creationId xmlns:p14="http://schemas.microsoft.com/office/powerpoint/2010/main" val="306540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88263" y="94253"/>
            <a:ext cx="10178322" cy="1492132"/>
          </a:xfrm>
        </p:spPr>
        <p:txBody>
          <a:bodyPr/>
          <a:lstStyle/>
          <a:p>
            <a:r>
              <a:rPr lang="en-US" u="sng" dirty="0"/>
              <a:t> </a:t>
            </a:r>
            <a:r>
              <a:rPr lang="en-US" sz="4800" u="sng" dirty="0"/>
              <a:t>“git add”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67051" y="1419489"/>
            <a:ext cx="4122181" cy="5193787"/>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A1D4868B-4F54-4FE6-8EB0-93F428DED197}"/>
              </a:ext>
            </a:extLst>
          </p:cNvPr>
          <p:cNvPicPr>
            <a:picLocks noChangeAspect="1"/>
          </p:cNvPicPr>
          <p:nvPr/>
        </p:nvPicPr>
        <p:blipFill>
          <a:blip r:embed="rId4"/>
          <a:stretch>
            <a:fillRect/>
          </a:stretch>
        </p:blipFill>
        <p:spPr>
          <a:xfrm>
            <a:off x="5573079" y="1196160"/>
            <a:ext cx="6029325" cy="3034446"/>
          </a:xfrm>
          <a:prstGeom prst="rect">
            <a:avLst/>
          </a:prstGeom>
        </p:spPr>
      </p:pic>
      <p:sp>
        <p:nvSpPr>
          <p:cNvPr id="5" name="TextBox 4">
            <a:extLst>
              <a:ext uri="{FF2B5EF4-FFF2-40B4-BE49-F238E27FC236}">
                <a16:creationId xmlns:a16="http://schemas.microsoft.com/office/drawing/2014/main" id="{B249D709-D4EF-43DB-AC78-1FBDDC6B4ADE}"/>
              </a:ext>
            </a:extLst>
          </p:cNvPr>
          <p:cNvSpPr txBox="1"/>
          <p:nvPr/>
        </p:nvSpPr>
        <p:spPr>
          <a:xfrm>
            <a:off x="989446" y="897151"/>
            <a:ext cx="4195618" cy="5909310"/>
          </a:xfrm>
          <a:prstGeom prst="rect">
            <a:avLst/>
          </a:prstGeom>
          <a:noFill/>
        </p:spPr>
        <p:txBody>
          <a:bodyPr wrap="square" rtlCol="0">
            <a:spAutoFit/>
          </a:bodyPr>
          <a:lstStyle/>
          <a:p>
            <a:r>
              <a:rPr lang="en-US" dirty="0"/>
              <a:t>- In order to start tracking files inside</a:t>
            </a:r>
          </a:p>
          <a:p>
            <a:r>
              <a:rPr lang="en-US" dirty="0"/>
              <a:t>our repository, we use</a:t>
            </a:r>
          </a:p>
          <a:p>
            <a:r>
              <a:rPr lang="en-US" dirty="0"/>
              <a:t>‘</a:t>
            </a:r>
            <a:r>
              <a:rPr lang="en-US" u="sng" dirty="0"/>
              <a:t>git add &lt;file/folder  name&gt;</a:t>
            </a:r>
            <a:r>
              <a:rPr lang="en-US" dirty="0"/>
              <a:t>’.</a:t>
            </a:r>
          </a:p>
          <a:p>
            <a:endParaRPr lang="en-US" b="1" dirty="0"/>
          </a:p>
          <a:p>
            <a:r>
              <a:rPr lang="en-US" dirty="0"/>
              <a:t>- If we want to track/send all the files</a:t>
            </a:r>
          </a:p>
          <a:p>
            <a:r>
              <a:rPr lang="en-US" dirty="0"/>
              <a:t>To the staging area inside our repository, we use,</a:t>
            </a:r>
          </a:p>
          <a:p>
            <a:r>
              <a:rPr lang="en-US" dirty="0"/>
              <a:t>                   ‘</a:t>
            </a:r>
            <a:r>
              <a:rPr lang="en-US" u="sng" dirty="0"/>
              <a:t>git add .  </a:t>
            </a:r>
            <a:r>
              <a:rPr lang="en-US" dirty="0"/>
              <a:t>’.</a:t>
            </a:r>
          </a:p>
          <a:p>
            <a:r>
              <a:rPr lang="en-US" dirty="0"/>
              <a:t>                        OR</a:t>
            </a:r>
          </a:p>
          <a:p>
            <a:r>
              <a:rPr lang="en-US" dirty="0"/>
              <a:t>                  </a:t>
            </a:r>
            <a:r>
              <a:rPr lang="en-US" u="sng" dirty="0"/>
              <a:t>‘git add --a’.</a:t>
            </a:r>
            <a:endParaRPr lang="en-US" dirty="0"/>
          </a:p>
          <a:p>
            <a:r>
              <a:rPr lang="en-US" dirty="0"/>
              <a:t>- If we want to add some specific file that</a:t>
            </a:r>
          </a:p>
          <a:p>
            <a:r>
              <a:rPr lang="en-US" dirty="0"/>
              <a:t>has some specific extension to our staging area, then we use following version of git add,</a:t>
            </a:r>
          </a:p>
          <a:p>
            <a:r>
              <a:rPr lang="en-US" u="sng" dirty="0"/>
              <a:t>‘git add *.cpp’. </a:t>
            </a:r>
          </a:p>
          <a:p>
            <a:r>
              <a:rPr lang="en-US" dirty="0"/>
              <a:t>// it will only send all the files having extension .cpp to the staging area.</a:t>
            </a:r>
          </a:p>
          <a:p>
            <a:r>
              <a:rPr lang="en-US" dirty="0"/>
              <a:t>   </a:t>
            </a:r>
          </a:p>
          <a:p>
            <a:r>
              <a:rPr lang="en-US" dirty="0"/>
              <a:t>- Through this command, we can start tracking our files/folders and we can put them inside the ‘</a:t>
            </a:r>
            <a:r>
              <a:rPr lang="en-US" u="sng" dirty="0"/>
              <a:t>Staging Area’</a:t>
            </a:r>
            <a:r>
              <a:rPr lang="en-US" dirty="0"/>
              <a:t>.</a:t>
            </a:r>
          </a:p>
        </p:txBody>
      </p:sp>
      <p:pic>
        <p:nvPicPr>
          <p:cNvPr id="8" name="Picture 7" descr="A picture containing drawing&#10;&#10;Description automatically generated">
            <a:extLst>
              <a:ext uri="{FF2B5EF4-FFF2-40B4-BE49-F238E27FC236}">
                <a16:creationId xmlns:a16="http://schemas.microsoft.com/office/drawing/2014/main" id="{90894DF2-8B89-47AA-A835-DEC7B142AF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1087" y="5287845"/>
            <a:ext cx="2161792" cy="1228052"/>
          </a:xfrm>
          <a:prstGeom prst="rect">
            <a:avLst/>
          </a:prstGeom>
        </p:spPr>
      </p:pic>
    </p:spTree>
    <p:extLst>
      <p:ext uri="{BB962C8B-B14F-4D97-AF65-F5344CB8AC3E}">
        <p14:creationId xmlns:p14="http://schemas.microsoft.com/office/powerpoint/2010/main" val="69629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253E-A568-4336-99FA-6DADB50B5BBB}"/>
              </a:ext>
            </a:extLst>
          </p:cNvPr>
          <p:cNvSpPr>
            <a:spLocks noGrp="1"/>
          </p:cNvSpPr>
          <p:nvPr>
            <p:ph type="title"/>
          </p:nvPr>
        </p:nvSpPr>
        <p:spPr/>
        <p:txBody>
          <a:bodyPr/>
          <a:lstStyle/>
          <a:p>
            <a:r>
              <a:rPr lang="en-US" u="sng" dirty="0"/>
              <a:t>Version Controlling ?</a:t>
            </a:r>
          </a:p>
        </p:txBody>
      </p:sp>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1251678" y="1444487"/>
            <a:ext cx="10178322" cy="4435105"/>
          </a:xfrm>
        </p:spPr>
        <p:txBody>
          <a:bodyPr/>
          <a:lstStyle/>
          <a:p>
            <a:pPr marL="0" indent="0">
              <a:buNone/>
            </a:pPr>
            <a:r>
              <a:rPr lang="en-US" dirty="0"/>
              <a:t>A version control system allows users to keep track of the changes in software development projects and enable them to collaborate on those projects. Using it, the developers can work together on code and separate their tasks through branches. </a:t>
            </a:r>
          </a:p>
          <a:p>
            <a:pPr marL="0" indent="0">
              <a:buNone/>
            </a:pPr>
            <a:r>
              <a:rPr lang="en-US" dirty="0"/>
              <a:t>Examples :   GIT, CVS, SVN, Bitkeeper  etc.</a:t>
            </a:r>
          </a:p>
        </p:txBody>
      </p:sp>
      <p:pic>
        <p:nvPicPr>
          <p:cNvPr id="7" name="Picture 6" descr="A picture containing drawing&#10;&#10;Description automatically generated">
            <a:extLst>
              <a:ext uri="{FF2B5EF4-FFF2-40B4-BE49-F238E27FC236}">
                <a16:creationId xmlns:a16="http://schemas.microsoft.com/office/drawing/2014/main" id="{3BAC9FBC-6A52-405A-B419-40A4FE6EF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3376" y="5159089"/>
            <a:ext cx="1561514" cy="1442481"/>
          </a:xfrm>
          <a:prstGeom prst="rect">
            <a:avLst/>
          </a:prstGeom>
        </p:spPr>
      </p:pic>
      <p:pic>
        <p:nvPicPr>
          <p:cNvPr id="9" name="Picture 8" descr="A close up of a map&#10;&#10;Description automatically generated">
            <a:extLst>
              <a:ext uri="{FF2B5EF4-FFF2-40B4-BE49-F238E27FC236}">
                <a16:creationId xmlns:a16="http://schemas.microsoft.com/office/drawing/2014/main" id="{43E61D0A-551A-49C8-BD79-211D93F2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069" y="2274574"/>
            <a:ext cx="3723249" cy="279243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2684CCC-521C-4FF2-91F0-236DDD81C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973" y="2936619"/>
            <a:ext cx="5991370" cy="3749365"/>
          </a:xfrm>
          <a:prstGeom prst="rect">
            <a:avLst/>
          </a:prstGeom>
        </p:spPr>
      </p:pic>
      <p:pic>
        <p:nvPicPr>
          <p:cNvPr id="13" name="Picture 12">
            <a:extLst>
              <a:ext uri="{FF2B5EF4-FFF2-40B4-BE49-F238E27FC236}">
                <a16:creationId xmlns:a16="http://schemas.microsoft.com/office/drawing/2014/main" id="{92D1628A-6686-4395-BBBD-5235BEE6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3026" y="5159089"/>
            <a:ext cx="1597667" cy="1597667"/>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0415C67C-7C24-4D5B-8CC2-0CD1296E2D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0067" y="9879"/>
            <a:ext cx="1608131" cy="913533"/>
          </a:xfrm>
          <a:prstGeom prst="rect">
            <a:avLst/>
          </a:prstGeom>
        </p:spPr>
      </p:pic>
    </p:spTree>
    <p:extLst>
      <p:ext uri="{BB962C8B-B14F-4D97-AF65-F5344CB8AC3E}">
        <p14:creationId xmlns:p14="http://schemas.microsoft.com/office/powerpoint/2010/main" val="33540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Configuring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871A7419-1C37-4FA6-B62A-68A2983DBF66}"/>
              </a:ext>
            </a:extLst>
          </p:cNvPr>
          <p:cNvPicPr>
            <a:picLocks noChangeAspect="1"/>
          </p:cNvPicPr>
          <p:nvPr/>
        </p:nvPicPr>
        <p:blipFill>
          <a:blip r:embed="rId4"/>
          <a:stretch>
            <a:fillRect/>
          </a:stretch>
        </p:blipFill>
        <p:spPr>
          <a:xfrm>
            <a:off x="5654330" y="1430913"/>
            <a:ext cx="6065251" cy="2797498"/>
          </a:xfrm>
          <a:prstGeom prst="rect">
            <a:avLst/>
          </a:prstGeom>
        </p:spPr>
      </p:pic>
      <p:sp>
        <p:nvSpPr>
          <p:cNvPr id="5" name="TextBox 4">
            <a:extLst>
              <a:ext uri="{FF2B5EF4-FFF2-40B4-BE49-F238E27FC236}">
                <a16:creationId xmlns:a16="http://schemas.microsoft.com/office/drawing/2014/main" id="{77361649-49BF-4979-A443-BE431EE1CDFB}"/>
              </a:ext>
            </a:extLst>
          </p:cNvPr>
          <p:cNvSpPr txBox="1"/>
          <p:nvPr/>
        </p:nvSpPr>
        <p:spPr>
          <a:xfrm>
            <a:off x="865188" y="1550504"/>
            <a:ext cx="4660969" cy="3790122"/>
          </a:xfrm>
          <a:prstGeom prst="rect">
            <a:avLst/>
          </a:prstGeom>
          <a:noFill/>
        </p:spPr>
        <p:txBody>
          <a:bodyPr wrap="square" rtlCol="0">
            <a:spAutoFit/>
          </a:bodyPr>
          <a:lstStyle/>
          <a:p>
            <a:pPr marL="285750" indent="-285750">
              <a:buFontTx/>
              <a:buChar char="-"/>
            </a:pPr>
            <a:r>
              <a:rPr lang="en-US" dirty="0"/>
              <a:t>Git will not allow you to commit without configuring your details because it has to maintain the history and the commits by name &amp; email address to show what was committed and by whom. </a:t>
            </a:r>
          </a:p>
          <a:p>
            <a:endParaRPr lang="en-US" dirty="0"/>
          </a:p>
          <a:p>
            <a:endParaRPr lang="en-US" dirty="0"/>
          </a:p>
          <a:p>
            <a:pPr marL="285750" indent="-285750">
              <a:buFontTx/>
              <a:buChar char="-"/>
            </a:pPr>
            <a:r>
              <a:rPr lang="en-US" dirty="0"/>
              <a:t>Please configure yourself by using</a:t>
            </a:r>
          </a:p>
          <a:p>
            <a:r>
              <a:rPr lang="en-US" dirty="0"/>
              <a:t>    following commands to commit any changes,</a:t>
            </a:r>
          </a:p>
          <a:p>
            <a:pPr marL="285750" indent="-285750">
              <a:buFont typeface="Wingdings" panose="05000000000000000000" pitchFamily="2" charset="2"/>
              <a:buChar char="Ø"/>
            </a:pPr>
            <a:r>
              <a:rPr lang="en-US" dirty="0"/>
              <a:t>git config --global user.email  “&lt;YourEmail&gt;”</a:t>
            </a:r>
          </a:p>
          <a:p>
            <a:pPr marL="285750" indent="-285750">
              <a:buFont typeface="Wingdings" panose="05000000000000000000" pitchFamily="2" charset="2"/>
              <a:buChar char="Ø"/>
            </a:pPr>
            <a:r>
              <a:rPr lang="en-US" dirty="0"/>
              <a:t>git config --global user.name  “&lt;YourName&gt;”</a:t>
            </a:r>
          </a:p>
          <a:p>
            <a:pPr marL="285750" indent="-285750">
              <a:buFont typeface="Wingdings" panose="05000000000000000000" pitchFamily="2" charset="2"/>
              <a:buChar char="Ø"/>
            </a:pPr>
            <a:endParaRPr lang="en-US" dirty="0"/>
          </a:p>
          <a:p>
            <a:pPr marL="285750" indent="-285750">
              <a:buFontTx/>
              <a:buChar char="-"/>
            </a:pPr>
            <a:endParaRPr lang="en-US" dirty="0"/>
          </a:p>
        </p:txBody>
      </p:sp>
      <p:pic>
        <p:nvPicPr>
          <p:cNvPr id="8" name="Picture 7" descr="A picture containing drawing&#10;&#10;Description automatically generated">
            <a:extLst>
              <a:ext uri="{FF2B5EF4-FFF2-40B4-BE49-F238E27FC236}">
                <a16:creationId xmlns:a16="http://schemas.microsoft.com/office/drawing/2014/main" id="{57561932-2728-4C84-8702-D26849CF1D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9136" y="5144095"/>
            <a:ext cx="2868679" cy="1629614"/>
          </a:xfrm>
          <a:prstGeom prst="rect">
            <a:avLst/>
          </a:prstGeom>
        </p:spPr>
      </p:pic>
    </p:spTree>
    <p:extLst>
      <p:ext uri="{BB962C8B-B14F-4D97-AF65-F5344CB8AC3E}">
        <p14:creationId xmlns:p14="http://schemas.microsoft.com/office/powerpoint/2010/main" val="360664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commit”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73E5BA97-3BB6-40FA-8F4E-C48414EDBBBB}"/>
              </a:ext>
            </a:extLst>
          </p:cNvPr>
          <p:cNvPicPr>
            <a:picLocks noChangeAspect="1"/>
          </p:cNvPicPr>
          <p:nvPr/>
        </p:nvPicPr>
        <p:blipFill>
          <a:blip r:embed="rId4"/>
          <a:stretch>
            <a:fillRect/>
          </a:stretch>
        </p:blipFill>
        <p:spPr>
          <a:xfrm>
            <a:off x="5576095" y="1214271"/>
            <a:ext cx="6023293" cy="3522551"/>
          </a:xfrm>
          <a:prstGeom prst="rect">
            <a:avLst/>
          </a:prstGeom>
        </p:spPr>
      </p:pic>
      <p:sp>
        <p:nvSpPr>
          <p:cNvPr id="5" name="TextBox 4">
            <a:extLst>
              <a:ext uri="{FF2B5EF4-FFF2-40B4-BE49-F238E27FC236}">
                <a16:creationId xmlns:a16="http://schemas.microsoft.com/office/drawing/2014/main" id="{54718594-653F-4638-8DA5-5918FF99425C}"/>
              </a:ext>
            </a:extLst>
          </p:cNvPr>
          <p:cNvSpPr txBox="1"/>
          <p:nvPr/>
        </p:nvSpPr>
        <p:spPr>
          <a:xfrm>
            <a:off x="980661" y="1214271"/>
            <a:ext cx="4595434" cy="5355312"/>
          </a:xfrm>
          <a:prstGeom prst="rect">
            <a:avLst/>
          </a:prstGeom>
          <a:noFill/>
        </p:spPr>
        <p:txBody>
          <a:bodyPr wrap="square" rtlCol="0">
            <a:spAutoFit/>
          </a:bodyPr>
          <a:lstStyle/>
          <a:p>
            <a:pPr marL="285750" indent="-285750">
              <a:buFontTx/>
              <a:buChar char="-"/>
            </a:pPr>
            <a:r>
              <a:rPr lang="en-US" dirty="0"/>
              <a:t>git commit –m “&lt;Any commit message&gt;”</a:t>
            </a:r>
          </a:p>
          <a:p>
            <a:r>
              <a:rPr lang="en-US" dirty="0"/>
              <a:t>this command will commit all the files that are currently inside your staging area with a message provided.</a:t>
            </a:r>
          </a:p>
          <a:p>
            <a:endParaRPr lang="en-US" dirty="0"/>
          </a:p>
          <a:p>
            <a:r>
              <a:rPr lang="en-US" dirty="0"/>
              <a:t>For example,</a:t>
            </a:r>
          </a:p>
          <a:p>
            <a:r>
              <a:rPr lang="en-US" dirty="0"/>
              <a:t>“git commit –m “Bug Fixed”</a:t>
            </a:r>
          </a:p>
          <a:p>
            <a:endParaRPr lang="en-US" dirty="0"/>
          </a:p>
          <a:p>
            <a:pPr marL="285750" indent="-285750">
              <a:buFontTx/>
              <a:buChar char="-"/>
            </a:pPr>
            <a:r>
              <a:rPr lang="en-US" dirty="0"/>
              <a:t>git commit –a –m “&lt;Any commit message&gt;”</a:t>
            </a:r>
          </a:p>
          <a:p>
            <a:r>
              <a:rPr lang="en-US" dirty="0"/>
              <a:t>By using this command, you can directly commit your files without using git add command. This will first add all your files inside the staging area and then commit those files.</a:t>
            </a:r>
          </a:p>
          <a:p>
            <a:endParaRPr lang="en-US" dirty="0"/>
          </a:p>
          <a:p>
            <a:r>
              <a:rPr lang="en-US" dirty="0"/>
              <a:t>For example,</a:t>
            </a:r>
          </a:p>
          <a:p>
            <a:r>
              <a:rPr lang="en-US" dirty="0"/>
              <a:t>“git commit -a –m “Bug Fixed”</a:t>
            </a:r>
          </a:p>
          <a:p>
            <a:endParaRPr lang="en-US" dirty="0"/>
          </a:p>
          <a:p>
            <a:endParaRPr lang="en-US" dirty="0"/>
          </a:p>
          <a:p>
            <a:endParaRPr lang="en-US" dirty="0"/>
          </a:p>
        </p:txBody>
      </p:sp>
      <p:pic>
        <p:nvPicPr>
          <p:cNvPr id="8" name="Picture 7" descr="A picture containing drawing&#10;&#10;Description automatically generated">
            <a:extLst>
              <a:ext uri="{FF2B5EF4-FFF2-40B4-BE49-F238E27FC236}">
                <a16:creationId xmlns:a16="http://schemas.microsoft.com/office/drawing/2014/main" id="{0D453576-F6E0-4822-9238-C7A4024E82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478" y="5302630"/>
            <a:ext cx="2105983" cy="1196348"/>
          </a:xfrm>
          <a:prstGeom prst="rect">
            <a:avLst/>
          </a:prstGeom>
        </p:spPr>
      </p:pic>
    </p:spTree>
    <p:extLst>
      <p:ext uri="{BB962C8B-B14F-4D97-AF65-F5344CB8AC3E}">
        <p14:creationId xmlns:p14="http://schemas.microsoft.com/office/powerpoint/2010/main" val="1209392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1139136" y="227969"/>
            <a:ext cx="10178322" cy="1492132"/>
          </a:xfrm>
        </p:spPr>
        <p:txBody>
          <a:bodyPr/>
          <a:lstStyle/>
          <a:p>
            <a:r>
              <a:rPr lang="en-US" u="sng" dirty="0"/>
              <a:t> </a:t>
            </a:r>
            <a:r>
              <a:rPr lang="en-US" sz="4800" u="sng" dirty="0"/>
              <a:t>“git log”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3402381" cy="4494072"/>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sp>
        <p:nvSpPr>
          <p:cNvPr id="4" name="TextBox 3">
            <a:extLst>
              <a:ext uri="{FF2B5EF4-FFF2-40B4-BE49-F238E27FC236}">
                <a16:creationId xmlns:a16="http://schemas.microsoft.com/office/drawing/2014/main" id="{209CF3FA-F1BE-4F2D-999D-FC7C4442D6C1}"/>
              </a:ext>
            </a:extLst>
          </p:cNvPr>
          <p:cNvSpPr txBox="1"/>
          <p:nvPr/>
        </p:nvSpPr>
        <p:spPr>
          <a:xfrm>
            <a:off x="1139136" y="1312364"/>
            <a:ext cx="5006018" cy="3139321"/>
          </a:xfrm>
          <a:prstGeom prst="rect">
            <a:avLst/>
          </a:prstGeom>
          <a:noFill/>
        </p:spPr>
        <p:txBody>
          <a:bodyPr wrap="square" rtlCol="0">
            <a:spAutoFit/>
          </a:bodyPr>
          <a:lstStyle/>
          <a:p>
            <a:pPr marL="285750" indent="-285750">
              <a:buFontTx/>
              <a:buChar char="-"/>
            </a:pPr>
            <a:r>
              <a:rPr lang="en-US" dirty="0"/>
              <a:t>Git log command is used to show all the</a:t>
            </a:r>
          </a:p>
          <a:p>
            <a:r>
              <a:rPr lang="en-US" dirty="0"/>
              <a:t> commits made till now. It shows the commit message, author’s name &amp; email who has committed the change and the date/time in which the change was committed.</a:t>
            </a:r>
          </a:p>
          <a:p>
            <a:pPr marL="285750" indent="-285750">
              <a:buFontTx/>
              <a:buChar char="-"/>
            </a:pPr>
            <a:endParaRPr lang="en-US" dirty="0"/>
          </a:p>
          <a:p>
            <a:pPr marL="285750" indent="-285750">
              <a:buFontTx/>
              <a:buChar char="-"/>
            </a:pPr>
            <a:r>
              <a:rPr lang="en-US" dirty="0"/>
              <a:t>It also shows a 40 characters long</a:t>
            </a:r>
          </a:p>
          <a:p>
            <a:r>
              <a:rPr lang="en-US" dirty="0"/>
              <a:t>hexadecimal format SHA-1 hash code of the commit. This SHA-1 hash code is used for git data integrity purpose.</a:t>
            </a:r>
          </a:p>
          <a:p>
            <a:pPr marL="285750" indent="-285750">
              <a:buFontTx/>
              <a:buChar char="-"/>
            </a:pPr>
            <a:endParaRPr lang="en-US" dirty="0"/>
          </a:p>
        </p:txBody>
      </p:sp>
      <p:pic>
        <p:nvPicPr>
          <p:cNvPr id="5" name="Picture 4">
            <a:extLst>
              <a:ext uri="{FF2B5EF4-FFF2-40B4-BE49-F238E27FC236}">
                <a16:creationId xmlns:a16="http://schemas.microsoft.com/office/drawing/2014/main" id="{A64D948B-5290-4117-91CF-6C987B200EA0}"/>
              </a:ext>
            </a:extLst>
          </p:cNvPr>
          <p:cNvPicPr>
            <a:picLocks noChangeAspect="1"/>
          </p:cNvPicPr>
          <p:nvPr/>
        </p:nvPicPr>
        <p:blipFill>
          <a:blip r:embed="rId4"/>
          <a:stretch>
            <a:fillRect/>
          </a:stretch>
        </p:blipFill>
        <p:spPr>
          <a:xfrm>
            <a:off x="6308143" y="1389893"/>
            <a:ext cx="5553916" cy="306251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E1C2F4D6-4C8B-4DED-9EA3-648E6171FD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090" y="4950917"/>
            <a:ext cx="2868679" cy="1629614"/>
          </a:xfrm>
          <a:prstGeom prst="rect">
            <a:avLst/>
          </a:prstGeom>
        </p:spPr>
      </p:pic>
    </p:spTree>
    <p:extLst>
      <p:ext uri="{BB962C8B-B14F-4D97-AF65-F5344CB8AC3E}">
        <p14:creationId xmlns:p14="http://schemas.microsoft.com/office/powerpoint/2010/main" val="3825919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show”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9867" y="1131467"/>
            <a:ext cx="4121976" cy="3593591"/>
          </a:xfrm>
        </p:spPr>
        <p:txBody>
          <a:bodyPr>
            <a:normAutofit/>
          </a:bodyPr>
          <a:lstStyle/>
          <a:p>
            <a:pPr marL="0" indent="0">
              <a:buNone/>
            </a:pPr>
            <a:r>
              <a:rPr lang="en-US" dirty="0"/>
              <a:t>    - The git show command is used to see the details of any specific commit. We provide it first 4 characters of the SHA – 1 hash code of any commit and it will display all the details &amp; the changes made by this commit.</a:t>
            </a:r>
          </a:p>
          <a:p>
            <a:pPr marL="0" indent="0">
              <a:buNone/>
            </a:pPr>
            <a:r>
              <a:rPr lang="en-US" dirty="0"/>
              <a:t>For example,</a:t>
            </a:r>
          </a:p>
          <a:p>
            <a:pPr marL="0" indent="0">
              <a:buNone/>
            </a:pPr>
            <a:r>
              <a:rPr lang="en-US" dirty="0"/>
              <a:t>git show &lt;First 4 characters of SHA-1 hash code of the commit&gt;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181599"/>
            <a:ext cx="2088310" cy="162486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543542"/>
            <a:ext cx="1874516" cy="1314457"/>
          </a:xfrm>
          <a:prstGeom prst="rect">
            <a:avLst/>
          </a:prstGeom>
        </p:spPr>
      </p:pic>
      <p:pic>
        <p:nvPicPr>
          <p:cNvPr id="5" name="Picture 4">
            <a:extLst>
              <a:ext uri="{FF2B5EF4-FFF2-40B4-BE49-F238E27FC236}">
                <a16:creationId xmlns:a16="http://schemas.microsoft.com/office/drawing/2014/main" id="{8D955F28-FF91-4CD6-A6F5-1EBD66B29509}"/>
              </a:ext>
            </a:extLst>
          </p:cNvPr>
          <p:cNvPicPr>
            <a:picLocks noChangeAspect="1"/>
          </p:cNvPicPr>
          <p:nvPr/>
        </p:nvPicPr>
        <p:blipFill>
          <a:blip r:embed="rId4"/>
          <a:stretch>
            <a:fillRect/>
          </a:stretch>
        </p:blipFill>
        <p:spPr>
          <a:xfrm>
            <a:off x="5141843" y="1203885"/>
            <a:ext cx="6576932" cy="397771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390A828-9FCB-4921-8494-C43AB633B8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9864" y="5176846"/>
            <a:ext cx="2868679" cy="1629614"/>
          </a:xfrm>
          <a:prstGeom prst="rect">
            <a:avLst/>
          </a:prstGeom>
        </p:spPr>
      </p:pic>
    </p:spTree>
    <p:extLst>
      <p:ext uri="{BB962C8B-B14F-4D97-AF65-F5344CB8AC3E}">
        <p14:creationId xmlns:p14="http://schemas.microsoft.com/office/powerpoint/2010/main" val="93118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reset”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81673" y="1212934"/>
            <a:ext cx="4855264" cy="5082706"/>
          </a:xfrm>
        </p:spPr>
        <p:txBody>
          <a:bodyPr>
            <a:noAutofit/>
          </a:bodyPr>
          <a:lstStyle/>
          <a:p>
            <a:pPr marL="0" indent="0">
              <a:buNone/>
            </a:pPr>
            <a:r>
              <a:rPr lang="en-US" sz="1400" dirty="0"/>
              <a:t>- If we want to bring our files/folders back to the working directory, then we use reset command.</a:t>
            </a:r>
          </a:p>
          <a:p>
            <a:pPr marL="0" indent="0">
              <a:buNone/>
            </a:pPr>
            <a:r>
              <a:rPr lang="en-US" sz="1400" dirty="0"/>
              <a:t>For example,</a:t>
            </a:r>
          </a:p>
          <a:p>
            <a:pPr marL="0" indent="0">
              <a:buNone/>
            </a:pPr>
            <a:r>
              <a:rPr lang="en-US" sz="1400" dirty="0"/>
              <a:t>            </a:t>
            </a:r>
            <a:r>
              <a:rPr lang="en-US" sz="1400" u="sng" dirty="0"/>
              <a:t>“git reset &lt;file/folder name&gt;”</a:t>
            </a:r>
          </a:p>
          <a:p>
            <a:pPr marL="0" indent="0">
              <a:buNone/>
            </a:pPr>
            <a:r>
              <a:rPr lang="en-US" sz="1400" dirty="0"/>
              <a:t>-  In order to bring every file/folder back to the working area from staging area we use,</a:t>
            </a:r>
          </a:p>
          <a:p>
            <a:pPr marL="0" indent="0">
              <a:buNone/>
            </a:pPr>
            <a:r>
              <a:rPr lang="en-US" sz="1400" dirty="0"/>
              <a:t>                       </a:t>
            </a:r>
            <a:r>
              <a:rPr lang="en-US" sz="1400" u="sng" dirty="0"/>
              <a:t>“git reset ” </a:t>
            </a:r>
          </a:p>
          <a:p>
            <a:pPr marL="0" indent="0">
              <a:buNone/>
            </a:pPr>
            <a:r>
              <a:rPr lang="en-US" sz="1400" dirty="0"/>
              <a:t>- If we want to unmodify all the modified files we use,</a:t>
            </a:r>
          </a:p>
          <a:p>
            <a:pPr marL="0" indent="0">
              <a:buNone/>
            </a:pPr>
            <a:r>
              <a:rPr lang="en-US" sz="1400" dirty="0"/>
              <a:t>                    </a:t>
            </a:r>
            <a:r>
              <a:rPr lang="en-US" sz="1400" u="sng" dirty="0"/>
              <a:t>“git reset --hard”</a:t>
            </a:r>
          </a:p>
          <a:p>
            <a:pPr marL="0" indent="0">
              <a:buNone/>
            </a:pPr>
            <a:r>
              <a:rPr lang="en-US" sz="1400" dirty="0"/>
              <a:t>-  A single file can be unmodified by using ,</a:t>
            </a:r>
          </a:p>
          <a:p>
            <a:pPr marL="0" indent="0">
              <a:buNone/>
            </a:pPr>
            <a:r>
              <a:rPr lang="en-US" sz="1400" dirty="0"/>
              <a:t>       </a:t>
            </a:r>
            <a:r>
              <a:rPr lang="en-US" sz="1400" u="sng" dirty="0"/>
              <a:t> “git checkout head -- &lt;file/folder name&gt;”</a:t>
            </a:r>
          </a:p>
          <a:p>
            <a:pPr marL="0" indent="0">
              <a:buNone/>
            </a:pPr>
            <a:r>
              <a:rPr lang="en-US" sz="1400" dirty="0"/>
              <a:t>                                 OR</a:t>
            </a:r>
          </a:p>
          <a:p>
            <a:pPr marL="0" indent="0">
              <a:buNone/>
            </a:pPr>
            <a:r>
              <a:rPr lang="en-US" sz="1400" dirty="0"/>
              <a:t>            </a:t>
            </a:r>
            <a:r>
              <a:rPr lang="en-US" sz="1400" u="sng" dirty="0"/>
              <a:t>“git checkout &lt;file/folder name&gt;”</a:t>
            </a:r>
          </a:p>
          <a:p>
            <a:pPr marL="0" indent="0">
              <a:buNone/>
            </a:pPr>
            <a:r>
              <a:rPr lang="en-US" sz="1400" dirty="0"/>
              <a:t>// It brings the old content back in our working directory from the last commit.</a:t>
            </a:r>
          </a:p>
          <a:p>
            <a:pPr>
              <a:buFontTx/>
              <a:buChar char="-"/>
            </a:pPr>
            <a:r>
              <a:rPr lang="en-US" sz="1400" dirty="0"/>
              <a:t>If we want to bring all the files/folders to their last commit state then we use,</a:t>
            </a:r>
          </a:p>
          <a:p>
            <a:pPr marL="0" indent="0">
              <a:buNone/>
            </a:pPr>
            <a:r>
              <a:rPr lang="en-US" sz="1400" dirty="0"/>
              <a:t>                      </a:t>
            </a:r>
            <a:r>
              <a:rPr lang="en-US" sz="1400" u="sng" dirty="0"/>
              <a:t>“git checkout . “</a:t>
            </a:r>
            <a:r>
              <a:rPr lang="en-US" sz="1400" dirty="0"/>
              <a:t>                             </a:t>
            </a:r>
          </a:p>
          <a:p>
            <a:pPr marL="0" indent="0">
              <a:buNone/>
            </a:pPr>
            <a:endParaRPr lang="en-US" sz="14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555848"/>
            <a:ext cx="1874516" cy="130215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646148"/>
            <a:ext cx="1554484" cy="979719"/>
          </a:xfrm>
          <a:prstGeom prst="rect">
            <a:avLst/>
          </a:prstGeom>
        </p:spPr>
      </p:pic>
      <p:pic>
        <p:nvPicPr>
          <p:cNvPr id="8" name="Picture 7">
            <a:extLst>
              <a:ext uri="{FF2B5EF4-FFF2-40B4-BE49-F238E27FC236}">
                <a16:creationId xmlns:a16="http://schemas.microsoft.com/office/drawing/2014/main" id="{BEF1345D-6177-418E-822F-4BC011682ED4}"/>
              </a:ext>
            </a:extLst>
          </p:cNvPr>
          <p:cNvPicPr>
            <a:picLocks noChangeAspect="1"/>
          </p:cNvPicPr>
          <p:nvPr/>
        </p:nvPicPr>
        <p:blipFill>
          <a:blip r:embed="rId5"/>
          <a:stretch>
            <a:fillRect/>
          </a:stretch>
        </p:blipFill>
        <p:spPr>
          <a:xfrm>
            <a:off x="6188983" y="1295580"/>
            <a:ext cx="5191125" cy="3930249"/>
          </a:xfrm>
          <a:prstGeom prst="rect">
            <a:avLst/>
          </a:prstGeom>
        </p:spPr>
      </p:pic>
    </p:spTree>
    <p:extLst>
      <p:ext uri="{BB962C8B-B14F-4D97-AF65-F5344CB8AC3E}">
        <p14:creationId xmlns:p14="http://schemas.microsoft.com/office/powerpoint/2010/main" val="311000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diff”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3578638" cy="3593591"/>
          </a:xfrm>
        </p:spPr>
        <p:txBody>
          <a:bodyPr>
            <a:normAutofit fontScale="92500" lnSpcReduction="20000"/>
          </a:bodyPr>
          <a:lstStyle/>
          <a:p>
            <a:pPr>
              <a:buFontTx/>
              <a:buChar char="-"/>
            </a:pPr>
            <a:r>
              <a:rPr lang="en-US" dirty="0"/>
              <a:t>It is used to see all the modifications made after any commit. It also shows the previous data as well as the updated one.</a:t>
            </a:r>
          </a:p>
          <a:p>
            <a:pPr marL="0" indent="0">
              <a:buNone/>
            </a:pPr>
            <a:r>
              <a:rPr lang="en-US" dirty="0"/>
              <a:t>   Example,</a:t>
            </a:r>
            <a:br>
              <a:rPr lang="en-US" dirty="0"/>
            </a:br>
            <a:r>
              <a:rPr lang="en-US" dirty="0"/>
              <a:t>        </a:t>
            </a:r>
            <a:r>
              <a:rPr lang="en-US" u="sng" dirty="0"/>
              <a:t>“git diff New.txt” </a:t>
            </a:r>
          </a:p>
          <a:p>
            <a:pPr marL="0" indent="0">
              <a:buNone/>
            </a:pPr>
            <a:r>
              <a:rPr lang="en-US" sz="1400" dirty="0"/>
              <a:t>    // it shows the changes made in New.txt</a:t>
            </a:r>
          </a:p>
          <a:p>
            <a:pPr marL="0" indent="0">
              <a:buNone/>
            </a:pPr>
            <a:r>
              <a:rPr lang="en-US" dirty="0"/>
              <a:t>-   If we want to see the changes made in all the files/folders then we use,</a:t>
            </a:r>
          </a:p>
          <a:p>
            <a:pPr marL="0" indent="0">
              <a:buNone/>
            </a:pPr>
            <a:r>
              <a:rPr lang="en-US" dirty="0"/>
              <a:t>             </a:t>
            </a:r>
            <a:r>
              <a:rPr lang="en-US" u="sng" dirty="0"/>
              <a:t>“git diff . ”</a:t>
            </a:r>
          </a:p>
          <a:p>
            <a:pPr marL="0" indent="0">
              <a:buNone/>
            </a:pPr>
            <a:endParaRPr lang="en-US" sz="1400"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550" y="5379953"/>
            <a:ext cx="2471743" cy="1389826"/>
          </a:xfrm>
          <a:prstGeom prst="rect">
            <a:avLst/>
          </a:prstGeom>
        </p:spPr>
      </p:pic>
      <p:pic>
        <p:nvPicPr>
          <p:cNvPr id="4" name="Picture 3">
            <a:extLst>
              <a:ext uri="{FF2B5EF4-FFF2-40B4-BE49-F238E27FC236}">
                <a16:creationId xmlns:a16="http://schemas.microsoft.com/office/drawing/2014/main" id="{E2A2F956-A102-4F69-8C06-7613F689CE11}"/>
              </a:ext>
            </a:extLst>
          </p:cNvPr>
          <p:cNvPicPr>
            <a:picLocks noChangeAspect="1"/>
          </p:cNvPicPr>
          <p:nvPr/>
        </p:nvPicPr>
        <p:blipFill>
          <a:blip r:embed="rId5"/>
          <a:stretch>
            <a:fillRect/>
          </a:stretch>
        </p:blipFill>
        <p:spPr>
          <a:xfrm>
            <a:off x="6228757" y="1290493"/>
            <a:ext cx="5197471" cy="3241681"/>
          </a:xfrm>
          <a:prstGeom prst="rect">
            <a:avLst/>
          </a:prstGeom>
        </p:spPr>
      </p:pic>
    </p:spTree>
    <p:extLst>
      <p:ext uri="{BB962C8B-B14F-4D97-AF65-F5344CB8AC3E}">
        <p14:creationId xmlns:p14="http://schemas.microsoft.com/office/powerpoint/2010/main" val="2480541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diff” Command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377676" y="1386877"/>
            <a:ext cx="4274684" cy="3593591"/>
          </a:xfrm>
        </p:spPr>
        <p:txBody>
          <a:bodyPr/>
          <a:lstStyle/>
          <a:p>
            <a:pPr marL="0" indent="0">
              <a:buNone/>
            </a:pPr>
            <a:r>
              <a:rPr lang="en-US" dirty="0"/>
              <a:t>- We can’t see the modifications done in our files if our file exist inside the staging area. In order to see the changes made in our files/folders inside the staging area we use --staged flag with the git diff command.</a:t>
            </a:r>
          </a:p>
          <a:p>
            <a:pPr marL="0" indent="0">
              <a:buNone/>
            </a:pPr>
            <a:r>
              <a:rPr lang="en-US" dirty="0"/>
              <a:t>For example,</a:t>
            </a:r>
          </a:p>
          <a:p>
            <a:pPr marL="0" indent="0">
              <a:buNone/>
            </a:pPr>
            <a:r>
              <a:rPr lang="en-US" dirty="0"/>
              <a:t>  </a:t>
            </a:r>
            <a:r>
              <a:rPr lang="en-US" u="sng" dirty="0"/>
              <a:t>“git diff --staged &lt;file/folder name&gt;”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0467"/>
            <a:ext cx="2088310" cy="182599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225828"/>
            <a:ext cx="1874516" cy="163217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C2B172AA-9150-4347-94CC-8CBBADE00472}"/>
              </a:ext>
            </a:extLst>
          </p:cNvPr>
          <p:cNvPicPr>
            <a:picLocks noChangeAspect="1"/>
          </p:cNvPicPr>
          <p:nvPr/>
        </p:nvPicPr>
        <p:blipFill>
          <a:blip r:embed="rId5"/>
          <a:stretch>
            <a:fillRect/>
          </a:stretch>
        </p:blipFill>
        <p:spPr>
          <a:xfrm>
            <a:off x="6164848" y="1386877"/>
            <a:ext cx="5391150" cy="3495675"/>
          </a:xfrm>
          <a:prstGeom prst="rect">
            <a:avLst/>
          </a:prstGeom>
        </p:spPr>
      </p:pic>
    </p:spTree>
    <p:extLst>
      <p:ext uri="{BB962C8B-B14F-4D97-AF65-F5344CB8AC3E}">
        <p14:creationId xmlns:p14="http://schemas.microsoft.com/office/powerpoint/2010/main" val="2471908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“.gitignore” file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23132" y="1198826"/>
            <a:ext cx="5372664" cy="5231037"/>
          </a:xfrm>
        </p:spPr>
        <p:txBody>
          <a:bodyPr>
            <a:normAutofit fontScale="92500"/>
          </a:bodyPr>
          <a:lstStyle/>
          <a:p>
            <a:pPr>
              <a:buFontTx/>
              <a:buChar char="-"/>
            </a:pPr>
            <a:r>
              <a:rPr lang="en-US" sz="1400" dirty="0"/>
              <a:t>If we want to ignore some files that should not be tracked by git then we can ignore them using .gitignore file. we can ignore any file/folder by writing names of those files/folders inside this .gitignore file. </a:t>
            </a:r>
          </a:p>
          <a:p>
            <a:pPr marL="0" indent="0">
              <a:buNone/>
            </a:pPr>
            <a:r>
              <a:rPr lang="en-US" sz="1400" dirty="0"/>
              <a:t>     Note : Create this file using touch command to avoid any error.</a:t>
            </a:r>
          </a:p>
          <a:p>
            <a:pPr marL="0" indent="0">
              <a:buNone/>
            </a:pPr>
            <a:r>
              <a:rPr lang="en-US" sz="1400" dirty="0"/>
              <a:t>     Command to create .gitignore using touch : “</a:t>
            </a:r>
            <a:r>
              <a:rPr lang="en-US" sz="1400" u="sng" dirty="0"/>
              <a:t>touch .gitignore</a:t>
            </a:r>
            <a:r>
              <a:rPr lang="en-US" sz="1400" dirty="0"/>
              <a:t>”.</a:t>
            </a:r>
          </a:p>
          <a:p>
            <a:pPr marL="0" indent="0">
              <a:buNone/>
            </a:pPr>
            <a:endParaRPr lang="en-US" sz="1400" dirty="0"/>
          </a:p>
          <a:p>
            <a:pPr>
              <a:buFontTx/>
              <a:buChar char="-"/>
            </a:pPr>
            <a:r>
              <a:rPr lang="en-US" sz="1400" dirty="0"/>
              <a:t>If we want to ignore all the files of same extension then we can ignore all of them by using *.</a:t>
            </a:r>
          </a:p>
          <a:p>
            <a:pPr marL="0" indent="0">
              <a:buNone/>
            </a:pPr>
            <a:r>
              <a:rPr lang="en-US" sz="1400" dirty="0"/>
              <a:t>    For example,</a:t>
            </a:r>
          </a:p>
          <a:p>
            <a:pPr marL="0" indent="0">
              <a:buNone/>
            </a:pPr>
            <a:r>
              <a:rPr lang="en-US" sz="1400" dirty="0"/>
              <a:t>            “ </a:t>
            </a:r>
            <a:r>
              <a:rPr lang="en-US" sz="1400" u="sng" dirty="0"/>
              <a:t>*.cpp </a:t>
            </a:r>
            <a:r>
              <a:rPr lang="en-US" sz="1400" dirty="0"/>
              <a:t>”</a:t>
            </a:r>
          </a:p>
          <a:p>
            <a:pPr>
              <a:buFontTx/>
              <a:buChar char="-"/>
            </a:pPr>
            <a:r>
              <a:rPr lang="en-US" sz="1400" dirty="0"/>
              <a:t>We can all the appearances of any folder or any specific appearance by providing its path</a:t>
            </a:r>
          </a:p>
          <a:p>
            <a:pPr marL="0" indent="0">
              <a:buNone/>
            </a:pPr>
            <a:r>
              <a:rPr lang="en-US" sz="1400" dirty="0"/>
              <a:t>   For example,</a:t>
            </a:r>
          </a:p>
          <a:p>
            <a:pPr marL="0" indent="0">
              <a:buNone/>
            </a:pPr>
            <a:r>
              <a:rPr lang="en-US" sz="1400" dirty="0"/>
              <a:t>           “&lt;</a:t>
            </a:r>
            <a:r>
              <a:rPr lang="en-US" sz="1400" u="sng" dirty="0"/>
              <a:t>Any Dir Name&gt;/</a:t>
            </a:r>
            <a:r>
              <a:rPr lang="en-US" sz="1400" dirty="0"/>
              <a:t>”(Ignores all the dir having this name) </a:t>
            </a:r>
          </a:p>
          <a:p>
            <a:pPr marL="0" indent="0">
              <a:buNone/>
            </a:pPr>
            <a:r>
              <a:rPr lang="en-US" sz="1400" dirty="0"/>
              <a:t>                       OR   </a:t>
            </a:r>
          </a:p>
          <a:p>
            <a:pPr marL="0" indent="0">
              <a:buNone/>
            </a:pPr>
            <a:r>
              <a:rPr lang="en-US" sz="1400" dirty="0"/>
              <a:t>          “</a:t>
            </a:r>
            <a:r>
              <a:rPr lang="en-US" sz="1400" u="sng" dirty="0"/>
              <a:t>ParentDirName/AnyChildDirName/</a:t>
            </a:r>
            <a:r>
              <a:rPr lang="en-US" sz="1400" dirty="0"/>
              <a:t>”</a:t>
            </a:r>
          </a:p>
          <a:p>
            <a:pPr marL="0" indent="0">
              <a:buNone/>
            </a:pPr>
            <a:r>
              <a:rPr lang="en-US" sz="1400" dirty="0"/>
              <a:t>      (Ignores Only Specified Appearance Of Any Directory)</a:t>
            </a:r>
          </a:p>
          <a:p>
            <a:pPr marL="0" indent="0">
              <a:buNone/>
            </a:pPr>
            <a:r>
              <a:rPr lang="en-US" sz="1400" dirty="0"/>
              <a:t>-   By default every empty folder is ignored or not tracked by git.</a:t>
            </a:r>
          </a:p>
          <a:p>
            <a:pPr marL="0" indent="0">
              <a:buNone/>
            </a:pPr>
            <a:endParaRPr lang="en-US"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804" y="5311409"/>
            <a:ext cx="2088310" cy="14921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793" y="5365867"/>
            <a:ext cx="1666745" cy="149213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062" y="5726408"/>
            <a:ext cx="1547731" cy="746191"/>
          </a:xfrm>
          <a:prstGeom prst="rect">
            <a:avLst/>
          </a:prstGeom>
        </p:spPr>
      </p:pic>
      <p:pic>
        <p:nvPicPr>
          <p:cNvPr id="4" name="Picture 3">
            <a:extLst>
              <a:ext uri="{FF2B5EF4-FFF2-40B4-BE49-F238E27FC236}">
                <a16:creationId xmlns:a16="http://schemas.microsoft.com/office/drawing/2014/main" id="{B12DD7B3-084D-447C-BA27-F7EA295A37BC}"/>
              </a:ext>
            </a:extLst>
          </p:cNvPr>
          <p:cNvPicPr>
            <a:picLocks noChangeAspect="1"/>
          </p:cNvPicPr>
          <p:nvPr/>
        </p:nvPicPr>
        <p:blipFill>
          <a:blip r:embed="rId5"/>
          <a:stretch>
            <a:fillRect/>
          </a:stretch>
        </p:blipFill>
        <p:spPr>
          <a:xfrm>
            <a:off x="6678794" y="1174328"/>
            <a:ext cx="4364715" cy="2006194"/>
          </a:xfrm>
          <a:prstGeom prst="rect">
            <a:avLst/>
          </a:prstGeom>
        </p:spPr>
      </p:pic>
      <p:pic>
        <p:nvPicPr>
          <p:cNvPr id="5" name="Picture 4">
            <a:extLst>
              <a:ext uri="{FF2B5EF4-FFF2-40B4-BE49-F238E27FC236}">
                <a16:creationId xmlns:a16="http://schemas.microsoft.com/office/drawing/2014/main" id="{FF19F9CF-F84B-427A-8700-82735EB60EBB}"/>
              </a:ext>
            </a:extLst>
          </p:cNvPr>
          <p:cNvPicPr>
            <a:picLocks noChangeAspect="1"/>
          </p:cNvPicPr>
          <p:nvPr/>
        </p:nvPicPr>
        <p:blipFill>
          <a:blip r:embed="rId6"/>
          <a:stretch>
            <a:fillRect/>
          </a:stretch>
        </p:blipFill>
        <p:spPr>
          <a:xfrm>
            <a:off x="6690622" y="3216042"/>
            <a:ext cx="4364715" cy="2006194"/>
          </a:xfrm>
          <a:prstGeom prst="rect">
            <a:avLst/>
          </a:prstGeom>
        </p:spPr>
      </p:pic>
    </p:spTree>
    <p:extLst>
      <p:ext uri="{BB962C8B-B14F-4D97-AF65-F5344CB8AC3E}">
        <p14:creationId xmlns:p14="http://schemas.microsoft.com/office/powerpoint/2010/main" val="4246228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revert”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09599"/>
            <a:ext cx="2088310" cy="159686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06"/>
            <a:ext cx="1874516" cy="138989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863403F-0DC5-4DC7-910C-9C5987E63B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4348" y="1503257"/>
            <a:ext cx="5753100" cy="3076575"/>
          </a:xfrm>
          <a:prstGeom prst="rect">
            <a:avLst/>
          </a:prstGeom>
        </p:spPr>
      </p:pic>
      <p:sp>
        <p:nvSpPr>
          <p:cNvPr id="4" name="TextBox 3">
            <a:extLst>
              <a:ext uri="{FF2B5EF4-FFF2-40B4-BE49-F238E27FC236}">
                <a16:creationId xmlns:a16="http://schemas.microsoft.com/office/drawing/2014/main" id="{895DD4F9-FD45-494D-B3A6-A34D254EBEA9}"/>
              </a:ext>
            </a:extLst>
          </p:cNvPr>
          <p:cNvSpPr txBox="1"/>
          <p:nvPr/>
        </p:nvSpPr>
        <p:spPr>
          <a:xfrm>
            <a:off x="1017045" y="1503257"/>
            <a:ext cx="3946841" cy="2585323"/>
          </a:xfrm>
          <a:prstGeom prst="rect">
            <a:avLst/>
          </a:prstGeom>
          <a:noFill/>
        </p:spPr>
        <p:txBody>
          <a:bodyPr wrap="square" rtlCol="0">
            <a:spAutoFit/>
          </a:bodyPr>
          <a:lstStyle/>
          <a:p>
            <a:r>
              <a:rPr lang="en-US" dirty="0"/>
              <a:t>- If we want to get the state of any previous commit back then we use git revert command. Git revert creates a duplicate of the node whose hash value is provided. We use this command if we want to pause the working on current node for some time and want to go in the previous commits in order to start working from our previous state.</a:t>
            </a:r>
          </a:p>
        </p:txBody>
      </p:sp>
    </p:spTree>
    <p:extLst>
      <p:ext uri="{BB962C8B-B14F-4D97-AF65-F5344CB8AC3E}">
        <p14:creationId xmlns:p14="http://schemas.microsoft.com/office/powerpoint/2010/main" val="1494846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restore”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0467"/>
            <a:ext cx="2088310" cy="182599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225828"/>
            <a:ext cx="1874516" cy="163217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1D31AAB3-4198-4076-BEAD-409B5F8498C6}"/>
              </a:ext>
            </a:extLst>
          </p:cNvPr>
          <p:cNvPicPr>
            <a:picLocks noChangeAspect="1"/>
          </p:cNvPicPr>
          <p:nvPr/>
        </p:nvPicPr>
        <p:blipFill>
          <a:blip r:embed="rId5"/>
          <a:stretch>
            <a:fillRect/>
          </a:stretch>
        </p:blipFill>
        <p:spPr>
          <a:xfrm>
            <a:off x="1656805" y="2809865"/>
            <a:ext cx="3663965" cy="2220087"/>
          </a:xfrm>
          <a:prstGeom prst="rect">
            <a:avLst/>
          </a:prstGeom>
        </p:spPr>
      </p:pic>
      <p:sp>
        <p:nvSpPr>
          <p:cNvPr id="5" name="TextBox 4">
            <a:extLst>
              <a:ext uri="{FF2B5EF4-FFF2-40B4-BE49-F238E27FC236}">
                <a16:creationId xmlns:a16="http://schemas.microsoft.com/office/drawing/2014/main" id="{1B196ACB-1409-49FE-8172-1470BB286169}"/>
              </a:ext>
            </a:extLst>
          </p:cNvPr>
          <p:cNvSpPr txBox="1"/>
          <p:nvPr/>
        </p:nvSpPr>
        <p:spPr>
          <a:xfrm>
            <a:off x="1017045" y="1436361"/>
            <a:ext cx="6205389" cy="1323439"/>
          </a:xfrm>
          <a:prstGeom prst="rect">
            <a:avLst/>
          </a:prstGeom>
          <a:noFill/>
        </p:spPr>
        <p:txBody>
          <a:bodyPr wrap="square" rtlCol="0">
            <a:spAutoFit/>
          </a:bodyPr>
          <a:lstStyle/>
          <a:p>
            <a:r>
              <a:rPr lang="en-US" sz="2000" dirty="0"/>
              <a:t>- Git restore command is used to restore the changes made in a file/folder.</a:t>
            </a:r>
          </a:p>
          <a:p>
            <a:r>
              <a:rPr lang="en-US" sz="2000" dirty="0"/>
              <a:t>- To restore the files inside staging area we use --staged flag</a:t>
            </a:r>
          </a:p>
        </p:txBody>
      </p:sp>
      <p:pic>
        <p:nvPicPr>
          <p:cNvPr id="8" name="Picture 7">
            <a:extLst>
              <a:ext uri="{FF2B5EF4-FFF2-40B4-BE49-F238E27FC236}">
                <a16:creationId xmlns:a16="http://schemas.microsoft.com/office/drawing/2014/main" id="{3FB569AE-09C3-4905-91E9-C3D3B6EF1C35}"/>
              </a:ext>
            </a:extLst>
          </p:cNvPr>
          <p:cNvPicPr>
            <a:picLocks noChangeAspect="1"/>
          </p:cNvPicPr>
          <p:nvPr/>
        </p:nvPicPr>
        <p:blipFill>
          <a:blip r:embed="rId6"/>
          <a:stretch>
            <a:fillRect/>
          </a:stretch>
        </p:blipFill>
        <p:spPr>
          <a:xfrm>
            <a:off x="6013631" y="2859562"/>
            <a:ext cx="3663964" cy="2170390"/>
          </a:xfrm>
          <a:prstGeom prst="rect">
            <a:avLst/>
          </a:prstGeom>
        </p:spPr>
      </p:pic>
    </p:spTree>
    <p:extLst>
      <p:ext uri="{BB962C8B-B14F-4D97-AF65-F5344CB8AC3E}">
        <p14:creationId xmlns:p14="http://schemas.microsoft.com/office/powerpoint/2010/main" val="383510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313D-5DB7-4810-A366-D9661DC44E55}"/>
              </a:ext>
            </a:extLst>
          </p:cNvPr>
          <p:cNvSpPr>
            <a:spLocks noGrp="1"/>
          </p:cNvSpPr>
          <p:nvPr>
            <p:ph type="title"/>
          </p:nvPr>
        </p:nvSpPr>
        <p:spPr>
          <a:xfrm>
            <a:off x="1251678" y="382385"/>
            <a:ext cx="10178322" cy="1492132"/>
          </a:xfrm>
        </p:spPr>
        <p:txBody>
          <a:bodyPr>
            <a:normAutofit/>
          </a:bodyPr>
          <a:lstStyle/>
          <a:p>
            <a:r>
              <a:rPr lang="en-US" u="sng"/>
              <a:t>Types Of Version Controlling </a:t>
            </a:r>
            <a:br>
              <a:rPr lang="en-US" u="sng"/>
            </a:br>
            <a:r>
              <a:rPr lang="en-US" u="sng"/>
              <a:t>Systems</a:t>
            </a:r>
            <a:endParaRPr lang="en-US" u="sng" dirty="0"/>
          </a:p>
        </p:txBody>
      </p:sp>
      <p:sp>
        <p:nvSpPr>
          <p:cNvPr id="18" name="Freeform 6">
            <a:extLst>
              <a:ext uri="{FF2B5EF4-FFF2-40B4-BE49-F238E27FC236}">
                <a16:creationId xmlns:a16="http://schemas.microsoft.com/office/drawing/2014/main" id="{41FD8A63-3109-4B9D-BE1D-547B2C55A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D9F36842-AF1E-47B0-93C8-6784CE0E230E}"/>
              </a:ext>
            </a:extLst>
          </p:cNvPr>
          <p:cNvSpPr>
            <a:spLocks noGrp="1"/>
          </p:cNvSpPr>
          <p:nvPr>
            <p:ph idx="1"/>
          </p:nvPr>
        </p:nvSpPr>
        <p:spPr>
          <a:xfrm>
            <a:off x="1251678" y="2286001"/>
            <a:ext cx="6015897" cy="3593591"/>
          </a:xfrm>
        </p:spPr>
        <p:txBody>
          <a:bodyPr>
            <a:normAutofit/>
          </a:bodyPr>
          <a:lstStyle/>
          <a:p>
            <a:r>
              <a:rPr lang="en-US"/>
              <a:t>Local Version Controlling</a:t>
            </a:r>
          </a:p>
          <a:p>
            <a:r>
              <a:rPr lang="en-US"/>
              <a:t>Centralized Version Controlling</a:t>
            </a:r>
          </a:p>
          <a:p>
            <a:r>
              <a:rPr lang="en-US"/>
              <a:t>Distributed Version Controlling </a:t>
            </a:r>
            <a:endParaRPr lang="en-US" dirty="0"/>
          </a:p>
        </p:txBody>
      </p:sp>
      <p:pic>
        <p:nvPicPr>
          <p:cNvPr id="7" name="Picture 6" descr="A picture containing drawing&#10;&#10;Description automatically generated">
            <a:extLst>
              <a:ext uri="{FF2B5EF4-FFF2-40B4-BE49-F238E27FC236}">
                <a16:creationId xmlns:a16="http://schemas.microsoft.com/office/drawing/2014/main" id="{FFCC5423-7867-4FDD-AD01-8246CF4B6221}"/>
              </a:ext>
            </a:extLst>
          </p:cNvPr>
          <p:cNvPicPr>
            <a:picLocks noChangeAspect="1"/>
          </p:cNvPicPr>
          <p:nvPr/>
        </p:nvPicPr>
        <p:blipFill rotWithShape="1">
          <a:blip r:embed="rId2">
            <a:extLst>
              <a:ext uri="{28A0092B-C50C-407E-A947-70E740481C1C}">
                <a14:useLocalDpi xmlns:a14="http://schemas.microsoft.com/office/drawing/2010/main" val="0"/>
              </a:ext>
            </a:extLst>
          </a:blip>
          <a:srcRect l="8365" r="9035"/>
          <a:stretch/>
        </p:blipFill>
        <p:spPr>
          <a:xfrm>
            <a:off x="8994659" y="1861388"/>
            <a:ext cx="2208067" cy="2205387"/>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5" name="Picture 4" descr="A picture containing drawing&#10;&#10;Description automatically generated">
            <a:extLst>
              <a:ext uri="{FF2B5EF4-FFF2-40B4-BE49-F238E27FC236}">
                <a16:creationId xmlns:a16="http://schemas.microsoft.com/office/drawing/2014/main" id="{B9246ACE-0EFB-46F9-A090-0041BC7EF7D2}"/>
              </a:ext>
            </a:extLst>
          </p:cNvPr>
          <p:cNvPicPr>
            <a:picLocks noChangeAspect="1"/>
          </p:cNvPicPr>
          <p:nvPr/>
        </p:nvPicPr>
        <p:blipFill rotWithShape="1">
          <a:blip r:embed="rId3">
            <a:extLst>
              <a:ext uri="{28A0092B-C50C-407E-A947-70E740481C1C}">
                <a14:useLocalDpi xmlns:a14="http://schemas.microsoft.com/office/drawing/2010/main" val="0"/>
              </a:ext>
            </a:extLst>
          </a:blip>
          <a:srcRect t="121" r="7" b="7"/>
          <a:stretch/>
        </p:blipFill>
        <p:spPr>
          <a:xfrm>
            <a:off x="7555957" y="3897079"/>
            <a:ext cx="2735006" cy="2731684"/>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sp>
        <p:nvSpPr>
          <p:cNvPr id="19" name="Rectangle 13">
            <a:extLst>
              <a:ext uri="{FF2B5EF4-FFF2-40B4-BE49-F238E27FC236}">
                <a16:creationId xmlns:a16="http://schemas.microsoft.com/office/drawing/2014/main" id="{1ACEE35C-53C2-4E2E-A607-ACF586CFF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descr="A picture containing drawing&#10;&#10;Description automatically generated">
            <a:extLst>
              <a:ext uri="{FF2B5EF4-FFF2-40B4-BE49-F238E27FC236}">
                <a16:creationId xmlns:a16="http://schemas.microsoft.com/office/drawing/2014/main" id="{45D52D1E-25EE-4084-8C6B-E9DE77F0F9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69" y="5275382"/>
            <a:ext cx="2735006" cy="1492132"/>
          </a:xfrm>
          <a:prstGeom prst="rect">
            <a:avLst/>
          </a:prstGeom>
        </p:spPr>
      </p:pic>
    </p:spTree>
    <p:extLst>
      <p:ext uri="{BB962C8B-B14F-4D97-AF65-F5344CB8AC3E}">
        <p14:creationId xmlns:p14="http://schemas.microsoft.com/office/powerpoint/2010/main" val="4033598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how data is being tracked in git vcs</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874516"/>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797287"/>
            <a:ext cx="2088310" cy="200917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691" y="4931945"/>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633" y="5347394"/>
            <a:ext cx="2471743" cy="1389826"/>
          </a:xfrm>
          <a:prstGeom prst="rect">
            <a:avLst/>
          </a:prstGeom>
        </p:spPr>
      </p:pic>
      <p:pic>
        <p:nvPicPr>
          <p:cNvPr id="5" name="Picture 4" descr="A close up of a sign&#10;&#10;Description automatically generated">
            <a:extLst>
              <a:ext uri="{FF2B5EF4-FFF2-40B4-BE49-F238E27FC236}">
                <a16:creationId xmlns:a16="http://schemas.microsoft.com/office/drawing/2014/main" id="{6C569248-D9D1-4C92-86D3-CBACE8172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8553" y="1636198"/>
            <a:ext cx="4762500" cy="3026046"/>
          </a:xfrm>
          <a:prstGeom prst="rect">
            <a:avLst/>
          </a:prstGeom>
        </p:spPr>
      </p:pic>
      <p:sp>
        <p:nvSpPr>
          <p:cNvPr id="8" name="TextBox 7">
            <a:extLst>
              <a:ext uri="{FF2B5EF4-FFF2-40B4-BE49-F238E27FC236}">
                <a16:creationId xmlns:a16="http://schemas.microsoft.com/office/drawing/2014/main" id="{1DF6F8C1-8D75-49F4-BEB7-C0C84113791A}"/>
              </a:ext>
            </a:extLst>
          </p:cNvPr>
          <p:cNvSpPr txBox="1"/>
          <p:nvPr/>
        </p:nvSpPr>
        <p:spPr>
          <a:xfrm>
            <a:off x="1240947" y="2160425"/>
            <a:ext cx="4006301" cy="3416320"/>
          </a:xfrm>
          <a:prstGeom prst="rect">
            <a:avLst/>
          </a:prstGeom>
          <a:noFill/>
        </p:spPr>
        <p:txBody>
          <a:bodyPr wrap="square" rtlCol="0">
            <a:spAutoFit/>
          </a:bodyPr>
          <a:lstStyle/>
          <a:p>
            <a:pPr marL="285750" indent="-285750">
              <a:buFontTx/>
              <a:buChar char="-"/>
            </a:pPr>
            <a:r>
              <a:rPr lang="en-US" dirty="0"/>
              <a:t>Git creates a new node whenever a</a:t>
            </a:r>
          </a:p>
          <a:p>
            <a:r>
              <a:rPr lang="en-US" dirty="0"/>
              <a:t>commit is made, and the newly created node is pointed by the head pointer.</a:t>
            </a:r>
          </a:p>
          <a:p>
            <a:endParaRPr lang="en-US" dirty="0"/>
          </a:p>
          <a:p>
            <a:r>
              <a:rPr lang="en-US" dirty="0"/>
              <a:t>-   The head pointer only points to the active branch. When we switch between the branches the head pointer also switches between the branches and starts pointing to the current active(working) branch.</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2383587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960950" y="1386877"/>
            <a:ext cx="4538702" cy="3967001"/>
          </a:xfrm>
        </p:spPr>
        <p:txBody>
          <a:bodyPr>
            <a:noAutofit/>
          </a:bodyPr>
          <a:lstStyle/>
          <a:p>
            <a:pPr marL="0" indent="0">
              <a:buNone/>
            </a:pPr>
            <a:r>
              <a:rPr lang="en-US" sz="1800" dirty="0"/>
              <a:t>  - A branch is like a parallel world where you can create commit without introducing bugs into production code. You can always fix the bugs before merging your branch into the production code</a:t>
            </a:r>
          </a:p>
          <a:p>
            <a:pPr marL="0" indent="0">
              <a:buNone/>
            </a:pPr>
            <a:r>
              <a:rPr lang="en-US" sz="1800" dirty="0"/>
              <a:t>  - A branch in Git is simply a lightweight movable pointer to one of these commits. The default branch name in Git is master . As you start making commits, you're given a master branch that points to the last commit you made.</a:t>
            </a:r>
          </a:p>
          <a:p>
            <a:pPr marL="0" indent="0">
              <a:buNone/>
            </a:pPr>
            <a:r>
              <a:rPr lang="en-US" sz="1800" dirty="0"/>
              <a:t>   -  The head pointer only points to the active branch. When we switch between the branches the head pointer also switches between the branches and starts pointing to the current active branch.</a:t>
            </a:r>
          </a:p>
          <a:p>
            <a:pPr marL="0" indent="0">
              <a:buNone/>
            </a:pPr>
            <a:r>
              <a:rPr lang="en-US" sz="1800"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31943"/>
            <a:ext cx="2088310" cy="187451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078" y="5225828"/>
            <a:ext cx="1874516" cy="163217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607" y="5501682"/>
            <a:ext cx="1874516" cy="1080461"/>
          </a:xfrm>
          <a:prstGeom prst="rect">
            <a:avLst/>
          </a:prstGeom>
        </p:spPr>
      </p:pic>
      <p:pic>
        <p:nvPicPr>
          <p:cNvPr id="5" name="Picture 4" descr="A picture containing clock, computer&#10;&#10;Description automatically generated">
            <a:extLst>
              <a:ext uri="{FF2B5EF4-FFF2-40B4-BE49-F238E27FC236}">
                <a16:creationId xmlns:a16="http://schemas.microsoft.com/office/drawing/2014/main" id="{9A048FCD-D140-45EF-B6B5-3B3A0DD733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9652" y="1232139"/>
            <a:ext cx="5810382" cy="3237619"/>
          </a:xfrm>
          <a:prstGeom prst="rect">
            <a:avLst/>
          </a:prstGeom>
        </p:spPr>
      </p:pic>
    </p:spTree>
    <p:extLst>
      <p:ext uri="{BB962C8B-B14F-4D97-AF65-F5344CB8AC3E}">
        <p14:creationId xmlns:p14="http://schemas.microsoft.com/office/powerpoint/2010/main" val="1839477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branch and git checkout”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48491" y="1877533"/>
            <a:ext cx="4412975" cy="4571354"/>
          </a:xfrm>
        </p:spPr>
        <p:txBody>
          <a:bodyPr>
            <a:noAutofit/>
          </a:bodyPr>
          <a:lstStyle/>
          <a:p>
            <a:pPr marL="0" indent="0">
              <a:buNone/>
            </a:pPr>
            <a:r>
              <a:rPr lang="en-US" sz="1400" dirty="0"/>
              <a:t> - To create a branch we use following command,</a:t>
            </a:r>
          </a:p>
          <a:p>
            <a:pPr marL="0" indent="0">
              <a:buNone/>
            </a:pPr>
            <a:r>
              <a:rPr lang="en-US" sz="1400" u="sng" dirty="0"/>
              <a:t>“git branch &lt;Your Branch Name&gt;”</a:t>
            </a:r>
          </a:p>
          <a:p>
            <a:pPr marL="0" indent="0">
              <a:buNone/>
            </a:pPr>
            <a:r>
              <a:rPr lang="en-US" sz="1400" dirty="0"/>
              <a:t>For example,</a:t>
            </a:r>
          </a:p>
          <a:p>
            <a:pPr marL="0" indent="0">
              <a:buNone/>
            </a:pPr>
            <a:r>
              <a:rPr lang="en-US" sz="1400" dirty="0"/>
              <a:t>“</a:t>
            </a:r>
            <a:r>
              <a:rPr lang="en-US" sz="1400" u="sng" dirty="0"/>
              <a:t>git branch testing</a:t>
            </a:r>
            <a:r>
              <a:rPr lang="en-US" sz="1400" dirty="0"/>
              <a:t>”</a:t>
            </a:r>
          </a:p>
          <a:p>
            <a:pPr marL="0" indent="0">
              <a:buNone/>
            </a:pPr>
            <a:endParaRPr lang="en-US" sz="1400" dirty="0"/>
          </a:p>
          <a:p>
            <a:pPr>
              <a:buFontTx/>
              <a:buChar char="-"/>
            </a:pPr>
            <a:r>
              <a:rPr lang="en-US" sz="1400" dirty="0"/>
              <a:t>To view all the current branches in our repository we write,</a:t>
            </a:r>
          </a:p>
          <a:p>
            <a:pPr marL="0" indent="0">
              <a:buNone/>
            </a:pPr>
            <a:r>
              <a:rPr lang="en-US" sz="1400" dirty="0"/>
              <a:t>    </a:t>
            </a:r>
            <a:r>
              <a:rPr lang="en-US" sz="1400" u="sng" dirty="0"/>
              <a:t>“git branch” </a:t>
            </a:r>
            <a:r>
              <a:rPr lang="en-US" sz="1400" dirty="0"/>
              <a:t>// it will list all the branches.</a:t>
            </a:r>
          </a:p>
          <a:p>
            <a:pPr marL="0" indent="0">
              <a:buNone/>
            </a:pPr>
            <a:endParaRPr lang="en-US" sz="1400" dirty="0"/>
          </a:p>
          <a:p>
            <a:pPr>
              <a:buFontTx/>
              <a:buChar char="-"/>
            </a:pPr>
            <a:r>
              <a:rPr lang="en-US" sz="1400" dirty="0"/>
              <a:t>To switch from one branch to another we use git checkout command,</a:t>
            </a:r>
          </a:p>
          <a:p>
            <a:pPr marL="0" indent="0">
              <a:buNone/>
            </a:pPr>
            <a:r>
              <a:rPr lang="en-US" sz="1400" dirty="0"/>
              <a:t>   </a:t>
            </a:r>
            <a:r>
              <a:rPr lang="en-US" sz="1400" u="sng" dirty="0"/>
              <a:t>“git checkout &lt;branch name in which you want       to switch&gt;”</a:t>
            </a:r>
          </a:p>
          <a:p>
            <a:pPr marL="0" indent="0">
              <a:buNone/>
            </a:pPr>
            <a:r>
              <a:rPr lang="en-US" sz="1400" dirty="0"/>
              <a:t> For example,</a:t>
            </a:r>
          </a:p>
          <a:p>
            <a:pPr marL="0" indent="0">
              <a:buNone/>
            </a:pPr>
            <a:r>
              <a:rPr lang="en-US" sz="1400" dirty="0"/>
              <a:t> </a:t>
            </a:r>
            <a:r>
              <a:rPr lang="en-US" sz="1400" u="sng" dirty="0"/>
              <a:t>“git checkout testing”</a:t>
            </a:r>
          </a:p>
          <a:p>
            <a:pPr marL="0" indent="0">
              <a:buNone/>
            </a:pPr>
            <a:endParaRPr lang="en-US" sz="1400" dirty="0"/>
          </a:p>
          <a:p>
            <a:pPr marL="0" indent="0">
              <a:buNone/>
            </a:pPr>
            <a:endParaRPr lang="en-US" sz="1400"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3483"/>
            <a:ext cx="2088310" cy="182297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2662" y="5223009"/>
            <a:ext cx="1971800" cy="1389826"/>
          </a:xfrm>
          <a:prstGeom prst="rect">
            <a:avLst/>
          </a:prstGeom>
        </p:spPr>
      </p:pic>
      <p:pic>
        <p:nvPicPr>
          <p:cNvPr id="5" name="Picture 4">
            <a:extLst>
              <a:ext uri="{FF2B5EF4-FFF2-40B4-BE49-F238E27FC236}">
                <a16:creationId xmlns:a16="http://schemas.microsoft.com/office/drawing/2014/main" id="{6DC75502-BDB6-43D0-B5EC-D71B669E19D7}"/>
              </a:ext>
            </a:extLst>
          </p:cNvPr>
          <p:cNvPicPr>
            <a:picLocks noChangeAspect="1"/>
          </p:cNvPicPr>
          <p:nvPr/>
        </p:nvPicPr>
        <p:blipFill>
          <a:blip r:embed="rId5"/>
          <a:stretch>
            <a:fillRect/>
          </a:stretch>
        </p:blipFill>
        <p:spPr>
          <a:xfrm>
            <a:off x="5664696" y="1854285"/>
            <a:ext cx="6200660" cy="3028950"/>
          </a:xfrm>
          <a:prstGeom prst="rect">
            <a:avLst/>
          </a:prstGeom>
        </p:spPr>
      </p:pic>
    </p:spTree>
    <p:extLst>
      <p:ext uri="{BB962C8B-B14F-4D97-AF65-F5344CB8AC3E}">
        <p14:creationId xmlns:p14="http://schemas.microsoft.com/office/powerpoint/2010/main" val="1440475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AC9F3199-734B-4146-9A3E-4844FBCA0F36}"/>
              </a:ext>
            </a:extLst>
          </p:cNvPr>
          <p:cNvPicPr>
            <a:picLocks noChangeAspect="1"/>
          </p:cNvPicPr>
          <p:nvPr/>
        </p:nvPicPr>
        <p:blipFill>
          <a:blip r:embed="rId5"/>
          <a:stretch>
            <a:fillRect/>
          </a:stretch>
        </p:blipFill>
        <p:spPr>
          <a:xfrm>
            <a:off x="2597426" y="51539"/>
            <a:ext cx="6887168" cy="2514600"/>
          </a:xfrm>
          <a:prstGeom prst="rect">
            <a:avLst/>
          </a:prstGeom>
        </p:spPr>
      </p:pic>
      <p:pic>
        <p:nvPicPr>
          <p:cNvPr id="10" name="Picture 9">
            <a:extLst>
              <a:ext uri="{FF2B5EF4-FFF2-40B4-BE49-F238E27FC236}">
                <a16:creationId xmlns:a16="http://schemas.microsoft.com/office/drawing/2014/main" id="{C31AB62B-B411-4C07-B1B5-E84BF9DB6CB8}"/>
              </a:ext>
            </a:extLst>
          </p:cNvPr>
          <p:cNvPicPr>
            <a:picLocks noChangeAspect="1"/>
          </p:cNvPicPr>
          <p:nvPr/>
        </p:nvPicPr>
        <p:blipFill>
          <a:blip r:embed="rId6"/>
          <a:stretch>
            <a:fillRect/>
          </a:stretch>
        </p:blipFill>
        <p:spPr>
          <a:xfrm>
            <a:off x="2763855" y="2900001"/>
            <a:ext cx="6887168" cy="2514600"/>
          </a:xfrm>
          <a:prstGeom prst="rect">
            <a:avLst/>
          </a:prstGeom>
        </p:spPr>
      </p:pic>
      <p:sp>
        <p:nvSpPr>
          <p:cNvPr id="11" name="TextBox 10">
            <a:extLst>
              <a:ext uri="{FF2B5EF4-FFF2-40B4-BE49-F238E27FC236}">
                <a16:creationId xmlns:a16="http://schemas.microsoft.com/office/drawing/2014/main" id="{20ABDA43-E612-4D20-B1D3-91885BBD8DAD}"/>
              </a:ext>
            </a:extLst>
          </p:cNvPr>
          <p:cNvSpPr txBox="1"/>
          <p:nvPr/>
        </p:nvSpPr>
        <p:spPr>
          <a:xfrm>
            <a:off x="764562" y="1406186"/>
            <a:ext cx="2225033" cy="369332"/>
          </a:xfrm>
          <a:prstGeom prst="rect">
            <a:avLst/>
          </a:prstGeom>
          <a:noFill/>
        </p:spPr>
        <p:txBody>
          <a:bodyPr wrap="none" rtlCol="0">
            <a:spAutoFit/>
          </a:bodyPr>
          <a:lstStyle/>
          <a:p>
            <a:r>
              <a:rPr lang="en-US" b="1" dirty="0"/>
              <a:t>View Inside Master</a:t>
            </a:r>
          </a:p>
        </p:txBody>
      </p:sp>
      <p:sp>
        <p:nvSpPr>
          <p:cNvPr id="12" name="TextBox 11">
            <a:extLst>
              <a:ext uri="{FF2B5EF4-FFF2-40B4-BE49-F238E27FC236}">
                <a16:creationId xmlns:a16="http://schemas.microsoft.com/office/drawing/2014/main" id="{7F65BBE8-9395-4009-A607-6247467C25B2}"/>
              </a:ext>
            </a:extLst>
          </p:cNvPr>
          <p:cNvSpPr txBox="1"/>
          <p:nvPr/>
        </p:nvSpPr>
        <p:spPr>
          <a:xfrm>
            <a:off x="845680" y="3769026"/>
            <a:ext cx="2211631" cy="369332"/>
          </a:xfrm>
          <a:prstGeom prst="rect">
            <a:avLst/>
          </a:prstGeom>
          <a:noFill/>
        </p:spPr>
        <p:txBody>
          <a:bodyPr wrap="none" rtlCol="0">
            <a:spAutoFit/>
          </a:bodyPr>
          <a:lstStyle/>
          <a:p>
            <a:r>
              <a:rPr lang="en-US" b="1" dirty="0"/>
              <a:t>View Inside Testing</a:t>
            </a:r>
          </a:p>
        </p:txBody>
      </p:sp>
    </p:spTree>
    <p:extLst>
      <p:ext uri="{BB962C8B-B14F-4D97-AF65-F5344CB8AC3E}">
        <p14:creationId xmlns:p14="http://schemas.microsoft.com/office/powerpoint/2010/main" val="2153746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257371"/>
            <a:ext cx="4956864" cy="3835935"/>
          </a:xfrm>
        </p:spPr>
        <p:txBody>
          <a:bodyPr>
            <a:noAutofit/>
          </a:bodyPr>
          <a:lstStyle/>
          <a:p>
            <a:pPr marL="0" indent="0">
              <a:buNone/>
            </a:pPr>
            <a:r>
              <a:rPr lang="en-US" sz="1800" dirty="0"/>
              <a:t>- When we switch branches using git checkout command, the head pointer will now start pointing to the current active branch i.e. ‘testing’ in this case.</a:t>
            </a:r>
          </a:p>
          <a:p>
            <a:pPr marL="0" indent="0">
              <a:buNone/>
            </a:pPr>
            <a:r>
              <a:rPr lang="en-US" sz="1800" dirty="0"/>
              <a:t>-Now whatever changes we commit; it will not effect the master branch. It’ll now only make changes inside our ‘testing’ branch. The master branch will be in the same previous state even if we commit any changes in our testing branch.</a:t>
            </a:r>
          </a:p>
          <a:p>
            <a:pPr marL="0" indent="0">
              <a:buNone/>
            </a:pPr>
            <a:r>
              <a:rPr lang="en-US" sz="1800" dirty="0"/>
              <a:t>- We can switch back to our master branch using git checkout command if we want to make any changes(commit) in our master branch of code.</a:t>
            </a:r>
          </a:p>
          <a:p>
            <a:pPr>
              <a:buFontTx/>
              <a:buChar char="-"/>
            </a:pPr>
            <a:endParaRPr lang="en-US" sz="1800" dirty="0"/>
          </a:p>
          <a:p>
            <a:pPr>
              <a:buFontTx/>
              <a:buChar char="-"/>
            </a:pPr>
            <a:endParaRPr lang="en-US" sz="1800"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0299" y="4749350"/>
            <a:ext cx="2088310" cy="1874516"/>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picture containing clock&#10;&#10;Description automatically generated">
            <a:extLst>
              <a:ext uri="{FF2B5EF4-FFF2-40B4-BE49-F238E27FC236}">
                <a16:creationId xmlns:a16="http://schemas.microsoft.com/office/drawing/2014/main" id="{6D5BD595-1E3C-464E-812E-227D12C544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2905" y="1389893"/>
            <a:ext cx="4762500" cy="2733675"/>
          </a:xfrm>
          <a:prstGeom prst="rect">
            <a:avLst/>
          </a:prstGeom>
        </p:spPr>
      </p:pic>
    </p:spTree>
    <p:extLst>
      <p:ext uri="{BB962C8B-B14F-4D97-AF65-F5344CB8AC3E}">
        <p14:creationId xmlns:p14="http://schemas.microsoft.com/office/powerpoint/2010/main" val="2372349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3483"/>
            <a:ext cx="2088310" cy="182297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745" y="5306198"/>
            <a:ext cx="1874516" cy="140260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7046" y="0"/>
            <a:ext cx="2088310" cy="1009036"/>
          </a:xfrm>
          <a:prstGeom prst="rect">
            <a:avLst/>
          </a:prstGeom>
        </p:spPr>
      </p:pic>
      <p:pic>
        <p:nvPicPr>
          <p:cNvPr id="5" name="Picture 4">
            <a:extLst>
              <a:ext uri="{FF2B5EF4-FFF2-40B4-BE49-F238E27FC236}">
                <a16:creationId xmlns:a16="http://schemas.microsoft.com/office/drawing/2014/main" id="{30DB78ED-D57D-49AD-8A5A-0AD6D0B560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588" y="1167294"/>
            <a:ext cx="4281004" cy="3345765"/>
          </a:xfrm>
          <a:prstGeom prst="rect">
            <a:avLst/>
          </a:prstGeom>
        </p:spPr>
      </p:pic>
      <p:sp>
        <p:nvSpPr>
          <p:cNvPr id="8" name="TextBox 7">
            <a:extLst>
              <a:ext uri="{FF2B5EF4-FFF2-40B4-BE49-F238E27FC236}">
                <a16:creationId xmlns:a16="http://schemas.microsoft.com/office/drawing/2014/main" id="{BD8CDDB2-C1B0-4B62-AE45-B5B1A72DEE79}"/>
              </a:ext>
            </a:extLst>
          </p:cNvPr>
          <p:cNvSpPr txBox="1"/>
          <p:nvPr/>
        </p:nvSpPr>
        <p:spPr>
          <a:xfrm>
            <a:off x="1239361" y="1303294"/>
            <a:ext cx="4406065" cy="1938992"/>
          </a:xfrm>
          <a:prstGeom prst="rect">
            <a:avLst/>
          </a:prstGeom>
          <a:noFill/>
        </p:spPr>
        <p:txBody>
          <a:bodyPr wrap="square" rtlCol="0">
            <a:spAutoFit/>
          </a:bodyPr>
          <a:lstStyle/>
          <a:p>
            <a:r>
              <a:rPr lang="en-US" sz="2000" dirty="0"/>
              <a:t>- Previously, the head pointer was pointing to the testing branch. Now when we use </a:t>
            </a:r>
            <a:r>
              <a:rPr lang="en-US" sz="2000" u="sng" dirty="0"/>
              <a:t>“git checkout master” </a:t>
            </a:r>
            <a:r>
              <a:rPr lang="en-US" sz="2000" dirty="0"/>
              <a:t>command to switch back to our master branch it starts pointing to the master branch again.</a:t>
            </a:r>
          </a:p>
        </p:txBody>
      </p:sp>
      <p:pic>
        <p:nvPicPr>
          <p:cNvPr id="10" name="Picture 9">
            <a:extLst>
              <a:ext uri="{FF2B5EF4-FFF2-40B4-BE49-F238E27FC236}">
                <a16:creationId xmlns:a16="http://schemas.microsoft.com/office/drawing/2014/main" id="{BAD9B664-9D78-4181-84B4-26969B77A865}"/>
              </a:ext>
            </a:extLst>
          </p:cNvPr>
          <p:cNvPicPr>
            <a:picLocks noChangeAspect="1"/>
          </p:cNvPicPr>
          <p:nvPr/>
        </p:nvPicPr>
        <p:blipFill>
          <a:blip r:embed="rId6"/>
          <a:stretch>
            <a:fillRect/>
          </a:stretch>
        </p:blipFill>
        <p:spPr>
          <a:xfrm>
            <a:off x="1384430" y="3464885"/>
            <a:ext cx="4804335" cy="2862324"/>
          </a:xfrm>
          <a:prstGeom prst="rect">
            <a:avLst/>
          </a:prstGeom>
        </p:spPr>
      </p:pic>
    </p:spTree>
    <p:extLst>
      <p:ext uri="{BB962C8B-B14F-4D97-AF65-F5344CB8AC3E}">
        <p14:creationId xmlns:p14="http://schemas.microsoft.com/office/powerpoint/2010/main" val="1801770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389892"/>
            <a:ext cx="4416346" cy="3593591"/>
          </a:xfrm>
        </p:spPr>
        <p:txBody>
          <a:bodyPr>
            <a:normAutofit/>
          </a:bodyPr>
          <a:lstStyle/>
          <a:p>
            <a:pPr marL="0" indent="0">
              <a:buNone/>
            </a:pPr>
            <a:r>
              <a:rPr lang="en-US" sz="2400" dirty="0"/>
              <a:t>-Now if we commit any changes in our master branch, then it will create a new node and master pointer will start pointing to the new commit(changes) or newly taken snapshot.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4"/>
            <a:ext cx="1874516" cy="138982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10" name="Picture 9">
            <a:extLst>
              <a:ext uri="{FF2B5EF4-FFF2-40B4-BE49-F238E27FC236}">
                <a16:creationId xmlns:a16="http://schemas.microsoft.com/office/drawing/2014/main" id="{B5EEA7F1-941F-4B10-8CFC-81A5A1B01358}"/>
              </a:ext>
            </a:extLst>
          </p:cNvPr>
          <p:cNvPicPr>
            <a:picLocks noChangeAspect="1"/>
          </p:cNvPicPr>
          <p:nvPr/>
        </p:nvPicPr>
        <p:blipFill>
          <a:blip r:embed="rId5"/>
          <a:stretch>
            <a:fillRect/>
          </a:stretch>
        </p:blipFill>
        <p:spPr>
          <a:xfrm>
            <a:off x="5290699" y="1277599"/>
            <a:ext cx="6183852" cy="3818178"/>
          </a:xfrm>
          <a:prstGeom prst="rect">
            <a:avLst/>
          </a:prstGeom>
        </p:spPr>
      </p:pic>
    </p:spTree>
    <p:extLst>
      <p:ext uri="{BB962C8B-B14F-4D97-AF65-F5344CB8AC3E}">
        <p14:creationId xmlns:p14="http://schemas.microsoft.com/office/powerpoint/2010/main" val="1280678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74542" y="197662"/>
            <a:ext cx="10716866" cy="1648169"/>
          </a:xfrm>
        </p:spPr>
        <p:txBody>
          <a:bodyPr>
            <a:noAutofit/>
          </a:bodyPr>
          <a:lstStyle/>
          <a:p>
            <a:r>
              <a:rPr lang="en-US" sz="5400" u="sng" dirty="0"/>
              <a:t>Introduction to remote repository</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110" y="4680851"/>
            <a:ext cx="2309276"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187" y="4960157"/>
            <a:ext cx="267362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487" y="5296244"/>
            <a:ext cx="2267700" cy="1305997"/>
          </a:xfrm>
          <a:prstGeom prst="rect">
            <a:avLst/>
          </a:prstGeom>
        </p:spPr>
      </p:pic>
      <p:pic>
        <p:nvPicPr>
          <p:cNvPr id="10" name="Picture 9">
            <a:extLst>
              <a:ext uri="{FF2B5EF4-FFF2-40B4-BE49-F238E27FC236}">
                <a16:creationId xmlns:a16="http://schemas.microsoft.com/office/drawing/2014/main" id="{CB1AB4F7-46CE-4F9C-A1D0-1625872D39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9861" y="130957"/>
            <a:ext cx="1889374" cy="1830365"/>
          </a:xfrm>
          <a:prstGeom prst="rect">
            <a:avLst/>
          </a:prstGeom>
        </p:spPr>
      </p:pic>
      <p:pic>
        <p:nvPicPr>
          <p:cNvPr id="14" name="Picture 13">
            <a:extLst>
              <a:ext uri="{FF2B5EF4-FFF2-40B4-BE49-F238E27FC236}">
                <a16:creationId xmlns:a16="http://schemas.microsoft.com/office/drawing/2014/main" id="{495D0A46-D871-48A3-A3C2-0C872BEDF2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425" y="5272476"/>
            <a:ext cx="2309276" cy="1539517"/>
          </a:xfrm>
          <a:prstGeom prst="rect">
            <a:avLst/>
          </a:prstGeom>
        </p:spPr>
      </p:pic>
      <p:pic>
        <p:nvPicPr>
          <p:cNvPr id="16" name="Picture 15">
            <a:extLst>
              <a:ext uri="{FF2B5EF4-FFF2-40B4-BE49-F238E27FC236}">
                <a16:creationId xmlns:a16="http://schemas.microsoft.com/office/drawing/2014/main" id="{5BD08590-D2CB-4C59-AFE0-CD34B17315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6110" y="2377366"/>
            <a:ext cx="7620000" cy="1990725"/>
          </a:xfrm>
          <a:prstGeom prst="rect">
            <a:avLst/>
          </a:prstGeom>
        </p:spPr>
      </p:pic>
    </p:spTree>
    <p:extLst>
      <p:ext uri="{BB962C8B-B14F-4D97-AF65-F5344CB8AC3E}">
        <p14:creationId xmlns:p14="http://schemas.microsoft.com/office/powerpoint/2010/main" val="817241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Types of repositories in GitHub</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10178322" cy="3593591"/>
          </a:xfrm>
        </p:spPr>
        <p:txBody>
          <a:bodyPr/>
          <a:lstStyle/>
          <a:p>
            <a:pPr marL="0" indent="0">
              <a:buNone/>
            </a:pPr>
            <a:r>
              <a:rPr lang="en-US" dirty="0"/>
              <a:t>There are two types of repositories in GitHub:</a:t>
            </a:r>
          </a:p>
          <a:p>
            <a:pPr marL="457200" indent="-457200">
              <a:buAutoNum type="arabicPeriod"/>
            </a:pPr>
            <a:r>
              <a:rPr lang="en-US" dirty="0"/>
              <a:t>Public:  Anyone can see and try to contribute</a:t>
            </a:r>
          </a:p>
          <a:p>
            <a:pPr marL="457200" indent="-457200">
              <a:buAutoNum type="arabicPeriod"/>
            </a:pPr>
            <a:r>
              <a:rPr lang="en-US" dirty="0"/>
              <a:t>Private: Only the ones that you allow to see and contribute can do so</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spTree>
    <p:extLst>
      <p:ext uri="{BB962C8B-B14F-4D97-AF65-F5344CB8AC3E}">
        <p14:creationId xmlns:p14="http://schemas.microsoft.com/office/powerpoint/2010/main" val="1466502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Creating Our First Remote Repository at Microsoft GitHub</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4237531" cy="3319245"/>
          </a:xfrm>
        </p:spPr>
        <p:txBody>
          <a:bodyPr>
            <a:normAutofit lnSpcReduction="10000"/>
          </a:bodyPr>
          <a:lstStyle/>
          <a:p>
            <a:pPr>
              <a:buFontTx/>
              <a:buChar char="-"/>
            </a:pPr>
            <a:r>
              <a:rPr lang="en-US" dirty="0"/>
              <a:t>First Sign-in in your GitHub Account.</a:t>
            </a:r>
          </a:p>
          <a:p>
            <a:pPr>
              <a:buFontTx/>
              <a:buChar char="-"/>
            </a:pPr>
            <a:r>
              <a:rPr lang="en-US" dirty="0"/>
              <a:t>Go to “</a:t>
            </a:r>
            <a:r>
              <a:rPr lang="en-US" u="sng" dirty="0"/>
              <a:t>My Repositories</a:t>
            </a:r>
            <a:r>
              <a:rPr lang="en-US" dirty="0"/>
              <a:t>”.</a:t>
            </a:r>
          </a:p>
          <a:p>
            <a:pPr>
              <a:buFontTx/>
              <a:buChar char="-"/>
            </a:pPr>
            <a:r>
              <a:rPr lang="en-US" dirty="0"/>
              <a:t>Click “</a:t>
            </a:r>
            <a:r>
              <a:rPr lang="en-US" u="sng" dirty="0"/>
              <a:t>New</a:t>
            </a:r>
            <a:r>
              <a:rPr lang="en-US" dirty="0"/>
              <a:t>”.</a:t>
            </a:r>
          </a:p>
          <a:p>
            <a:pPr>
              <a:buFontTx/>
              <a:buChar char="-"/>
            </a:pPr>
            <a:r>
              <a:rPr lang="en-US" dirty="0"/>
              <a:t>Name Your Remote Repository &amp; Click Create Repository.</a:t>
            </a:r>
          </a:p>
          <a:p>
            <a:pPr>
              <a:buFontTx/>
              <a:buChar char="-"/>
            </a:pPr>
            <a:r>
              <a:rPr lang="en-US" dirty="0"/>
              <a:t>Note : Initializing a ReadMe file will make an implicit commit and it will add a ReadMe file in your remote repository.</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3280A648-5978-4589-BBC2-CBEFFF565376}"/>
              </a:ext>
            </a:extLst>
          </p:cNvPr>
          <p:cNvPicPr>
            <a:picLocks noChangeAspect="1"/>
          </p:cNvPicPr>
          <p:nvPr/>
        </p:nvPicPr>
        <p:blipFill>
          <a:blip r:embed="rId5"/>
          <a:stretch>
            <a:fillRect/>
          </a:stretch>
        </p:blipFill>
        <p:spPr>
          <a:xfrm>
            <a:off x="5254576" y="1906584"/>
            <a:ext cx="4791816" cy="3532556"/>
          </a:xfrm>
          <a:prstGeom prst="rect">
            <a:avLst/>
          </a:prstGeom>
        </p:spPr>
      </p:pic>
    </p:spTree>
    <p:extLst>
      <p:ext uri="{BB962C8B-B14F-4D97-AF65-F5344CB8AC3E}">
        <p14:creationId xmlns:p14="http://schemas.microsoft.com/office/powerpoint/2010/main" val="291035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p:txBody>
          <a:bodyPr/>
          <a:lstStyle/>
          <a:p>
            <a:r>
              <a:rPr lang="en-US" u="sng" dirty="0"/>
              <a:t>Local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A7B3957-628A-4908-95C9-58B312A68C0A}"/>
              </a:ext>
            </a:extLst>
          </p:cNvPr>
          <p:cNvPicPr>
            <a:picLocks noChangeAspect="1"/>
          </p:cNvPicPr>
          <p:nvPr/>
        </p:nvPicPr>
        <p:blipFill>
          <a:blip r:embed="rId2"/>
          <a:stretch>
            <a:fillRect/>
          </a:stretch>
        </p:blipFill>
        <p:spPr>
          <a:xfrm>
            <a:off x="3004634" y="2158746"/>
            <a:ext cx="4524375" cy="38481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367" y="5318760"/>
            <a:ext cx="1539240" cy="153924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966" y="4983484"/>
            <a:ext cx="2146348" cy="1769428"/>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E315A0B8-7731-48B8-B8AD-48D2328A8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0594" y="49425"/>
            <a:ext cx="1899456" cy="1079026"/>
          </a:xfrm>
          <a:prstGeom prst="rect">
            <a:avLst/>
          </a:prstGeom>
        </p:spPr>
      </p:pic>
    </p:spTree>
    <p:extLst>
      <p:ext uri="{BB962C8B-B14F-4D97-AF65-F5344CB8AC3E}">
        <p14:creationId xmlns:p14="http://schemas.microsoft.com/office/powerpoint/2010/main" val="1446209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5" name="Picture 4">
            <a:extLst>
              <a:ext uri="{FF2B5EF4-FFF2-40B4-BE49-F238E27FC236}">
                <a16:creationId xmlns:a16="http://schemas.microsoft.com/office/drawing/2014/main" id="{B333520A-CBEB-4416-AE9F-144FC73E567B}"/>
              </a:ext>
            </a:extLst>
          </p:cNvPr>
          <p:cNvPicPr>
            <a:picLocks noChangeAspect="1"/>
          </p:cNvPicPr>
          <p:nvPr/>
        </p:nvPicPr>
        <p:blipFill rotWithShape="1">
          <a:blip r:embed="rId2">
            <a:extLst>
              <a:ext uri="{28A0092B-C50C-407E-A947-70E740481C1C}">
                <a14:useLocalDpi xmlns:a14="http://schemas.microsoft.com/office/drawing/2010/main" val="0"/>
              </a:ext>
            </a:extLst>
          </a:blip>
          <a:srcRect l="-3855" r="4486" b="30942"/>
          <a:stretch/>
        </p:blipFill>
        <p:spPr>
          <a:xfrm>
            <a:off x="887090" y="1389893"/>
            <a:ext cx="10430368" cy="4078214"/>
          </a:xfrm>
          <a:prstGeom prst="rect">
            <a:avLst/>
          </a:prstGeom>
        </p:spPr>
      </p:pic>
      <p:sp>
        <p:nvSpPr>
          <p:cNvPr id="2" name="TextBox 1">
            <a:extLst>
              <a:ext uri="{FF2B5EF4-FFF2-40B4-BE49-F238E27FC236}">
                <a16:creationId xmlns:a16="http://schemas.microsoft.com/office/drawing/2014/main" id="{97FC4687-8DCF-4129-9209-D257DACD725C}"/>
              </a:ext>
            </a:extLst>
          </p:cNvPr>
          <p:cNvSpPr txBox="1"/>
          <p:nvPr/>
        </p:nvSpPr>
        <p:spPr>
          <a:xfrm>
            <a:off x="887090" y="258939"/>
            <a:ext cx="11100539" cy="523220"/>
          </a:xfrm>
          <a:prstGeom prst="rect">
            <a:avLst/>
          </a:prstGeom>
          <a:noFill/>
        </p:spPr>
        <p:txBody>
          <a:bodyPr wrap="none" rtlCol="0">
            <a:spAutoFit/>
          </a:bodyPr>
          <a:lstStyle/>
          <a:p>
            <a:r>
              <a:rPr lang="en-US" sz="2800" b="1" u="sng" dirty="0"/>
              <a:t>Creating Our First Remote Repository at Microsoft GitHub Cont</a:t>
            </a:r>
            <a:endParaRPr lang="en-US" sz="2800" b="1" dirty="0"/>
          </a:p>
        </p:txBody>
      </p:sp>
    </p:spTree>
    <p:extLst>
      <p:ext uri="{BB962C8B-B14F-4D97-AF65-F5344CB8AC3E}">
        <p14:creationId xmlns:p14="http://schemas.microsoft.com/office/powerpoint/2010/main" val="4212435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0473373" cy="1492132"/>
          </a:xfrm>
        </p:spPr>
        <p:txBody>
          <a:bodyPr/>
          <a:lstStyle/>
          <a:p>
            <a:r>
              <a:rPr lang="en-US" u="sng" dirty="0"/>
              <a:t>“git clone” command int git vcs</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2"/>
            <a:ext cx="1874516" cy="138982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BF4F76C3-0D20-4672-974F-DC3954745073}"/>
              </a:ext>
            </a:extLst>
          </p:cNvPr>
          <p:cNvPicPr>
            <a:picLocks noChangeAspect="1"/>
          </p:cNvPicPr>
          <p:nvPr/>
        </p:nvPicPr>
        <p:blipFill>
          <a:blip r:embed="rId5"/>
          <a:stretch>
            <a:fillRect/>
          </a:stretch>
        </p:blipFill>
        <p:spPr>
          <a:xfrm>
            <a:off x="5932437" y="3166523"/>
            <a:ext cx="5514975" cy="1990725"/>
          </a:xfrm>
          <a:prstGeom prst="rect">
            <a:avLst/>
          </a:prstGeom>
        </p:spPr>
      </p:pic>
      <p:pic>
        <p:nvPicPr>
          <p:cNvPr id="4" name="Picture 3">
            <a:extLst>
              <a:ext uri="{FF2B5EF4-FFF2-40B4-BE49-F238E27FC236}">
                <a16:creationId xmlns:a16="http://schemas.microsoft.com/office/drawing/2014/main" id="{221F562A-0E5A-4260-9EED-61AE52E0550B}"/>
              </a:ext>
            </a:extLst>
          </p:cNvPr>
          <p:cNvPicPr>
            <a:picLocks noChangeAspect="1"/>
          </p:cNvPicPr>
          <p:nvPr/>
        </p:nvPicPr>
        <p:blipFill>
          <a:blip r:embed="rId6"/>
          <a:stretch>
            <a:fillRect/>
          </a:stretch>
        </p:blipFill>
        <p:spPr>
          <a:xfrm>
            <a:off x="5932437" y="1442390"/>
            <a:ext cx="5406121" cy="1492133"/>
          </a:xfrm>
          <a:prstGeom prst="rect">
            <a:avLst/>
          </a:prstGeom>
        </p:spPr>
      </p:pic>
      <p:sp>
        <p:nvSpPr>
          <p:cNvPr id="11" name="TextBox 10">
            <a:extLst>
              <a:ext uri="{FF2B5EF4-FFF2-40B4-BE49-F238E27FC236}">
                <a16:creationId xmlns:a16="http://schemas.microsoft.com/office/drawing/2014/main" id="{6DCCFB54-D0A8-48A6-BD19-A9F01486E6AC}"/>
              </a:ext>
            </a:extLst>
          </p:cNvPr>
          <p:cNvSpPr txBox="1"/>
          <p:nvPr/>
        </p:nvSpPr>
        <p:spPr>
          <a:xfrm>
            <a:off x="1266092" y="1544697"/>
            <a:ext cx="3826413" cy="2062103"/>
          </a:xfrm>
          <a:prstGeom prst="rect">
            <a:avLst/>
          </a:prstGeom>
          <a:noFill/>
        </p:spPr>
        <p:txBody>
          <a:bodyPr wrap="square" rtlCol="0">
            <a:spAutoFit/>
          </a:bodyPr>
          <a:lstStyle/>
          <a:p>
            <a:r>
              <a:rPr lang="en-US" sz="3200" dirty="0"/>
              <a:t>-It brings the content of your remote repository to your local machine.</a:t>
            </a:r>
          </a:p>
        </p:txBody>
      </p:sp>
    </p:spTree>
    <p:extLst>
      <p:ext uri="{BB962C8B-B14F-4D97-AF65-F5344CB8AC3E}">
        <p14:creationId xmlns:p14="http://schemas.microsoft.com/office/powerpoint/2010/main" val="2366515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Login to github through git</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4975299F-779B-443A-9E6C-2D4D56475FE3}"/>
              </a:ext>
            </a:extLst>
          </p:cNvPr>
          <p:cNvPicPr>
            <a:picLocks noChangeAspect="1"/>
          </p:cNvPicPr>
          <p:nvPr/>
        </p:nvPicPr>
        <p:blipFill>
          <a:blip r:embed="rId5"/>
          <a:stretch>
            <a:fillRect/>
          </a:stretch>
        </p:blipFill>
        <p:spPr>
          <a:xfrm>
            <a:off x="4067175" y="1390650"/>
            <a:ext cx="4057650" cy="4076700"/>
          </a:xfrm>
          <a:prstGeom prst="rect">
            <a:avLst/>
          </a:prstGeom>
        </p:spPr>
      </p:pic>
    </p:spTree>
    <p:extLst>
      <p:ext uri="{BB962C8B-B14F-4D97-AF65-F5344CB8AC3E}">
        <p14:creationId xmlns:p14="http://schemas.microsoft.com/office/powerpoint/2010/main" val="3833614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normAutofit fontScale="90000"/>
          </a:bodyPr>
          <a:lstStyle/>
          <a:p>
            <a:r>
              <a:rPr lang="en-US" u="sng" dirty="0"/>
              <a:t>Committing in local repository the content of our remote repository </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4"/>
            <a:ext cx="1874516" cy="138982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807887"/>
            <a:ext cx="1649955" cy="998574"/>
          </a:xfrm>
          <a:prstGeom prst="rect">
            <a:avLst/>
          </a:prstGeom>
        </p:spPr>
      </p:pic>
      <p:pic>
        <p:nvPicPr>
          <p:cNvPr id="4" name="Picture 3">
            <a:extLst>
              <a:ext uri="{FF2B5EF4-FFF2-40B4-BE49-F238E27FC236}">
                <a16:creationId xmlns:a16="http://schemas.microsoft.com/office/drawing/2014/main" id="{A9BB388F-EE17-4BDB-84E4-0F59EE46A448}"/>
              </a:ext>
            </a:extLst>
          </p:cNvPr>
          <p:cNvPicPr>
            <a:picLocks noChangeAspect="1"/>
          </p:cNvPicPr>
          <p:nvPr/>
        </p:nvPicPr>
        <p:blipFill>
          <a:blip r:embed="rId5"/>
          <a:stretch>
            <a:fillRect/>
          </a:stretch>
        </p:blipFill>
        <p:spPr>
          <a:xfrm>
            <a:off x="1350498" y="1730235"/>
            <a:ext cx="8665699" cy="3886846"/>
          </a:xfrm>
          <a:prstGeom prst="rect">
            <a:avLst/>
          </a:prstGeom>
        </p:spPr>
      </p:pic>
    </p:spTree>
    <p:extLst>
      <p:ext uri="{BB962C8B-B14F-4D97-AF65-F5344CB8AC3E}">
        <p14:creationId xmlns:p14="http://schemas.microsoft.com/office/powerpoint/2010/main" val="1372191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Pushing/committing in GitHub remote repository using git</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125417"/>
            <a:ext cx="2088310" cy="168104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4"/>
            <a:ext cx="1874516" cy="138982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6" y="5669279"/>
            <a:ext cx="1501072" cy="946375"/>
          </a:xfrm>
          <a:prstGeom prst="rect">
            <a:avLst/>
          </a:prstGeom>
        </p:spPr>
      </p:pic>
      <p:pic>
        <p:nvPicPr>
          <p:cNvPr id="8" name="Picture 7">
            <a:extLst>
              <a:ext uri="{FF2B5EF4-FFF2-40B4-BE49-F238E27FC236}">
                <a16:creationId xmlns:a16="http://schemas.microsoft.com/office/drawing/2014/main" id="{86041B6A-A29E-49BF-9C92-20667A2DD45B}"/>
              </a:ext>
            </a:extLst>
          </p:cNvPr>
          <p:cNvPicPr>
            <a:picLocks noChangeAspect="1"/>
          </p:cNvPicPr>
          <p:nvPr/>
        </p:nvPicPr>
        <p:blipFill>
          <a:blip r:embed="rId5"/>
          <a:stretch>
            <a:fillRect/>
          </a:stretch>
        </p:blipFill>
        <p:spPr>
          <a:xfrm>
            <a:off x="1730325" y="2220291"/>
            <a:ext cx="8539089" cy="2905125"/>
          </a:xfrm>
          <a:prstGeom prst="rect">
            <a:avLst/>
          </a:prstGeom>
        </p:spPr>
      </p:pic>
    </p:spTree>
    <p:extLst>
      <p:ext uri="{BB962C8B-B14F-4D97-AF65-F5344CB8AC3E}">
        <p14:creationId xmlns:p14="http://schemas.microsoft.com/office/powerpoint/2010/main" val="2855722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Branches with git and github</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5552567" cy="3593591"/>
          </a:xfrm>
        </p:spPr>
        <p:txBody>
          <a:bodyPr>
            <a:normAutofit/>
          </a:bodyPr>
          <a:lstStyle/>
          <a:p>
            <a:pPr>
              <a:buFontTx/>
              <a:buChar char="-"/>
            </a:pPr>
            <a:r>
              <a:rPr lang="en-US" sz="2400" dirty="0"/>
              <a:t>If we create a new branch in our local machine and we want to push that branch in our remote repository, then we use push command with –u flag.</a:t>
            </a:r>
          </a:p>
          <a:p>
            <a:pPr marL="0" indent="0">
              <a:buNone/>
            </a:pPr>
            <a:r>
              <a:rPr lang="en-US" sz="2400" dirty="0"/>
              <a:t>    git push &lt;alias&gt; &lt;branch to be pushed&gt;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spTree>
    <p:extLst>
      <p:ext uri="{BB962C8B-B14F-4D97-AF65-F5344CB8AC3E}">
        <p14:creationId xmlns:p14="http://schemas.microsoft.com/office/powerpoint/2010/main" val="2884918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View of our remote repository after the commit </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840" y="4931943"/>
            <a:ext cx="1874516" cy="187451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70" y="5076824"/>
            <a:ext cx="1874516" cy="178117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9DDB9152-ED4C-4CB3-B3F4-D29AAE9070F8}"/>
              </a:ext>
            </a:extLst>
          </p:cNvPr>
          <p:cNvPicPr>
            <a:picLocks noChangeAspect="1"/>
          </p:cNvPicPr>
          <p:nvPr/>
        </p:nvPicPr>
        <p:blipFill>
          <a:blip r:embed="rId5"/>
          <a:stretch>
            <a:fillRect/>
          </a:stretch>
        </p:blipFill>
        <p:spPr>
          <a:xfrm>
            <a:off x="2252916" y="2661093"/>
            <a:ext cx="8096250" cy="1781175"/>
          </a:xfrm>
          <a:prstGeom prst="rect">
            <a:avLst/>
          </a:prstGeom>
        </p:spPr>
      </p:pic>
    </p:spTree>
    <p:extLst>
      <p:ext uri="{BB962C8B-B14F-4D97-AF65-F5344CB8AC3E}">
        <p14:creationId xmlns:p14="http://schemas.microsoft.com/office/powerpoint/2010/main" val="3699702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1000169" cy="1492132"/>
          </a:xfrm>
        </p:spPr>
        <p:txBody>
          <a:bodyPr/>
          <a:lstStyle/>
          <a:p>
            <a:r>
              <a:rPr lang="en-US" u="sng" dirty="0"/>
              <a:t>Workflow  with microsoft GitHub</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548928"/>
            <a:ext cx="4521279" cy="1389827"/>
          </a:xfrm>
        </p:spPr>
        <p:txBody>
          <a:bodyPr>
            <a:noAutofit/>
          </a:bodyPr>
          <a:lstStyle/>
          <a:p>
            <a:pPr marL="0" indent="0">
              <a:buNone/>
            </a:pPr>
            <a:r>
              <a:rPr lang="en-US" sz="2800" dirty="0"/>
              <a:t>- If we clone any repository from GitHub, then initially it will create duplicates of all the branch pointers from our server repository to our local cloned repository.</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3483"/>
            <a:ext cx="2088310" cy="182297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529226"/>
            <a:ext cx="1874516" cy="132877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4B3D659-DAD3-4751-A0A8-CE8BADA2F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811" y="1131467"/>
            <a:ext cx="6337237" cy="3593591"/>
          </a:xfrm>
          <a:prstGeom prst="rect">
            <a:avLst/>
          </a:prstGeom>
        </p:spPr>
      </p:pic>
    </p:spTree>
    <p:extLst>
      <p:ext uri="{BB962C8B-B14F-4D97-AF65-F5344CB8AC3E}">
        <p14:creationId xmlns:p14="http://schemas.microsoft.com/office/powerpoint/2010/main" val="3796686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1000169" cy="1492132"/>
          </a:xfrm>
        </p:spPr>
        <p:txBody>
          <a:bodyPr/>
          <a:lstStyle/>
          <a:p>
            <a:r>
              <a:rPr lang="en-US" u="sng" dirty="0"/>
              <a:t>Workflow  with microsoft GitHub 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5068750" cy="3593591"/>
          </a:xfrm>
        </p:spPr>
        <p:txBody>
          <a:bodyPr>
            <a:normAutofit lnSpcReduction="10000"/>
          </a:bodyPr>
          <a:lstStyle/>
          <a:p>
            <a:pPr marL="0" indent="0">
              <a:buNone/>
            </a:pPr>
            <a:r>
              <a:rPr lang="en-US" sz="1800" dirty="0"/>
              <a:t>- The branch pointers of our remote repositories can move forward because the people in your team can commit changes any time inside the remote repository. Now if you try to push something it will first ask you to first pull the latest changes made in your remote repository. The pull statement or the pull command brings the latest remote repository content &amp; it also merge the changes made in your local repositories with the remote repository by default and if there exist any merge conflict it ask you to solve these merge conflicts first in order to push changes inside our remote repository.</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B9F424E-B8F9-4F1D-B4A4-8C63EE0C9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206" y="1420373"/>
            <a:ext cx="5553294" cy="3155297"/>
          </a:xfrm>
          <a:prstGeom prst="rect">
            <a:avLst/>
          </a:prstGeom>
        </p:spPr>
      </p:pic>
    </p:spTree>
    <p:extLst>
      <p:ext uri="{BB962C8B-B14F-4D97-AF65-F5344CB8AC3E}">
        <p14:creationId xmlns:p14="http://schemas.microsoft.com/office/powerpoint/2010/main" val="2970075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Workflow  with microsoft GitHub COnt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2"/>
            <a:ext cx="1874516" cy="138982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0DB2EDA-1652-4F18-960B-A07E00C73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9973" y="1809079"/>
            <a:ext cx="8468750" cy="3485204"/>
          </a:xfrm>
          <a:prstGeom prst="rect">
            <a:avLst/>
          </a:prstGeom>
        </p:spPr>
      </p:pic>
    </p:spTree>
    <p:extLst>
      <p:ext uri="{BB962C8B-B14F-4D97-AF65-F5344CB8AC3E}">
        <p14:creationId xmlns:p14="http://schemas.microsoft.com/office/powerpoint/2010/main" val="328581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p:txBody>
          <a:bodyPr/>
          <a:lstStyle/>
          <a:p>
            <a:r>
              <a:rPr lang="en-US" u="sng" dirty="0"/>
              <a:t>Centralized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C66299B7-96C2-46B2-A773-60B90A036CD4}"/>
              </a:ext>
            </a:extLst>
          </p:cNvPr>
          <p:cNvPicPr>
            <a:picLocks noChangeAspect="1"/>
          </p:cNvPicPr>
          <p:nvPr/>
        </p:nvPicPr>
        <p:blipFill>
          <a:blip r:embed="rId2"/>
          <a:stretch>
            <a:fillRect/>
          </a:stretch>
        </p:blipFill>
        <p:spPr>
          <a:xfrm>
            <a:off x="1598061" y="1874517"/>
            <a:ext cx="8418135" cy="3593591"/>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8B15E3F1-D68D-4CAD-B08F-0827C2697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9588" y="5121854"/>
            <a:ext cx="1986416" cy="1736145"/>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0F55A489-5795-4C83-8F62-940408AB6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809" y="5369705"/>
            <a:ext cx="1606912" cy="148829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BCDCD583-E49B-49C4-8F7C-9D0CC5AA3D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514" y="5549639"/>
            <a:ext cx="1986416" cy="1128426"/>
          </a:xfrm>
          <a:prstGeom prst="rect">
            <a:avLst/>
          </a:prstGeom>
        </p:spPr>
      </p:pic>
    </p:spTree>
    <p:extLst>
      <p:ext uri="{BB962C8B-B14F-4D97-AF65-F5344CB8AC3E}">
        <p14:creationId xmlns:p14="http://schemas.microsoft.com/office/powerpoint/2010/main" val="1719771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remote -v”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48491" y="1877533"/>
            <a:ext cx="5581918" cy="3348262"/>
          </a:xfrm>
        </p:spPr>
        <p:txBody>
          <a:bodyPr/>
          <a:lstStyle/>
          <a:p>
            <a:pPr marL="0" indent="0">
              <a:buNone/>
            </a:pPr>
            <a:endParaRPr lang="en-US" dirty="0"/>
          </a:p>
          <a:p>
            <a:pPr marL="0" indent="0">
              <a:buNone/>
            </a:pPr>
            <a:r>
              <a:rPr lang="en-US" dirty="0"/>
              <a:t>git remote –v is used to  view all set remote repositories in the current local repository</a:t>
            </a:r>
          </a:p>
          <a:p>
            <a:pPr marL="0" indent="0">
              <a:buNone/>
            </a:pP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0767A879-979A-468A-83BE-B456D42C5045}"/>
              </a:ext>
            </a:extLst>
          </p:cNvPr>
          <p:cNvPicPr>
            <a:picLocks noChangeAspect="1"/>
          </p:cNvPicPr>
          <p:nvPr/>
        </p:nvPicPr>
        <p:blipFill rotWithShape="1">
          <a:blip r:embed="rId5"/>
          <a:srcRect r="42848"/>
          <a:stretch/>
        </p:blipFill>
        <p:spPr>
          <a:xfrm>
            <a:off x="1017045" y="3369665"/>
            <a:ext cx="6968006" cy="1092970"/>
          </a:xfrm>
          <a:prstGeom prst="rect">
            <a:avLst/>
          </a:prstGeom>
        </p:spPr>
      </p:pic>
    </p:spTree>
    <p:extLst>
      <p:ext uri="{BB962C8B-B14F-4D97-AF65-F5344CB8AC3E}">
        <p14:creationId xmlns:p14="http://schemas.microsoft.com/office/powerpoint/2010/main" val="4224908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1000169" cy="1492132"/>
          </a:xfrm>
        </p:spPr>
        <p:txBody>
          <a:bodyPr/>
          <a:lstStyle/>
          <a:p>
            <a:r>
              <a:rPr lang="en-US" u="sng" dirty="0"/>
              <a:t> </a:t>
            </a:r>
            <a:r>
              <a:rPr lang="en-US" sz="4800" u="sng" dirty="0"/>
              <a:t>“git remote add”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615641"/>
            <a:ext cx="8507955" cy="3108968"/>
          </a:xfrm>
        </p:spPr>
        <p:txBody>
          <a:bodyPr/>
          <a:lstStyle/>
          <a:p>
            <a:pPr marL="0" indent="0">
              <a:buNone/>
            </a:pPr>
            <a:endParaRPr lang="en-US" b="1" dirty="0"/>
          </a:p>
          <a:p>
            <a:pPr marL="0" indent="0">
              <a:buNone/>
            </a:pPr>
            <a:r>
              <a:rPr lang="en-US" dirty="0"/>
              <a:t>git remote add is used to add remote repositories to local repository. Alias is the name that will be used over the URL</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11" name="Picture 10">
            <a:extLst>
              <a:ext uri="{FF2B5EF4-FFF2-40B4-BE49-F238E27FC236}">
                <a16:creationId xmlns:a16="http://schemas.microsoft.com/office/drawing/2014/main" id="{EE5184EE-2E60-4B25-903E-731410482C75}"/>
              </a:ext>
            </a:extLst>
          </p:cNvPr>
          <p:cNvPicPr>
            <a:picLocks noChangeAspect="1"/>
          </p:cNvPicPr>
          <p:nvPr/>
        </p:nvPicPr>
        <p:blipFill rotWithShape="1">
          <a:blip r:embed="rId5">
            <a:extLst>
              <a:ext uri="{28A0092B-C50C-407E-A947-70E740481C1C}">
                <a14:useLocalDpi xmlns:a14="http://schemas.microsoft.com/office/drawing/2010/main" val="0"/>
              </a:ext>
            </a:extLst>
          </a:blip>
          <a:srcRect t="-1" r="34244" b="-11399"/>
          <a:stretch/>
        </p:blipFill>
        <p:spPr>
          <a:xfrm>
            <a:off x="1095154" y="3736679"/>
            <a:ext cx="8016948" cy="633302"/>
          </a:xfrm>
          <a:prstGeom prst="rect">
            <a:avLst/>
          </a:prstGeom>
        </p:spPr>
      </p:pic>
    </p:spTree>
    <p:extLst>
      <p:ext uri="{BB962C8B-B14F-4D97-AF65-F5344CB8AC3E}">
        <p14:creationId xmlns:p14="http://schemas.microsoft.com/office/powerpoint/2010/main" val="3854484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push”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endParaRPr lang="en-US" b="1" dirty="0"/>
          </a:p>
          <a:p>
            <a:pPr marL="0" indent="0">
              <a:buNone/>
            </a:pPr>
            <a:r>
              <a:rPr lang="en-US" dirty="0"/>
              <a:t>git push is used to move committed changes onto the remote repository. If branchName is anything other than master then they are not directly added, this procedure is called pull requests and will be discussed later</a:t>
            </a:r>
          </a:p>
          <a:p>
            <a:pPr marL="0" indent="0">
              <a:buNone/>
            </a:pP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824" y="5133470"/>
            <a:ext cx="2088310" cy="172453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501" y="5798634"/>
            <a:ext cx="1423323" cy="105936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6418" y="5923178"/>
            <a:ext cx="1423324" cy="810278"/>
          </a:xfrm>
          <a:prstGeom prst="rect">
            <a:avLst/>
          </a:prstGeom>
        </p:spPr>
      </p:pic>
      <p:pic>
        <p:nvPicPr>
          <p:cNvPr id="5" name="Picture 4">
            <a:extLst>
              <a:ext uri="{FF2B5EF4-FFF2-40B4-BE49-F238E27FC236}">
                <a16:creationId xmlns:a16="http://schemas.microsoft.com/office/drawing/2014/main" id="{C0C7C702-4407-48B4-8F12-54C8A1F1FD52}"/>
              </a:ext>
            </a:extLst>
          </p:cNvPr>
          <p:cNvPicPr>
            <a:picLocks noChangeAspect="1"/>
          </p:cNvPicPr>
          <p:nvPr/>
        </p:nvPicPr>
        <p:blipFill rotWithShape="1">
          <a:blip r:embed="rId5">
            <a:extLst>
              <a:ext uri="{28A0092B-C50C-407E-A947-70E740481C1C}">
                <a14:useLocalDpi xmlns:a14="http://schemas.microsoft.com/office/drawing/2010/main" val="0"/>
              </a:ext>
            </a:extLst>
          </a:blip>
          <a:srcRect r="24215"/>
          <a:stretch/>
        </p:blipFill>
        <p:spPr>
          <a:xfrm>
            <a:off x="1265275" y="3390157"/>
            <a:ext cx="6232805" cy="2504816"/>
          </a:xfrm>
          <a:prstGeom prst="rect">
            <a:avLst/>
          </a:prstGeom>
        </p:spPr>
      </p:pic>
    </p:spTree>
    <p:extLst>
      <p:ext uri="{BB962C8B-B14F-4D97-AF65-F5344CB8AC3E}">
        <p14:creationId xmlns:p14="http://schemas.microsoft.com/office/powerpoint/2010/main" val="2664234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pull”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endParaRPr lang="en-US" b="1" dirty="0"/>
          </a:p>
          <a:p>
            <a:pPr marL="0" indent="0">
              <a:buNone/>
            </a:pPr>
            <a:r>
              <a:rPr lang="en-US" dirty="0"/>
              <a:t>git pull is used to get all the updated content which has been committed to the remote repository. If master branch of local is up to date then git prompts “Already up to date”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968" y="5200059"/>
            <a:ext cx="1874516" cy="1389826"/>
          </a:xfrm>
          <a:prstGeom prst="rect">
            <a:avLst/>
          </a:prstGeom>
        </p:spPr>
      </p:pic>
      <p:pic>
        <p:nvPicPr>
          <p:cNvPr id="4" name="Picture 3">
            <a:extLst>
              <a:ext uri="{FF2B5EF4-FFF2-40B4-BE49-F238E27FC236}">
                <a16:creationId xmlns:a16="http://schemas.microsoft.com/office/drawing/2014/main" id="{F60DB26A-778D-4DA7-947B-A8E3AD2067AC}"/>
              </a:ext>
            </a:extLst>
          </p:cNvPr>
          <p:cNvPicPr>
            <a:picLocks noChangeAspect="1"/>
          </p:cNvPicPr>
          <p:nvPr/>
        </p:nvPicPr>
        <p:blipFill>
          <a:blip r:embed="rId5"/>
          <a:stretch>
            <a:fillRect/>
          </a:stretch>
        </p:blipFill>
        <p:spPr>
          <a:xfrm>
            <a:off x="1139136" y="3352057"/>
            <a:ext cx="7343775" cy="1752600"/>
          </a:xfrm>
          <a:prstGeom prst="rect">
            <a:avLst/>
          </a:prstGeom>
        </p:spPr>
      </p:pic>
    </p:spTree>
    <p:extLst>
      <p:ext uri="{BB962C8B-B14F-4D97-AF65-F5344CB8AC3E}">
        <p14:creationId xmlns:p14="http://schemas.microsoft.com/office/powerpoint/2010/main" val="2710181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push”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48491" y="1468291"/>
            <a:ext cx="10178322" cy="3593591"/>
          </a:xfrm>
        </p:spPr>
        <p:txBody>
          <a:bodyPr/>
          <a:lstStyle/>
          <a:p>
            <a:pPr marL="0" indent="0">
              <a:buNone/>
            </a:pPr>
            <a:r>
              <a:rPr lang="en-US" b="1" dirty="0"/>
              <a:t> </a:t>
            </a:r>
          </a:p>
          <a:p>
            <a:pPr marL="0" indent="0">
              <a:buNone/>
            </a:pPr>
            <a:r>
              <a:rPr lang="en-US" dirty="0"/>
              <a:t>git push can also be used to push local branches to remote. This is done in-order to perform pull requests, as no content is merged with master directly. Without the review of a project manager/ lead. </a:t>
            </a:r>
          </a:p>
          <a:p>
            <a:pPr marL="0" indent="0">
              <a:buNone/>
            </a:pPr>
            <a:endParaRPr lang="en-US" dirty="0"/>
          </a:p>
          <a:p>
            <a:pPr marL="0" indent="0">
              <a:buNone/>
            </a:pPr>
            <a:endParaRPr lang="en-US" dirty="0"/>
          </a:p>
        </p:txBody>
      </p:sp>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a:extLst>
              <a:ext uri="{FF2B5EF4-FFF2-40B4-BE49-F238E27FC236}">
                <a16:creationId xmlns:a16="http://schemas.microsoft.com/office/drawing/2014/main" id="{D325466F-9911-4E59-BA7E-AF8F6410B9F1}"/>
              </a:ext>
            </a:extLst>
          </p:cNvPr>
          <p:cNvPicPr>
            <a:picLocks noChangeAspect="1"/>
          </p:cNvPicPr>
          <p:nvPr/>
        </p:nvPicPr>
        <p:blipFill>
          <a:blip r:embed="rId4"/>
          <a:stretch>
            <a:fillRect/>
          </a:stretch>
        </p:blipFill>
        <p:spPr>
          <a:xfrm>
            <a:off x="1327514" y="3034255"/>
            <a:ext cx="9820275" cy="3581400"/>
          </a:xfrm>
          <a:prstGeom prst="rect">
            <a:avLst/>
          </a:prstGeom>
        </p:spPr>
      </p:pic>
    </p:spTree>
    <p:extLst>
      <p:ext uri="{BB962C8B-B14F-4D97-AF65-F5344CB8AC3E}">
        <p14:creationId xmlns:p14="http://schemas.microsoft.com/office/powerpoint/2010/main" val="3054663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74542" y="401482"/>
            <a:ext cx="10787575" cy="1492132"/>
          </a:xfrm>
        </p:spPr>
        <p:txBody>
          <a:bodyPr>
            <a:normAutofit fontScale="90000"/>
          </a:bodyPr>
          <a:lstStyle/>
          <a:p>
            <a:r>
              <a:rPr lang="en-US" sz="5400" u="sng" dirty="0"/>
              <a:t>“git push” Command in git vcs </a:t>
            </a:r>
            <a:r>
              <a:rPr lang="en-US" u="sng" dirty="0"/>
              <a:t>Cont</a:t>
            </a:r>
            <a:br>
              <a:rPr lang="en-US" u="sng" dirty="0"/>
            </a:br>
            <a:br>
              <a:rPr lang="en-US" u="sng" dirty="0"/>
            </a:b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This command deletes the localBranch from the remote repository</a:t>
            </a:r>
          </a:p>
          <a:p>
            <a:pPr marL="0" indent="0">
              <a:buNone/>
            </a:pP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a:extLst>
              <a:ext uri="{FF2B5EF4-FFF2-40B4-BE49-F238E27FC236}">
                <a16:creationId xmlns:a16="http://schemas.microsoft.com/office/drawing/2014/main" id="{0EA2707C-220E-4796-B4C9-571C13816214}"/>
              </a:ext>
            </a:extLst>
          </p:cNvPr>
          <p:cNvPicPr>
            <a:picLocks noChangeAspect="1"/>
          </p:cNvPicPr>
          <p:nvPr/>
        </p:nvPicPr>
        <p:blipFill>
          <a:blip r:embed="rId5"/>
          <a:stretch>
            <a:fillRect/>
          </a:stretch>
        </p:blipFill>
        <p:spPr>
          <a:xfrm>
            <a:off x="1614838" y="2327660"/>
            <a:ext cx="6553200" cy="1466850"/>
          </a:xfrm>
          <a:prstGeom prst="rect">
            <a:avLst/>
          </a:prstGeom>
        </p:spPr>
      </p:pic>
    </p:spTree>
    <p:extLst>
      <p:ext uri="{BB962C8B-B14F-4D97-AF65-F5344CB8AC3E}">
        <p14:creationId xmlns:p14="http://schemas.microsoft.com/office/powerpoint/2010/main" val="101698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2561323" y="239938"/>
            <a:ext cx="10178322" cy="1492132"/>
          </a:xfrm>
        </p:spPr>
        <p:txBody>
          <a:bodyPr/>
          <a:lstStyle/>
          <a:p>
            <a:r>
              <a:rPr lang="en-US" sz="4800" u="sng" dirty="0"/>
              <a:t>RUNNING SOME COMMANDS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10" name="Picture 9">
            <a:extLst>
              <a:ext uri="{FF2B5EF4-FFF2-40B4-BE49-F238E27FC236}">
                <a16:creationId xmlns:a16="http://schemas.microsoft.com/office/drawing/2014/main" id="{1A708AB0-42A8-44CE-869A-221873F93A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1062" y="1537447"/>
            <a:ext cx="9363075" cy="2343150"/>
          </a:xfrm>
          <a:prstGeom prst="rect">
            <a:avLst/>
          </a:prstGeom>
        </p:spPr>
      </p:pic>
    </p:spTree>
    <p:extLst>
      <p:ext uri="{BB962C8B-B14F-4D97-AF65-F5344CB8AC3E}">
        <p14:creationId xmlns:p14="http://schemas.microsoft.com/office/powerpoint/2010/main" val="803611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1139136" y="242345"/>
            <a:ext cx="10178322" cy="1492132"/>
          </a:xfrm>
        </p:spPr>
        <p:txBody>
          <a:bodyPr/>
          <a:lstStyle/>
          <a:p>
            <a:pPr algn="ctr"/>
            <a:r>
              <a:rPr lang="en-US" sz="4800" u="sng" dirty="0"/>
              <a:t>Pull requests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Pull requests are a feature which allow Pull you to tell others about changes you've pushed to a branch in a repository on GitHub. Once a pull request is opened, you can discuss and review the potential changes with collaborators and add follow-up commits before your changes are merged into the base branch. (source: help.github.com)</a:t>
            </a:r>
            <a:br>
              <a:rPr lang="en-US" dirty="0"/>
            </a:b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spTree>
    <p:extLst>
      <p:ext uri="{BB962C8B-B14F-4D97-AF65-F5344CB8AC3E}">
        <p14:creationId xmlns:p14="http://schemas.microsoft.com/office/powerpoint/2010/main" val="31877575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4318-93FA-4C6A-8CF0-C9D52CEBB28E}"/>
              </a:ext>
            </a:extLst>
          </p:cNvPr>
          <p:cNvSpPr>
            <a:spLocks noGrp="1"/>
          </p:cNvSpPr>
          <p:nvPr>
            <p:ph type="title"/>
          </p:nvPr>
        </p:nvSpPr>
        <p:spPr>
          <a:xfrm>
            <a:off x="1251678" y="382385"/>
            <a:ext cx="10178322" cy="764027"/>
          </a:xfrm>
        </p:spPr>
        <p:txBody>
          <a:bodyPr>
            <a:normAutofit fontScale="90000"/>
          </a:bodyPr>
          <a:lstStyle/>
          <a:p>
            <a:pPr algn="ctr"/>
            <a:r>
              <a:rPr lang="en-US" sz="5400" u="sng" dirty="0"/>
              <a:t>Pull requests </a:t>
            </a:r>
            <a:r>
              <a:rPr lang="en-US" u="sng" dirty="0"/>
              <a:t>Continued</a:t>
            </a:r>
          </a:p>
        </p:txBody>
      </p:sp>
      <p:sp>
        <p:nvSpPr>
          <p:cNvPr id="3" name="Content Placeholder 2">
            <a:extLst>
              <a:ext uri="{FF2B5EF4-FFF2-40B4-BE49-F238E27FC236}">
                <a16:creationId xmlns:a16="http://schemas.microsoft.com/office/drawing/2014/main" id="{2175342A-457E-4C88-9AB4-DD4F12C36898}"/>
              </a:ext>
            </a:extLst>
          </p:cNvPr>
          <p:cNvSpPr>
            <a:spLocks noGrp="1"/>
          </p:cNvSpPr>
          <p:nvPr>
            <p:ph idx="1"/>
          </p:nvPr>
        </p:nvSpPr>
        <p:spPr>
          <a:xfrm>
            <a:off x="1251678" y="1146413"/>
            <a:ext cx="10178322" cy="4733180"/>
          </a:xfrm>
        </p:spPr>
        <p:txBody>
          <a:bodyPr/>
          <a:lstStyle/>
          <a:p>
            <a:pPr marL="0" indent="0">
              <a:buNone/>
            </a:pPr>
            <a:r>
              <a:rPr lang="en-US" dirty="0"/>
              <a:t>STEPS: </a:t>
            </a:r>
          </a:p>
          <a:p>
            <a:pPr marL="457200" indent="-457200">
              <a:buFont typeface="+mj-lt"/>
              <a:buAutoNum type="arabicPeriod"/>
            </a:pPr>
            <a:r>
              <a:rPr lang="en-US" dirty="0"/>
              <a:t>We switched to test branch</a:t>
            </a:r>
          </a:p>
          <a:p>
            <a:pPr marL="457200" indent="-457200">
              <a:buFont typeface="+mj-lt"/>
              <a:buAutoNum type="arabicPeriod"/>
            </a:pPr>
            <a:r>
              <a:rPr lang="en-US" dirty="0"/>
              <a:t>We edited README.md</a:t>
            </a:r>
          </a:p>
          <a:p>
            <a:pPr marL="457200" indent="-457200">
              <a:buFont typeface="+mj-lt"/>
              <a:buAutoNum type="arabicPeriod"/>
            </a:pPr>
            <a:r>
              <a:rPr lang="en-US" dirty="0"/>
              <a:t>We added README.md</a:t>
            </a:r>
          </a:p>
          <a:p>
            <a:pPr marL="457200" indent="-457200">
              <a:buFont typeface="+mj-lt"/>
              <a:buAutoNum type="arabicPeriod"/>
            </a:pPr>
            <a:r>
              <a:rPr lang="en-US" dirty="0"/>
              <a:t>We committed README.md</a:t>
            </a:r>
          </a:p>
          <a:p>
            <a:pPr marL="457200" indent="-457200">
              <a:buFont typeface="+mj-lt"/>
              <a:buAutoNum type="arabicPeriod"/>
            </a:pPr>
            <a:r>
              <a:rPr lang="en-US" dirty="0"/>
              <a:t>We opened our repository in GitHub and clicked “compare and merge”</a:t>
            </a:r>
          </a:p>
          <a:p>
            <a:pPr marL="457200" indent="-457200">
              <a:buFont typeface="+mj-lt"/>
              <a:buAutoNum type="arabicPeriod"/>
            </a:pPr>
            <a:r>
              <a:rPr lang="en-US" dirty="0"/>
              <a:t>As GitHub tells us, we can successfully merge we click “merge pull request”</a:t>
            </a:r>
          </a:p>
          <a:p>
            <a:pPr marL="457200" indent="-457200">
              <a:buFont typeface="+mj-lt"/>
              <a:buAutoNum type="arabicPeriod"/>
            </a:pPr>
            <a:r>
              <a:rPr lang="en-US" dirty="0"/>
              <a:t>All changes of test branch are combined with master branch</a:t>
            </a:r>
          </a:p>
          <a:p>
            <a:pPr marL="457200" indent="-457200">
              <a:buFont typeface="+mj-lt"/>
              <a:buAutoNum type="arabicPeriod"/>
            </a:pPr>
            <a:r>
              <a:rPr lang="en-US" dirty="0"/>
              <a:t>In order to get those changes in local master branch we do : </a:t>
            </a:r>
          </a:p>
          <a:p>
            <a:pPr marL="914400" lvl="1" indent="-457200">
              <a:buFont typeface="+mj-lt"/>
              <a:buAutoNum type="arabicPeriod"/>
            </a:pPr>
            <a:r>
              <a:rPr lang="en-US" dirty="0"/>
              <a:t>git checkout master</a:t>
            </a:r>
          </a:p>
          <a:p>
            <a:pPr marL="914400" lvl="1" indent="-457200">
              <a:buFont typeface="+mj-lt"/>
              <a:buAutoNum type="arabicPeriod"/>
            </a:pPr>
            <a:r>
              <a:rPr lang="en-US" dirty="0"/>
              <a:t>git pull</a:t>
            </a:r>
          </a:p>
        </p:txBody>
      </p:sp>
    </p:spTree>
    <p:extLst>
      <p:ext uri="{BB962C8B-B14F-4D97-AF65-F5344CB8AC3E}">
        <p14:creationId xmlns:p14="http://schemas.microsoft.com/office/powerpoint/2010/main" val="3414521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A24028-F746-4322-88A2-93A2B35FFA30}"/>
              </a:ext>
            </a:extLst>
          </p:cNvPr>
          <p:cNvPicPr>
            <a:picLocks noGrp="1" noChangeAspect="1"/>
          </p:cNvPicPr>
          <p:nvPr>
            <p:ph idx="1"/>
          </p:nvPr>
        </p:nvPicPr>
        <p:blipFill>
          <a:blip r:embed="rId2"/>
          <a:stretch>
            <a:fillRect/>
          </a:stretch>
        </p:blipFill>
        <p:spPr>
          <a:xfrm>
            <a:off x="1413420" y="429904"/>
            <a:ext cx="10177463" cy="744226"/>
          </a:xfrm>
          <a:prstGeom prst="rect">
            <a:avLst/>
          </a:prstGeom>
        </p:spPr>
      </p:pic>
      <p:pic>
        <p:nvPicPr>
          <p:cNvPr id="8" name="Picture 7">
            <a:extLst>
              <a:ext uri="{FF2B5EF4-FFF2-40B4-BE49-F238E27FC236}">
                <a16:creationId xmlns:a16="http://schemas.microsoft.com/office/drawing/2014/main" id="{634639CB-EE65-448E-9C1C-DC2B48068920}"/>
              </a:ext>
            </a:extLst>
          </p:cNvPr>
          <p:cNvPicPr>
            <a:picLocks noChangeAspect="1"/>
          </p:cNvPicPr>
          <p:nvPr/>
        </p:nvPicPr>
        <p:blipFill rotWithShape="1">
          <a:blip r:embed="rId3"/>
          <a:srcRect b="20478"/>
          <a:stretch/>
        </p:blipFill>
        <p:spPr>
          <a:xfrm>
            <a:off x="1399133" y="1474385"/>
            <a:ext cx="10191750" cy="4953711"/>
          </a:xfrm>
          <a:prstGeom prst="rect">
            <a:avLst/>
          </a:prstGeom>
        </p:spPr>
      </p:pic>
    </p:spTree>
    <p:extLst>
      <p:ext uri="{BB962C8B-B14F-4D97-AF65-F5344CB8AC3E}">
        <p14:creationId xmlns:p14="http://schemas.microsoft.com/office/powerpoint/2010/main" val="417061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998806" y="382385"/>
            <a:ext cx="10431194" cy="1492132"/>
          </a:xfrm>
        </p:spPr>
        <p:txBody>
          <a:bodyPr/>
          <a:lstStyle/>
          <a:p>
            <a:r>
              <a:rPr lang="en-US" u="sng" dirty="0"/>
              <a:t>Distributed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4" name="Picture 3">
            <a:extLst>
              <a:ext uri="{FF2B5EF4-FFF2-40B4-BE49-F238E27FC236}">
                <a16:creationId xmlns:a16="http://schemas.microsoft.com/office/drawing/2014/main" id="{89A7CA73-5D68-44B0-9888-10E36410B2FC}"/>
              </a:ext>
            </a:extLst>
          </p:cNvPr>
          <p:cNvPicPr>
            <a:picLocks noChangeAspect="1"/>
          </p:cNvPicPr>
          <p:nvPr/>
        </p:nvPicPr>
        <p:blipFill>
          <a:blip r:embed="rId2"/>
          <a:stretch>
            <a:fillRect/>
          </a:stretch>
        </p:blipFill>
        <p:spPr>
          <a:xfrm>
            <a:off x="2811194" y="2140854"/>
            <a:ext cx="6290603" cy="325617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51E45C0D-95F6-48BA-BAB1-C878C142C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330" y="4983484"/>
            <a:ext cx="1809983" cy="1797929"/>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B5E321D-F0BE-4309-9711-EE67E1827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314" y="5602769"/>
            <a:ext cx="1667217" cy="125523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86EC8CDC-8802-4A07-B49D-94389FA974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806" y="5663364"/>
            <a:ext cx="1934826" cy="959003"/>
          </a:xfrm>
          <a:prstGeom prst="rect">
            <a:avLst/>
          </a:prstGeom>
        </p:spPr>
      </p:pic>
    </p:spTree>
    <p:extLst>
      <p:ext uri="{BB962C8B-B14F-4D97-AF65-F5344CB8AC3E}">
        <p14:creationId xmlns:p14="http://schemas.microsoft.com/office/powerpoint/2010/main" val="13216103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A9946E-1DE0-46E8-96F2-F7F895F35211}"/>
              </a:ext>
            </a:extLst>
          </p:cNvPr>
          <p:cNvPicPr>
            <a:picLocks noGrp="1" noChangeAspect="1"/>
          </p:cNvPicPr>
          <p:nvPr>
            <p:ph idx="1"/>
          </p:nvPr>
        </p:nvPicPr>
        <p:blipFill>
          <a:blip r:embed="rId2"/>
          <a:stretch>
            <a:fillRect/>
          </a:stretch>
        </p:blipFill>
        <p:spPr>
          <a:xfrm>
            <a:off x="1459115" y="242345"/>
            <a:ext cx="9620250" cy="885825"/>
          </a:xfrm>
          <a:prstGeom prst="rect">
            <a:avLst/>
          </a:prstGeom>
        </p:spPr>
      </p:pic>
      <p:pic>
        <p:nvPicPr>
          <p:cNvPr id="5" name="Picture 4">
            <a:extLst>
              <a:ext uri="{FF2B5EF4-FFF2-40B4-BE49-F238E27FC236}">
                <a16:creationId xmlns:a16="http://schemas.microsoft.com/office/drawing/2014/main" id="{7BB7DE64-F38D-45A8-9E12-AD66051E6CC7}"/>
              </a:ext>
            </a:extLst>
          </p:cNvPr>
          <p:cNvPicPr>
            <a:picLocks noChangeAspect="1"/>
          </p:cNvPicPr>
          <p:nvPr/>
        </p:nvPicPr>
        <p:blipFill>
          <a:blip r:embed="rId3"/>
          <a:stretch>
            <a:fillRect/>
          </a:stretch>
        </p:blipFill>
        <p:spPr>
          <a:xfrm>
            <a:off x="2035395" y="1296537"/>
            <a:ext cx="7531685" cy="5319118"/>
          </a:xfrm>
          <a:prstGeom prst="rect">
            <a:avLst/>
          </a:prstGeom>
        </p:spPr>
      </p:pic>
    </p:spTree>
    <p:extLst>
      <p:ext uri="{BB962C8B-B14F-4D97-AF65-F5344CB8AC3E}">
        <p14:creationId xmlns:p14="http://schemas.microsoft.com/office/powerpoint/2010/main" val="1153967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69FE1C00-E905-4F2D-B595-7B854ABD5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5" name="Rectangle 24">
            <a:extLst>
              <a:ext uri="{FF2B5EF4-FFF2-40B4-BE49-F238E27FC236}">
                <a16:creationId xmlns:a16="http://schemas.microsoft.com/office/drawing/2014/main" id="{68BA2F24-F1CA-44F2-8978-7248C75F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8C7FBA7-C33F-4A38-A731-AE99FEBBF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14318-93FA-4C6A-8CF0-C9D52CEBB28E}"/>
              </a:ext>
            </a:extLst>
          </p:cNvPr>
          <p:cNvSpPr>
            <a:spLocks noGrp="1"/>
          </p:cNvSpPr>
          <p:nvPr>
            <p:ph type="title"/>
          </p:nvPr>
        </p:nvSpPr>
        <p:spPr>
          <a:xfrm>
            <a:off x="936790" y="3176833"/>
            <a:ext cx="10318418" cy="2581538"/>
          </a:xfrm>
        </p:spPr>
        <p:txBody>
          <a:bodyPr vert="horz" lIns="91440" tIns="45720" rIns="91440" bIns="45720" rtlCol="0" anchor="ctr">
            <a:normAutofit/>
          </a:bodyPr>
          <a:lstStyle/>
          <a:p>
            <a:pPr algn="ctr"/>
            <a:r>
              <a:rPr lang="en-US" sz="8000" spc="800" dirty="0"/>
              <a:t>Thank you.</a:t>
            </a:r>
            <a:br>
              <a:rPr lang="en-US" sz="8000" spc="800" dirty="0"/>
            </a:br>
            <a:endParaRPr lang="en-US" sz="8000" spc="800" dirty="0"/>
          </a:p>
        </p:txBody>
      </p:sp>
      <p:sp>
        <p:nvSpPr>
          <p:cNvPr id="29" name="Rectangle 28">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2907867"/>
          </a:xfrm>
          <a:prstGeom prst="rect">
            <a:avLst/>
          </a:prstGeom>
          <a:solidFill>
            <a:schemeClr val="bg2"/>
          </a:solidFill>
          <a:ln w="0">
            <a:noFill/>
            <a:prstDash val="solid"/>
            <a:round/>
            <a:headEnd/>
            <a:tailEnd/>
          </a:ln>
        </p:spPr>
        <p:txBody>
          <a:bodyPr rtlCol="0" anchor="ctr"/>
          <a:lstStyle/>
          <a:p>
            <a:pPr algn="ctr"/>
            <a:endParaRPr lang="en-US"/>
          </a:p>
        </p:txBody>
      </p:sp>
      <p:pic>
        <p:nvPicPr>
          <p:cNvPr id="18" name="Picture 17" descr="A close up of a sign&#10;&#10;Description automatically generated">
            <a:extLst>
              <a:ext uri="{FF2B5EF4-FFF2-40B4-BE49-F238E27FC236}">
                <a16:creationId xmlns:a16="http://schemas.microsoft.com/office/drawing/2014/main" id="{7E835C79-5B04-4A55-8746-6E45AAB77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236" y="114100"/>
            <a:ext cx="2679665" cy="2679665"/>
          </a:xfrm>
          <a:prstGeom prst="ellipse">
            <a:avLst/>
          </a:prstGeom>
        </p:spPr>
      </p:pic>
      <p:pic>
        <p:nvPicPr>
          <p:cNvPr id="12" name="Picture 11" descr="A close up of a logo&#10;&#10;Description automatically generated">
            <a:extLst>
              <a:ext uri="{FF2B5EF4-FFF2-40B4-BE49-F238E27FC236}">
                <a16:creationId xmlns:a16="http://schemas.microsoft.com/office/drawing/2014/main" id="{892055BF-F793-4C40-89C5-B7A9220AA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223" y="5578158"/>
            <a:ext cx="1508534" cy="1225958"/>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41AFD4DD-CBC4-413A-977A-1741D6F9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64" y="5578158"/>
            <a:ext cx="1204137" cy="1204137"/>
          </a:xfrm>
          <a:prstGeom prst="ellipse">
            <a:avLst/>
          </a:prstGeom>
        </p:spPr>
      </p:pic>
      <p:pic>
        <p:nvPicPr>
          <p:cNvPr id="20" name="Picture 19" descr="A picture containing drawing&#10;&#10;Description automatically generated">
            <a:extLst>
              <a:ext uri="{FF2B5EF4-FFF2-40B4-BE49-F238E27FC236}">
                <a16:creationId xmlns:a16="http://schemas.microsoft.com/office/drawing/2014/main" id="{84CD7134-86A6-4782-8CFA-D41110C994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732" y="114100"/>
            <a:ext cx="598542" cy="598542"/>
          </a:xfrm>
          <a:prstGeom prst="rect">
            <a:avLst/>
          </a:prstGeom>
        </p:spPr>
      </p:pic>
      <p:sp>
        <p:nvSpPr>
          <p:cNvPr id="21" name="TextBox 20">
            <a:extLst>
              <a:ext uri="{FF2B5EF4-FFF2-40B4-BE49-F238E27FC236}">
                <a16:creationId xmlns:a16="http://schemas.microsoft.com/office/drawing/2014/main" id="{D03F5394-7F74-4C37-BBA6-8292C67A12F6}"/>
              </a:ext>
            </a:extLst>
          </p:cNvPr>
          <p:cNvSpPr txBox="1"/>
          <p:nvPr/>
        </p:nvSpPr>
        <p:spPr>
          <a:xfrm>
            <a:off x="746918" y="120983"/>
            <a:ext cx="1990673" cy="584775"/>
          </a:xfrm>
          <a:prstGeom prst="rect">
            <a:avLst/>
          </a:prstGeom>
          <a:noFill/>
        </p:spPr>
        <p:txBody>
          <a:bodyPr wrap="none" rtlCol="0">
            <a:spAutoFit/>
          </a:bodyPr>
          <a:lstStyle/>
          <a:p>
            <a:r>
              <a:rPr lang="en-US" sz="3200" b="1" dirty="0"/>
              <a:t>Microsoft</a:t>
            </a:r>
          </a:p>
        </p:txBody>
      </p:sp>
      <p:pic>
        <p:nvPicPr>
          <p:cNvPr id="24" name="Picture 23" descr="A picture containing dark, clock, computer&#10;&#10;Description automatically generated">
            <a:extLst>
              <a:ext uri="{FF2B5EF4-FFF2-40B4-BE49-F238E27FC236}">
                <a16:creationId xmlns:a16="http://schemas.microsoft.com/office/drawing/2014/main" id="{CB57A75C-18B6-401A-923A-78DF8931D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5245" y="5910803"/>
            <a:ext cx="2988823" cy="780830"/>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9C92B627-92F3-46AD-A66A-B0992882F9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59926" y="36259"/>
            <a:ext cx="2168772" cy="1189354"/>
          </a:xfrm>
          <a:prstGeom prst="ellipse">
            <a:avLst/>
          </a:prstGeom>
        </p:spPr>
      </p:pic>
    </p:spTree>
    <p:extLst>
      <p:ext uri="{BB962C8B-B14F-4D97-AF65-F5344CB8AC3E}">
        <p14:creationId xmlns:p14="http://schemas.microsoft.com/office/powerpoint/2010/main" val="214473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8612-E19F-4AAB-A540-EEA1C01F8AC5}"/>
              </a:ext>
            </a:extLst>
          </p:cNvPr>
          <p:cNvSpPr>
            <a:spLocks noGrp="1"/>
          </p:cNvSpPr>
          <p:nvPr>
            <p:ph type="title"/>
          </p:nvPr>
        </p:nvSpPr>
        <p:spPr/>
        <p:txBody>
          <a:bodyPr/>
          <a:lstStyle/>
          <a:p>
            <a:r>
              <a:rPr lang="en-US" u="sng" dirty="0"/>
              <a:t>Centralized VS Distributed VCS</a:t>
            </a:r>
          </a:p>
        </p:txBody>
      </p:sp>
      <p:sp>
        <p:nvSpPr>
          <p:cNvPr id="3" name="Content Placeholder 2">
            <a:extLst>
              <a:ext uri="{FF2B5EF4-FFF2-40B4-BE49-F238E27FC236}">
                <a16:creationId xmlns:a16="http://schemas.microsoft.com/office/drawing/2014/main" id="{5E915AEC-7F6E-43EC-8563-A14A7CAA7E87}"/>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BEAA5BE0-B0DB-4D71-9F4A-9E359B777D00}"/>
              </a:ext>
            </a:extLst>
          </p:cNvPr>
          <p:cNvPicPr>
            <a:picLocks noChangeAspect="1"/>
          </p:cNvPicPr>
          <p:nvPr/>
        </p:nvPicPr>
        <p:blipFill>
          <a:blip r:embed="rId2"/>
          <a:stretch>
            <a:fillRect/>
          </a:stretch>
        </p:blipFill>
        <p:spPr>
          <a:xfrm>
            <a:off x="1251677" y="1128450"/>
            <a:ext cx="8933332" cy="429596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A31EFA68-26F0-489E-A0EC-D1278341B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8669" y="4983484"/>
            <a:ext cx="1809983" cy="182553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3E769B9F-83BE-47CC-ABA4-16ED8F18E5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501" y="5424417"/>
            <a:ext cx="1567375" cy="1380825"/>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424F200D-2D9C-4D45-B65D-992333FD4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102" y="5340531"/>
            <a:ext cx="2101777" cy="1343097"/>
          </a:xfrm>
          <a:prstGeom prst="rect">
            <a:avLst/>
          </a:prstGeom>
        </p:spPr>
      </p:pic>
    </p:spTree>
    <p:extLst>
      <p:ext uri="{BB962C8B-B14F-4D97-AF65-F5344CB8AC3E}">
        <p14:creationId xmlns:p14="http://schemas.microsoft.com/office/powerpoint/2010/main" val="293735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A135-59BF-4F43-BF1F-635F75489D49}"/>
              </a:ext>
            </a:extLst>
          </p:cNvPr>
          <p:cNvSpPr>
            <a:spLocks noGrp="1"/>
          </p:cNvSpPr>
          <p:nvPr>
            <p:ph type="title"/>
          </p:nvPr>
        </p:nvSpPr>
        <p:spPr/>
        <p:txBody>
          <a:bodyPr/>
          <a:lstStyle/>
          <a:p>
            <a:r>
              <a:rPr lang="en-US" u="sng" dirty="0"/>
              <a:t>What Is Git ?</a:t>
            </a:r>
          </a:p>
        </p:txBody>
      </p:sp>
      <p:sp>
        <p:nvSpPr>
          <p:cNvPr id="3" name="Content Placeholder 2">
            <a:extLst>
              <a:ext uri="{FF2B5EF4-FFF2-40B4-BE49-F238E27FC236}">
                <a16:creationId xmlns:a16="http://schemas.microsoft.com/office/drawing/2014/main" id="{323C01B7-C02B-429F-80DA-9EA97CF2D049}"/>
              </a:ext>
            </a:extLst>
          </p:cNvPr>
          <p:cNvSpPr>
            <a:spLocks noGrp="1"/>
          </p:cNvSpPr>
          <p:nvPr>
            <p:ph idx="1"/>
          </p:nvPr>
        </p:nvSpPr>
        <p:spPr>
          <a:xfrm>
            <a:off x="1251678" y="1491175"/>
            <a:ext cx="6907584" cy="4710842"/>
          </a:xfrm>
        </p:spPr>
        <p:txBody>
          <a:bodyPr>
            <a:normAutofit fontScale="92500" lnSpcReduction="20000"/>
          </a:bodyPr>
          <a:lstStyle/>
          <a:p>
            <a:r>
              <a:rPr lang="en-US" dirty="0"/>
              <a:t> </a:t>
            </a:r>
            <a:r>
              <a:rPr lang="en-US" u="sng" dirty="0"/>
              <a:t>Introduction</a:t>
            </a:r>
          </a:p>
          <a:p>
            <a:pPr marL="0" indent="0">
              <a:buNone/>
            </a:pPr>
            <a:r>
              <a:rPr lang="en-US" sz="1600" dirty="0"/>
              <a:t>    Git (An open-source &amp; distributed version controlling software ) was created by </a:t>
            </a:r>
            <a:r>
              <a:rPr lang="en-US" sz="1600" b="1" dirty="0"/>
              <a:t>Linus Torvalds </a:t>
            </a:r>
            <a:r>
              <a:rPr lang="en-US" sz="1600" dirty="0"/>
              <a:t>in 2005 for development of the </a:t>
            </a:r>
            <a:r>
              <a:rPr lang="en-US" sz="1600" b="1" dirty="0"/>
              <a:t>Linux kernel</a:t>
            </a:r>
            <a:r>
              <a:rPr lang="en-US" sz="1600" dirty="0"/>
              <a:t>, with other kernel developers contributing to its initial development. Its current maintainer since 2005 is Junio Hamano.</a:t>
            </a:r>
          </a:p>
          <a:p>
            <a:r>
              <a:rPr lang="en-US" u="sng" dirty="0"/>
              <a:t>Bitkeeper &amp; Linux Kernel Source Code</a:t>
            </a:r>
          </a:p>
          <a:p>
            <a:pPr marL="0" indent="0">
              <a:buNone/>
            </a:pPr>
            <a:r>
              <a:rPr lang="en-US" sz="1600" dirty="0"/>
              <a:t>    </a:t>
            </a:r>
            <a:r>
              <a:rPr lang="en-US" sz="1600" b="1" dirty="0"/>
              <a:t>BitKeeper</a:t>
            </a:r>
            <a:r>
              <a:rPr lang="en-US" sz="1600" dirty="0"/>
              <a:t> was first mentioned as a solution to some of the growing pains that       Linux was having due to the use of patches in September 1998. On May 4, 2000, the first public release of BitKeeper was made available</a:t>
            </a:r>
            <a:r>
              <a:rPr lang="en-US" dirty="0"/>
              <a:t>. </a:t>
            </a:r>
            <a:r>
              <a:rPr lang="en-US" sz="1600" b="1" dirty="0"/>
              <a:t>BitMover</a:t>
            </a:r>
            <a:r>
              <a:rPr lang="en-US" sz="1600" dirty="0"/>
              <a:t> Inc used to provide access to the system for certain open-source or free-software projects, one of which was the source code of the Linux kernel as the decision made in 2002 to use BitKeeper for Linux kernel development.</a:t>
            </a:r>
            <a:r>
              <a:rPr lang="en-US" dirty="0"/>
              <a:t> </a:t>
            </a:r>
            <a:r>
              <a:rPr lang="en-US" sz="1600" dirty="0"/>
              <a:t>In April 2005, BitMover announced that it would stop providing a version of BitKeeper free of charge to the community.</a:t>
            </a:r>
            <a:r>
              <a:rPr lang="en-US" dirty="0"/>
              <a:t> </a:t>
            </a:r>
            <a:r>
              <a:rPr lang="en-US" sz="1600" dirty="0"/>
              <a:t>Therefore, Git project was launched with the intent of becoming the Linux kernel's source code management software and was eventually adopted by Linux developers.</a:t>
            </a:r>
          </a:p>
          <a:p>
            <a:r>
              <a:rPr lang="en-US" sz="1600" dirty="0"/>
              <a:t> </a:t>
            </a:r>
            <a:r>
              <a:rPr lang="en-US" sz="1600" u="sng" dirty="0"/>
              <a:t>Linus Torvalds About GIT</a:t>
            </a:r>
          </a:p>
          <a:p>
            <a:pPr marL="0" indent="0">
              <a:buNone/>
            </a:pPr>
            <a:r>
              <a:rPr lang="en-US" sz="1600" dirty="0"/>
              <a:t>         </a:t>
            </a:r>
            <a:r>
              <a:rPr lang="en-US" sz="1600" dirty="0">
                <a:hlinkClick r:id="rId2"/>
              </a:rPr>
              <a:t>https://www.youtube.com/watch?v=4XpnKHJAok8</a:t>
            </a:r>
            <a:r>
              <a:rPr lang="en-US" sz="1600" u="sng" dirty="0"/>
              <a:t> </a:t>
            </a:r>
          </a:p>
        </p:txBody>
      </p:sp>
      <p:pic>
        <p:nvPicPr>
          <p:cNvPr id="5" name="Picture 4" descr="A person wearing a suit and tie&#10;&#10;Description automatically generated">
            <a:extLst>
              <a:ext uri="{FF2B5EF4-FFF2-40B4-BE49-F238E27FC236}">
                <a16:creationId xmlns:a16="http://schemas.microsoft.com/office/drawing/2014/main" id="{EF84E8FA-A7BA-433C-89D1-1EAF8C846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5881" y="1128451"/>
            <a:ext cx="2857500" cy="2140048"/>
          </a:xfrm>
          <a:prstGeom prst="rect">
            <a:avLst/>
          </a:prstGeom>
        </p:spPr>
      </p:pic>
      <p:pic>
        <p:nvPicPr>
          <p:cNvPr id="6" name="Picture 5">
            <a:extLst>
              <a:ext uri="{FF2B5EF4-FFF2-40B4-BE49-F238E27FC236}">
                <a16:creationId xmlns:a16="http://schemas.microsoft.com/office/drawing/2014/main" id="{CC81A43A-AE8A-4485-81E6-E4B602205E5A}"/>
              </a:ext>
            </a:extLst>
          </p:cNvPr>
          <p:cNvPicPr>
            <a:picLocks noChangeAspect="1"/>
          </p:cNvPicPr>
          <p:nvPr/>
        </p:nvPicPr>
        <p:blipFill>
          <a:blip r:embed="rId4"/>
          <a:stretch>
            <a:fillRect/>
          </a:stretch>
        </p:blipFill>
        <p:spPr>
          <a:xfrm>
            <a:off x="8233116" y="3503494"/>
            <a:ext cx="3638550" cy="781050"/>
          </a:xfrm>
          <a:prstGeom prst="rect">
            <a:avLst/>
          </a:prstGeom>
        </p:spPr>
      </p:pic>
      <p:sp>
        <p:nvSpPr>
          <p:cNvPr id="7" name="TextBox 6">
            <a:extLst>
              <a:ext uri="{FF2B5EF4-FFF2-40B4-BE49-F238E27FC236}">
                <a16:creationId xmlns:a16="http://schemas.microsoft.com/office/drawing/2014/main" id="{8752A350-F3A2-42FF-940E-717D5B7BB5AC}"/>
              </a:ext>
            </a:extLst>
          </p:cNvPr>
          <p:cNvSpPr txBox="1"/>
          <p:nvPr/>
        </p:nvSpPr>
        <p:spPr>
          <a:xfrm>
            <a:off x="8233116" y="4284544"/>
            <a:ext cx="3368007" cy="530915"/>
          </a:xfrm>
          <a:prstGeom prst="rect">
            <a:avLst/>
          </a:prstGeom>
          <a:noFill/>
        </p:spPr>
        <p:txBody>
          <a:bodyPr wrap="square" rtlCol="0">
            <a:spAutoFit/>
          </a:bodyPr>
          <a:lstStyle/>
          <a:p>
            <a:pPr marL="285750" indent="-285750">
              <a:buFontTx/>
              <a:buChar char="-"/>
            </a:pPr>
            <a:r>
              <a:rPr lang="en-US" dirty="0"/>
              <a:t>Linus Torvalds </a:t>
            </a:r>
          </a:p>
          <a:p>
            <a:r>
              <a:rPr lang="en-US" sz="1050" dirty="0"/>
              <a:t>Founder of the Linux open-source operating system</a:t>
            </a:r>
          </a:p>
        </p:txBody>
      </p:sp>
      <p:pic>
        <p:nvPicPr>
          <p:cNvPr id="9" name="Picture 8" descr="A picture containing drawing&#10;&#10;Description automatically generated">
            <a:extLst>
              <a:ext uri="{FF2B5EF4-FFF2-40B4-BE49-F238E27FC236}">
                <a16:creationId xmlns:a16="http://schemas.microsoft.com/office/drawing/2014/main" id="{26898A3B-EA59-4F83-B5E7-6CE0FC5A01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9029" y="5844208"/>
            <a:ext cx="1744394" cy="88760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8DD2AD5E-01D9-4277-97F8-DF50839437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1379" y="5423658"/>
            <a:ext cx="1321603" cy="1197822"/>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B1746FE2-6242-48D9-9300-982C5B5163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3814" y="5423658"/>
            <a:ext cx="1680359" cy="1261490"/>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947AC4E5-B40A-4D27-8FDD-AE7A996BC2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7277" y="5510084"/>
            <a:ext cx="1976537" cy="1261490"/>
          </a:xfrm>
          <a:prstGeom prst="rect">
            <a:avLst/>
          </a:prstGeom>
        </p:spPr>
      </p:pic>
    </p:spTree>
    <p:extLst>
      <p:ext uri="{BB962C8B-B14F-4D97-AF65-F5344CB8AC3E}">
        <p14:creationId xmlns:p14="http://schemas.microsoft.com/office/powerpoint/2010/main" val="113548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B541-CB8C-43F4-89F9-4659DEE9A544}"/>
              </a:ext>
            </a:extLst>
          </p:cNvPr>
          <p:cNvSpPr>
            <a:spLocks noGrp="1"/>
          </p:cNvSpPr>
          <p:nvPr>
            <p:ph type="title"/>
          </p:nvPr>
        </p:nvSpPr>
        <p:spPr/>
        <p:txBody>
          <a:bodyPr/>
          <a:lstStyle/>
          <a:p>
            <a:r>
              <a:rPr lang="en-US" u="sng" dirty="0"/>
              <a:t>Advantages of git</a:t>
            </a:r>
          </a:p>
        </p:txBody>
      </p:sp>
      <p:sp>
        <p:nvSpPr>
          <p:cNvPr id="3" name="Content Placeholder 2">
            <a:extLst>
              <a:ext uri="{FF2B5EF4-FFF2-40B4-BE49-F238E27FC236}">
                <a16:creationId xmlns:a16="http://schemas.microsoft.com/office/drawing/2014/main" id="{63F80E14-98CA-40FB-A5EB-8B0B4B59B46D}"/>
              </a:ext>
            </a:extLst>
          </p:cNvPr>
          <p:cNvSpPr>
            <a:spLocks noGrp="1"/>
          </p:cNvSpPr>
          <p:nvPr>
            <p:ph idx="1"/>
          </p:nvPr>
        </p:nvSpPr>
        <p:spPr>
          <a:xfrm>
            <a:off x="1251678" y="1688122"/>
            <a:ext cx="10178322" cy="3593591"/>
          </a:xfrm>
        </p:spPr>
        <p:txBody>
          <a:bodyPr/>
          <a:lstStyle/>
          <a:p>
            <a:r>
              <a:rPr lang="en-US" dirty="0"/>
              <a:t>Free &amp; open-source</a:t>
            </a:r>
          </a:p>
          <a:p>
            <a:r>
              <a:rPr lang="en-US" dirty="0"/>
              <a:t>Fast &amp; small in size.</a:t>
            </a:r>
          </a:p>
          <a:p>
            <a:r>
              <a:rPr lang="en-US" dirty="0"/>
              <a:t>Implicit Backup.</a:t>
            </a:r>
          </a:p>
          <a:p>
            <a:r>
              <a:rPr lang="en-US" dirty="0"/>
              <a:t>Distributed.</a:t>
            </a:r>
          </a:p>
          <a:p>
            <a:r>
              <a:rPr lang="en-US" dirty="0"/>
              <a:t>Every file and commit is check summed ( </a:t>
            </a:r>
            <a:r>
              <a:rPr lang="en-US" sz="1400" dirty="0"/>
              <a:t>Git Integrity With Hash Values (SHA-1) </a:t>
            </a:r>
            <a:r>
              <a:rPr lang="en-US" dirty="0"/>
              <a:t>).</a:t>
            </a:r>
          </a:p>
          <a:p>
            <a:r>
              <a:rPr lang="en-US" dirty="0"/>
              <a:t>Branching is cheap and merging is easy.</a:t>
            </a:r>
          </a:p>
        </p:txBody>
      </p:sp>
      <p:pic>
        <p:nvPicPr>
          <p:cNvPr id="8" name="Picture 7" descr="A picture containing drawing&#10;&#10;Description automatically generated">
            <a:extLst>
              <a:ext uri="{FF2B5EF4-FFF2-40B4-BE49-F238E27FC236}">
                <a16:creationId xmlns:a16="http://schemas.microsoft.com/office/drawing/2014/main" id="{0C966B44-51DB-4BD1-B985-CC99396A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775" y="4500196"/>
            <a:ext cx="2167638" cy="2196025"/>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A90BB9D-C5EC-4371-BE01-4AE0C37BF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511" y="5095318"/>
            <a:ext cx="2045677" cy="1568548"/>
          </a:xfrm>
          <a:prstGeom prst="rect">
            <a:avLst/>
          </a:prstGeom>
        </p:spPr>
      </p:pic>
      <p:pic>
        <p:nvPicPr>
          <p:cNvPr id="12" name="Picture 11" descr="A close up of a logo&#10;&#10;Description automatically generated">
            <a:extLst>
              <a:ext uri="{FF2B5EF4-FFF2-40B4-BE49-F238E27FC236}">
                <a16:creationId xmlns:a16="http://schemas.microsoft.com/office/drawing/2014/main" id="{98F9894C-04B7-4C09-800E-53BB52015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8420" y="57737"/>
            <a:ext cx="2316167" cy="2300067"/>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FE29125-A347-48C8-914F-787CB2FA96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753" y="5340549"/>
            <a:ext cx="2217221" cy="1323317"/>
          </a:xfrm>
          <a:prstGeom prst="rect">
            <a:avLst/>
          </a:prstGeom>
        </p:spPr>
      </p:pic>
    </p:spTree>
    <p:extLst>
      <p:ext uri="{BB962C8B-B14F-4D97-AF65-F5344CB8AC3E}">
        <p14:creationId xmlns:p14="http://schemas.microsoft.com/office/powerpoint/2010/main" val="400897429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3063</Words>
  <Application>Microsoft Office PowerPoint</Application>
  <PresentationFormat>Widescreen</PresentationFormat>
  <Paragraphs>267</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Gill Sans MT</vt:lpstr>
      <vt:lpstr>Impact</vt:lpstr>
      <vt:lpstr>Wingdings</vt:lpstr>
      <vt:lpstr>Badge</vt:lpstr>
      <vt:lpstr>IntroDuction To Version Controlling With Git and  Microsoft Github</vt:lpstr>
      <vt:lpstr>Version Controlling ?</vt:lpstr>
      <vt:lpstr>Types Of Version Controlling  Systems</vt:lpstr>
      <vt:lpstr>Local Version Controlling Systems</vt:lpstr>
      <vt:lpstr>Centralized Version Controlling Systems</vt:lpstr>
      <vt:lpstr>Distributed Version Controlling Systems</vt:lpstr>
      <vt:lpstr>Centralized VS Distributed VCS</vt:lpstr>
      <vt:lpstr>What Is Git ?</vt:lpstr>
      <vt:lpstr>Advantages of git</vt:lpstr>
      <vt:lpstr>GIT Installation</vt:lpstr>
      <vt:lpstr> Introduction to git bash</vt:lpstr>
      <vt:lpstr> Introduction To GIT Commands</vt:lpstr>
      <vt:lpstr> “git Status” Command in git vcs</vt:lpstr>
      <vt:lpstr> “git init” Command in git vcs</vt:lpstr>
      <vt:lpstr> 3 stage git vcs architecture</vt:lpstr>
      <vt:lpstr>3 Stage git vcs architecture Cont</vt:lpstr>
      <vt:lpstr> 3 Stage git vcs architecture with remote repository</vt:lpstr>
      <vt:lpstr>Untracked files in git vcs</vt:lpstr>
      <vt:lpstr> “git add” Command in git vcs</vt:lpstr>
      <vt:lpstr>Configuring git vcs</vt:lpstr>
      <vt:lpstr> “git commit” Command in git vcs</vt:lpstr>
      <vt:lpstr> “git log” Command in git vcs</vt:lpstr>
      <vt:lpstr> “git show” Command in git vcs</vt:lpstr>
      <vt:lpstr> “git reset” Command in git vcs</vt:lpstr>
      <vt:lpstr> “git diff” Command in git vcs</vt:lpstr>
      <vt:lpstr> “git diff” Command in git vcs cont</vt:lpstr>
      <vt:lpstr> “.gitignore” file in git vcs</vt:lpstr>
      <vt:lpstr> “git revert” Command in git vcs</vt:lpstr>
      <vt:lpstr> “git restore” Command in git vcs</vt:lpstr>
      <vt:lpstr> how data is being tracked in git vcs</vt:lpstr>
      <vt:lpstr> branches in git vcs</vt:lpstr>
      <vt:lpstr> “git branch and git checkout” Command in git vcs</vt:lpstr>
      <vt:lpstr> </vt:lpstr>
      <vt:lpstr> Branches in git vcs cont</vt:lpstr>
      <vt:lpstr> Branches in git vcs cont</vt:lpstr>
      <vt:lpstr> Branches in git vcs cont</vt:lpstr>
      <vt:lpstr>Introduction to remote repository</vt:lpstr>
      <vt:lpstr>Types of repositories in GitHub</vt:lpstr>
      <vt:lpstr>Creating Our First Remote Repository at Microsoft GitHub</vt:lpstr>
      <vt:lpstr>PowerPoint Presentation</vt:lpstr>
      <vt:lpstr>“git clone” command int git vcs</vt:lpstr>
      <vt:lpstr>Login to github through git</vt:lpstr>
      <vt:lpstr>Committing in local repository the content of our remote repository </vt:lpstr>
      <vt:lpstr>Pushing/committing in GitHub remote repository using git</vt:lpstr>
      <vt:lpstr>Branches with git and github</vt:lpstr>
      <vt:lpstr>View of our remote repository after the commit </vt:lpstr>
      <vt:lpstr>Workflow  with microsoft GitHub</vt:lpstr>
      <vt:lpstr>Workflow  with microsoft GitHub COnt</vt:lpstr>
      <vt:lpstr>Workflow  with microsoft GitHub COnt</vt:lpstr>
      <vt:lpstr> “git remote -v” Command in git vcs</vt:lpstr>
      <vt:lpstr> “git remote add” Command in git vcs</vt:lpstr>
      <vt:lpstr> “git push” Command in git vcs</vt:lpstr>
      <vt:lpstr> “git pull” Command in git vcs</vt:lpstr>
      <vt:lpstr> “git push” Command in git vcs</vt:lpstr>
      <vt:lpstr>“git push” Command in git vcs Cont  </vt:lpstr>
      <vt:lpstr>RUNNING SOME COMMANDS</vt:lpstr>
      <vt:lpstr>Pull requests</vt:lpstr>
      <vt:lpstr>Pull requests Continued</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Version Controlling With Git and  Microsoft Github</dc:title>
  <dc:creator>Tashik Moin</dc:creator>
  <cp:lastModifiedBy>Tashik Moin</cp:lastModifiedBy>
  <cp:revision>3</cp:revision>
  <dcterms:created xsi:type="dcterms:W3CDTF">2020-04-17T12:45:36Z</dcterms:created>
  <dcterms:modified xsi:type="dcterms:W3CDTF">2020-04-17T13:16:30Z</dcterms:modified>
</cp:coreProperties>
</file>