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57415" autoAdjust="0"/>
  </p:normalViewPr>
  <p:slideViewPr>
    <p:cSldViewPr snapToGrid="0">
      <p:cViewPr varScale="1">
        <p:scale>
          <a:sx n="33" d="100"/>
          <a:sy n="33" d="100"/>
        </p:scale>
        <p:origin x="23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8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641FE7A-BDFA-4295-B7C9-EE835CAFB38C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5100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978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978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978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978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WebKit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ist Grundlage für Safari (OS X)</a:t>
            </a: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3: ec2016.demo01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- Zeigen von Menü 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-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Main.fxml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=&gt; Controller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- Hinweis: Wir nutzen den Controller jetzt erstmal nicht</a:t>
            </a: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JavaFX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Script gibt es nicht mehr</a:t>
            </a: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4: Ändern von CSS und anzeige von Demo erneut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5100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5: ec2016.demo02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- index.html wird geladen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- Bootstrap-Dateien von Server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- eigene Applikation (app.js) wieder aus lokalen Daten</a:t>
            </a: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6: ec2016.demo03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- Exit Button</a:t>
            </a: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„Warten“ bis Browser initialisiert ist mit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ChangeListener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7: ec2016.demo04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- Behandlung von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alerts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- Eigener Button für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CallBack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ins Backend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Frontend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callback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→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foo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→ alert(); =&gt;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Roundtrip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Rechter Mausklick = eigens Kontextmenü</a:t>
            </a: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de-DE" sz="20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JavaApp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neue Methode „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callBack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de-DE" sz="20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index.html neuer Button, der Callback ausführt	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8: ec2016.demo05</a:t>
            </a:r>
          </a:p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DOM für Script-Block</a:t>
            </a:r>
          </a:p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Nachladen lokaler JS Datei</a:t>
            </a:r>
          </a:p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dom.js loaded</a:t>
            </a:r>
          </a:p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Anpassung in Main.java </a:t>
            </a:r>
          </a:p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Neue Datei dom.js</a:t>
            </a:r>
          </a:p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9: ec2016.demo06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Huntufügen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JavaScript in den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Scope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von Angular</a:t>
            </a: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de-DE" sz="20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für Element, das Controller definiert</a:t>
            </a:r>
            <a:r>
              <a:rPr lang="de-DE" sz="20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100" b="0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aco"/>
                <a:ea typeface="Monaco"/>
              </a:rPr>
              <a:t>&lt;</a:t>
            </a:r>
            <a:r>
              <a:rPr lang="de-DE" sz="1100" b="0" strike="noStrike" spc="-1" dirty="0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aco"/>
                <a:ea typeface="Monaco"/>
              </a:rPr>
              <a:t>form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100" b="0" u="sng" strike="noStrike" spc="-1" dirty="0" err="1">
                <a:solidFill>
                  <a:srgbClr val="7F007F"/>
                </a:solidFill>
                <a:uFill>
                  <a:solidFill>
                    <a:srgbClr val="FFFFFF"/>
                  </a:solidFill>
                </a:uFill>
                <a:latin typeface="Monaco"/>
                <a:ea typeface="Monaco"/>
              </a:rPr>
              <a:t>ng</a:t>
            </a:r>
            <a:r>
              <a:rPr lang="de-DE" sz="1100" b="0" u="sng" strike="noStrike" spc="-1" dirty="0">
                <a:solidFill>
                  <a:srgbClr val="7F007F"/>
                </a:solidFill>
                <a:uFill>
                  <a:solidFill>
                    <a:srgbClr val="FFFFFF"/>
                  </a:solidFill>
                </a:uFill>
                <a:latin typeface="Monaco"/>
                <a:ea typeface="Monaco"/>
              </a:rPr>
              <a:t>-controller</a:t>
            </a:r>
            <a:r>
              <a:rPr lang="de-DE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Monaco"/>
              </a:rPr>
              <a:t>=</a:t>
            </a:r>
            <a:r>
              <a:rPr lang="de-DE" sz="1100" b="0" i="1" strike="noStrike" spc="-1" dirty="0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Monaco"/>
                <a:ea typeface="Monaco"/>
              </a:rPr>
              <a:t>"</a:t>
            </a:r>
            <a:r>
              <a:rPr lang="de-DE" sz="1100" b="0" i="1" strike="noStrike" spc="-1" dirty="0" err="1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Monaco"/>
                <a:ea typeface="Monaco"/>
              </a:rPr>
              <a:t>PizzaCtrl</a:t>
            </a:r>
            <a:r>
              <a:rPr lang="de-DE" sz="1100" b="0" i="1" strike="noStrike" spc="-1" dirty="0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Monaco"/>
                <a:ea typeface="Monaco"/>
              </a:rPr>
              <a:t>"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100" b="0" strike="noStrike" spc="-1" dirty="0" err="1">
                <a:solidFill>
                  <a:srgbClr val="7F007F"/>
                </a:solidFill>
                <a:uFill>
                  <a:solidFill>
                    <a:srgbClr val="FFFFFF"/>
                  </a:solidFill>
                </a:uFill>
                <a:latin typeface="Monaco"/>
                <a:ea typeface="Monaco"/>
              </a:rPr>
              <a:t>id</a:t>
            </a:r>
            <a:r>
              <a:rPr lang="de-DE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Monaco"/>
              </a:rPr>
              <a:t>=</a:t>
            </a:r>
            <a:r>
              <a:rPr lang="de-DE" sz="1100" b="0" i="1" strike="noStrike" spc="-1" dirty="0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Monaco"/>
                <a:ea typeface="Monaco"/>
              </a:rPr>
              <a:t>"Pizzas"</a:t>
            </a:r>
            <a:r>
              <a:rPr lang="de-DE" sz="1100" b="0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aco"/>
                <a:ea typeface="Monaco"/>
              </a:rPr>
              <a:t>&gt;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-</a:t>
            </a:r>
            <a:r>
              <a:rPr lang="de-DE" sz="20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app.js Funktion </a:t>
            </a:r>
            <a:r>
              <a:rPr lang="de-DE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Monaco"/>
              </a:rPr>
              <a:t>addPizzaToScope</a:t>
            </a:r>
            <a:r>
              <a:rPr lang="de-DE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Monaco"/>
              </a:rPr>
              <a:t>(</a:t>
            </a:r>
            <a:r>
              <a:rPr lang="de-DE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Monaco"/>
              </a:rPr>
              <a:t>id</a:t>
            </a:r>
            <a:r>
              <a:rPr lang="de-DE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Monac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Monaco"/>
              </a:rPr>
              <a:t>name</a:t>
            </a:r>
            <a:r>
              <a:rPr lang="de-DE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Monac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Monaco"/>
              </a:rPr>
              <a:t>price</a:t>
            </a:r>
            <a:r>
              <a:rPr lang="de-DE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Monaco"/>
              </a:rPr>
              <a:t>)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de-DE" sz="20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Klasse „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JavaApp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 neue Methode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addPizza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de-DE" sz="20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neuer Button in index.html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10: ec2016.demo07</a:t>
            </a: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Retrofit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Rest Client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Eintrag in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pom.xm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Retrofit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,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okHttp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GSON)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Apache Lizenz </a:t>
            </a: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JavaApp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neue Methode „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addPizza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 mit Parametern</a:t>
            </a: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Neue Klasse Pizza für JSON Definition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Definition von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PizzaService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In Main.java die Implementierung des Clients</a:t>
            </a: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51001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11: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pizzapizza.nsf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Maske für Pizza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View für Pizzas</a:t>
            </a: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„Viele Wege führen nach Rom“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Es gibt etliche Möglichkeiten, einen REST Service für Domino zu nutzen</a:t>
            </a: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EINE Variante ist ein Servlet in der DB</a:t>
            </a: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Einbinden der beiden JARS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WEB-INF/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services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ServletFactory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Klassen des Servlets	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12: ec2016.demo08</a:t>
            </a:r>
          </a:p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PizzaService erweitern um neue API</a:t>
            </a:r>
          </a:p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	Neue Klasse „RESTClient“</a:t>
            </a:r>
          </a:p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In JavaApp neue Methode „savePizza“</a:t>
            </a:r>
          </a:p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app.js =&gt; Controller um Submit erweitern</a:t>
            </a:r>
          </a:p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index.html: Eingabefeld für Pizza</a:t>
            </a:r>
          </a:p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Button für Submit</a:t>
            </a:r>
          </a:p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5383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13: ec2016.demo09</a:t>
            </a: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sqlite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als lokaler Datenspeicher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Eintrag in pom.xml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Anpassung in Main: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→ Initialisierung des Treibers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→ Anlegen der Tabelle / der DB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→ Anpassung des REST Aufrufs: Laden der Daten in lokale SQL DB</a:t>
            </a: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in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ChangeListener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füllen von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AngularJS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durch Einträge in DB</a:t>
            </a: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in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JavaApp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Methode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savePizza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anpassen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→ neue Methode „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replicate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in index.html neuen Button für Replikation</a:t>
            </a: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HINWEIS: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Multithreaded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ist cooler!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14: ec2016.demo10</a:t>
            </a: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PDFBox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Eintrag in pom.xml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index.html → neues DIV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dndInfo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In Main neue Events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onDragOver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→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OnDragDropped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Setzen der PDF Infos per DOM Manipulation</a:t>
            </a: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5950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15: ec2016.demo11</a:t>
            </a: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pom.xml</a:t>
            </a: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Einindung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eclipse.swt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OLE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aufruf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von Outlook</a:t>
            </a:r>
          </a:p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6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978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978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Bis 2028! Das ist mal ne Ansage!</a:t>
            </a:r>
          </a:p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855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855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855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pic>
        <p:nvPicPr>
          <p:cNvPr id="38" name="Grafik 37"/>
          <p:cNvPicPr/>
          <p:nvPr/>
        </p:nvPicPr>
        <p:blipFill>
          <a:blip/>
          <a:stretch/>
        </p:blipFill>
        <p:spPr>
          <a:xfrm>
            <a:off x="720000" y="2160000"/>
            <a:ext cx="8640000" cy="4384800"/>
          </a:xfrm>
          <a:prstGeom prst="rect">
            <a:avLst/>
          </a:prstGeom>
          <a:ln>
            <a:noFill/>
          </a:ln>
        </p:spPr>
      </p:pic>
      <p:pic>
        <p:nvPicPr>
          <p:cNvPr id="39" name="Grafik 38"/>
          <p:cNvPicPr/>
          <p:nvPr/>
        </p:nvPicPr>
        <p:blipFill>
          <a:blip/>
          <a:stretch/>
        </p:blipFill>
        <p:spPr>
          <a:xfrm>
            <a:off x="720000" y="2160000"/>
            <a:ext cx="8640000" cy="438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855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855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855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855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20000" y="301320"/>
            <a:ext cx="8855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855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855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855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855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855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855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855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pic>
        <p:nvPicPr>
          <p:cNvPr id="78" name="Grafik 77"/>
          <p:cNvPicPr/>
          <p:nvPr/>
        </p:nvPicPr>
        <p:blipFill>
          <a:blip/>
          <a:stretch/>
        </p:blipFill>
        <p:spPr>
          <a:xfrm>
            <a:off x="720000" y="2160000"/>
            <a:ext cx="8640000" cy="4384800"/>
          </a:xfrm>
          <a:prstGeom prst="rect">
            <a:avLst/>
          </a:prstGeom>
          <a:ln>
            <a:noFill/>
          </a:ln>
        </p:spPr>
      </p:pic>
      <p:pic>
        <p:nvPicPr>
          <p:cNvPr id="79" name="Grafik 78"/>
          <p:cNvPicPr/>
          <p:nvPr/>
        </p:nvPicPr>
        <p:blipFill>
          <a:blip/>
          <a:stretch/>
        </p:blipFill>
        <p:spPr>
          <a:xfrm>
            <a:off x="720000" y="2160000"/>
            <a:ext cx="8640000" cy="438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855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855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855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1320"/>
            <a:ext cx="8855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855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855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855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4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Format des Titeltextes durch Klicken bearbeiten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8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Format des Gliederungstextes durch Klicken bearbeiten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Zweite Gliederungsebene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Dritte Gliederungsebene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Vierte Gliederungsebene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Fünfte Gliederungsebene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Sechste Gliederungsebene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Siebte Gliederungsebene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D77DE90-F133-4FDE-92D8-0B91FF086850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855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Format des Titeltextes durch Klicken bearbeiten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4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Format des Gliederungstextes durch Klicken bearbeiten</a:t>
            </a:r>
          </a:p>
          <a:p>
            <a:pPr marL="864000" lvl="1" indent="-324000"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lang="de-DE" sz="426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Zweite Gliederungsebene</a:t>
            </a:r>
          </a:p>
          <a:p>
            <a:pPr marL="1296000" lvl="2" indent="-288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426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Dritte Gliederungsebene</a:t>
            </a:r>
          </a:p>
          <a:p>
            <a:pPr marL="1728000" lvl="3" indent="-216000"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lang="de-DE" sz="426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Vierte Gliederungsebene</a:t>
            </a:r>
          </a:p>
          <a:p>
            <a:pPr marL="2160000" lvl="4" indent="-216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426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Fünfte Gliederungsebene</a:t>
            </a:r>
          </a:p>
          <a:p>
            <a:pPr marL="2592000" lvl="5" indent="-216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426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Sechste Gliederungsebene</a:t>
            </a:r>
          </a:p>
          <a:p>
            <a:pPr marL="3024000" lvl="6" indent="-216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426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Siebte Gliederungsebene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B5B1E8A-2608-4F05-80B5-51B3EA1CA6B0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fx/2/api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ocs.oracle.com/javafx/2/api/javafx/scene/doc-files/cssref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kit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ebkit.org/status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26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endParaRPr lang="de-DE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792000" y="5904000"/>
            <a:ext cx="8568000" cy="98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© 2016 Sven Hasselbach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JavaFX - Grundlagen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Oberstes Element Stage („Bühne“)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Inhaltliches wird mit Szenengraph dargestellt, daher „Scene“ als Unterobjekt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Layout-Klassen </a:t>
            </a:r>
          </a:p>
        </p:txBody>
      </p:sp>
      <p:pic>
        <p:nvPicPr>
          <p:cNvPr id="105" name="Grafik 104"/>
          <p:cNvPicPr/>
          <p:nvPr/>
        </p:nvPicPr>
        <p:blipFill>
          <a:blip r:embed="rId3"/>
          <a:stretch/>
        </p:blipFill>
        <p:spPr>
          <a:xfrm>
            <a:off x="1224000" y="5256000"/>
            <a:ext cx="3852360" cy="112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JavaFX – Grundlagen (2)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333333"/>
              </a:buClr>
              <a:buSzPct val="45000"/>
            </a:pPr>
            <a:r>
              <a:rPr lang="de-DE" sz="4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</a:t>
            </a:r>
          </a:p>
        </p:txBody>
      </p:sp>
      <p:pic>
        <p:nvPicPr>
          <p:cNvPr id="108" name="Grafik 107"/>
          <p:cNvPicPr/>
          <p:nvPr/>
        </p:nvPicPr>
        <p:blipFill>
          <a:blip r:embed="rId3"/>
          <a:stretch/>
        </p:blipFill>
        <p:spPr>
          <a:xfrm>
            <a:off x="1068840" y="3054240"/>
            <a:ext cx="7643160" cy="262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JavaFX – Grundlagen (3)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333333"/>
              </a:buClr>
              <a:buSzPct val="45000"/>
            </a:pPr>
            <a:r>
              <a:rPr lang="de-DE" sz="4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</a:t>
            </a:r>
          </a:p>
        </p:txBody>
      </p:sp>
      <p:pic>
        <p:nvPicPr>
          <p:cNvPr id="111" name="Grafik 110"/>
          <p:cNvPicPr/>
          <p:nvPr/>
        </p:nvPicPr>
        <p:blipFill>
          <a:blip r:embed="rId3"/>
          <a:stretch/>
        </p:blipFill>
        <p:spPr>
          <a:xfrm>
            <a:off x="1440000" y="2288880"/>
            <a:ext cx="6167880" cy="375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JavaFX – Events werden „gebunden“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720000" y="2196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4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Button „bOk“</a:t>
            </a:r>
          </a:p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bOk.setOnAction(e -&gt; {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  System.out.println("OK");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});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r>
              <a:rPr lang="de-DE" sz="2400" b="0" i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Lambda: e ist Typ „ActionEvent“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JavaFX – Events werden „gebunden“ (2)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720000" y="2196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bOk.setOnAction((ActionEvent e) -&gt; {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  System.out.println("Text: " + textField.getText());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});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r>
              <a:rPr lang="de-DE" sz="2400" b="0" i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Lambda: e ist mit Parametertyp „ActionEvent“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JavaFX – Events werden „gebunden“ (3)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720000" y="2196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bOk.setOnAction(new EventHandler&lt;ActionEvent&gt;() {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           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  public void handle(ActionEvent event) {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     System.out.println("OK");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  }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});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r>
              <a:rPr lang="de-DE" sz="2400" b="0" i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Mit nicht-anonymer Klasse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JavaFX – Events werden „gebunden“ (4)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720000" y="2196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class MyHandler implements EventHandler&lt;ActionEvent&gt; {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  public void handle(ActionEvent event) {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     System.out.println("OK");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  }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}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MyHandler handler = new MyHandler();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bOk.setOnAction(handler);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JavaFX – Referenz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4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API Referenz</a:t>
            </a:r>
          </a:p>
          <a:p>
            <a:r>
              <a:rPr lang="de-DE" sz="24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  <a:hlinkClick r:id="rId3"/>
              </a:rPr>
              <a:t>https://docs.oracle.com/javafx/2/api/</a:t>
            </a:r>
            <a:endParaRPr lang="de-DE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endParaRPr lang="de-DE" sz="4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4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CSS Referenz</a:t>
            </a:r>
          </a:p>
          <a:p>
            <a:pPr marL="108000">
              <a:buClr>
                <a:srgbClr val="333333"/>
              </a:buClr>
              <a:buSzPct val="45000"/>
            </a:pPr>
            <a:r>
              <a:rPr lang="de-DE" sz="24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  <a:hlinkClick r:id="rId4"/>
              </a:rPr>
              <a:t>https://docs.oracle.com/javafx/2/api/javafx/scene/doc-files/cssref.html</a:t>
            </a:r>
            <a:endParaRPr lang="de-DE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pPr marL="108000">
              <a:buClr>
                <a:srgbClr val="333333"/>
              </a:buClr>
              <a:buSzPct val="45000"/>
            </a:pPr>
            <a:endParaRPr lang="de-DE" sz="4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pPr marL="540000" lvl="1">
              <a:buClr>
                <a:srgbClr val="333333"/>
              </a:buClr>
              <a:buSzPct val="75000"/>
            </a:pPr>
            <a:r>
              <a:rPr lang="de-DE" sz="426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JavaFX – WebView als GUI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GUI per 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WebView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definieren</a:t>
            </a:r>
          </a:p>
          <a:p>
            <a:pPr marL="1296000" lvl="2" indent="-288000">
              <a:buClr>
                <a:srgbClr val="333333"/>
              </a:buClr>
              <a:buSzPct val="45000"/>
              <a:buFont typeface="Symbol" charset="2"/>
              <a:buChar char="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basiert auf 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WebKit</a:t>
            </a:r>
            <a:endParaRPr lang="de-DE" sz="3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pPr marL="1296000" lvl="2" indent="-288000">
              <a:buClr>
                <a:srgbClr val="333333"/>
              </a:buClr>
              <a:buSzPct val="45000"/>
              <a:buFont typeface="Symbol" charset="2"/>
              <a:buChar char="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Unterstützt HTML 5, CSS3, JavaScript usw.</a:t>
            </a:r>
          </a:p>
          <a:p>
            <a:pPr marL="432000" indent="-324000">
              <a:buClr>
                <a:srgbClr val="333333"/>
              </a:buClr>
              <a:buSzPct val="45000"/>
              <a:buFont typeface="Symbol" charset="2"/>
              <a:buChar char="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Eigener Browser = Volle Kontrolle</a:t>
            </a:r>
          </a:p>
          <a:p>
            <a:pPr marL="1008000" lvl="2">
              <a:buClr>
                <a:srgbClr val="333333"/>
              </a:buClr>
              <a:buSzPct val="45000"/>
            </a:pPr>
            <a:endParaRPr lang="de-DE" sz="3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JavaFX – WebView als GUI (2)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Browserfunktionalität ist in der Klasse „</a:t>
            </a:r>
            <a:r>
              <a:rPr lang="de-DE" sz="28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WebEngine</a:t>
            </a:r>
            <a:r>
              <a:rPr lang="de-DE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“</a:t>
            </a:r>
          </a:p>
          <a:p>
            <a:pPr marL="108000">
              <a:buClr>
                <a:srgbClr val="333333"/>
              </a:buClr>
              <a:buSzPct val="45000"/>
            </a:pP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Funktionen von </a:t>
            </a:r>
            <a:r>
              <a:rPr lang="de-DE" sz="28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WebEngine</a:t>
            </a:r>
            <a:r>
              <a:rPr lang="de-DE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:</a:t>
            </a:r>
          </a:p>
          <a:p>
            <a:r>
              <a:rPr lang="de-DE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	- Neue Seite anhand von Adresse laden</a:t>
            </a:r>
          </a:p>
          <a:p>
            <a:r>
              <a:rPr lang="de-DE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	- Aktuelles HTML-Dokument speichern/verwalten</a:t>
            </a:r>
          </a:p>
          <a:p>
            <a:pPr marL="448200">
              <a:buClr>
                <a:srgbClr val="333333"/>
              </a:buClr>
              <a:buSzPct val="45000"/>
            </a:pPr>
            <a:r>
              <a:rPr lang="de-DE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	- Aktuelles Adresse (URL) speichern/verwalten</a:t>
            </a:r>
          </a:p>
          <a:p>
            <a:pPr marL="448200">
              <a:buClr>
                <a:srgbClr val="333333"/>
              </a:buClr>
              <a:buSzPct val="45000"/>
            </a:pPr>
            <a:r>
              <a:rPr lang="de-DE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	- Historie von besuchten Adressen speichern</a:t>
            </a:r>
          </a:p>
          <a:p>
            <a:r>
              <a:rPr lang="de-DE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	- JavaScript-Code ausführen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Über mich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de-DE" sz="4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Sven Hasselbach</a:t>
            </a:r>
            <a:r>
              <a:rPr lang="de-DE" sz="44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</a:t>
            </a:r>
            <a:endParaRPr lang="de-DE" sz="4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endParaRPr lang="de-DE" sz="4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Freiberuflicher IT Consultant seit 2003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IBM Champion 2013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Blog: http://blog.hasselba.ch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Komme nicht aus der Schweiz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JavaFX – WebView als GUI (3)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4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Klasse „</a:t>
            </a:r>
            <a:r>
              <a:rPr lang="de-DE" sz="4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WebView</a:t>
            </a:r>
            <a:r>
              <a:rPr lang="de-DE" sz="4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“</a:t>
            </a:r>
          </a:p>
          <a:p>
            <a:pPr marL="108000">
              <a:buClr>
                <a:srgbClr val="333333"/>
              </a:buClr>
              <a:buSzPct val="45000"/>
            </a:pPr>
            <a:endParaRPr lang="de-DE" sz="4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4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Ist für Darstellung der Seite zuständig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JavaFX – WebKit.org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Offiziele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Homepage</a:t>
            </a:r>
          </a:p>
          <a:p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  <a:hlinkClick r:id="rId3"/>
              </a:rPr>
              <a:t>https://webkit.org/</a:t>
            </a:r>
            <a:endParaRPr lang="de-DE" sz="3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endParaRPr lang="de-DE" sz="3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Feature Status</a:t>
            </a:r>
          </a:p>
          <a:p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  <a:hlinkClick r:id="rId4"/>
              </a:rPr>
              <a:t>https://webkit.org/status/</a:t>
            </a:r>
            <a:endParaRPr lang="de-DE" sz="3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HTML-Dateien und Ressourcen können lokal abgelegt werden</a:t>
            </a:r>
          </a:p>
          <a:p>
            <a:pPr marL="864000" lvl="1" indent="-324000">
              <a:buClr>
                <a:srgbClr val="333333"/>
              </a:buClr>
              <a:buSzPct val="75000"/>
              <a:buFont typeface="Symbol" charset="2"/>
              <a:buChar char="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.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toExternalForm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() </a:t>
            </a:r>
          </a:p>
          <a:p>
            <a:pPr marL="864000" lvl="1" indent="-324000">
              <a:buClr>
                <a:srgbClr val="333333"/>
              </a:buClr>
              <a:buSzPct val="75000"/>
              <a:buFont typeface="Symbol" charset="2"/>
              <a:buChar char="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„lokale Ressourcen“ sind im HTML 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addressierbar</a:t>
            </a:r>
            <a:endParaRPr lang="de-DE" sz="3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70452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AngularJS integrieren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Java-Methode können in JavaScript verfügbar gemacht werden</a:t>
            </a:r>
          </a:p>
        </p:txBody>
      </p:sp>
      <p:sp>
        <p:nvSpPr>
          <p:cNvPr id="133" name="TextShape 2"/>
          <p:cNvSpPr txBox="1"/>
          <p:nvPr/>
        </p:nvSpPr>
        <p:spPr>
          <a:xfrm>
            <a:off x="70452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Frontend &amp; Backend verbinden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Alert wird abgefangen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Kontrolle über den rechten Mausklick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CallBack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von JavaScript zu Java und zurück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70452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Frontend &amp; Backend verbinden (2)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Hinzufügen / Manipulieren des DOM aus Backend</a:t>
            </a:r>
          </a:p>
        </p:txBody>
      </p:sp>
      <p:sp>
        <p:nvSpPr>
          <p:cNvPr id="137" name="TextShape 2"/>
          <p:cNvSpPr txBox="1"/>
          <p:nvPr/>
        </p:nvSpPr>
        <p:spPr>
          <a:xfrm>
            <a:off x="70452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Das Frontend erweitern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AngularJS &amp; Manipulation von aussen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Angular JS von „außen“ manipulieren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endParaRPr lang="de-DE" sz="3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pPr marL="448200">
              <a:buClr>
                <a:srgbClr val="333333"/>
              </a:buClr>
              <a:buSzPct val="45000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- Nicht 100% dem Konzept von Angular JS entsprechend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Datenaustausch mit Server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REST – Schnittstelle</a:t>
            </a:r>
          </a:p>
          <a:p>
            <a:pPr marL="108000">
              <a:buClr>
                <a:srgbClr val="333333"/>
              </a:buClr>
              <a:buSzPct val="45000"/>
            </a:pPr>
            <a:endParaRPr lang="de-DE" sz="3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pPr marL="864000" lvl="1" indent="-324000">
              <a:buClr>
                <a:srgbClr val="333333"/>
              </a:buClr>
              <a:buSzPct val="75000"/>
              <a:buFont typeface="Symbol" charset="2"/>
              <a:buChar char="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Systemunabhängig</a:t>
            </a:r>
          </a:p>
          <a:p>
            <a:pPr marL="864000" lvl="1" indent="-324000">
              <a:buClr>
                <a:srgbClr val="333333"/>
              </a:buClr>
              <a:buSzPct val="75000"/>
              <a:buFont typeface="Symbol" charset="2"/>
              <a:buChar char="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State 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of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the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Art</a:t>
            </a:r>
          </a:p>
          <a:p>
            <a:pPr marL="864000" lvl="1" indent="-324000">
              <a:buClr>
                <a:srgbClr val="333333"/>
              </a:buClr>
              <a:buSzPct val="75000"/>
              <a:buFont typeface="Symbol" charset="2"/>
              <a:buChar char="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Kann von anderen Systeme „mitgenutzt“ werden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Datenaustausch mit Server (2) - Server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4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PizzaPizza.nsf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Datenaustausch mit Server (3) – Daten anlegen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Neue Daten per POST an Server senden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Der Notes Client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Alle hassen den Notes Client (auch den Basic Client)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Nicht erst seit R8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Zukunft ist ungewiss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Notes Client != Domino Server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Datenaustausch mit Server (4)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Replikation</a:t>
            </a:r>
          </a:p>
          <a:p>
            <a:pPr marL="540000" lvl="1">
              <a:buClr>
                <a:srgbClr val="333333"/>
              </a:buClr>
              <a:buSzPct val="75000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- Lokale Speicherung mit 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SQLite</a:t>
            </a:r>
            <a:endParaRPr lang="de-DE" sz="3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pPr marL="540000" lvl="1">
              <a:buClr>
                <a:srgbClr val="333333"/>
              </a:buClr>
              <a:buSzPct val="75000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- Durch „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isNewDoc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“ Feld werden zu replizierende Datensätze markiert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Interaktion mit dem OS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Drag‘n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Drop von Dateien:</a:t>
            </a:r>
          </a:p>
          <a:p>
            <a:pPr marL="540000" lvl="1">
              <a:buClr>
                <a:srgbClr val="333333"/>
              </a:buClr>
              <a:buSzPct val="75000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- Beispiel eines PDFs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Interaktion mit dem OS (2) – OLE 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OLE-Aufrufe per SWT</a:t>
            </a:r>
          </a:p>
          <a:p>
            <a:pPr marL="108000">
              <a:buClr>
                <a:srgbClr val="333333"/>
              </a:buClr>
              <a:buSzPct val="45000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	- Beispiel Mail generieren</a:t>
            </a:r>
          </a:p>
          <a:p>
            <a:pPr marL="108000">
              <a:buClr>
                <a:srgbClr val="333333"/>
              </a:buClr>
              <a:buSzPct val="45000"/>
            </a:pPr>
            <a:endParaRPr lang="de-DE" sz="3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Und sonst?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Verschlüsselung </a:t>
            </a:r>
          </a:p>
          <a:p>
            <a:pPr marL="540000" lvl="1">
              <a:buClr>
                <a:srgbClr val="333333"/>
              </a:buClr>
              <a:buSzPct val="75000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- kann lokal erfolgen durch „Eigenbau“</a:t>
            </a:r>
          </a:p>
          <a:p>
            <a:pPr marL="997200" lvl="1" indent="-457200">
              <a:buClr>
                <a:srgbClr val="333333"/>
              </a:buClr>
              <a:buSzPct val="75000"/>
              <a:buFontTx/>
              <a:buChar char="-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auf Server ab 9.0.2</a:t>
            </a:r>
          </a:p>
          <a:p>
            <a:pPr marL="997200" lvl="1" indent="-457200">
              <a:buClr>
                <a:srgbClr val="333333"/>
              </a:buClr>
              <a:buSzPct val="75000"/>
              <a:buFontTx/>
              <a:buChar char="-"/>
            </a:pPr>
            <a:endParaRPr lang="de-DE" sz="3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In JS Welt Projekt „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electron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“</a:t>
            </a:r>
          </a:p>
          <a:p>
            <a:pPr marL="540000" lvl="1">
              <a:buClr>
                <a:srgbClr val="333333"/>
              </a:buClr>
              <a:buSzPct val="75000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- Achtung! Bei node.js Security beachten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Danke!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de-DE" sz="4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Vielen Dank!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Alles in Web?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Browser kann nicht alles abbilden (auch nicht mit HTML 5)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Mangelnder Offline-Support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Nur sehr eingeschränkter Zugriff auf lokale Ressourcen &amp; Programme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Viele verschiedene Browserversionen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Es ist nicht alles schlecht...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Replikation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Lokale Verschlüsselung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Richtext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Items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RAD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Weg aus der Misere?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Lokale Rich Client Applikation mit Webtechnologien mixen</a:t>
            </a:r>
          </a:p>
          <a:p>
            <a:pPr marL="864000" lvl="1" indent="-324000">
              <a:buClr>
                <a:srgbClr val="333333"/>
              </a:buClr>
              <a:buSzPct val="75000"/>
              <a:buFont typeface="Symbol" charset="2"/>
              <a:buChar char="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Erlaubt das Schließen der „Browserlücken“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Ziel: Der eigene Browser mit voller Kontrolle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Weg aus der Misere!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JavaFX</a:t>
            </a:r>
            <a:endParaRPr lang="de-DE" sz="3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pPr marL="864000" lvl="1" indent="-324000">
              <a:buClr>
                <a:srgbClr val="333333"/>
              </a:buClr>
              <a:buSzPct val="75000"/>
              <a:buFont typeface="Symbol" charset="2"/>
              <a:buChar char="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Seit 2007 in Entwicklung</a:t>
            </a:r>
          </a:p>
          <a:p>
            <a:pPr marL="864000" lvl="1" indent="-324000">
              <a:buClr>
                <a:srgbClr val="333333"/>
              </a:buClr>
              <a:buSzPct val="75000"/>
              <a:buFont typeface="Symbol" charset="2"/>
              <a:buChar char="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Aktuelle Version 8u74 (wird mit 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JavaSE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versioniert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)</a:t>
            </a:r>
          </a:p>
          <a:p>
            <a:pPr marL="864000" lvl="1" indent="-324000">
              <a:buClr>
                <a:srgbClr val="333333"/>
              </a:buClr>
              <a:buSzPct val="75000"/>
              <a:buFont typeface="Symbol" charset="2"/>
              <a:buChar char="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Eigentlich 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JavaFX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2.2</a:t>
            </a:r>
          </a:p>
          <a:p>
            <a:pPr marL="864000" lvl="1" indent="-324000">
              <a:buClr>
                <a:srgbClr val="333333"/>
              </a:buClr>
              <a:buSzPct val="75000"/>
              <a:buFont typeface="Symbol" charset="2"/>
              <a:buChar char="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Support von Oracle bis 2028</a:t>
            </a:r>
          </a:p>
          <a:p>
            <a:pPr marL="864000" lvl="1" indent="-324000">
              <a:buClr>
                <a:srgbClr val="333333"/>
              </a:buClr>
              <a:buSzPct val="75000"/>
              <a:buFont typeface="Symbol" charset="2"/>
              <a:buChar char="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Läuft auf 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Win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, OS X, Linux, Mobile, Web</a:t>
            </a:r>
          </a:p>
          <a:p>
            <a:pPr marL="864000" lvl="1" indent="-324000">
              <a:buClr>
                <a:srgbClr val="333333"/>
              </a:buClr>
              <a:buSzPct val="75000"/>
              <a:buFont typeface="Symbol" charset="2"/>
              <a:buChar char="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Lizensiert unter GPL</a:t>
            </a:r>
          </a:p>
          <a:p>
            <a:pPr marL="864000" lvl="1" indent="-324000">
              <a:buClr>
                <a:srgbClr val="333333"/>
              </a:buClr>
              <a:buSzPct val="75000"/>
              <a:buFont typeface="Symbol" charset="2"/>
              <a:buChar char="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Ist der Swing Nachfolger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JavaFX – Entwicklung &amp; Deployment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720000" y="2196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JavaFX</a:t>
            </a:r>
            <a:endParaRPr lang="de-DE" sz="3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pPr marL="864000" lvl="1" indent="-324000">
              <a:buClr>
                <a:srgbClr val="333333"/>
              </a:buClr>
              <a:buSzPct val="75000"/>
              <a:buFont typeface="Symbol" charset="2"/>
              <a:buChar char="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Hat eigenen GUI 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Builder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(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SceneBuilder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)</a:t>
            </a:r>
          </a:p>
          <a:p>
            <a:pPr marL="864000" lvl="1" indent="-324000">
              <a:buClr>
                <a:srgbClr val="333333"/>
              </a:buClr>
              <a:buSzPct val="75000"/>
              <a:buFont typeface="Symbol" charset="2"/>
              <a:buChar char="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Kann 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Binaries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für alles Systeme bauen</a:t>
            </a:r>
          </a:p>
          <a:p>
            <a:pPr marL="864000" lvl="1" indent="-324000">
              <a:buClr>
                <a:srgbClr val="333333"/>
              </a:buClr>
              <a:buSzPct val="75000"/>
              <a:buFont typeface="Symbol" charset="2"/>
              <a:buChar char="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Verteilung per 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JavaWebStart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oder Software Management Tools</a:t>
            </a:r>
          </a:p>
          <a:p>
            <a:pPr marL="864000" lvl="1" indent="-324000">
              <a:buClr>
                <a:srgbClr val="333333"/>
              </a:buClr>
              <a:buSzPct val="75000"/>
              <a:buFont typeface="Symbol" charset="2"/>
              <a:buChar char="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Für 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Eclipse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: e(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fx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)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clipse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Plugin</a:t>
            </a:r>
            <a:endParaRPr lang="de-DE" sz="3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pPr marL="864000" lvl="1" indent="-324000">
              <a:buClr>
                <a:srgbClr val="333333"/>
              </a:buClr>
              <a:buSzPct val="75000"/>
              <a:buFont typeface="Symbol" charset="2"/>
              <a:buChar char=""/>
            </a:pP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Maven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Plugin</a:t>
            </a:r>
            <a:endParaRPr lang="de-DE" sz="3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pPr marL="864000" lvl="1" indent="-324000">
              <a:buClr>
                <a:srgbClr val="333333"/>
              </a:buClr>
              <a:buSzPct val="75000"/>
              <a:buFont typeface="Symbol" charset="2"/>
              <a:buChar char=""/>
            </a:pP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Unter Windows 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Inno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Setup für .</a:t>
            </a:r>
            <a:r>
              <a:rPr lang="de-DE" sz="3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msi</a:t>
            </a:r>
            <a:r>
              <a:rPr lang="de-DE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&amp; .exe nötig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04160" y="276120"/>
            <a:ext cx="8855640" cy="109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Ein Leben ohne Notes Client</a:t>
            </a:r>
            <a:r>
              <a:rPr lang="de-DE" sz="4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
</a:t>
            </a: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JavaFX – Quellen</a:t>
            </a:r>
            <a:endParaRPr lang="de-DE" sz="4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20000" y="2196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4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SceneBuilder</a:t>
            </a:r>
          </a:p>
          <a:p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http://gluonhq.com/open-source/scene-builder/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Symbol" charset="2"/>
              <a:buChar char=""/>
            </a:pPr>
            <a:r>
              <a:rPr lang="de-DE" sz="4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e(fx)clipse Plugin</a:t>
            </a:r>
          </a:p>
          <a:p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http://www.eclipse.org/efxclipse/index.html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Symbol" charset="2"/>
              <a:buChar char=""/>
            </a:pPr>
            <a:r>
              <a:rPr lang="de-DE" sz="4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Inno Setup</a:t>
            </a:r>
          </a:p>
          <a:p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http://www.jrsoftware.org/isinfo.php</a:t>
            </a:r>
            <a:endParaRPr lang="de-DE" sz="40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Linux Libertine G"/>
            </a:endParaRPr>
          </a:p>
          <a:p>
            <a:pPr marL="864000" lvl="1" indent="-324000">
              <a:buClr>
                <a:srgbClr val="333333"/>
              </a:buClr>
              <a:buSzPct val="75000"/>
              <a:buFont typeface="Symbol" charset="2"/>
              <a:buChar char=""/>
            </a:pPr>
            <a:r>
              <a:rPr lang="de-DE" sz="426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G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902</Words>
  <Application>Microsoft Office PowerPoint</Application>
  <PresentationFormat>Benutzerdefiniert</PresentationFormat>
  <Paragraphs>291</Paragraphs>
  <Slides>34</Slides>
  <Notes>32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5" baseType="lpstr">
      <vt:lpstr>Arial</vt:lpstr>
      <vt:lpstr>DejaVu Sans</vt:lpstr>
      <vt:lpstr>Linux Libertine G</vt:lpstr>
      <vt:lpstr>Monaco</vt:lpstr>
      <vt:lpstr>Open Sans</vt:lpstr>
      <vt:lpstr>Open Sans Semibold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&amp; XPages</dc:title>
  <dc:subject/>
  <dc:creator>Sven</dc:creator>
  <dc:description/>
  <cp:lastModifiedBy>Sven</cp:lastModifiedBy>
  <cp:revision>291</cp:revision>
  <dcterms:created xsi:type="dcterms:W3CDTF">2013-11-30T16:00:34Z</dcterms:created>
  <dcterms:modified xsi:type="dcterms:W3CDTF">2016-04-14T11:36:43Z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el">
    <vt:lpwstr>Bootstrap &amp; XPages</vt:lpwstr>
  </property>
</Properties>
</file>