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15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B1A18ED9-8791-4A85-84CB-19359EF7C7D5}" type="slidenum"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2DF88E7-4963-4DC5-A87B-B3FA6DEDD500}" type="slidenum">
              <a:rPr lang="en-US" sz="1800" b="0" u="none" strike="noStrik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0" y="-36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1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2932DDD-1998-47E4-95AC-DA095E3947B9}" type="slidenum">
              <a:rPr lang="en-US" sz="1800" b="0" u="none" strike="noStrike">
                <a:solidFill>
                  <a:schemeClr val="dk1"/>
                </a:solidFill>
                <a:uFillTx/>
                <a:latin typeface="+mn-lt"/>
                <a:ea typeface="+mn-ea"/>
              </a:rPr>
              <a:t>10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33A3182-5BA7-4180-86B4-F73192101CD3}" type="slidenum">
              <a:rPr lang="en-US" sz="1800" b="0" u="none" strike="noStrike">
                <a:solidFill>
                  <a:schemeClr val="dk1"/>
                </a:solidFill>
                <a:uFillTx/>
                <a:latin typeface="+mn-lt"/>
                <a:ea typeface="+mn-ea"/>
              </a:rPr>
              <a:t>11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BAAC24D-1A16-46A0-877E-9BC69DD9558B}" type="slidenum">
              <a:rPr lang="en-US" sz="1800" b="0" u="none" strike="noStrike">
                <a:solidFill>
                  <a:schemeClr val="dk1"/>
                </a:solidFill>
                <a:uFillTx/>
                <a:latin typeface="+mn-lt"/>
                <a:ea typeface="+mn-ea"/>
              </a:rPr>
              <a:t>2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-360" y="-360"/>
            <a:ext cx="360" cy="36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7590382-A27D-4FB9-B793-CEFC2AFFA9A0}" type="slidenum">
              <a:rPr lang="en-US" sz="1800" b="0" u="none" strike="noStrike">
                <a:solidFill>
                  <a:schemeClr val="dk1"/>
                </a:solidFill>
                <a:uFillTx/>
                <a:latin typeface="+mn-lt"/>
                <a:ea typeface="+mn-ea"/>
              </a:rPr>
              <a:t>3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DB2FFDA-DFB7-482A-831D-F30274C38783}" type="slidenum">
              <a:rPr lang="en-US" sz="1800" b="0" u="none" strike="noStrike">
                <a:solidFill>
                  <a:schemeClr val="dk1"/>
                </a:solidFill>
                <a:uFillTx/>
                <a:latin typeface="+mn-lt"/>
                <a:ea typeface="+mn-ea"/>
              </a:rPr>
              <a:t>4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F4E1874-6312-4868-8065-1FDC4713ACEF}" type="slidenum">
              <a:rPr lang="en-US" sz="1800" b="0" u="none" strike="noStrike">
                <a:solidFill>
                  <a:schemeClr val="dk1"/>
                </a:solidFill>
                <a:uFillTx/>
                <a:latin typeface="+mn-lt"/>
                <a:ea typeface="+mn-ea"/>
              </a:rPr>
              <a:t>5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7B4C92BB-AE6B-4D86-8B20-BD66C45A2096}" type="slidenum">
              <a:rPr lang="en-US" sz="1800" b="0" u="none" strike="noStrike">
                <a:solidFill>
                  <a:schemeClr val="dk1"/>
                </a:solidFill>
                <a:uFillTx/>
                <a:latin typeface="+mn-lt"/>
                <a:ea typeface="+mn-ea"/>
              </a:rPr>
              <a:t>6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F580925-F8A1-4BD1-BF96-1D845C3C6FF3}" type="slidenum">
              <a:rPr lang="en-US" sz="1800" b="0" u="none" strike="noStrike">
                <a:solidFill>
                  <a:schemeClr val="dk1"/>
                </a:solidFill>
                <a:uFillTx/>
                <a:latin typeface="+mn-lt"/>
                <a:ea typeface="+mn-ea"/>
              </a:rPr>
              <a:t>7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8DE2E90-0145-4A03-B4B4-1D5EE0459C36}" type="slidenum">
              <a:rPr lang="en-US" sz="1800" b="0" u="none" strike="noStrike">
                <a:solidFill>
                  <a:schemeClr val="dk1"/>
                </a:solidFill>
                <a:uFillTx/>
                <a:latin typeface="+mn-lt"/>
                <a:ea typeface="+mn-ea"/>
              </a:rPr>
              <a:t>8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marL="216000" indent="-216000">
              <a:buNone/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800" b="0" u="none" strike="noStrik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2E428B81-3A26-4D07-BC5E-0A588F78563C}" type="slidenum">
              <a:rPr lang="en-US" sz="1800" b="0" u="none" strike="noStrike">
                <a:solidFill>
                  <a:schemeClr val="dk1"/>
                </a:solidFill>
                <a:uFillTx/>
                <a:latin typeface="+mn-lt"/>
                <a:ea typeface="+mn-ea"/>
              </a:rPr>
              <a:t>9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/>
          <p:nvPr/>
        </p:nvPicPr>
        <p:blipFill>
          <a:blip r:embed="rId3"/>
          <a:stretch/>
        </p:blipFill>
        <p:spPr>
          <a:xfrm>
            <a:off x="0" y="0"/>
            <a:ext cx="14628240" cy="8227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0" descr="preencoded.png"/>
          <p:cNvPicPr/>
          <p:nvPr/>
        </p:nvPicPr>
        <p:blipFill>
          <a:blip r:embed="rId3"/>
          <a:stretch/>
        </p:blipFill>
        <p:spPr>
          <a:xfrm>
            <a:off x="0" y="0"/>
            <a:ext cx="14628240" cy="8236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" name="Image 1" descr="preencoded.png"/>
          <p:cNvPicPr/>
          <p:nvPr/>
        </p:nvPicPr>
        <p:blipFill>
          <a:blip r:embed="rId4"/>
          <a:stretch/>
        </p:blipFill>
        <p:spPr>
          <a:xfrm>
            <a:off x="0" y="0"/>
            <a:ext cx="14628240" cy="8236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Text 0"/>
          <p:cNvSpPr/>
          <p:nvPr/>
        </p:nvSpPr>
        <p:spPr>
          <a:xfrm>
            <a:off x="1290960" y="856080"/>
            <a:ext cx="12982320" cy="203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ts val="8011"/>
              </a:lnSpc>
              <a:tabLst>
                <a:tab pos="0" algn="l"/>
              </a:tabLst>
            </a:pPr>
            <a:r>
              <a:rPr lang="en-US" sz="2600" b="0" u="none" strike="noStrike">
                <a:solidFill>
                  <a:srgbClr val="FFFFFF"/>
                </a:solidFill>
                <a:uFillTx/>
                <a:latin typeface="MiSans-MiSans-Semibold"/>
                <a:ea typeface="MiSans-MiSans-Semibold"/>
              </a:rPr>
              <a:t>Operating System Simulator ToolKit ( Analysis, Anomalies Detection &amp; Recovery) </a:t>
            </a:r>
            <a:endParaRPr lang="en-US" sz="2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Text 1"/>
          <p:cNvSpPr/>
          <p:nvPr/>
        </p:nvSpPr>
        <p:spPr>
          <a:xfrm>
            <a:off x="11781000" y="7138440"/>
            <a:ext cx="3000960" cy="92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 defTabSz="914400">
              <a:lnSpc>
                <a:spcPts val="2409"/>
              </a:lnSpc>
              <a:tabLst>
                <a:tab pos="0" algn="l"/>
              </a:tabLst>
            </a:pPr>
            <a:r>
              <a:rPr lang="en-US" sz="20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Syed Hassnain Abbas 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ts val="2409"/>
              </a:lnSpc>
              <a:tabLst>
                <a:tab pos="0" algn="l"/>
              </a:tabLst>
            </a:pPr>
            <a:r>
              <a:rPr lang="en-US" sz="20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23P-3029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ts val="2409"/>
              </a:lnSpc>
              <a:tabLst>
                <a:tab pos="0" algn="l"/>
              </a:tabLst>
            </a:pPr>
            <a:r>
              <a:rPr lang="en-US" sz="20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BSE-4A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Text 1"/>
          <p:cNvSpPr/>
          <p:nvPr/>
        </p:nvSpPr>
        <p:spPr>
          <a:xfrm>
            <a:off x="5453280" y="2936880"/>
            <a:ext cx="3000960" cy="92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 defTabSz="914400">
              <a:lnSpc>
                <a:spcPts val="2409"/>
              </a:lnSpc>
              <a:tabLst>
                <a:tab pos="0" algn="l"/>
              </a:tabLst>
            </a:pPr>
            <a:r>
              <a:rPr lang="en-US" sz="20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Content of Project Presentation: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Text 1"/>
          <p:cNvSpPr/>
          <p:nvPr/>
        </p:nvSpPr>
        <p:spPr>
          <a:xfrm>
            <a:off x="4929840" y="4104000"/>
            <a:ext cx="4768200" cy="23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marL="457200" indent="-457200" defTabSz="914400">
              <a:lnSpc>
                <a:spcPts val="2409"/>
              </a:lnSpc>
              <a:buClr>
                <a:srgbClr val="CDCDCD"/>
              </a:buClr>
              <a:buFont typeface="OpenSymbol"/>
              <a:buAutoNum type="arabicPeriod"/>
            </a:pPr>
            <a:r>
              <a:rPr lang="en-US" sz="20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What is this project?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 defTabSz="914400">
              <a:lnSpc>
                <a:spcPts val="2409"/>
              </a:lnSpc>
              <a:buClr>
                <a:srgbClr val="CDCDCD"/>
              </a:buClr>
              <a:buFont typeface="OpenSymbol"/>
              <a:buAutoNum type="arabicPeriod"/>
            </a:pPr>
            <a:r>
              <a:rPr lang="en-US" sz="20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Technologies Used.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 defTabSz="914400">
              <a:lnSpc>
                <a:spcPts val="2409"/>
              </a:lnSpc>
              <a:buClr>
                <a:srgbClr val="CDCDCD"/>
              </a:buClr>
              <a:buFont typeface="OpenSymbol"/>
              <a:buAutoNum type="arabicPeriod"/>
            </a:pPr>
            <a:r>
              <a:rPr lang="en-US" sz="20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Features Overview.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 defTabSz="914400">
              <a:lnSpc>
                <a:spcPts val="2409"/>
              </a:lnSpc>
              <a:buClr>
                <a:srgbClr val="CDCDCD"/>
              </a:buClr>
              <a:buFont typeface="OpenSymbol"/>
              <a:buAutoNum type="arabicPeriod"/>
            </a:pPr>
            <a:r>
              <a:rPr lang="en-US" sz="20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Why it matters (Real Life Application)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57200" indent="-457200" defTabSz="914400">
              <a:lnSpc>
                <a:spcPts val="2409"/>
              </a:lnSpc>
              <a:buClr>
                <a:srgbClr val="CDCDCD"/>
              </a:buClr>
              <a:buFont typeface="OpenSymbol"/>
              <a:buAutoNum type="arabicPeriod"/>
            </a:pPr>
            <a:r>
              <a:rPr lang="en-US" sz="20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In-depth feature Review.</a:t>
            </a: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 6" descr="preencoded.png"/>
          <p:cNvPicPr/>
          <p:nvPr/>
        </p:nvPicPr>
        <p:blipFill>
          <a:blip r:embed="rId3"/>
          <a:stretch/>
        </p:blipFill>
        <p:spPr>
          <a:xfrm>
            <a:off x="0" y="0"/>
            <a:ext cx="14628240" cy="8236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" name="Text 13"/>
          <p:cNvSpPr/>
          <p:nvPr/>
        </p:nvSpPr>
        <p:spPr>
          <a:xfrm>
            <a:off x="4572000" y="174960"/>
            <a:ext cx="5567040" cy="73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defTabSz="914400">
              <a:lnSpc>
                <a:spcPts val="5800"/>
              </a:lnSpc>
              <a:tabLst>
                <a:tab pos="0" algn="l"/>
              </a:tabLst>
            </a:pPr>
            <a:r>
              <a:rPr lang="en-US" sz="4640" b="0" u="none" strike="noStrike">
                <a:solidFill>
                  <a:srgbClr val="FFFFFF"/>
                </a:solidFill>
                <a:uFillTx/>
                <a:latin typeface="MiSans-MiSans-Semibold"/>
                <a:ea typeface="MiSans-MiSans-Semibold"/>
              </a:rPr>
              <a:t>CPU Usage Analysis</a:t>
            </a:r>
            <a:endParaRPr lang="en-US" sz="464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3" name="Picture 72"/>
          <p:cNvPicPr/>
          <p:nvPr/>
        </p:nvPicPr>
        <p:blipFill>
          <a:blip r:embed="rId4"/>
          <a:stretch/>
        </p:blipFill>
        <p:spPr>
          <a:xfrm>
            <a:off x="4114800" y="2286000"/>
            <a:ext cx="6103440" cy="45223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 0" descr="preencoded.png"/>
          <p:cNvPicPr/>
          <p:nvPr/>
        </p:nvPicPr>
        <p:blipFill>
          <a:blip r:embed="rId3"/>
          <a:stretch/>
        </p:blipFill>
        <p:spPr>
          <a:xfrm>
            <a:off x="0" y="0"/>
            <a:ext cx="14628240" cy="8236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" name="Text 2"/>
          <p:cNvSpPr/>
          <p:nvPr/>
        </p:nvSpPr>
        <p:spPr>
          <a:xfrm>
            <a:off x="4352760" y="4992120"/>
            <a:ext cx="6078600" cy="54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5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2. Mostly simulated, but it gives an idea of how it shows what problems of os/linux may occur and its solutions, and how it could be built up to like a full system, consider this as a prototype</a:t>
            </a: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Text 4"/>
          <p:cNvSpPr/>
          <p:nvPr/>
        </p:nvSpPr>
        <p:spPr>
          <a:xfrm>
            <a:off x="4352760" y="3808440"/>
            <a:ext cx="6078600" cy="61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 defTabSz="914400">
              <a:lnSpc>
                <a:spcPts val="2409"/>
              </a:lnSpc>
            </a:pPr>
            <a:r>
              <a:rPr lang="en-US" sz="185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1. No GUI integration yet </a:t>
            </a: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Text 6"/>
          <p:cNvSpPr/>
          <p:nvPr/>
        </p:nvSpPr>
        <p:spPr>
          <a:xfrm>
            <a:off x="4245120" y="904680"/>
            <a:ext cx="6534000" cy="73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defTabSz="914400">
              <a:lnSpc>
                <a:spcPts val="5800"/>
              </a:lnSpc>
              <a:tabLst>
                <a:tab pos="0" algn="l"/>
              </a:tabLst>
            </a:pPr>
            <a:r>
              <a:rPr lang="en-US" sz="4640" b="0" u="none" strike="noStrike">
                <a:solidFill>
                  <a:srgbClr val="FFFFFF"/>
                </a:solidFill>
                <a:uFillTx/>
                <a:latin typeface="MiSans-MiSans-Semibold"/>
                <a:ea typeface="MiSans-MiSans-Semibold"/>
              </a:rPr>
              <a:t>Challenges &amp; Limitations</a:t>
            </a:r>
            <a:endParaRPr lang="en-US" sz="464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0" descr="preencoded.png"/>
          <p:cNvPicPr/>
          <p:nvPr/>
        </p:nvPicPr>
        <p:blipFill>
          <a:blip r:embed="rId3"/>
          <a:stretch/>
        </p:blipFill>
        <p:spPr>
          <a:xfrm>
            <a:off x="0" y="10800"/>
            <a:ext cx="14628240" cy="8236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Text 0"/>
          <p:cNvSpPr/>
          <p:nvPr/>
        </p:nvSpPr>
        <p:spPr>
          <a:xfrm>
            <a:off x="4223880" y="2088720"/>
            <a:ext cx="5396760" cy="73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defTabSz="914400">
              <a:lnSpc>
                <a:spcPts val="5800"/>
              </a:lnSpc>
              <a:tabLst>
                <a:tab pos="0" algn="l"/>
              </a:tabLst>
            </a:pPr>
            <a:r>
              <a:rPr lang="en-US" sz="4640" b="0" u="none" strike="noStrike">
                <a:solidFill>
                  <a:srgbClr val="FFFFFF"/>
                </a:solidFill>
                <a:uFillTx/>
                <a:latin typeface="MiSans-MiSans-Semibold"/>
                <a:ea typeface="MiSans-MiSans-Semibold"/>
              </a:rPr>
              <a:t>What is this project?</a:t>
            </a:r>
            <a:endParaRPr lang="en-US" sz="464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Text 3"/>
          <p:cNvSpPr/>
          <p:nvPr/>
        </p:nvSpPr>
        <p:spPr>
          <a:xfrm>
            <a:off x="2107800" y="4508280"/>
            <a:ext cx="10412640" cy="92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ts val="2409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4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It is a operating system simulation toolkit which monitors operating system memory, analyzes CPU usage. analysis is done then logic is applied to identifies anomalies, and provides recovery mechanisms to address real-world OS-level challenges</a:t>
            </a: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7" descr="preencoded.png"/>
          <p:cNvPicPr/>
          <p:nvPr/>
        </p:nvPicPr>
        <p:blipFill>
          <a:blip r:embed="rId3"/>
          <a:stretch/>
        </p:blipFill>
        <p:spPr>
          <a:xfrm>
            <a:off x="0" y="10800"/>
            <a:ext cx="14628240" cy="8236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" name="Text 14"/>
          <p:cNvSpPr/>
          <p:nvPr/>
        </p:nvSpPr>
        <p:spPr>
          <a:xfrm>
            <a:off x="4432680" y="632880"/>
            <a:ext cx="5396760" cy="73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defTabSz="914400">
              <a:lnSpc>
                <a:spcPts val="5800"/>
              </a:lnSpc>
              <a:tabLst>
                <a:tab pos="0" algn="l"/>
              </a:tabLst>
            </a:pPr>
            <a:r>
              <a:rPr lang="en-US" sz="4640" b="0" u="none" strike="noStrike">
                <a:solidFill>
                  <a:srgbClr val="FFFFFF"/>
                </a:solidFill>
                <a:uFillTx/>
                <a:latin typeface="MiSans-MiSans-Semibold"/>
                <a:ea typeface="MiSans-MiSans-Semibold"/>
              </a:rPr>
              <a:t>Technologies Used</a:t>
            </a:r>
            <a:endParaRPr lang="en-US" sz="464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Text 15"/>
          <p:cNvSpPr/>
          <p:nvPr/>
        </p:nvSpPr>
        <p:spPr>
          <a:xfrm>
            <a:off x="2057400" y="1593000"/>
            <a:ext cx="10412640" cy="92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ts val="2409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200" b="1" u="sng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Programming Language:</a:t>
            </a:r>
            <a:endParaRPr lang="en-US" sz="2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2409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200" b="1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C++ </a:t>
            </a:r>
            <a:r>
              <a:rPr lang="en-US" sz="22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→ implementation for process handling, memory management, and file recovery simulations.</a:t>
            </a:r>
            <a:endParaRPr lang="en-US" sz="2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2409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200" b="1" u="sng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Linux System </a:t>
            </a:r>
            <a:endParaRPr lang="en-US" sz="2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2409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200" b="1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/proc filesystem </a:t>
            </a:r>
            <a:r>
              <a:rPr lang="en-US" sz="22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→ Real-time access to process and system data.</a:t>
            </a:r>
            <a:endParaRPr lang="en-US" sz="2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2409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200" b="1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Signals (SIGKILL) </a:t>
            </a:r>
            <a:r>
              <a:rPr lang="en-US" sz="22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→ Used to manage and terminate zombie process parents.</a:t>
            </a:r>
            <a:endParaRPr lang="en-US" sz="2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2409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200" b="1" u="sng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Visualization Tools</a:t>
            </a:r>
            <a:endParaRPr lang="en-US" sz="2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2409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200" b="1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Gnuplot → </a:t>
            </a:r>
            <a:r>
              <a:rPr lang="en-US" sz="22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Used for live graph plotting of memory and CPU usage.</a:t>
            </a:r>
            <a:endParaRPr lang="en-US" sz="2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2409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200" b="1" u="sng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System Tools &amp; Techniques</a:t>
            </a:r>
            <a:endParaRPr lang="en-US" sz="2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2409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200" b="1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Manual File Parsing → </a:t>
            </a:r>
            <a:r>
              <a:rPr lang="en-US" sz="22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Reading and analyzing /proc/stat, /proc/[pid]/status, etc.</a:t>
            </a:r>
            <a:endParaRPr lang="en-US" sz="2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2409"/>
              </a:lnSpc>
              <a:spcBef>
                <a:spcPts val="1191"/>
              </a:spcBef>
              <a:spcAft>
                <a:spcPts val="992"/>
              </a:spcAft>
            </a:pPr>
            <a:endParaRPr lang="en-US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0" descr="preencoded.png"/>
          <p:cNvPicPr/>
          <p:nvPr/>
        </p:nvPicPr>
        <p:blipFill>
          <a:blip r:embed="rId3"/>
          <a:stretch/>
        </p:blipFill>
        <p:spPr>
          <a:xfrm>
            <a:off x="0" y="0"/>
            <a:ext cx="14628240" cy="8894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" name="Text 0"/>
          <p:cNvSpPr/>
          <p:nvPr/>
        </p:nvSpPr>
        <p:spPr>
          <a:xfrm>
            <a:off x="8403480" y="4763880"/>
            <a:ext cx="180720" cy="3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defTabSz="914400">
              <a:lnSpc>
                <a:spcPts val="3010"/>
              </a:lnSpc>
              <a:tabLst>
                <a:tab pos="0" algn="l"/>
              </a:tabLst>
            </a:pPr>
            <a:endParaRPr lang="en-US" sz="232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Text 4"/>
          <p:cNvSpPr/>
          <p:nvPr/>
        </p:nvSpPr>
        <p:spPr>
          <a:xfrm>
            <a:off x="6318360" y="4078080"/>
            <a:ext cx="116640" cy="38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defTabSz="914400">
              <a:lnSpc>
                <a:spcPts val="3010"/>
              </a:lnSpc>
              <a:tabLst>
                <a:tab pos="0" algn="l"/>
              </a:tabLst>
            </a:pPr>
            <a:endParaRPr lang="en-US" sz="232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Text 5"/>
          <p:cNvSpPr/>
          <p:nvPr/>
        </p:nvSpPr>
        <p:spPr>
          <a:xfrm>
            <a:off x="3978000" y="644760"/>
            <a:ext cx="6948720" cy="73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defTabSz="914400">
              <a:lnSpc>
                <a:spcPts val="5800"/>
              </a:lnSpc>
              <a:tabLst>
                <a:tab pos="0" algn="l"/>
              </a:tabLst>
            </a:pPr>
            <a:r>
              <a:rPr lang="en-US" sz="4640" b="0" u="none" strike="noStrike">
                <a:solidFill>
                  <a:srgbClr val="FFFFFF"/>
                </a:solidFill>
                <a:uFillTx/>
                <a:latin typeface="MiSans-MiSans-Semibold"/>
                <a:ea typeface="MiSans-MiSans-Semibold"/>
              </a:rPr>
              <a:t>Overview of Key Features</a:t>
            </a:r>
            <a:endParaRPr lang="en-US" sz="464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5" name="Diagram 28"/>
          <p:cNvGrpSpPr/>
          <p:nvPr/>
        </p:nvGrpSpPr>
        <p:grpSpPr>
          <a:xfrm>
            <a:off x="2438280" y="1704960"/>
            <a:ext cx="9751320" cy="6500160"/>
            <a:chOff x="2438280" y="1704960"/>
            <a:chExt cx="9751320" cy="6500160"/>
          </a:xfrm>
        </p:grpSpPr>
        <p:sp>
          <p:nvSpPr>
            <p:cNvPr id="26" name="Rectangle 25"/>
            <p:cNvSpPr/>
            <p:nvPr/>
          </p:nvSpPr>
          <p:spPr>
            <a:xfrm>
              <a:off x="2438280" y="1704960"/>
              <a:ext cx="9751320" cy="6500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" name="Block Arc 26"/>
            <p:cNvSpPr/>
            <p:nvPr/>
          </p:nvSpPr>
          <p:spPr>
            <a:xfrm>
              <a:off x="4815000" y="2455560"/>
              <a:ext cx="4998600" cy="4998600"/>
            </a:xfrm>
            <a:prstGeom prst="blockArc">
              <a:avLst>
                <a:gd name="adj1" fmla="val 10800000"/>
                <a:gd name="adj2" fmla="val 16200000"/>
                <a:gd name="adj3" fmla="val 4642"/>
              </a:avLst>
            </a:prstGeom>
            <a:solidFill>
              <a:schemeClr val="dk2">
                <a:tint val="60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" name="Block Arc 27"/>
            <p:cNvSpPr/>
            <p:nvPr/>
          </p:nvSpPr>
          <p:spPr>
            <a:xfrm>
              <a:off x="4815000" y="2455560"/>
              <a:ext cx="4998600" cy="4998600"/>
            </a:xfrm>
            <a:prstGeom prst="blockArc">
              <a:avLst>
                <a:gd name="adj1" fmla="val 5400000"/>
                <a:gd name="adj2" fmla="val 10800000"/>
                <a:gd name="adj3" fmla="val 4642"/>
              </a:avLst>
            </a:prstGeom>
            <a:solidFill>
              <a:schemeClr val="dk2">
                <a:tint val="60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" name="Block Arc 28"/>
            <p:cNvSpPr/>
            <p:nvPr/>
          </p:nvSpPr>
          <p:spPr>
            <a:xfrm>
              <a:off x="4815000" y="2455560"/>
              <a:ext cx="4998600" cy="4998600"/>
            </a:xfrm>
            <a:prstGeom prst="blockArc">
              <a:avLst>
                <a:gd name="adj1" fmla="val 0"/>
                <a:gd name="adj2" fmla="val 5400000"/>
                <a:gd name="adj3" fmla="val 4642"/>
              </a:avLst>
            </a:prstGeom>
            <a:solidFill>
              <a:schemeClr val="dk2">
                <a:tint val="60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" name="Block Arc 29"/>
            <p:cNvSpPr/>
            <p:nvPr/>
          </p:nvSpPr>
          <p:spPr>
            <a:xfrm>
              <a:off x="4815000" y="2455560"/>
              <a:ext cx="4998600" cy="4998600"/>
            </a:xfrm>
            <a:prstGeom prst="blockArc">
              <a:avLst>
                <a:gd name="adj1" fmla="val 16200000"/>
                <a:gd name="adj2" fmla="val 0"/>
                <a:gd name="adj3" fmla="val 4642"/>
              </a:avLst>
            </a:prstGeom>
            <a:solidFill>
              <a:schemeClr val="dk2">
                <a:tint val="60000"/>
                <a:hueOff val="0"/>
                <a:satOff val="0"/>
                <a:lumOff val="0"/>
                <a:alphaOff val="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6163920" y="3804840"/>
              <a:ext cx="2300400" cy="2300400"/>
            </a:xfrm>
            <a:prstGeom prst="ellipse">
              <a:avLst/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E7E6E6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3200" tIns="43200" rIns="43200" bIns="43200" numCol="1" spcCol="1440" anchor="ctr">
              <a:noAutofit/>
            </a:bodyPr>
            <a:lstStyle/>
            <a:p>
              <a:pPr algn="ctr" defTabSz="1511280">
                <a:lnSpc>
                  <a:spcPct val="90000"/>
                </a:lnSpc>
                <a:spcAft>
                  <a:spcPts val="1191"/>
                </a:spcAft>
              </a:pPr>
              <a:r>
                <a:rPr lang="en-US" sz="2800" b="0" u="none" strike="noStrike">
                  <a:solidFill>
                    <a:schemeClr val="lt1"/>
                  </a:solidFill>
                  <a:uFillTx/>
                  <a:latin typeface="Calibri"/>
                </a:rPr>
                <a:t>Features</a:t>
              </a:r>
              <a:endParaRPr lang="en-US" sz="28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509160" y="1707840"/>
              <a:ext cx="1609560" cy="1609560"/>
            </a:xfrm>
            <a:prstGeom prst="ellipse">
              <a:avLst/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E7E6E6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4120" tIns="24120" rIns="24120" bIns="24120" numCol="1" spcCol="1440" anchor="ctr">
              <a:noAutofit/>
            </a:bodyPr>
            <a:lstStyle/>
            <a:p>
              <a:pPr algn="ctr" defTabSz="844560">
                <a:lnSpc>
                  <a:spcPct val="90000"/>
                </a:lnSpc>
                <a:spcAft>
                  <a:spcPts val="666"/>
                </a:spcAft>
              </a:pPr>
              <a:r>
                <a:rPr lang="en-US" sz="1900" b="0" u="none" strike="noStrike">
                  <a:solidFill>
                    <a:schemeClr val="lt1"/>
                  </a:solidFill>
                  <a:uFillTx/>
                  <a:latin typeface="Calibri"/>
                </a:rPr>
                <a:t>Zombie Process </a:t>
              </a:r>
              <a:r>
                <a:rPr lang="en-US" sz="1800" b="0" u="none" strike="noStrike">
                  <a:solidFill>
                    <a:schemeClr val="lt1"/>
                  </a:solidFill>
                  <a:uFillTx/>
                  <a:latin typeface="Calibri"/>
                </a:rPr>
                <a:t>Detection</a:t>
              </a:r>
              <a:r>
                <a:rPr lang="en-US" sz="1900" b="0" u="none" strike="noStrike">
                  <a:solidFill>
                    <a:schemeClr val="lt1"/>
                  </a:solidFill>
                  <a:uFillTx/>
                  <a:latin typeface="Calibri"/>
                </a:rPr>
                <a:t> &amp; Handling</a:t>
              </a:r>
              <a:endParaRPr lang="en-US" sz="19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" name="Oval 32"/>
            <p:cNvSpPr/>
            <p:nvPr/>
          </p:nvSpPr>
          <p:spPr>
            <a:xfrm>
              <a:off x="8951760" y="4150080"/>
              <a:ext cx="1609560" cy="1609560"/>
            </a:xfrm>
            <a:prstGeom prst="ellipse">
              <a:avLst/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E7E6E6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4120" tIns="24120" rIns="24120" bIns="24120" numCol="1" spcCol="1440" anchor="ctr">
              <a:noAutofit/>
            </a:bodyPr>
            <a:lstStyle/>
            <a:p>
              <a:pPr algn="ctr" defTabSz="844560">
                <a:lnSpc>
                  <a:spcPct val="90000"/>
                </a:lnSpc>
                <a:spcAft>
                  <a:spcPts val="666"/>
                </a:spcAft>
              </a:pPr>
              <a:r>
                <a:rPr lang="en-US" sz="1900" b="0" u="none" strike="noStrike">
                  <a:solidFill>
                    <a:schemeClr val="lt1"/>
                  </a:solidFill>
                  <a:uFillTx/>
                  <a:latin typeface="Calibri"/>
                </a:rPr>
                <a:t>CPU Usage Analysis</a:t>
              </a:r>
              <a:endParaRPr lang="en-US" sz="19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4" name="Oval 33"/>
            <p:cNvSpPr/>
            <p:nvPr/>
          </p:nvSpPr>
          <p:spPr>
            <a:xfrm>
              <a:off x="6509160" y="6592320"/>
              <a:ext cx="1609560" cy="1609560"/>
            </a:xfrm>
            <a:prstGeom prst="ellipse">
              <a:avLst/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E7E6E6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4120" tIns="24120" rIns="24120" bIns="24120" numCol="1" spcCol="1440" anchor="ctr">
              <a:noAutofit/>
            </a:bodyPr>
            <a:lstStyle/>
            <a:p>
              <a:pPr algn="ctr" defTabSz="844560">
                <a:lnSpc>
                  <a:spcPct val="90000"/>
                </a:lnSpc>
                <a:spcAft>
                  <a:spcPts val="666"/>
                </a:spcAft>
              </a:pPr>
              <a:r>
                <a:rPr lang="en-US" sz="1900" b="0" u="none" strike="noStrike">
                  <a:solidFill>
                    <a:schemeClr val="lt1"/>
                  </a:solidFill>
                  <a:uFillTx/>
                  <a:latin typeface="Calibri"/>
                </a:rPr>
                <a:t>File Recovery System</a:t>
              </a:r>
              <a:endParaRPr lang="en-US" sz="19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4066920" y="4150080"/>
              <a:ext cx="1609560" cy="1609560"/>
            </a:xfrm>
            <a:prstGeom prst="ellipse">
              <a:avLst/>
            </a:prstGeom>
            <a:solidFill>
              <a:schemeClr val="dk2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E7E6E6"/>
              </a:solidFill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20160" tIns="20160" rIns="20160" bIns="20160" numCol="1" spcCol="1440" anchor="ctr">
              <a:noAutofit/>
            </a:bodyPr>
            <a:lstStyle/>
            <a:p>
              <a:pPr algn="ctr" defTabSz="711360">
                <a:lnSpc>
                  <a:spcPct val="90000"/>
                </a:lnSpc>
                <a:spcAft>
                  <a:spcPts val="561"/>
                </a:spcAft>
              </a:pPr>
              <a:r>
                <a:rPr lang="en-US" sz="1600" b="0" u="none" strike="noStrike">
                  <a:solidFill>
                    <a:srgbClr val="FFFFFF"/>
                  </a:solidFill>
                  <a:uFillTx/>
                  <a:latin typeface="MiSans-MiSans-Semibold"/>
                  <a:ea typeface="MiSans-MiSans-Semibold"/>
                </a:rPr>
                <a:t>Memory Monitoring Tool</a:t>
              </a:r>
              <a:endParaRPr lang="en-US" sz="1600" b="0" u="none" strike="noStrik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 0" descr="preencoded.png"/>
          <p:cNvPicPr/>
          <p:nvPr/>
        </p:nvPicPr>
        <p:blipFill>
          <a:blip r:embed="rId3"/>
          <a:stretch/>
        </p:blipFill>
        <p:spPr>
          <a:xfrm>
            <a:off x="0" y="0"/>
            <a:ext cx="14628240" cy="8236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" name="Image 2" descr="preencoded.png"/>
          <p:cNvPicPr/>
          <p:nvPr/>
        </p:nvPicPr>
        <p:blipFill>
          <a:blip r:embed="rId4"/>
          <a:stretch/>
        </p:blipFill>
        <p:spPr>
          <a:xfrm>
            <a:off x="841320" y="4873680"/>
            <a:ext cx="473400" cy="473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" name="Image 3" descr="preencoded.png"/>
          <p:cNvPicPr/>
          <p:nvPr/>
        </p:nvPicPr>
        <p:blipFill>
          <a:blip r:embed="rId4"/>
          <a:stretch/>
        </p:blipFill>
        <p:spPr>
          <a:xfrm>
            <a:off x="905400" y="2795760"/>
            <a:ext cx="473400" cy="473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" name="Image 4" descr="preencoded.png"/>
          <p:cNvPicPr/>
          <p:nvPr/>
        </p:nvPicPr>
        <p:blipFill>
          <a:blip r:embed="rId4"/>
          <a:stretch/>
        </p:blipFill>
        <p:spPr>
          <a:xfrm>
            <a:off x="7333560" y="4873680"/>
            <a:ext cx="473400" cy="473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" name="Image 5" descr="preencoded.png"/>
          <p:cNvPicPr/>
          <p:nvPr/>
        </p:nvPicPr>
        <p:blipFill>
          <a:blip r:embed="rId4"/>
          <a:stretch/>
        </p:blipFill>
        <p:spPr>
          <a:xfrm>
            <a:off x="7333560" y="2700000"/>
            <a:ext cx="473400" cy="473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Text 0"/>
          <p:cNvSpPr/>
          <p:nvPr/>
        </p:nvSpPr>
        <p:spPr>
          <a:xfrm>
            <a:off x="996840" y="4965120"/>
            <a:ext cx="180720" cy="29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 defTabSz="914400">
              <a:lnSpc>
                <a:spcPts val="2319"/>
              </a:lnSpc>
              <a:tabLst>
                <a:tab pos="0" algn="l"/>
              </a:tabLst>
            </a:pPr>
            <a:endParaRPr lang="en-US" sz="232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Text 3"/>
          <p:cNvSpPr/>
          <p:nvPr/>
        </p:nvSpPr>
        <p:spPr>
          <a:xfrm>
            <a:off x="7489080" y="2782080"/>
            <a:ext cx="171720" cy="299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 defTabSz="914400">
              <a:lnSpc>
                <a:spcPts val="2319"/>
              </a:lnSpc>
              <a:tabLst>
                <a:tab pos="0" algn="l"/>
              </a:tabLst>
            </a:pPr>
            <a:endParaRPr lang="en-US" sz="232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" name="Text 4"/>
          <p:cNvSpPr/>
          <p:nvPr/>
        </p:nvSpPr>
        <p:spPr>
          <a:xfrm>
            <a:off x="2301120" y="882360"/>
            <a:ext cx="10528920" cy="73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defTabSz="914400">
              <a:lnSpc>
                <a:spcPts val="5800"/>
              </a:lnSpc>
            </a:pPr>
            <a:r>
              <a:rPr lang="en-US" sz="4640" b="0" u="none" strike="noStrike">
                <a:solidFill>
                  <a:srgbClr val="FFFFFF"/>
                </a:solidFill>
                <a:uFillTx/>
                <a:latin typeface="MiSans-MiSans-Semibold"/>
                <a:ea typeface="MiSans-MiSans-Semibold"/>
              </a:rPr>
              <a:t>Why It Matters: Real-World Applications</a:t>
            </a:r>
            <a:endParaRPr lang="en-US" sz="464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5800"/>
              </a:lnSpc>
              <a:tabLst>
                <a:tab pos="0" algn="l"/>
              </a:tabLst>
            </a:pPr>
            <a:endParaRPr lang="en-US" sz="464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Text 5"/>
          <p:cNvSpPr/>
          <p:nvPr/>
        </p:nvSpPr>
        <p:spPr>
          <a:xfrm>
            <a:off x="8101440" y="3239280"/>
            <a:ext cx="5694480" cy="61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ts val="2409"/>
              </a:lnSpc>
            </a:pPr>
            <a:r>
              <a:rPr lang="en-US" sz="185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Zombie Processes can block PID tables, preventing new processes from running.</a:t>
            </a: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2409"/>
              </a:lnSpc>
            </a:pP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2409"/>
              </a:lnSpc>
            </a:pPr>
            <a:r>
              <a:rPr lang="en-US" sz="2320" b="0" u="none" strike="noStrike">
                <a:solidFill>
                  <a:srgbClr val="FFFFFF"/>
                </a:solidFill>
                <a:uFillTx/>
                <a:latin typeface="MiSans-MiSans-Semibold"/>
                <a:ea typeface="MiSans-MiSans-Semibold"/>
              </a:rPr>
              <a:t>Tool Benefit: </a:t>
            </a:r>
            <a:r>
              <a:rPr lang="en-US" sz="185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Auto-detects and kills zombie parents, freeing up PID space.</a:t>
            </a: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Text 6"/>
          <p:cNvSpPr/>
          <p:nvPr/>
        </p:nvSpPr>
        <p:spPr>
          <a:xfrm>
            <a:off x="8101440" y="2727360"/>
            <a:ext cx="5694480" cy="37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defTabSz="914400">
              <a:lnSpc>
                <a:spcPts val="2900"/>
              </a:lnSpc>
              <a:tabLst>
                <a:tab pos="0" algn="l"/>
              </a:tabLst>
            </a:pPr>
            <a:r>
              <a:rPr lang="en-US" sz="2320" b="0" u="none" strike="noStrike">
                <a:solidFill>
                  <a:srgbClr val="FFFFFF"/>
                </a:solidFill>
                <a:uFillTx/>
                <a:latin typeface="MiSans-MiSans-Semibold"/>
                <a:ea typeface="MiSans-MiSans-Semibold"/>
              </a:rPr>
              <a:t>Zombie Process Detection &amp; Handling</a:t>
            </a:r>
            <a:endParaRPr lang="en-US" sz="232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Text 7"/>
          <p:cNvSpPr/>
          <p:nvPr/>
        </p:nvSpPr>
        <p:spPr>
          <a:xfrm>
            <a:off x="1609200" y="2841480"/>
            <a:ext cx="5694480" cy="37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defTabSz="914400">
              <a:lnSpc>
                <a:spcPts val="2900"/>
              </a:lnSpc>
            </a:pPr>
            <a:r>
              <a:rPr lang="en-US" sz="2320" b="0" u="none" strike="noStrike">
                <a:solidFill>
                  <a:srgbClr val="FFFFFF"/>
                </a:solidFill>
                <a:uFillTx/>
                <a:latin typeface="MiSans-MiSans-Semibold"/>
                <a:ea typeface="MiSans-MiSans-Semibold"/>
              </a:rPr>
              <a:t>File Recovery System</a:t>
            </a:r>
            <a:endParaRPr lang="en-US" sz="232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Text 8"/>
          <p:cNvSpPr/>
          <p:nvPr/>
        </p:nvSpPr>
        <p:spPr>
          <a:xfrm>
            <a:off x="8101440" y="5413320"/>
            <a:ext cx="5694480" cy="61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ts val="2409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Text 9"/>
          <p:cNvSpPr/>
          <p:nvPr/>
        </p:nvSpPr>
        <p:spPr>
          <a:xfrm>
            <a:off x="1609200" y="5413320"/>
            <a:ext cx="5694480" cy="61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ts val="2409"/>
              </a:lnSpc>
            </a:pPr>
            <a:r>
              <a:rPr lang="en-US" sz="185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In large-scale systems, memory leaks can silently degrade performance and can take down servers, this tool helps identify abnormal memory usage in real-time.</a:t>
            </a: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2409"/>
              </a:lnSpc>
            </a:pP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2409"/>
              </a:lnSpc>
            </a:pPr>
            <a:r>
              <a:rPr lang="en-US" sz="2320" b="0" u="none" strike="noStrike">
                <a:solidFill>
                  <a:srgbClr val="FFFFFF"/>
                </a:solidFill>
                <a:uFillTx/>
                <a:latin typeface="MiSans-MiSans-Semibold"/>
                <a:ea typeface="MiSans-MiSans-Semibold"/>
              </a:rPr>
              <a:t>Tool Benefit: </a:t>
            </a:r>
            <a:r>
              <a:rPr lang="en-US" sz="185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Graphs memory usage per PID, identifying abnormal consumption.</a:t>
            </a: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Text 10"/>
          <p:cNvSpPr/>
          <p:nvPr/>
        </p:nvSpPr>
        <p:spPr>
          <a:xfrm>
            <a:off x="8101440" y="4901040"/>
            <a:ext cx="5694480" cy="37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defTabSz="914400">
              <a:lnSpc>
                <a:spcPts val="2900"/>
              </a:lnSpc>
            </a:pPr>
            <a:r>
              <a:rPr lang="en-US" sz="2320" b="0" u="none" strike="noStrike">
                <a:solidFill>
                  <a:srgbClr val="FFFFFF"/>
                </a:solidFill>
                <a:uFillTx/>
                <a:latin typeface="MiSans-MiSans-Semibold"/>
                <a:ea typeface="MiSans-MiSans-Semibold"/>
              </a:rPr>
              <a:t>CPU Usage Analysis</a:t>
            </a:r>
            <a:endParaRPr lang="en-US" sz="232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Text 11"/>
          <p:cNvSpPr/>
          <p:nvPr/>
        </p:nvSpPr>
        <p:spPr>
          <a:xfrm>
            <a:off x="1609200" y="4901040"/>
            <a:ext cx="5694480" cy="37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defTabSz="914400">
              <a:lnSpc>
                <a:spcPts val="2900"/>
              </a:lnSpc>
              <a:tabLst>
                <a:tab pos="0" algn="l"/>
              </a:tabLst>
            </a:pPr>
            <a:r>
              <a:rPr lang="en-US" sz="2320" b="0" u="none" strike="noStrike">
                <a:solidFill>
                  <a:srgbClr val="FFFFFF"/>
                </a:solidFill>
                <a:uFillTx/>
                <a:latin typeface="MiSans-MiSans-Semibold"/>
                <a:ea typeface="MiSans-MiSans-Semibold"/>
              </a:rPr>
              <a:t>Memory Monitoring Tool</a:t>
            </a:r>
            <a:endParaRPr lang="en-US" sz="232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Text 12"/>
          <p:cNvSpPr/>
          <p:nvPr/>
        </p:nvSpPr>
        <p:spPr>
          <a:xfrm>
            <a:off x="1572840" y="3310200"/>
            <a:ext cx="5694480" cy="61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ts val="2409"/>
              </a:lnSpc>
            </a:pPr>
            <a:r>
              <a:rPr lang="en-US" sz="185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Power loss or crashes leading to lost data.</a:t>
            </a: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2409"/>
              </a:lnSpc>
            </a:pPr>
            <a:endParaRPr lang="en-US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2409"/>
              </a:lnSpc>
            </a:pPr>
            <a:r>
              <a:rPr lang="en-US" sz="2320" b="0" u="none" strike="noStrike">
                <a:solidFill>
                  <a:srgbClr val="FFFFFF"/>
                </a:solidFill>
                <a:uFillTx/>
                <a:latin typeface="MiSans-MiSans-Semibold"/>
                <a:ea typeface="MiSans-MiSans-Semibold"/>
              </a:rPr>
              <a:t>Tool Benefit: </a:t>
            </a:r>
            <a:r>
              <a:rPr lang="en-US" sz="185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Simulates and recovers corrupted files after a crash.</a:t>
            </a: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001000" y="5486040"/>
            <a:ext cx="6399360" cy="177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5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 high CPU usage can lead to slow response times, increased latency, and even server crashes.</a:t>
            </a: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320" b="0" u="none" strike="noStrike">
                <a:solidFill>
                  <a:srgbClr val="FFFFFF"/>
                </a:solidFill>
                <a:uFillTx/>
                <a:latin typeface="MiSans-MiSans-Semibold"/>
                <a:ea typeface="MiSans-MiSans-Semibold"/>
              </a:rPr>
              <a:t>Tool Benefit:</a:t>
            </a:r>
            <a:r>
              <a:rPr lang="en-US" sz="185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 Monitoring CPU usage helps identify bottlenecks and optimize resource allocation.</a:t>
            </a: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Image 0" descr="preencoded.png"/>
          <p:cNvPicPr/>
          <p:nvPr/>
        </p:nvPicPr>
        <p:blipFill>
          <a:blip r:embed="rId3"/>
          <a:stretch/>
        </p:blipFill>
        <p:spPr>
          <a:xfrm>
            <a:off x="0" y="0"/>
            <a:ext cx="14628240" cy="8236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" name="Text 6"/>
          <p:cNvSpPr/>
          <p:nvPr/>
        </p:nvSpPr>
        <p:spPr>
          <a:xfrm>
            <a:off x="3495600" y="228600"/>
            <a:ext cx="7704000" cy="73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defTabSz="914400">
              <a:lnSpc>
                <a:spcPts val="5800"/>
              </a:lnSpc>
              <a:tabLst>
                <a:tab pos="0" algn="l"/>
              </a:tabLst>
            </a:pPr>
            <a:r>
              <a:rPr lang="en-US" sz="4640" b="0" u="none" strike="noStrike">
                <a:solidFill>
                  <a:srgbClr val="FFFFFF"/>
                </a:solidFill>
                <a:uFillTx/>
                <a:latin typeface="MiSans-MiSans-Semibold"/>
                <a:ea typeface="MiSans-MiSans-Semibold"/>
              </a:rPr>
              <a:t>Memory Usage Monitoring</a:t>
            </a:r>
            <a:endParaRPr lang="en-US" sz="464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5" name="Picture 54"/>
          <p:cNvPicPr/>
          <p:nvPr/>
        </p:nvPicPr>
        <p:blipFill>
          <a:blip r:embed="rId4"/>
          <a:stretch/>
        </p:blipFill>
        <p:spPr>
          <a:xfrm>
            <a:off x="857520" y="1371600"/>
            <a:ext cx="5691600" cy="434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" name="Rectangle 55"/>
          <p:cNvSpPr/>
          <p:nvPr/>
        </p:nvSpPr>
        <p:spPr>
          <a:xfrm>
            <a:off x="208800" y="5808960"/>
            <a:ext cx="3427920" cy="275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50" b="0" u="none" strike="noStrike">
                <a:solidFill>
                  <a:srgbClr val="CDCDCD"/>
                </a:solidFill>
                <a:uFillTx/>
                <a:latin typeface="MiSans-MiSans-Light"/>
              </a:rPr>
              <a:t>How It Works</a:t>
            </a: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50" b="0" u="none" strike="noStrike">
                <a:solidFill>
                  <a:srgbClr val="CDCDCD"/>
                </a:solidFill>
                <a:uFillTx/>
                <a:latin typeface="MiSans-MiSans-Light"/>
              </a:rPr>
              <a:t>Extract "VmRSS" Virtual Memory Resident Set Size from /proc/[pid]/status</a:t>
            </a: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50" b="0" u="none" strike="noStrike">
                <a:solidFill>
                  <a:srgbClr val="CDCDCD"/>
                </a:solidFill>
                <a:uFillTx/>
                <a:latin typeface="MiSans-MiSans-Light"/>
              </a:rPr>
              <a:t>Log memory every second</a:t>
            </a: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50" b="0" u="none" strike="noStrike">
                <a:solidFill>
                  <a:srgbClr val="CDCDCD"/>
                </a:solidFill>
                <a:uFillTx/>
                <a:latin typeface="MiSans-MiSans-Light"/>
              </a:rPr>
              <a:t>Plot with Gnuplot</a:t>
            </a: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7" name="Picture 56"/>
          <p:cNvPicPr/>
          <p:nvPr/>
        </p:nvPicPr>
        <p:blipFill>
          <a:blip r:embed="rId5"/>
          <a:stretch/>
        </p:blipFill>
        <p:spPr>
          <a:xfrm>
            <a:off x="7543800" y="1371600"/>
            <a:ext cx="6104520" cy="4342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8" name="Picture 57"/>
          <p:cNvPicPr/>
          <p:nvPr/>
        </p:nvPicPr>
        <p:blipFill>
          <a:blip r:embed="rId6"/>
          <a:stretch/>
        </p:blipFill>
        <p:spPr>
          <a:xfrm>
            <a:off x="3267360" y="6401160"/>
            <a:ext cx="10219320" cy="13705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Image 0" descr="preencoded.png"/>
          <p:cNvPicPr/>
          <p:nvPr/>
        </p:nvPicPr>
        <p:blipFill>
          <a:blip r:embed="rId3"/>
          <a:stretch/>
        </p:blipFill>
        <p:spPr>
          <a:xfrm>
            <a:off x="0" y="36000"/>
            <a:ext cx="14628240" cy="8236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0" name="Text 6"/>
          <p:cNvSpPr/>
          <p:nvPr/>
        </p:nvSpPr>
        <p:spPr>
          <a:xfrm>
            <a:off x="2286000" y="914400"/>
            <a:ext cx="10596240" cy="73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defTabSz="914400">
              <a:lnSpc>
                <a:spcPts val="5800"/>
              </a:lnSpc>
              <a:tabLst>
                <a:tab pos="0" algn="l"/>
              </a:tabLst>
            </a:pPr>
            <a:r>
              <a:rPr lang="en-US" sz="4640" b="0" u="none" strike="noStrike">
                <a:solidFill>
                  <a:srgbClr val="FFFFFF"/>
                </a:solidFill>
                <a:uFillTx/>
                <a:latin typeface="MiSans-MiSans-Semibold"/>
                <a:ea typeface="MiSans-MiSans-Semibold"/>
              </a:rPr>
              <a:t>Zombie Process Detection &amp; Handling</a:t>
            </a:r>
            <a:endParaRPr lang="en-US" sz="464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1" name="Picture 60"/>
          <p:cNvPicPr/>
          <p:nvPr/>
        </p:nvPicPr>
        <p:blipFill>
          <a:blip r:embed="rId4"/>
          <a:stretch/>
        </p:blipFill>
        <p:spPr>
          <a:xfrm>
            <a:off x="4114800" y="6135120"/>
            <a:ext cx="6217560" cy="721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Rectangle 61"/>
          <p:cNvSpPr/>
          <p:nvPr/>
        </p:nvSpPr>
        <p:spPr>
          <a:xfrm>
            <a:off x="4800600" y="2286000"/>
            <a:ext cx="5044320" cy="31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50" b="0" u="none" strike="noStrike">
                <a:solidFill>
                  <a:srgbClr val="CDCDCD"/>
                </a:solidFill>
                <a:uFillTx/>
                <a:latin typeface="MiSans-MiSans-Light"/>
              </a:rPr>
              <a:t>How It Works:</a:t>
            </a: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50" b="0" u="none" strike="noStrike">
                <a:solidFill>
                  <a:srgbClr val="CDCDCD"/>
                </a:solidFill>
                <a:uFillTx/>
                <a:latin typeface="MiSans-MiSans-Light"/>
              </a:rPr>
              <a:t>Iterate through /proc/*/status</a:t>
            </a: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50" b="0" u="none" strike="noStrike">
                <a:solidFill>
                  <a:srgbClr val="CDCDCD"/>
                </a:solidFill>
                <a:uFillTx/>
                <a:latin typeface="MiSans-MiSans-Light"/>
              </a:rPr>
              <a:t>Identify "State: Z" processes (Z = Zombie)</a:t>
            </a: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50" b="0" u="none" strike="noStrike">
                <a:solidFill>
                  <a:srgbClr val="CDCDCD"/>
                </a:solidFill>
                <a:uFillTx/>
                <a:latin typeface="MiSans-MiSans-Light"/>
              </a:rPr>
              <a:t>Extract Parent PID from /proc/[pid]/stat</a:t>
            </a: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50" b="0" u="none" strike="noStrike">
                <a:solidFill>
                  <a:srgbClr val="CDCDCD"/>
                </a:solidFill>
                <a:uFillTx/>
                <a:latin typeface="MiSans-MiSans-Light"/>
              </a:rPr>
              <a:t>Auto-send SIGKILL to parent</a:t>
            </a: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Image 0" descr="preencoded.png"/>
          <p:cNvPicPr/>
          <p:nvPr/>
        </p:nvPicPr>
        <p:blipFill>
          <a:blip r:embed="rId3"/>
          <a:stretch/>
        </p:blipFill>
        <p:spPr>
          <a:xfrm>
            <a:off x="0" y="0"/>
            <a:ext cx="14628240" cy="8236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" name="Text 7"/>
          <p:cNvSpPr/>
          <p:nvPr/>
        </p:nvSpPr>
        <p:spPr>
          <a:xfrm>
            <a:off x="2971800" y="685800"/>
            <a:ext cx="8996040" cy="147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defTabSz="914400">
              <a:lnSpc>
                <a:spcPts val="5800"/>
              </a:lnSpc>
              <a:tabLst>
                <a:tab pos="0" algn="l"/>
              </a:tabLst>
            </a:pPr>
            <a:r>
              <a:rPr lang="en-US" sz="4640" b="0" u="none" strike="noStrike">
                <a:solidFill>
                  <a:srgbClr val="FFFFFF"/>
                </a:solidFill>
                <a:uFillTx/>
                <a:latin typeface="MiSans-MiSans-Semibold"/>
                <a:ea typeface="MiSans-MiSans-Semibold"/>
              </a:rPr>
              <a:t>File System Recovery Simulation</a:t>
            </a:r>
            <a:endParaRPr lang="en-US" sz="464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5" name="Picture 64"/>
          <p:cNvPicPr/>
          <p:nvPr/>
        </p:nvPicPr>
        <p:blipFill>
          <a:blip r:embed="rId4"/>
          <a:stretch/>
        </p:blipFill>
        <p:spPr>
          <a:xfrm>
            <a:off x="5055480" y="2750400"/>
            <a:ext cx="4655520" cy="25887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 0" descr="preencoded.png"/>
          <p:cNvPicPr/>
          <p:nvPr/>
        </p:nvPicPr>
        <p:blipFill>
          <a:blip r:embed="rId3"/>
          <a:stretch/>
        </p:blipFill>
        <p:spPr>
          <a:xfrm>
            <a:off x="0" y="0"/>
            <a:ext cx="14628240" cy="8236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" name="Text 3"/>
          <p:cNvSpPr/>
          <p:nvPr/>
        </p:nvSpPr>
        <p:spPr>
          <a:xfrm>
            <a:off x="4572000" y="174960"/>
            <a:ext cx="5567040" cy="73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defTabSz="914400">
              <a:lnSpc>
                <a:spcPts val="5800"/>
              </a:lnSpc>
              <a:tabLst>
                <a:tab pos="0" algn="l"/>
              </a:tabLst>
            </a:pPr>
            <a:r>
              <a:rPr lang="en-US" sz="4640" b="0" u="none" strike="noStrike">
                <a:solidFill>
                  <a:srgbClr val="FFFFFF"/>
                </a:solidFill>
                <a:uFillTx/>
                <a:latin typeface="MiSans-MiSans-Semibold"/>
                <a:ea typeface="MiSans-MiSans-Semibold"/>
              </a:rPr>
              <a:t>CPU Usage Analysis</a:t>
            </a:r>
            <a:endParaRPr lang="en-US" sz="464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042800" y="1143000"/>
            <a:ext cx="6491520" cy="384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50" b="0" u="none" strike="noStrike">
                <a:solidFill>
                  <a:srgbClr val="CDCDCD"/>
                </a:solidFill>
                <a:uFillTx/>
                <a:latin typeface="MiSans-MiSans-Light"/>
              </a:rPr>
              <a:t>How It Works:</a:t>
            </a: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50" b="0" u="none" strike="noStrike">
                <a:solidFill>
                  <a:srgbClr val="CDCDCD"/>
                </a:solidFill>
                <a:uFillTx/>
                <a:latin typeface="MiSans-MiSans-Light"/>
              </a:rPr>
              <a:t>Parse /proc/stat to get CPU states</a:t>
            </a: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50" b="0" u="none" strike="noStrike">
                <a:solidFill>
                  <a:srgbClr val="CDCDCD"/>
                </a:solidFill>
                <a:uFillTx/>
                <a:latin typeface="MiSans-MiSans-Light"/>
              </a:rPr>
              <a:t>Compute CPU utilization = 100 - Idle %</a:t>
            </a: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50" b="0" u="none" strike="noStrike">
                <a:solidFill>
                  <a:srgbClr val="CDCDCD"/>
                </a:solidFill>
                <a:uFillTx/>
                <a:latin typeface="MiSans-MiSans-Light"/>
              </a:rPr>
              <a:t>Plot with Gnuplot every second based on different CPU time components.</a:t>
            </a: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4042800" y="1143000"/>
            <a:ext cx="6491520" cy="384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50" b="0" u="none" strike="noStrike">
                <a:solidFill>
                  <a:srgbClr val="CDCDCD"/>
                </a:solidFill>
                <a:uFillTx/>
                <a:latin typeface="MiSans-MiSans-Light"/>
              </a:rPr>
              <a:t>How It Works:</a:t>
            </a: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50" b="0" u="none" strike="noStrike">
                <a:solidFill>
                  <a:srgbClr val="CDCDCD"/>
                </a:solidFill>
                <a:uFillTx/>
                <a:latin typeface="MiSans-MiSans-Light"/>
              </a:rPr>
              <a:t>Parse /proc/stat to get CPU states</a:t>
            </a: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50" b="0" u="none" strike="noStrike">
                <a:solidFill>
                  <a:srgbClr val="CDCDCD"/>
                </a:solidFill>
                <a:uFillTx/>
                <a:latin typeface="MiSans-MiSans-Light"/>
              </a:rPr>
              <a:t>Compute CPU utilization = 100 - Idle %</a:t>
            </a: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50" b="0" u="none" strike="noStrike">
                <a:solidFill>
                  <a:srgbClr val="CDCDCD"/>
                </a:solidFill>
                <a:uFillTx/>
                <a:latin typeface="MiSans-MiSans-Light"/>
              </a:rPr>
              <a:t>Plot with Gnuplot every second based on different CPU time components.</a:t>
            </a: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en-US" sz="18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286000" y="3886200"/>
            <a:ext cx="9829080" cy="4571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CPU time components: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1" u="sng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user</a:t>
            </a:r>
            <a:r>
              <a:rPr lang="en-US" sz="16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: Time spent running normal-priority user processes (e.g -&gt; your applications).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          </a:t>
            </a:r>
            <a:r>
              <a:rPr lang="en-US" sz="1600" b="1" u="sng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nice</a:t>
            </a:r>
            <a:r>
              <a:rPr lang="en-US" sz="16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: Time spent running low-priority (nice) user processes.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          </a:t>
            </a:r>
            <a:r>
              <a:rPr lang="en-US" sz="1600" b="1" u="sng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system</a:t>
            </a:r>
            <a:r>
              <a:rPr lang="en-US" sz="16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: Time spent running kernel-level tasks (e.g., handling system calls).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          </a:t>
            </a:r>
            <a:r>
              <a:rPr lang="en-US" sz="1600" b="1" u="sng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idle</a:t>
            </a:r>
            <a:r>
              <a:rPr lang="en-US" sz="16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: Time spent doing nothing (CPU is idle).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          </a:t>
            </a:r>
            <a:r>
              <a:rPr lang="en-US" sz="1600" b="1" u="sng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iowait</a:t>
            </a:r>
            <a:r>
              <a:rPr lang="en-US" sz="16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: Time spent waiting for I/O operations (e.g., disk or network activity).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          </a:t>
            </a:r>
            <a:r>
              <a:rPr lang="en-US" sz="1600" b="1" u="sng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irq</a:t>
            </a:r>
            <a:r>
              <a:rPr lang="en-US" sz="16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: Time spent handling hardware interrupts (e.g., keyboard/mouse input).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6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          </a:t>
            </a:r>
            <a:r>
              <a:rPr lang="en-US" sz="1600" b="1" u="sng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softirq</a:t>
            </a:r>
            <a:r>
              <a:rPr lang="en-US" sz="1600" b="0" u="none" strike="noStrike">
                <a:solidFill>
                  <a:srgbClr val="CDCDCD"/>
                </a:solidFill>
                <a:uFillTx/>
                <a:latin typeface="MiSans-MiSans-Light"/>
                <a:ea typeface="MiSans-MiSans-Light"/>
              </a:rPr>
              <a:t>: Time spent handling software interrupts (e.g., kernel ).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639</Words>
  <Application>Microsoft Office PowerPoint</Application>
  <PresentationFormat>Custom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DejaVu Sans</vt:lpstr>
      <vt:lpstr>MiSans-MiSans-Light</vt:lpstr>
      <vt:lpstr>MiSans-MiSans-Semibold</vt:lpstr>
      <vt:lpstr>OpenSymbol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dc:description/>
  <cp:lastModifiedBy>Moorche</cp:lastModifiedBy>
  <cp:revision>23</cp:revision>
  <cp:lastPrinted>2025-04-22T01:31:37Z</cp:lastPrinted>
  <dcterms:created xsi:type="dcterms:W3CDTF">2025-04-20T20:26:58Z</dcterms:created>
  <dcterms:modified xsi:type="dcterms:W3CDTF">2025-05-21T10:06:15Z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Custom</vt:lpwstr>
  </property>
  <property fmtid="{D5CDD505-2E9C-101B-9397-08002B2CF9AE}" pid="4" name="Slides">
    <vt:i4>9</vt:i4>
  </property>
</Properties>
</file>