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1866" r:id="rId5"/>
    <p:sldId id="1867" r:id="rId6"/>
    <p:sldId id="1876" r:id="rId7"/>
    <p:sldId id="1868" r:id="rId8"/>
    <p:sldId id="1889" r:id="rId9"/>
    <p:sldId id="1888" r:id="rId10"/>
    <p:sldId id="1891" r:id="rId11"/>
    <p:sldId id="1890" r:id="rId12"/>
    <p:sldId id="1871" r:id="rId13"/>
    <p:sldId id="1873" r:id="rId14"/>
    <p:sldId id="1869" r:id="rId15"/>
    <p:sldId id="1875" r:id="rId16"/>
    <p:sldId id="1892" r:id="rId17"/>
    <p:sldId id="189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76"/>
            <p14:sldId id="1868"/>
            <p14:sldId id="1889"/>
            <p14:sldId id="1888"/>
            <p14:sldId id="1891"/>
            <p14:sldId id="1890"/>
            <p14:sldId id="1871"/>
            <p14:sldId id="1873"/>
            <p14:sldId id="1869"/>
            <p14:sldId id="1875"/>
            <p14:sldId id="1892"/>
            <p14:sldId id="18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OÀNG ANH" initials="NHA" lastIdx="1" clrIdx="0">
    <p:extLst>
      <p:ext uri="{19B8F6BF-5375-455C-9EA6-DF929625EA0E}">
        <p15:presenceInfo xmlns:p15="http://schemas.microsoft.com/office/powerpoint/2012/main" userId="S::anh191210051@st.utc.edu.vn::fc00db86-952c-4ce9-8a4f-8cd8633296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335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59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6/19/2023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400" y="2918005"/>
            <a:ext cx="7022592" cy="22585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ĐỒ ÁN TỐT NGHIỆP</a:t>
            </a:r>
          </a:p>
        </p:txBody>
      </p:sp>
      <p:pic>
        <p:nvPicPr>
          <p:cNvPr id="2" name="Picture 1" descr="Trường Đại học Giao thông Vận tải – Wikipedia tiếng Việt">
            <a:extLst>
              <a:ext uri="{FF2B5EF4-FFF2-40B4-BE49-F238E27FC236}">
                <a16:creationId xmlns:a16="http://schemas.microsoft.com/office/drawing/2014/main" id="{B5DC1944-642E-EE43-87C4-1ED4CDFAF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477" y="14631"/>
            <a:ext cx="1595883" cy="159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5">
            <a:extLst>
              <a:ext uri="{FF2B5EF4-FFF2-40B4-BE49-F238E27FC236}">
                <a16:creationId xmlns:a16="http://schemas.microsoft.com/office/drawing/2014/main" id="{196AC8A8-53AA-28D5-E12D-40A65F5C53D0}"/>
              </a:ext>
            </a:extLst>
          </p:cNvPr>
          <p:cNvSpPr txBox="1">
            <a:spLocks/>
          </p:cNvSpPr>
          <p:nvPr/>
        </p:nvSpPr>
        <p:spPr>
          <a:xfrm>
            <a:off x="2680790" y="901676"/>
            <a:ext cx="721781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V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V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V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478" y="67890"/>
            <a:ext cx="8364245" cy="677834"/>
          </a:xfrm>
        </p:spPr>
        <p:txBody>
          <a:bodyPr>
            <a:no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45F5-B540-4325-A2C2-63856BD63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5202" y="745724"/>
            <a:ext cx="8652266" cy="60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4837"/>
            <a:ext cx="10668000" cy="615553"/>
          </a:xfrm>
        </p:spPr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914" y="1279123"/>
            <a:ext cx="10668000" cy="53214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en-US" sz="2200" b="1" dirty="0">
                <a:latin typeface="+mj-lt"/>
              </a:rPr>
              <a:t>Front 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Html, </a:t>
            </a:r>
            <a:r>
              <a:rPr lang="en-US" altLang="en-US" sz="2000" dirty="0" err="1">
                <a:latin typeface="+mj-lt"/>
              </a:rPr>
              <a:t>css</a:t>
            </a:r>
            <a:r>
              <a:rPr lang="en-US" altLang="en-US" sz="2000" dirty="0">
                <a:latin typeface="+mj-lt"/>
              </a:rPr>
              <a:t>, </a:t>
            </a:r>
            <a:r>
              <a:rPr lang="en-US" altLang="en-US" sz="2000" b="0" dirty="0" err="1">
                <a:latin typeface="+mj-lt"/>
              </a:rPr>
              <a:t>JavaScripts</a:t>
            </a:r>
            <a:endParaRPr lang="en-US" altLang="en-US" sz="2000" b="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err="1">
                <a:latin typeface="+mj-lt"/>
              </a:rPr>
              <a:t>Jquery</a:t>
            </a:r>
            <a:r>
              <a:rPr lang="en-US" altLang="en-US" sz="2000" dirty="0">
                <a:latin typeface="+mj-lt"/>
              </a:rPr>
              <a:t>, bootstrap</a:t>
            </a:r>
            <a:endParaRPr lang="en-US" altLang="en-US" sz="2000" b="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latin typeface="+mj-lt"/>
              </a:rPr>
              <a:t>2. Back 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C# .NET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 err="1">
                <a:latin typeface="+mj-lt"/>
              </a:rPr>
              <a:t>Thiết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kế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theo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mô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err="1">
                <a:latin typeface="+mj-lt"/>
              </a:rPr>
              <a:t>hình</a:t>
            </a:r>
            <a:r>
              <a:rPr lang="en-US" altLang="en-US" sz="2000" dirty="0">
                <a:latin typeface="+mj-lt"/>
              </a:rPr>
              <a:t> MVC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latin typeface="+mj-lt"/>
              </a:rPr>
              <a:t>3. </a:t>
            </a:r>
            <a:r>
              <a:rPr lang="en-US" altLang="en-US" sz="2200" b="1" dirty="0" err="1">
                <a:latin typeface="+mj-lt"/>
              </a:rPr>
              <a:t>Cơ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sở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dữ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liệu</a:t>
            </a:r>
            <a:endParaRPr lang="en-US" altLang="en-US" sz="22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SQL Server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latin typeface="+mj-lt"/>
              </a:rPr>
              <a:t>4. </a:t>
            </a:r>
            <a:r>
              <a:rPr lang="en-US" altLang="en-US" sz="2200" b="1" dirty="0" err="1">
                <a:latin typeface="+mj-lt"/>
              </a:rPr>
              <a:t>Công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cụ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lập</a:t>
            </a:r>
            <a:r>
              <a:rPr lang="en-US" altLang="en-US" sz="2200" b="1" dirty="0">
                <a:latin typeface="+mj-lt"/>
              </a:rPr>
              <a:t> </a:t>
            </a:r>
            <a:r>
              <a:rPr lang="en-US" altLang="en-US" sz="2200" b="1" dirty="0" err="1">
                <a:latin typeface="+mj-lt"/>
              </a:rPr>
              <a:t>trình</a:t>
            </a:r>
            <a:endParaRPr lang="en-US" altLang="en-US" sz="22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237" y="329408"/>
            <a:ext cx="9141397" cy="923330"/>
          </a:xfrm>
        </p:spPr>
        <p:txBody>
          <a:bodyPr/>
          <a:lstStyle/>
          <a:p>
            <a:r>
              <a:rPr lang="en-US" sz="6000" dirty="0"/>
              <a:t>DEMO PROJECT</a:t>
            </a:r>
          </a:p>
        </p:txBody>
      </p:sp>
      <p:pic>
        <p:nvPicPr>
          <p:cNvPr id="6" name="Graphic 5" descr="Presentation with media outline">
            <a:extLst>
              <a:ext uri="{FF2B5EF4-FFF2-40B4-BE49-F238E27FC236}">
                <a16:creationId xmlns:a16="http://schemas.microsoft.com/office/drawing/2014/main" id="{79A4BC8F-6F28-4492-8930-81F298C3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731" y="2172809"/>
            <a:ext cx="3780408" cy="378040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6870" y="122247"/>
            <a:ext cx="7625918" cy="707631"/>
          </a:xfrm>
        </p:spPr>
        <p:txBody>
          <a:bodyPr/>
          <a:lstStyle/>
          <a:p>
            <a:r>
              <a:rPr lang="en-US" sz="4000" b="1" dirty="0" err="1"/>
              <a:t>Tổng</a:t>
            </a:r>
            <a:r>
              <a:rPr lang="en-US" sz="4000" b="1" dirty="0"/>
              <a:t> </a:t>
            </a:r>
            <a:r>
              <a:rPr lang="en-US" sz="4000" b="1" dirty="0" err="1"/>
              <a:t>kết</a:t>
            </a:r>
            <a:r>
              <a:rPr lang="en-US" sz="4000" b="1" dirty="0"/>
              <a:t>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hướng</a:t>
            </a:r>
            <a:r>
              <a:rPr lang="en-US" sz="4000" b="1" dirty="0"/>
              <a:t> </a:t>
            </a:r>
            <a:r>
              <a:rPr lang="en-US" sz="4000" b="1" dirty="0" err="1"/>
              <a:t>phát</a:t>
            </a:r>
            <a:r>
              <a:rPr lang="en-US" sz="4000" b="1" dirty="0"/>
              <a:t> </a:t>
            </a:r>
            <a:r>
              <a:rPr lang="en-US" sz="4000" b="1" dirty="0" err="1"/>
              <a:t>triển</a:t>
            </a:r>
            <a:endParaRPr 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7194E-D1FC-423F-B5A3-00D356D44F65}"/>
              </a:ext>
            </a:extLst>
          </p:cNvPr>
          <p:cNvSpPr txBox="1"/>
          <p:nvPr/>
        </p:nvSpPr>
        <p:spPr>
          <a:xfrm>
            <a:off x="648070" y="1264884"/>
            <a:ext cx="1128351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+mj-lt"/>
              </a:rPr>
              <a:t>Kết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quả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đạt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được</a:t>
            </a:r>
            <a:r>
              <a:rPr lang="en-US" sz="2200" b="1" dirty="0">
                <a:latin typeface="+mj-lt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Hoàn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thành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hầu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hết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chức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đã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đề</a:t>
            </a:r>
            <a:r>
              <a:rPr lang="en-US" sz="2000" dirty="0">
                <a:latin typeface="+mj-lt"/>
              </a:rPr>
              <a:t> ra.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latin typeface="+mj-lt"/>
              </a:rPr>
              <a:t>Hướng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phát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triển</a:t>
            </a:r>
            <a:r>
              <a:rPr lang="en-US" sz="2200" dirty="0">
                <a:latin typeface="+mj-lt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</a:rPr>
              <a:t>Phát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triển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thêm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chức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năng</a:t>
            </a:r>
            <a:r>
              <a:rPr lang="en-US" sz="2200" dirty="0">
                <a:latin typeface="+mj-lt"/>
              </a:rPr>
              <a:t> VD: </a:t>
            </a:r>
            <a:r>
              <a:rPr lang="en-US" sz="2200" dirty="0" err="1">
                <a:latin typeface="+mj-lt"/>
              </a:rPr>
              <a:t>thông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báo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tạo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cuộc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họp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tuyến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tạo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lịch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học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thời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khóa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biểu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giảng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viên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và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sinh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viên</a:t>
            </a:r>
            <a:r>
              <a:rPr lang="en-US" sz="220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j-lt"/>
              </a:rPr>
              <a:t>Hoàn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thành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chức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năng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đưa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ứng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dụng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vào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thực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tế</a:t>
            </a:r>
            <a:r>
              <a:rPr lang="en-US" sz="2200" dirty="0">
                <a:latin typeface="+mj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044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D9C7F-3241-462F-1B73-B7A6909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582" y="1897895"/>
            <a:ext cx="8248835" cy="677108"/>
          </a:xfrm>
        </p:spPr>
        <p:txBody>
          <a:bodyPr/>
          <a:lstStyle/>
          <a:p>
            <a:r>
              <a:rPr lang="en-US" sz="4400" dirty="0" err="1"/>
              <a:t>Cảm</a:t>
            </a:r>
            <a:r>
              <a:rPr lang="en-US" sz="4400" dirty="0"/>
              <a:t> </a:t>
            </a:r>
            <a:r>
              <a:rPr lang="en-US" sz="4400" dirty="0" err="1"/>
              <a:t>ơn</a:t>
            </a:r>
            <a:r>
              <a:rPr lang="en-US" sz="4400" dirty="0"/>
              <a:t> </a:t>
            </a:r>
            <a:r>
              <a:rPr lang="en-US" sz="4400" dirty="0" err="1"/>
              <a:t>quý</a:t>
            </a:r>
            <a:r>
              <a:rPr lang="en-US" sz="4400" dirty="0"/>
              <a:t> </a:t>
            </a:r>
            <a:r>
              <a:rPr lang="en-US" sz="4400" dirty="0" err="1"/>
              <a:t>thầy</a:t>
            </a:r>
            <a:r>
              <a:rPr lang="en-US" sz="4400" dirty="0"/>
              <a:t> </a:t>
            </a:r>
            <a:r>
              <a:rPr lang="en-US" sz="4400" dirty="0" err="1"/>
              <a:t>cô</a:t>
            </a:r>
            <a:r>
              <a:rPr lang="en-US" sz="4400" dirty="0"/>
              <a:t> </a:t>
            </a:r>
            <a:r>
              <a:rPr lang="en-US" sz="4400" dirty="0" err="1"/>
              <a:t>và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bạn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165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53" y="112279"/>
            <a:ext cx="10335088" cy="2713039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Đề</a:t>
            </a:r>
            <a:r>
              <a:rPr lang="en-US" sz="3600" dirty="0"/>
              <a:t> </a:t>
            </a:r>
            <a:r>
              <a:rPr lang="en-US" sz="3600" dirty="0" err="1"/>
              <a:t>Tài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XÂY DỰNG WEBSITE QUẢN LÝ HỌC PHẦN DÀNH CHO SINH VIÊN VÀ GIẢNG VIÊN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844" y="3367761"/>
            <a:ext cx="9051608" cy="1737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/>
              <a:t>Sinh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: Nguyễn Hoàng Anh –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CNTT 06 – K60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/>
              <a:t>Giảng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hướng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dẫn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ThS</a:t>
            </a:r>
            <a:r>
              <a:rPr lang="en-US" altLang="en-US" sz="2400" dirty="0"/>
              <a:t>. Nguyễn Thu </a:t>
            </a:r>
            <a:r>
              <a:rPr lang="en-US" altLang="en-US" sz="2400" dirty="0" err="1"/>
              <a:t>Hường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758" y="174423"/>
            <a:ext cx="7219043" cy="1189037"/>
          </a:xfrm>
        </p:spPr>
        <p:txBody>
          <a:bodyPr>
            <a:normAutofit/>
          </a:bodyPr>
          <a:lstStyle/>
          <a:p>
            <a:r>
              <a:rPr lang="en-US" sz="4500" dirty="0" err="1"/>
              <a:t>Nội</a:t>
            </a:r>
            <a:r>
              <a:rPr lang="en-US" sz="4500" dirty="0"/>
              <a:t> 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2380" y="1496628"/>
            <a:ext cx="7219043" cy="476213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dirty="0" err="1"/>
              <a:t>Đặt</a:t>
            </a:r>
            <a:r>
              <a:rPr lang="en-US" sz="3300" dirty="0"/>
              <a:t> </a:t>
            </a:r>
            <a:r>
              <a:rPr lang="en-US" sz="3300" dirty="0" err="1"/>
              <a:t>vấn</a:t>
            </a:r>
            <a:r>
              <a:rPr lang="en-US" sz="3300" dirty="0"/>
              <a:t> </a:t>
            </a:r>
            <a:r>
              <a:rPr lang="en-US" sz="3300" dirty="0" err="1"/>
              <a:t>đề</a:t>
            </a:r>
            <a:endParaRPr lang="en-US" sz="33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dirty="0" err="1"/>
              <a:t>Yêu</a:t>
            </a:r>
            <a:r>
              <a:rPr lang="en-US" sz="3300" dirty="0"/>
              <a:t> </a:t>
            </a:r>
            <a:r>
              <a:rPr lang="en-US" sz="3300" dirty="0" err="1"/>
              <a:t>cầu</a:t>
            </a:r>
            <a:r>
              <a:rPr lang="en-US" sz="3300" dirty="0"/>
              <a:t> </a:t>
            </a:r>
            <a:r>
              <a:rPr lang="en-US" sz="3300" dirty="0" err="1"/>
              <a:t>bài</a:t>
            </a:r>
            <a:r>
              <a:rPr lang="en-US" sz="3300" dirty="0"/>
              <a:t> </a:t>
            </a:r>
            <a:r>
              <a:rPr lang="en-US" sz="3300" dirty="0" err="1"/>
              <a:t>toán</a:t>
            </a:r>
            <a:endParaRPr lang="en-US" sz="33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dirty="0" err="1"/>
              <a:t>Phân</a:t>
            </a:r>
            <a:r>
              <a:rPr lang="en-US" sz="3300" dirty="0"/>
              <a:t> </a:t>
            </a:r>
            <a:r>
              <a:rPr lang="en-US" sz="3300" dirty="0" err="1"/>
              <a:t>tích</a:t>
            </a:r>
            <a:r>
              <a:rPr lang="en-US" sz="3300" dirty="0"/>
              <a:t> </a:t>
            </a:r>
            <a:r>
              <a:rPr lang="en-US" sz="3300" dirty="0" err="1"/>
              <a:t>thiết</a:t>
            </a:r>
            <a:r>
              <a:rPr lang="en-US" sz="3300" dirty="0"/>
              <a:t> </a:t>
            </a:r>
            <a:r>
              <a:rPr lang="en-US" sz="3300" dirty="0" err="1"/>
              <a:t>kế</a:t>
            </a:r>
            <a:r>
              <a:rPr lang="en-US" sz="3300" dirty="0"/>
              <a:t> </a:t>
            </a:r>
            <a:r>
              <a:rPr lang="en-US" sz="3300" dirty="0" err="1"/>
              <a:t>hệ</a:t>
            </a:r>
            <a:r>
              <a:rPr lang="en-US" sz="3300" dirty="0"/>
              <a:t> </a:t>
            </a:r>
            <a:r>
              <a:rPr lang="en-US" sz="3300" dirty="0" err="1"/>
              <a:t>thống</a:t>
            </a:r>
            <a:endParaRPr lang="en-US" sz="33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300" dirty="0"/>
              <a:t> </a:t>
            </a:r>
            <a:r>
              <a:rPr lang="en-US" sz="3300" dirty="0" err="1"/>
              <a:t>Sơ</a:t>
            </a:r>
            <a:r>
              <a:rPr lang="en-US" sz="3300" dirty="0"/>
              <a:t> </a:t>
            </a:r>
            <a:r>
              <a:rPr lang="en-US" sz="3300" dirty="0" err="1"/>
              <a:t>đồ</a:t>
            </a:r>
            <a:r>
              <a:rPr lang="en-US" sz="3300" dirty="0"/>
              <a:t> </a:t>
            </a:r>
            <a:r>
              <a:rPr lang="en-US" sz="3300" dirty="0" err="1"/>
              <a:t>hoạt</a:t>
            </a:r>
            <a:r>
              <a:rPr lang="en-US" sz="3300" dirty="0"/>
              <a:t> </a:t>
            </a:r>
            <a:r>
              <a:rPr lang="en-US" sz="3300" dirty="0" err="1"/>
              <a:t>động</a:t>
            </a:r>
            <a:r>
              <a:rPr lang="en-US" sz="3300" dirty="0"/>
              <a:t> </a:t>
            </a:r>
            <a:r>
              <a:rPr lang="en-US" sz="3300" dirty="0" err="1"/>
              <a:t>của</a:t>
            </a:r>
            <a:r>
              <a:rPr lang="en-US" sz="3300" dirty="0"/>
              <a:t> website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300" dirty="0"/>
              <a:t> Demo </a:t>
            </a:r>
            <a:r>
              <a:rPr lang="en-US" sz="3300" dirty="0" err="1"/>
              <a:t>sản</a:t>
            </a:r>
            <a:r>
              <a:rPr lang="en-US" sz="3300" dirty="0"/>
              <a:t> </a:t>
            </a:r>
            <a:r>
              <a:rPr lang="en-US" sz="3300" dirty="0" err="1"/>
              <a:t>phẩm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21" y="0"/>
            <a:ext cx="6369906" cy="63232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Đặt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vấn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dirty="0" err="1"/>
              <a:t>đề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9420" y="810087"/>
            <a:ext cx="11413160" cy="5786022"/>
          </a:xfrm>
        </p:spPr>
        <p:txBody>
          <a:bodyPr/>
          <a:lstStyle/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+mj-lt"/>
                <a:ea typeface="Calibri" panose="020F0502020204030204" pitchFamily="34" charset="0"/>
              </a:rPr>
              <a:t>Hạn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chế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khi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quản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lý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trên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giấy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latin typeface="+mj-lt"/>
                <a:ea typeface="Calibri" panose="020F0502020204030204" pitchFamily="34" charset="0"/>
              </a:rPr>
              <a:t>tờ</a:t>
            </a:r>
            <a:r>
              <a:rPr lang="en-US" sz="2400" b="1" dirty="0">
                <a:latin typeface="+mj-lt"/>
                <a:ea typeface="Calibri" panose="020F0502020204030204" pitchFamily="34" charset="0"/>
              </a:rPr>
              <a:t>:</a:t>
            </a:r>
          </a:p>
          <a:p>
            <a:pPr marL="1028700" lvl="1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Tốn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thời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gian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công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sức</a:t>
            </a:r>
            <a:r>
              <a:rPr lang="en-US" sz="2000" dirty="0">
                <a:latin typeface="+mj-lt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Dễ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nhầm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lẫn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mất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mát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thông</a:t>
            </a:r>
            <a:r>
              <a:rPr lang="en-US" sz="2000" dirty="0">
                <a:latin typeface="+mj-lt"/>
              </a:rPr>
              <a:t> tin, </a:t>
            </a:r>
            <a:r>
              <a:rPr lang="en-US" sz="2000" dirty="0" err="1">
                <a:latin typeface="+mj-lt"/>
              </a:rPr>
              <a:t>khó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thống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kê</a:t>
            </a:r>
            <a:r>
              <a:rPr lang="en-US" sz="2000" dirty="0">
                <a:latin typeface="+mj-lt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</a:rPr>
              <a:t>Bị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ảnh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hưởng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bởi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dịch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bệnh</a:t>
            </a:r>
            <a:r>
              <a:rPr lang="en-US" sz="2000" dirty="0">
                <a:latin typeface="+mj-lt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…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1" dirty="0" err="1"/>
              <a:t>Lợi</a:t>
            </a:r>
            <a:r>
              <a:rPr lang="en-US" sz="2400" b="1" dirty="0"/>
              <a:t> </a:t>
            </a:r>
            <a:r>
              <a:rPr lang="en-US" sz="2400" b="1" dirty="0" err="1"/>
              <a:t>ích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hệ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tin </a:t>
            </a:r>
            <a:r>
              <a:rPr lang="en-US" sz="2400" b="1" dirty="0" err="1"/>
              <a:t>phát</a:t>
            </a:r>
            <a:r>
              <a:rPr lang="en-US" sz="2400" b="1" dirty="0"/>
              <a:t> </a:t>
            </a:r>
            <a:r>
              <a:rPr lang="en-US" sz="2400" b="1" dirty="0" err="1"/>
              <a:t>triển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</a:t>
            </a:r>
            <a:r>
              <a:rPr lang="en-US" sz="2400" b="1" dirty="0" err="1"/>
              <a:t>nền</a:t>
            </a:r>
            <a:r>
              <a:rPr lang="en-US" sz="2400" b="1" dirty="0"/>
              <a:t> </a:t>
            </a:r>
            <a:r>
              <a:rPr lang="en-US" sz="2400" b="1" dirty="0" err="1"/>
              <a:t>tảng</a:t>
            </a:r>
            <a:r>
              <a:rPr lang="en-US" sz="2400" b="1" dirty="0"/>
              <a:t> web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,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,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sức</a:t>
            </a:r>
            <a:r>
              <a:rPr lang="en-US" sz="2000" dirty="0"/>
              <a:t> do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Giảm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bớt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nhầm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lẫn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soát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Thống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kê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nhanh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chóng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lợi</a:t>
            </a:r>
            <a:r>
              <a:rPr lang="en-US" sz="2000" dirty="0"/>
              <a:t>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</a:rPr>
              <a:t>Vẫn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hoãn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động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bình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thường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hạn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tiếp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xúc</a:t>
            </a:r>
            <a:r>
              <a:rPr lang="en-US" sz="2000" dirty="0">
                <a:solidFill>
                  <a:schemeClr val="tx1"/>
                </a:solidFill>
              </a:rPr>
              <a:t> do </a:t>
            </a:r>
            <a:r>
              <a:rPr lang="en-US" sz="2000" dirty="0" err="1">
                <a:solidFill>
                  <a:schemeClr val="tx1"/>
                </a:solidFill>
              </a:rPr>
              <a:t>dịch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bệnh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…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tx1"/>
                </a:solidFill>
              </a:rPr>
              <a:t>Xây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dựng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/>
              <a:t>Website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học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dành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sinh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giảng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570E-7BE9-43CE-A434-7700C51896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8499" y="710213"/>
            <a:ext cx="11715002" cy="6027937"/>
          </a:xfrm>
        </p:spPr>
        <p:txBody>
          <a:bodyPr/>
          <a:lstStyle/>
          <a:p>
            <a:pPr algn="l"/>
            <a:endParaRPr lang="en-US" sz="20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marR="0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Website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phải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đạt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năng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sau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:</a:t>
            </a: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thông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 tin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</a:rPr>
              <a:t>như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: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ngành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phần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lớp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học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giảng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viên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sinh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+mj-lt"/>
                <a:ea typeface="Calibri" panose="020F0502020204030204" pitchFamily="34" charset="0"/>
              </a:rPr>
              <a:t>viên</a:t>
            </a:r>
            <a:r>
              <a:rPr lang="en-US" sz="2000" dirty="0">
                <a:latin typeface="+mj-lt"/>
                <a:ea typeface="Calibri" panose="020F0502020204030204" pitchFamily="34" charset="0"/>
              </a:rPr>
              <a:t>,….</a:t>
            </a:r>
            <a:endParaRPr lang="en-US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Giảng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ra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kê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hoạt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hỗ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trợ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kiểm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quá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Giảng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điểm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danh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buổi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điểm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quá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xét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in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cụ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Khả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trao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đổi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trò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chuyện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giữa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giảng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nộp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thời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gian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quy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lớp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mình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ký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môn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).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Sinh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tải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bải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xét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lại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sau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giáo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khai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file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bài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tập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website.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89618-1308-4954-8915-9D45F089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21" y="0"/>
            <a:ext cx="6369906" cy="63232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Yêu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cầu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toán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52" y="0"/>
            <a:ext cx="6890551" cy="606812"/>
          </a:xfrm>
        </p:spPr>
        <p:txBody>
          <a:bodyPr>
            <a:no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217" y="1345706"/>
            <a:ext cx="5334000" cy="3276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use case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dirty="0" err="1"/>
              <a:t>Yêu</a:t>
            </a:r>
            <a:r>
              <a:rPr lang="en-US" sz="2000" b="0" dirty="0"/>
              <a:t> </a:t>
            </a:r>
            <a:r>
              <a:rPr lang="en-US" sz="2000" b="0" dirty="0" err="1"/>
              <a:t>cầu</a:t>
            </a:r>
            <a:r>
              <a:rPr lang="en-US" sz="2000" b="0" dirty="0"/>
              <a:t> </a:t>
            </a:r>
            <a:r>
              <a:rPr lang="en-US" sz="2000" b="0" dirty="0" err="1"/>
              <a:t>chức</a:t>
            </a:r>
            <a:r>
              <a:rPr lang="en-US" sz="2000" b="0" dirty="0"/>
              <a:t> </a:t>
            </a:r>
            <a:r>
              <a:rPr lang="en-US" sz="2000" b="0" dirty="0" err="1"/>
              <a:t>năng</a:t>
            </a:r>
            <a:r>
              <a:rPr lang="en-US" sz="2000" b="0" dirty="0"/>
              <a:t>:</a:t>
            </a: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ngành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học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học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phần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lớp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học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phần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lớp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học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Quản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lý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giảng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viên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sinh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viên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4E64A-F190-46ED-ADD4-76509C8663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8741" y="1345706"/>
            <a:ext cx="6545042" cy="46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82285-E502-4624-9A23-9CF8816C1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0361" y="715963"/>
            <a:ext cx="5638800" cy="44330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b) 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use case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giảng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dirty="0" err="1"/>
              <a:t>Yêu</a:t>
            </a:r>
            <a:r>
              <a:rPr lang="en-US" sz="2000" b="0" dirty="0"/>
              <a:t> </a:t>
            </a:r>
            <a:r>
              <a:rPr lang="en-US" sz="2000" b="0" dirty="0" err="1"/>
              <a:t>cầu</a:t>
            </a:r>
            <a:r>
              <a:rPr lang="en-US" sz="2000" b="0" dirty="0"/>
              <a:t> </a:t>
            </a:r>
            <a:r>
              <a:rPr lang="en-US" sz="2000" b="0" dirty="0" err="1"/>
              <a:t>chức</a:t>
            </a:r>
            <a:r>
              <a:rPr lang="en-US" sz="2000" b="0" dirty="0"/>
              <a:t> </a:t>
            </a:r>
            <a:r>
              <a:rPr lang="en-US" sz="2000" b="0" dirty="0" err="1"/>
              <a:t>năng</a:t>
            </a:r>
            <a:r>
              <a:rPr lang="en-US" sz="2000" b="0" dirty="0"/>
              <a:t>:</a:t>
            </a: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Xem danh sách lớp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học</a:t>
            </a:r>
            <a:r>
              <a:rPr lang="en-US" b="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b="0" dirty="0" err="1">
                <a:effectLst/>
                <a:latin typeface="+mj-lt"/>
                <a:ea typeface="Calibri" panose="020F0502020204030204" pitchFamily="34" charset="0"/>
              </a:rPr>
              <a:t>phần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Điểm danh theo danh sách được lấy từ hệ thống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Giao bài tập cho sinh viên, gia hạn nộp bài tập và theo dõi việc nộp bài của sinh viên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Chấm điểm đánh giá bài tập của sinh viên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Tính điểm chuyên cần, bài tập và quá trình cho sinh viên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Chat trao đôi thông tin với sinh viên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9A9A-D260-4DD0-A15B-F27A15666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9161" y="853668"/>
            <a:ext cx="6116715" cy="44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F6465E-6D77-4283-AB1A-41D3960F6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217" y="742025"/>
            <a:ext cx="4572000" cy="3155272"/>
          </a:xfrm>
        </p:spPr>
        <p:txBody>
          <a:bodyPr>
            <a:normAutofit/>
          </a:bodyPr>
          <a:lstStyle/>
          <a:p>
            <a:r>
              <a:rPr lang="en-US" sz="2000" dirty="0"/>
              <a:t>c) 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use case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dirty="0" err="1"/>
              <a:t>Yêu</a:t>
            </a:r>
            <a:r>
              <a:rPr lang="en-US" sz="2000" b="0" dirty="0"/>
              <a:t> </a:t>
            </a:r>
            <a:r>
              <a:rPr lang="en-US" sz="2000" b="0" dirty="0" err="1"/>
              <a:t>cầu</a:t>
            </a:r>
            <a:r>
              <a:rPr lang="en-US" sz="2000" b="0" dirty="0"/>
              <a:t> </a:t>
            </a:r>
            <a:r>
              <a:rPr lang="en-US" sz="2000" b="0" dirty="0" err="1"/>
              <a:t>chức</a:t>
            </a:r>
            <a:r>
              <a:rPr lang="en-US" sz="2000" b="0" dirty="0"/>
              <a:t> </a:t>
            </a:r>
            <a:r>
              <a:rPr lang="en-US" sz="2000" b="0" dirty="0" err="1"/>
              <a:t>năng</a:t>
            </a:r>
            <a:r>
              <a:rPr lang="en-US" sz="2000" b="0" dirty="0"/>
              <a:t>:</a:t>
            </a: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Điểm danh.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Xem yêu cầu bài tập. 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Nộp bài tập.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Xem kết quả đánh giá của giảng viên.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pPr marL="459486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vi-VN" b="0" dirty="0">
                <a:effectLst/>
                <a:latin typeface="+mj-lt"/>
                <a:ea typeface="Calibri" panose="020F0502020204030204" pitchFamily="34" charset="0"/>
              </a:rPr>
              <a:t>Chat trao đổi với giảng viên.</a:t>
            </a:r>
            <a:endParaRPr lang="en-US" b="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F79D7-0365-4A9A-91F7-592E7515F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1087" y="742025"/>
            <a:ext cx="6642696" cy="44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751" y="260047"/>
            <a:ext cx="7458721" cy="651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sz="2000" dirty="0" err="1"/>
              <a:t>Dựa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yêu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cầu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bài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toán</a:t>
            </a:r>
            <a:r>
              <a:rPr lang="en-US" altLang="en-US" sz="2000" dirty="0"/>
              <a:t> ta </a:t>
            </a:r>
            <a:r>
              <a:rPr lang="en-US" altLang="en-US" sz="2000" dirty="0" err="1"/>
              <a:t>có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sở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D18A-6A66-42C9-A476-AFAD17C8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792"/>
            <a:ext cx="12192000" cy="5536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61F4E-3F13-4AC6-A017-695BAAEBF96F}"/>
              </a:ext>
            </a:extLst>
          </p:cNvPr>
          <p:cNvSpPr txBox="1"/>
          <p:nvPr/>
        </p:nvSpPr>
        <p:spPr>
          <a:xfrm>
            <a:off x="4888635" y="6420159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đồ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779</TotalTime>
  <Words>734</Words>
  <Application>Microsoft Office PowerPoint</Application>
  <PresentationFormat>Widescreen</PresentationFormat>
  <Paragraphs>87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Segoe UI</vt:lpstr>
      <vt:lpstr>Times New Roman</vt:lpstr>
      <vt:lpstr>Wingdings</vt:lpstr>
      <vt:lpstr>1_Office Theme</vt:lpstr>
      <vt:lpstr>ĐỒ ÁN TỐT NGHIỆP</vt:lpstr>
      <vt:lpstr>Đề Tài: XÂY DỰNG WEBSITE QUẢN LÝ HỌC PHẦN DÀNH CHO SINH VIÊN VÀ GIẢNG VIÊN  </vt:lpstr>
      <vt:lpstr>Nội Dung</vt:lpstr>
      <vt:lpstr>Đặt vấn đề</vt:lpstr>
      <vt:lpstr>Yêu cầu bài toán</vt:lpstr>
      <vt:lpstr>Phân tích thiết kế hệ thống</vt:lpstr>
      <vt:lpstr>PowerPoint Presentation</vt:lpstr>
      <vt:lpstr>PowerPoint Presentation</vt:lpstr>
      <vt:lpstr>PowerPoint Presentation</vt:lpstr>
      <vt:lpstr>Sơ đồ hoạt động của website</vt:lpstr>
      <vt:lpstr>Ngôn Ngữ Lập Trình Và Công Nghệ Sử Dụng</vt:lpstr>
      <vt:lpstr>DEMO PROJECT</vt:lpstr>
      <vt:lpstr>PowerPoint Presentation</vt:lpstr>
      <vt:lpstr>Cảm ơn quý thầy cô và các bạn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TỔNG KẾT NGHIÊN CỨU KHOA HỌC CỦA SINH VIÊN 2022</dc:title>
  <dc:subject/>
  <dc:creator>NGUYỄN HOÀNG ANH</dc:creator>
  <cp:keywords/>
  <dc:description/>
  <cp:lastModifiedBy>hoàng anh nguyễn</cp:lastModifiedBy>
  <cp:revision>41</cp:revision>
  <dcterms:created xsi:type="dcterms:W3CDTF">2022-06-11T03:42:07Z</dcterms:created>
  <dcterms:modified xsi:type="dcterms:W3CDTF">2023-06-19T01:26:39Z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