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Virtual Botani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 Botanist</a:t>
            </a:r>
          </a:p>
        </p:txBody>
      </p:sp>
      <p:sp>
        <p:nvSpPr>
          <p:cNvPr id="120" name="Zoran Ivankovich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Zoran Ivankovich</a:t>
            </a:r>
          </a:p>
        </p:txBody>
      </p:sp>
      <p:pic>
        <p:nvPicPr>
          <p:cNvPr id="121" name="Plants list.pdf" descr="Plants list.pdf"/>
          <p:cNvPicPr>
            <a:picLocks noChangeAspect="0"/>
          </p:cNvPicPr>
          <p:nvPr/>
        </p:nvPicPr>
        <p:blipFill>
          <a:blip r:embed="rId2">
            <a:alphaModFix amt="16810"/>
            <a:extLst/>
          </a:blip>
          <a:stretch>
            <a:fillRect/>
          </a:stretch>
        </p:blipFill>
        <p:spPr>
          <a:xfrm>
            <a:off x="-165100" y="164552"/>
            <a:ext cx="13335000" cy="9627696"/>
          </a:xfrm>
          <a:prstGeom prst="rect">
            <a:avLst/>
          </a:prstGeom>
          <a:effectLst>
            <a:reflection blurRad="0" stA="89003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xpectation/Maximization"/>
          <p:cNvSpPr txBox="1"/>
          <p:nvPr>
            <p:ph type="ctrTitle"/>
          </p:nvPr>
        </p:nvSpPr>
        <p:spPr>
          <a:xfrm>
            <a:off x="596900" y="654546"/>
            <a:ext cx="10710714" cy="738039"/>
          </a:xfrm>
          <a:prstGeom prst="rect">
            <a:avLst/>
          </a:prstGeom>
        </p:spPr>
        <p:txBody>
          <a:bodyPr/>
          <a:lstStyle>
            <a:lvl1pPr defTabSz="327152">
              <a:defRPr sz="4368">
                <a:effectLst>
                  <a:outerShdw sx="100000" sy="100000" kx="0" ky="0" algn="b" rotWithShape="0" blurRad="35560" dist="7112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Expectation/Maximization</a:t>
            </a:r>
          </a:p>
        </p:txBody>
      </p:sp>
      <p:graphicFrame>
        <p:nvGraphicFramePr>
          <p:cNvPr id="168" name="Table"/>
          <p:cNvGraphicFramePr/>
          <p:nvPr/>
        </p:nvGraphicFramePr>
        <p:xfrm>
          <a:off x="628650" y="2425700"/>
          <a:ext cx="11430000" cy="6096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4325"/>
                <a:gridCol w="2854325"/>
                <a:gridCol w="2854325"/>
                <a:gridCol w="2854325"/>
              </a:tblGrid>
              <a:tr h="1216660"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216660"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216660"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216660"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216660"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68400" algn="l"/>
                        </a:tabLst>
                        <a:defRPr sz="3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69" name="Equation"/>
          <p:cNvSpPr txBox="1"/>
          <p:nvPr/>
        </p:nvSpPr>
        <p:spPr>
          <a:xfrm>
            <a:off x="1694768" y="2851775"/>
            <a:ext cx="496664" cy="3162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70" name="Equation"/>
          <p:cNvSpPr txBox="1"/>
          <p:nvPr/>
        </p:nvSpPr>
        <p:spPr>
          <a:xfrm>
            <a:off x="4691968" y="2851775"/>
            <a:ext cx="522633" cy="3162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71" name="Equation"/>
          <p:cNvSpPr txBox="1"/>
          <p:nvPr/>
        </p:nvSpPr>
        <p:spPr>
          <a:xfrm>
            <a:off x="10291982" y="2851775"/>
            <a:ext cx="603137" cy="3162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72" name="Equation"/>
          <p:cNvSpPr txBox="1"/>
          <p:nvPr/>
        </p:nvSpPr>
        <p:spPr>
          <a:xfrm>
            <a:off x="7090116" y="291886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73" name="Equation"/>
          <p:cNvSpPr txBox="1"/>
          <p:nvPr/>
        </p:nvSpPr>
        <p:spPr>
          <a:xfrm>
            <a:off x="1310741" y="53763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74" name="Equation"/>
          <p:cNvSpPr txBox="1"/>
          <p:nvPr/>
        </p:nvSpPr>
        <p:spPr>
          <a:xfrm>
            <a:off x="4219041" y="53763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75" name="Equation"/>
          <p:cNvSpPr txBox="1"/>
          <p:nvPr/>
        </p:nvSpPr>
        <p:spPr>
          <a:xfrm>
            <a:off x="7090116" y="53763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76" name="Equation"/>
          <p:cNvSpPr txBox="1"/>
          <p:nvPr/>
        </p:nvSpPr>
        <p:spPr>
          <a:xfrm>
            <a:off x="9961191" y="53763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77" name="Equation"/>
          <p:cNvSpPr txBox="1"/>
          <p:nvPr/>
        </p:nvSpPr>
        <p:spPr>
          <a:xfrm>
            <a:off x="4219041" y="65828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78" name="Equation"/>
          <p:cNvSpPr txBox="1"/>
          <p:nvPr/>
        </p:nvSpPr>
        <p:spPr>
          <a:xfrm>
            <a:off x="7090116" y="65828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79" name="Equation"/>
          <p:cNvSpPr txBox="1"/>
          <p:nvPr/>
        </p:nvSpPr>
        <p:spPr>
          <a:xfrm>
            <a:off x="9961191" y="65828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80" name="Equation"/>
          <p:cNvSpPr txBox="1"/>
          <p:nvPr/>
        </p:nvSpPr>
        <p:spPr>
          <a:xfrm>
            <a:off x="1310741" y="6582816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81" name="Equation"/>
          <p:cNvSpPr txBox="1"/>
          <p:nvPr/>
        </p:nvSpPr>
        <p:spPr>
          <a:xfrm>
            <a:off x="1694768" y="4035633"/>
            <a:ext cx="503802" cy="31625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82" name="Equation"/>
          <p:cNvSpPr txBox="1"/>
          <p:nvPr/>
        </p:nvSpPr>
        <p:spPr>
          <a:xfrm>
            <a:off x="1694768" y="7766675"/>
            <a:ext cx="550874" cy="3211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83" name="Equation"/>
          <p:cNvSpPr txBox="1"/>
          <p:nvPr/>
        </p:nvSpPr>
        <p:spPr>
          <a:xfrm>
            <a:off x="4704952" y="7766675"/>
            <a:ext cx="583955" cy="3211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84" name="Equation"/>
          <p:cNvSpPr txBox="1"/>
          <p:nvPr/>
        </p:nvSpPr>
        <p:spPr>
          <a:xfrm>
            <a:off x="10345218" y="4035633"/>
            <a:ext cx="610275" cy="31625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85" name="Equation"/>
          <p:cNvSpPr txBox="1"/>
          <p:nvPr/>
        </p:nvSpPr>
        <p:spPr>
          <a:xfrm>
            <a:off x="4704952" y="4035633"/>
            <a:ext cx="529772" cy="31625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86" name="Equation"/>
          <p:cNvSpPr txBox="1"/>
          <p:nvPr/>
        </p:nvSpPr>
        <p:spPr>
          <a:xfrm>
            <a:off x="10345218" y="7766675"/>
            <a:ext cx="657347" cy="32112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87" name="Equation"/>
          <p:cNvSpPr txBox="1"/>
          <p:nvPr/>
        </p:nvSpPr>
        <p:spPr>
          <a:xfrm>
            <a:off x="7090116" y="4102725"/>
            <a:ext cx="1264718" cy="18206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  <p:sp>
        <p:nvSpPr>
          <p:cNvPr id="188" name="Equation"/>
          <p:cNvSpPr txBox="1"/>
          <p:nvPr/>
        </p:nvSpPr>
        <p:spPr>
          <a:xfrm>
            <a:off x="7090116" y="7791648"/>
            <a:ext cx="1264718" cy="1820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28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…</m:t>
                  </m:r>
                </m:oMath>
              </m:oMathPara>
            </a14:m>
            <a:endParaRPr sz="12800">
              <a:solidFill>
                <a:srgbClr val="5E5E5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Screen Shot 2018-09-20 at 6.18.50 PM.png"/>
          <p:cNvGrpSpPr/>
          <p:nvPr/>
        </p:nvGrpSpPr>
        <p:grpSpPr>
          <a:xfrm>
            <a:off x="1644650" y="603250"/>
            <a:ext cx="9715500" cy="8750300"/>
            <a:chOff x="0" y="0"/>
            <a:chExt cx="9715500" cy="8750300"/>
          </a:xfrm>
        </p:grpSpPr>
        <p:pic>
          <p:nvPicPr>
            <p:cNvPr id="192" name="Screen Shot 2018-09-20 at 6.18.50 PM.png" descr="Screen Shot 2018-09-20 at 6.18.50 PM.png"/>
            <p:cNvPicPr>
              <a:picLocks noChangeAspect="1"/>
            </p:cNvPicPr>
            <p:nvPr/>
          </p:nvPicPr>
          <p:blipFill>
            <a:blip r:embed="rId2">
              <a:alphaModFix amt="79954"/>
              <a:extLst/>
            </a:blip>
            <a:stretch>
              <a:fillRect/>
            </a:stretch>
          </p:blipFill>
          <p:spPr>
            <a:xfrm>
              <a:off x="165100" y="114300"/>
              <a:ext cx="9385300" cy="8318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1" name="Screen Shot 2018-09-20 at 6.18.50 PM.png" descr="Screen Shot 2018-09-20 at 6.18.50 PM.png"/>
            <p:cNvPicPr>
              <a:picLocks noChangeAspect="0"/>
            </p:cNvPicPr>
            <p:nvPr/>
          </p:nvPicPr>
          <p:blipFill>
            <a:blip r:embed="rId3">
              <a:alphaModFix amt="79954"/>
              <a:extLst/>
            </a:blip>
            <a:stretch>
              <a:fillRect/>
            </a:stretch>
          </p:blipFill>
          <p:spPr>
            <a:xfrm>
              <a:off x="0" y="0"/>
              <a:ext cx="9715500" cy="8750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Screen Shot 2018-09-20 at 6.26.32 PM.png"/>
          <p:cNvGrpSpPr/>
          <p:nvPr/>
        </p:nvGrpSpPr>
        <p:grpSpPr>
          <a:xfrm>
            <a:off x="1237753" y="812824"/>
            <a:ext cx="10738744" cy="8331152"/>
            <a:chOff x="0" y="0"/>
            <a:chExt cx="10738742" cy="8331151"/>
          </a:xfrm>
        </p:grpSpPr>
        <p:pic>
          <p:nvPicPr>
            <p:cNvPr id="196" name="Screen Shot 2018-09-20 at 6.26.32 PM.png" descr="Screen Shot 2018-09-20 at 6.26.32 PM.png"/>
            <p:cNvPicPr>
              <a:picLocks noChangeAspect="1"/>
            </p:cNvPicPr>
            <p:nvPr/>
          </p:nvPicPr>
          <p:blipFill>
            <a:blip r:embed="rId2">
              <a:alphaModFix amt="80360"/>
              <a:extLst/>
            </a:blip>
            <a:srcRect l="10787" t="3134" r="9176" b="3134"/>
            <a:stretch>
              <a:fillRect/>
            </a:stretch>
          </p:blipFill>
          <p:spPr>
            <a:xfrm>
              <a:off x="165100" y="114300"/>
              <a:ext cx="10408543" cy="78993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95" name="Screen Shot 2018-09-20 at 6.26.32 PM.png" descr="Screen Shot 2018-09-20 at 6.26.32 PM.png"/>
            <p:cNvPicPr>
              <a:picLocks noChangeAspect="0"/>
            </p:cNvPicPr>
            <p:nvPr/>
          </p:nvPicPr>
          <p:blipFill>
            <a:blip r:embed="rId3">
              <a:alphaModFix amt="80360"/>
              <a:extLst/>
            </a:blip>
            <a:stretch>
              <a:fillRect/>
            </a:stretch>
          </p:blipFill>
          <p:spPr>
            <a:xfrm>
              <a:off x="0" y="0"/>
              <a:ext cx="10738743" cy="83311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ying with the leaves"/>
          <p:cNvSpPr txBox="1"/>
          <p:nvPr>
            <p:ph type="subTitle" sz="quarter" idx="1"/>
          </p:nvPr>
        </p:nvSpPr>
        <p:spPr>
          <a:xfrm>
            <a:off x="787400" y="596900"/>
            <a:ext cx="11430000" cy="1447800"/>
          </a:xfrm>
          <a:prstGeom prst="rect">
            <a:avLst/>
          </a:prstGeom>
        </p:spPr>
        <p:txBody>
          <a:bodyPr/>
          <a:lstStyle/>
          <a:p>
            <a:pPr/>
            <a:r>
              <a:t>Playing with the leaves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alphaModFix amt="88935"/>
            <a:extLst/>
          </a:blip>
          <a:stretch>
            <a:fillRect/>
          </a:stretch>
        </p:blipFill>
        <p:spPr>
          <a:xfrm>
            <a:off x="1854200" y="1949450"/>
            <a:ext cx="9081668" cy="6048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eaf Collection"/>
          <p:cNvSpPr txBox="1"/>
          <p:nvPr>
            <p:ph type="subTitle" sz="quarter" idx="1"/>
          </p:nvPr>
        </p:nvSpPr>
        <p:spPr>
          <a:xfrm>
            <a:off x="622300" y="368300"/>
            <a:ext cx="11430000" cy="1447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5">
                    <a:hueOff val="85969"/>
                    <a:satOff val="-7811"/>
                    <a:lumOff val="-38955"/>
                  </a:schemeClr>
                </a:solidFill>
              </a:defRPr>
            </a:lvl1pPr>
          </a:lstStyle>
          <a:p>
            <a:pPr/>
            <a:r>
              <a:t>Leaf Collection</a:t>
            </a:r>
          </a:p>
        </p:txBody>
      </p:sp>
      <p:pic>
        <p:nvPicPr>
          <p:cNvPr id="127" name="Plants list.pdf" descr="Plants list.pdf"/>
          <p:cNvPicPr>
            <a:picLocks noChangeAspect="0"/>
          </p:cNvPicPr>
          <p:nvPr/>
        </p:nvPicPr>
        <p:blipFill>
          <a:blip r:embed="rId2">
            <a:alphaModFix amt="89620"/>
            <a:extLst/>
          </a:blip>
          <a:stretch>
            <a:fillRect/>
          </a:stretch>
        </p:blipFill>
        <p:spPr>
          <a:xfrm>
            <a:off x="-165100" y="164552"/>
            <a:ext cx="13335000" cy="9627696"/>
          </a:xfrm>
          <a:prstGeom prst="rect">
            <a:avLst/>
          </a:prstGeom>
          <a:effectLst>
            <a:reflection blurRad="0" stA="89003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lustering Types"/>
          <p:cNvSpPr txBox="1"/>
          <p:nvPr>
            <p:ph type="ctrTitle"/>
          </p:nvPr>
        </p:nvSpPr>
        <p:spPr>
          <a:xfrm>
            <a:off x="787400" y="872579"/>
            <a:ext cx="11430000" cy="1222922"/>
          </a:xfrm>
          <a:prstGeom prst="rect">
            <a:avLst/>
          </a:prstGeom>
        </p:spPr>
        <p:txBody>
          <a:bodyPr/>
          <a:lstStyle>
            <a:lvl1pPr defTabSz="578358">
              <a:defRPr sz="7722">
                <a:effectLst>
                  <a:outerShdw sx="100000" sy="100000" kx="0" ky="0" algn="b" rotWithShape="0" blurRad="62864" dist="12573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Clustering Types</a:t>
            </a:r>
          </a:p>
        </p:txBody>
      </p:sp>
      <p:sp>
        <p:nvSpPr>
          <p:cNvPr id="130" name="Hard Clustering…"/>
          <p:cNvSpPr txBox="1"/>
          <p:nvPr>
            <p:ph type="subTitle" sz="half" idx="1"/>
          </p:nvPr>
        </p:nvSpPr>
        <p:spPr>
          <a:xfrm>
            <a:off x="787400" y="2709837"/>
            <a:ext cx="11430000" cy="4333926"/>
          </a:xfrm>
          <a:prstGeom prst="rect">
            <a:avLst/>
          </a:prstGeom>
        </p:spPr>
        <p:txBody>
          <a:bodyPr anchor="b"/>
          <a:lstStyle/>
          <a:p>
            <a:pPr marL="371827" indent="-371827" algn="l" defTabSz="496570">
              <a:buSzPct val="100000"/>
              <a:buChar char="•"/>
              <a:defRPr sz="3400"/>
            </a:pPr>
            <a:r>
              <a:t>Hard Clustering</a:t>
            </a:r>
          </a:p>
          <a:p>
            <a:pPr lvl="1" marL="706472" indent="-371827" algn="l" defTabSz="496570">
              <a:buSzPct val="100000"/>
              <a:buChar char="•"/>
              <a:defRPr sz="3400"/>
            </a:pPr>
            <a:r>
              <a:t>Objects belong to one and only one class </a:t>
            </a:r>
          </a:p>
          <a:p>
            <a:pPr lvl="6" marL="0" indent="0" defTabSz="496570">
              <a:spcBef>
                <a:spcPts val="0"/>
              </a:spcBef>
              <a:buSzTx/>
              <a:buNone/>
              <a:defRPr sz="3400"/>
            </a:pPr>
            <a:r>
              <a:t>    Example: K-Means</a:t>
            </a:r>
          </a:p>
          <a:p>
            <a:pPr lvl="1" algn="l" defTabSz="496570">
              <a:defRPr sz="3400"/>
            </a:pPr>
            <a:r>
              <a:t>    </a:t>
            </a:r>
          </a:p>
          <a:p>
            <a:pPr marL="371827" indent="-371827" algn="l" defTabSz="496570">
              <a:buSzPct val="100000"/>
              <a:buChar char="•"/>
              <a:defRPr sz="3400"/>
            </a:pPr>
            <a:r>
              <a:t>Soft Clustering</a:t>
            </a:r>
          </a:p>
          <a:p>
            <a:pPr lvl="1" marL="706472" indent="-371827" algn="l" defTabSz="496570">
              <a:buSzPct val="100000"/>
              <a:buChar char="•"/>
              <a:defRPr sz="3400"/>
            </a:pPr>
            <a:r>
              <a:t>Objects may belong to any one of the classes</a:t>
            </a:r>
          </a:p>
          <a:p>
            <a:pPr lvl="1" algn="l" defTabSz="496570">
              <a:defRPr sz="3400"/>
            </a:pPr>
            <a:r>
              <a:t>    Example: Gaussian Mixture Modeling </a:t>
            </a:r>
          </a:p>
          <a:p>
            <a:pPr lvl="1" algn="l" defTabSz="496570">
              <a:defRPr sz="3400"/>
            </a:pPr>
            <a:r>
              <a:t>    (EM Algorithm)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992" y="1398916"/>
            <a:ext cx="10430816" cy="7158968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</p:pic>
      <p:sp>
        <p:nvSpPr>
          <p:cNvPr id="133" name="It's time to do Math"/>
          <p:cNvSpPr txBox="1"/>
          <p:nvPr>
            <p:ph type="ctrTitle"/>
          </p:nvPr>
        </p:nvSpPr>
        <p:spPr>
          <a:xfrm>
            <a:off x="749300" y="540246"/>
            <a:ext cx="10710714" cy="738039"/>
          </a:xfrm>
          <a:prstGeom prst="rect">
            <a:avLst/>
          </a:prstGeom>
        </p:spPr>
        <p:txBody>
          <a:bodyPr/>
          <a:lstStyle>
            <a:lvl1pPr defTabSz="327152">
              <a:defRPr sz="4368">
                <a:effectLst>
                  <a:outerShdw sx="100000" sy="100000" kx="0" ky="0" algn="b" rotWithShape="0" blurRad="35560" dist="7112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It's time to do Math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ag of Leaves ~…"/>
          <p:cNvSpPr txBox="1"/>
          <p:nvPr>
            <p:ph type="ctrTitle"/>
          </p:nvPr>
        </p:nvSpPr>
        <p:spPr>
          <a:xfrm>
            <a:off x="787400" y="806946"/>
            <a:ext cx="11430000" cy="1212354"/>
          </a:xfrm>
          <a:prstGeom prst="rect">
            <a:avLst/>
          </a:prstGeom>
        </p:spPr>
        <p:txBody>
          <a:bodyPr/>
          <a:lstStyle/>
          <a:p>
            <a:pPr defTabSz="286258">
              <a:defRPr sz="3822">
                <a:effectLst>
                  <a:outerShdw sx="100000" sy="100000" kx="0" ky="0" algn="b" rotWithShape="0" blurRad="31115" dist="6223" dir="5400000">
                    <a:srgbClr val="000000">
                      <a:alpha val="30000"/>
                    </a:srgbClr>
                  </a:outerShdw>
                </a:effectLst>
              </a:defRPr>
            </a:pPr>
            <a:r>
              <a:t>Bag of Leaves ~</a:t>
            </a:r>
          </a:p>
          <a:p>
            <a:pPr defTabSz="286258">
              <a:defRPr sz="3822">
                <a:effectLst>
                  <a:outerShdw sx="100000" sy="100000" kx="0" ky="0" algn="b" rotWithShape="0" blurRad="31115" dist="6223" dir="5400000">
                    <a:srgbClr val="000000">
                      <a:alpha val="30000"/>
                    </a:srgbClr>
                  </a:outerShdw>
                </a:effectLst>
              </a:defRPr>
            </a:pPr>
            <a:r>
              <a:t>Mixture of Gaussians</a:t>
            </a:r>
          </a:p>
        </p:txBody>
      </p:sp>
      <p:sp>
        <p:nvSpPr>
          <p:cNvPr id="136" name="Where do the Gaussians Come From?…"/>
          <p:cNvSpPr txBox="1"/>
          <p:nvPr>
            <p:ph type="subTitle" idx="1"/>
          </p:nvPr>
        </p:nvSpPr>
        <p:spPr>
          <a:xfrm>
            <a:off x="787400" y="2151037"/>
            <a:ext cx="11430000" cy="6008838"/>
          </a:xfrm>
          <a:prstGeom prst="rect">
            <a:avLst/>
          </a:prstGeom>
        </p:spPr>
        <p:txBody>
          <a:bodyPr anchor="b"/>
          <a:lstStyle/>
          <a:p>
            <a:pPr marL="354329" indent="-354329" algn="l" defTabSz="473201">
              <a:buSzPct val="100000"/>
              <a:buChar char="•"/>
              <a:defRPr sz="3240"/>
            </a:pPr>
            <a:r>
              <a:t>Where do the Gaussians Come From?</a:t>
            </a:r>
          </a:p>
          <a:p>
            <a:pPr lvl="1" marL="673226" indent="-354329" algn="l" defTabSz="473201">
              <a:buSzPct val="100000"/>
              <a:buChar char="•"/>
              <a:defRPr sz="3240"/>
            </a:pPr>
            <a:r>
              <a:t>They come from the 32 varieties of trees</a:t>
            </a:r>
          </a:p>
          <a:p>
            <a:pPr lvl="1" marL="673226" indent="-354329" algn="l" defTabSz="473201">
              <a:buSzPct val="100000"/>
              <a:buChar char="•"/>
              <a:defRPr sz="3240"/>
            </a:pPr>
            <a:r>
              <a:t>The leaves from the same tree are from the same distribution</a:t>
            </a:r>
          </a:p>
          <a:p>
            <a:pPr marL="354329" indent="-354329" algn="l" defTabSz="473201">
              <a:buSzPct val="100000"/>
              <a:buChar char="•"/>
              <a:defRPr sz="3240"/>
            </a:pPr>
            <a:r>
              <a:t>Multivariate Gaussian Distribution</a:t>
            </a:r>
          </a:p>
          <a:p>
            <a:pPr lvl="1" marL="673226" indent="-354329" algn="l" defTabSz="473201">
              <a:buSzPct val="100000"/>
              <a:buChar char="•"/>
              <a:defRPr sz="3240"/>
            </a:pPr>
            <a:r>
              <a:t>Each leaf doesn't have just one attribute.  It has many.</a:t>
            </a:r>
          </a:p>
          <a:p>
            <a:pPr lvl="1" marL="673226" indent="-354329" algn="l" defTabSz="473201">
              <a:buSzPct val="100000"/>
              <a:buChar char="•"/>
              <a:defRPr sz="3240"/>
            </a:pPr>
            <a:r>
              <a:t>Examples of attributes: Width, Height, Aspect Ratio, Texture Characteristics, Color Characteristics, etc.</a:t>
            </a:r>
          </a:p>
          <a:p>
            <a:pPr marL="354329" indent="-354329" algn="l" defTabSz="473201">
              <a:buSzPct val="100000"/>
              <a:buChar char="•"/>
              <a:defRPr sz="3240"/>
            </a:pPr>
            <a:r>
              <a:t>N Leaves from each of the k = 32 trees are mixed with a proportion</a:t>
            </a:r>
          </a:p>
          <a:p>
            <a:pPr marL="354329" indent="-354329" algn="l" defTabSz="473201">
              <a:buSzPct val="100000"/>
              <a:buChar char="•"/>
              <a:defRPr sz="3240"/>
            </a:pPr>
            <a:r>
              <a:t>Also the since each leaf must belong to one tree all the proportions sum to 1. </a:t>
            </a:r>
          </a:p>
        </p:txBody>
      </p:sp>
      <p:sp>
        <p:nvSpPr>
          <p:cNvPr id="137" name="Equation"/>
          <p:cNvSpPr txBox="1"/>
          <p:nvPr/>
        </p:nvSpPr>
        <p:spPr>
          <a:xfrm>
            <a:off x="3274943" y="6706268"/>
            <a:ext cx="2111514" cy="4304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38" name="Equation"/>
          <p:cNvSpPr txBox="1"/>
          <p:nvPr/>
        </p:nvSpPr>
        <p:spPr>
          <a:xfrm>
            <a:off x="5219929" y="7575237"/>
            <a:ext cx="1050675" cy="797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22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2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2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2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2200">
              <a:solidFill>
                <a:srgbClr val="5E5E5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t's introduce indicator variables"/>
          <p:cNvSpPr txBox="1"/>
          <p:nvPr/>
        </p:nvSpPr>
        <p:spPr>
          <a:xfrm>
            <a:off x="533400" y="4635355"/>
            <a:ext cx="11430000" cy="129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72516">
              <a:defRPr sz="3920"/>
            </a:lvl1pPr>
          </a:lstStyle>
          <a:p>
            <a:pPr/>
            <a:r>
              <a:t>Let's introduce indicator variables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alphaModFix amt="69512"/>
            <a:extLst/>
          </a:blip>
          <a:stretch>
            <a:fillRect/>
          </a:stretch>
        </p:blipFill>
        <p:spPr>
          <a:xfrm>
            <a:off x="10851846" y="469512"/>
            <a:ext cx="1791005" cy="243599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Why Expectation Maximization?"/>
          <p:cNvSpPr txBox="1"/>
          <p:nvPr>
            <p:ph type="ctrTitle"/>
          </p:nvPr>
        </p:nvSpPr>
        <p:spPr>
          <a:xfrm>
            <a:off x="596900" y="654546"/>
            <a:ext cx="10710714" cy="738039"/>
          </a:xfrm>
          <a:prstGeom prst="rect">
            <a:avLst/>
          </a:prstGeom>
        </p:spPr>
        <p:txBody>
          <a:bodyPr/>
          <a:lstStyle>
            <a:lvl1pPr defTabSz="327152">
              <a:defRPr sz="4368">
                <a:effectLst>
                  <a:outerShdw sx="100000" sy="100000" kx="0" ky="0" algn="b" rotWithShape="0" blurRad="35560" dist="7112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Why Expectation Maximization?</a:t>
            </a:r>
          </a:p>
        </p:txBody>
      </p:sp>
      <p:sp>
        <p:nvSpPr>
          <p:cNvPr id="143" name="Each Leaf is distributed as"/>
          <p:cNvSpPr txBox="1"/>
          <p:nvPr>
            <p:ph type="subTitle" sz="quarter" idx="1"/>
          </p:nvPr>
        </p:nvSpPr>
        <p:spPr>
          <a:xfrm>
            <a:off x="533400" y="1937271"/>
            <a:ext cx="11430000" cy="1296003"/>
          </a:xfrm>
          <a:prstGeom prst="rect">
            <a:avLst/>
          </a:prstGeom>
        </p:spPr>
        <p:txBody>
          <a:bodyPr anchor="b"/>
          <a:lstStyle>
            <a:lvl1pPr algn="l" defTabSz="572516">
              <a:defRPr sz="3920"/>
            </a:lvl1pPr>
          </a:lstStyle>
          <a:p>
            <a:pPr/>
            <a:r>
              <a:t>Each Leaf is distributed as</a:t>
            </a:r>
          </a:p>
        </p:txBody>
      </p:sp>
      <p:sp>
        <p:nvSpPr>
          <p:cNvPr id="144" name="Equation"/>
          <p:cNvSpPr txBox="1"/>
          <p:nvPr/>
        </p:nvSpPr>
        <p:spPr>
          <a:xfrm>
            <a:off x="8342244" y="4776678"/>
            <a:ext cx="2068536" cy="4304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45" name="Equation"/>
          <p:cNvSpPr txBox="1"/>
          <p:nvPr/>
        </p:nvSpPr>
        <p:spPr>
          <a:xfrm>
            <a:off x="6340493" y="1726779"/>
            <a:ext cx="4561464" cy="12960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∼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46" name="Equation"/>
          <p:cNvSpPr txBox="1"/>
          <p:nvPr/>
        </p:nvSpPr>
        <p:spPr>
          <a:xfrm>
            <a:off x="4414795" y="3122430"/>
            <a:ext cx="7244459" cy="12960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47" name="Log Likelihood:"/>
          <p:cNvSpPr txBox="1"/>
          <p:nvPr/>
        </p:nvSpPr>
        <p:spPr>
          <a:xfrm>
            <a:off x="533400" y="3356975"/>
            <a:ext cx="11430000" cy="1296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572516">
              <a:defRPr sz="3920"/>
            </a:lvl1pPr>
          </a:lstStyle>
          <a:p>
            <a:pPr/>
            <a:r>
              <a:t>Log Likelihood:</a:t>
            </a:r>
          </a:p>
        </p:txBody>
      </p:sp>
      <p:sp>
        <p:nvSpPr>
          <p:cNvPr id="148" name="Only one of them can be 1 and the rest must be zero.…"/>
          <p:cNvSpPr txBox="1"/>
          <p:nvPr/>
        </p:nvSpPr>
        <p:spPr>
          <a:xfrm>
            <a:off x="533400" y="5565388"/>
            <a:ext cx="11430000" cy="2258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 defTabSz="514095">
              <a:defRPr sz="3520"/>
            </a:pPr>
            <a:r>
              <a:t>Only one of them can be 1 and the rest must be zero.</a:t>
            </a:r>
          </a:p>
          <a:p>
            <a:pPr algn="l" defTabSz="514095">
              <a:defRPr sz="3520"/>
            </a:pPr>
            <a:r>
              <a:t>They are hidden variables that we can't observe.</a:t>
            </a:r>
          </a:p>
          <a:p>
            <a:pPr algn="l" defTabSz="514095">
              <a:defRPr sz="3520"/>
            </a:pPr>
            <a:r>
              <a:t>They also allow us to introduce this neat trick and write the </a:t>
            </a:r>
          </a:p>
          <a:p>
            <a:pPr algn="l" defTabSz="514095">
              <a:defRPr sz="3520"/>
            </a:pPr>
            <a:r>
              <a:t>leaf distribution as such:</a:t>
            </a:r>
          </a:p>
        </p:txBody>
      </p:sp>
      <p:sp>
        <p:nvSpPr>
          <p:cNvPr id="149" name="Equation"/>
          <p:cNvSpPr txBox="1"/>
          <p:nvPr/>
        </p:nvSpPr>
        <p:spPr>
          <a:xfrm>
            <a:off x="5853183" y="7333438"/>
            <a:ext cx="5053484" cy="12964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∼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Sup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p>
                  </m:sSubSup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p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p>
                  </m:sSup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erdict"/>
          <p:cNvSpPr txBox="1"/>
          <p:nvPr>
            <p:ph type="ctrTitle"/>
          </p:nvPr>
        </p:nvSpPr>
        <p:spPr>
          <a:xfrm>
            <a:off x="596900" y="654546"/>
            <a:ext cx="10710714" cy="738039"/>
          </a:xfrm>
          <a:prstGeom prst="rect">
            <a:avLst/>
          </a:prstGeom>
        </p:spPr>
        <p:txBody>
          <a:bodyPr/>
          <a:lstStyle>
            <a:lvl1pPr defTabSz="327152">
              <a:defRPr sz="4368">
                <a:effectLst>
                  <a:outerShdw sx="100000" sy="100000" kx="0" ky="0" algn="b" rotWithShape="0" blurRad="35560" dist="7112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Verdict</a:t>
            </a:r>
          </a:p>
        </p:txBody>
      </p:sp>
      <p:sp>
        <p:nvSpPr>
          <p:cNvPr id="152" name="So the new Log Likelihood is:"/>
          <p:cNvSpPr txBox="1"/>
          <p:nvPr>
            <p:ph type="subTitle" sz="quarter" idx="1"/>
          </p:nvPr>
        </p:nvSpPr>
        <p:spPr>
          <a:xfrm>
            <a:off x="787400" y="3496201"/>
            <a:ext cx="11430000" cy="1296003"/>
          </a:xfrm>
          <a:prstGeom prst="rect">
            <a:avLst/>
          </a:prstGeom>
        </p:spPr>
        <p:txBody>
          <a:bodyPr anchor="b"/>
          <a:lstStyle>
            <a:lvl1pPr algn="l" defTabSz="572516">
              <a:defRPr sz="3920"/>
            </a:lvl1pPr>
          </a:lstStyle>
          <a:p>
            <a:pPr/>
            <a:r>
              <a:t>So the new Log Likelihood is:</a:t>
            </a:r>
          </a:p>
        </p:txBody>
      </p:sp>
      <p:sp>
        <p:nvSpPr>
          <p:cNvPr id="153" name="Equation"/>
          <p:cNvSpPr txBox="1"/>
          <p:nvPr/>
        </p:nvSpPr>
        <p:spPr>
          <a:xfrm>
            <a:off x="2570446" y="4609799"/>
            <a:ext cx="7660227" cy="12960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p>
                  </m:sSubSup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p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p>
                  </m:sSup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54" name="Equation"/>
          <p:cNvSpPr txBox="1"/>
          <p:nvPr/>
        </p:nvSpPr>
        <p:spPr>
          <a:xfrm>
            <a:off x="2479578" y="1796163"/>
            <a:ext cx="4540410" cy="12964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9B4A40"/>
                      </a:solidFill>
                      <a:latin typeface="Cambria Math" panose="02040503050406030204" pitchFamily="18" charset="0"/>
                    </a:rPr>
                    <m:t>∼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Sup>
                    <m:e>
                      <m: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  <m:sup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p>
                  </m:sSubSup>
                  <m:r>
                    <a:rPr xmlns:a="http://schemas.openxmlformats.org/drawingml/2006/main" sz="3600" i="1">
                      <a:solidFill>
                        <a:srgbClr val="9B4A40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600" i="1">
                      <a:solidFill>
                        <a:srgbClr val="9B4A40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600" i="1">
                      <a:solidFill>
                        <a:srgbClr val="9B4A4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9B4A4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sSup>
                    <m:e>
                      <m:r>
                        <a:rPr xmlns:a="http://schemas.openxmlformats.org/drawingml/2006/main" sz="3600" i="1">
                          <a:solidFill>
                            <a:srgbClr val="9B4A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9B4A4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sup>
                  </m:sSup>
                </m:oMath>
              </m:oMathPara>
            </a14:m>
            <a:endParaRPr sz="3600">
              <a:solidFill>
                <a:srgbClr val="9B4B41"/>
              </a:solidFill>
            </a:endParaRPr>
          </a:p>
        </p:txBody>
      </p:sp>
      <p:sp>
        <p:nvSpPr>
          <p:cNvPr id="155" name="Equation"/>
          <p:cNvSpPr txBox="1"/>
          <p:nvPr/>
        </p:nvSpPr>
        <p:spPr>
          <a:xfrm>
            <a:off x="692692" y="6299010"/>
            <a:ext cx="11415735" cy="12960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m:rPr>
                      <m:sty m:val="b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limUpp>
                    <m:e>
                      <m:limLow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m:rPr>
                      <m:sty m:val="p"/>
                    </m:rP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log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ϕ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;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56" name="Recall*"/>
          <p:cNvSpPr txBox="1"/>
          <p:nvPr/>
        </p:nvSpPr>
        <p:spPr>
          <a:xfrm>
            <a:off x="520059" y="2075374"/>
            <a:ext cx="4037163" cy="73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defRPr sz="4000">
                <a:solidFill>
                  <a:schemeClr val="accent4">
                    <a:hueOff val="71572"/>
                    <a:satOff val="11035"/>
                    <a:lumOff val="-38209"/>
                  </a:schemeClr>
                </a:solidFill>
              </a:defRPr>
            </a:lvl1pPr>
          </a:lstStyle>
          <a:p>
            <a:pPr/>
            <a:r>
              <a:t>Recall*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[Expected] Diversion"/>
          <p:cNvSpPr txBox="1"/>
          <p:nvPr>
            <p:ph type="ctrTitle"/>
          </p:nvPr>
        </p:nvSpPr>
        <p:spPr>
          <a:xfrm>
            <a:off x="596900" y="654546"/>
            <a:ext cx="10710714" cy="738039"/>
          </a:xfrm>
          <a:prstGeom prst="rect">
            <a:avLst/>
          </a:prstGeom>
        </p:spPr>
        <p:txBody>
          <a:bodyPr/>
          <a:lstStyle>
            <a:lvl1pPr defTabSz="327152">
              <a:defRPr sz="4368">
                <a:effectLst>
                  <a:outerShdw sx="100000" sy="100000" kx="0" ky="0" algn="b" rotWithShape="0" blurRad="35560" dist="7112" dir="540000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/>
            <a:r>
              <a:t>[Expected] Diversion</a:t>
            </a:r>
          </a:p>
        </p:txBody>
      </p:sp>
      <p:sp>
        <p:nvSpPr>
          <p:cNvPr id="159" name="To do EM we can compute Expectation with respect to complete data.…"/>
          <p:cNvSpPr txBox="1"/>
          <p:nvPr>
            <p:ph type="subTitle" sz="quarter" idx="1"/>
          </p:nvPr>
        </p:nvSpPr>
        <p:spPr>
          <a:xfrm>
            <a:off x="403328" y="1502290"/>
            <a:ext cx="11614598" cy="1827866"/>
          </a:xfrm>
          <a:prstGeom prst="rect">
            <a:avLst/>
          </a:prstGeom>
        </p:spPr>
        <p:txBody>
          <a:bodyPr anchor="b"/>
          <a:lstStyle/>
          <a:p>
            <a:pPr algn="l" defTabSz="414781">
              <a:defRPr sz="2840"/>
            </a:pPr>
            <a:r>
              <a:t>To do EM we can compute Expectation with respect to complete data.</a:t>
            </a:r>
          </a:p>
          <a:p>
            <a:pPr algn="l" defTabSz="414781">
              <a:defRPr sz="2840"/>
            </a:pPr>
            <a:r>
              <a:t>However, we have observed X and Theta so we only have to compute with respect to Z.</a:t>
            </a:r>
          </a:p>
        </p:txBody>
      </p:sp>
      <p:sp>
        <p:nvSpPr>
          <p:cNvPr id="160" name="Equation"/>
          <p:cNvSpPr txBox="1"/>
          <p:nvPr/>
        </p:nvSpPr>
        <p:spPr>
          <a:xfrm>
            <a:off x="831424" y="3098498"/>
            <a:ext cx="9986492" cy="4348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0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*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61" name="Let's apply Bayes Rule"/>
          <p:cNvSpPr txBox="1"/>
          <p:nvPr/>
        </p:nvSpPr>
        <p:spPr>
          <a:xfrm>
            <a:off x="428728" y="4942573"/>
            <a:ext cx="10096799" cy="102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443991">
              <a:defRPr sz="3040"/>
            </a:lvl1pPr>
          </a:lstStyle>
          <a:p>
            <a:pPr/>
            <a:r>
              <a:t>Let's apply Bayes Rule</a:t>
            </a:r>
          </a:p>
        </p:txBody>
      </p:sp>
      <p:sp>
        <p:nvSpPr>
          <p:cNvPr id="162" name="Equation"/>
          <p:cNvSpPr txBox="1"/>
          <p:nvPr/>
        </p:nvSpPr>
        <p:spPr>
          <a:xfrm>
            <a:off x="1865516" y="5987375"/>
            <a:ext cx="8173482" cy="11012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63" name="Equation"/>
          <p:cNvSpPr txBox="1"/>
          <p:nvPr/>
        </p:nvSpPr>
        <p:spPr>
          <a:xfrm>
            <a:off x="4527821" y="7584690"/>
            <a:ext cx="5566153" cy="12878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bSup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*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e>
                          <m: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 xmlns:a="http://schemas.openxmlformats.org/drawingml/2006/main" sz="3600" i="1">
                              <a:solidFill>
                                <a:srgbClr val="5E5E5E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64" name="Equation"/>
          <p:cNvSpPr txBox="1"/>
          <p:nvPr/>
        </p:nvSpPr>
        <p:spPr>
          <a:xfrm>
            <a:off x="2990424" y="3817360"/>
            <a:ext cx="3218071" cy="4348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[</m:t>
                  </m:r>
                  <m:sSub>
                    <m:e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m:rPr>
                          <m:sty m:val="b"/>
                        </m:rPr>
                        <a:rPr xmlns:a="http://schemas.openxmlformats.org/drawingml/2006/main" sz="3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600" i="1">
                      <a:solidFill>
                        <a:srgbClr val="5E5E5E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3600">
              <a:solidFill>
                <a:srgbClr val="5E5E5E"/>
              </a:solidFill>
            </a:endParaRPr>
          </a:p>
        </p:txBody>
      </p:sp>
      <p:sp>
        <p:nvSpPr>
          <p:cNvPr id="165" name="NxK matrix*…"/>
          <p:cNvSpPr txBox="1"/>
          <p:nvPr/>
        </p:nvSpPr>
        <p:spPr>
          <a:xfrm>
            <a:off x="385147" y="7103750"/>
            <a:ext cx="4037162" cy="247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 defTabSz="554990">
              <a:defRPr sz="3800">
                <a:solidFill>
                  <a:schemeClr val="accent4">
                    <a:hueOff val="71572"/>
                    <a:satOff val="11035"/>
                    <a:lumOff val="-38209"/>
                  </a:schemeClr>
                </a:solidFill>
              </a:defRPr>
            </a:pPr>
            <a:r>
              <a:t>NxK matrix*</a:t>
            </a:r>
          </a:p>
          <a:p>
            <a:pPr algn="l" defTabSz="554990">
              <a:defRPr sz="3800">
                <a:solidFill>
                  <a:schemeClr val="accent4">
                    <a:hueOff val="71572"/>
                    <a:satOff val="11035"/>
                    <a:lumOff val="-38209"/>
                  </a:schemeClr>
                </a:solidFill>
              </a:defRPr>
            </a:pPr>
            <a:r>
              <a:t>of probability leaf i </a:t>
            </a:r>
          </a:p>
          <a:p>
            <a:pPr algn="l" defTabSz="554990">
              <a:defRPr sz="3800">
                <a:solidFill>
                  <a:schemeClr val="accent4">
                    <a:hueOff val="71572"/>
                    <a:satOff val="11035"/>
                    <a:lumOff val="-38209"/>
                  </a:schemeClr>
                </a:solidFill>
              </a:defRPr>
            </a:pPr>
            <a:r>
              <a:t>came from tree 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