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rimson Pro Bold" panose="020B0604020202020204" charset="0"/>
      <p:regular r:id="rId13"/>
    </p:embeddedFont>
    <p:embeddedFont>
      <p:font typeface="Nirmala UI Semilight" panose="020B0402040204020203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32" y="-8632"/>
            <a:ext cx="18305264" cy="10304264"/>
            <a:chOff x="0" y="0"/>
            <a:chExt cx="24407018" cy="13739018"/>
          </a:xfrm>
        </p:grpSpPr>
        <p:sp>
          <p:nvSpPr>
            <p:cNvPr id="5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gdLst/>
              <a:ahLst/>
              <a:cxn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36736" y="6468070"/>
            <a:ext cx="453777" cy="453778"/>
            <a:chOff x="0" y="0"/>
            <a:chExt cx="605037" cy="6050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05028" cy="605028"/>
            </a:xfrm>
            <a:custGeom>
              <a:avLst/>
              <a:gdLst/>
              <a:ahLst/>
              <a:cxnLst/>
              <a:rect l="l" t="t" r="r" b="b"/>
              <a:pathLst>
                <a:path w="605028" h="605028">
                  <a:moveTo>
                    <a:pt x="0" y="302514"/>
                  </a:moveTo>
                  <a:cubicBezTo>
                    <a:pt x="0" y="135382"/>
                    <a:pt x="135382" y="0"/>
                    <a:pt x="302514" y="0"/>
                  </a:cubicBezTo>
                  <a:cubicBezTo>
                    <a:pt x="304419" y="0"/>
                    <a:pt x="306324" y="889"/>
                    <a:pt x="307467" y="2413"/>
                  </a:cubicBezTo>
                  <a:lnTo>
                    <a:pt x="302514" y="6350"/>
                  </a:lnTo>
                  <a:lnTo>
                    <a:pt x="302514" y="0"/>
                  </a:lnTo>
                  <a:lnTo>
                    <a:pt x="302514" y="6350"/>
                  </a:lnTo>
                  <a:lnTo>
                    <a:pt x="302514" y="0"/>
                  </a:lnTo>
                  <a:cubicBezTo>
                    <a:pt x="469646" y="0"/>
                    <a:pt x="605028" y="135382"/>
                    <a:pt x="605028" y="302514"/>
                  </a:cubicBezTo>
                  <a:cubicBezTo>
                    <a:pt x="605028" y="305435"/>
                    <a:pt x="602996" y="307975"/>
                    <a:pt x="600202" y="308737"/>
                  </a:cubicBezTo>
                  <a:lnTo>
                    <a:pt x="598678" y="302514"/>
                  </a:lnTo>
                  <a:lnTo>
                    <a:pt x="605028" y="302514"/>
                  </a:lnTo>
                  <a:cubicBezTo>
                    <a:pt x="605028" y="469646"/>
                    <a:pt x="469646" y="605028"/>
                    <a:pt x="302514" y="605028"/>
                  </a:cubicBezTo>
                  <a:lnTo>
                    <a:pt x="302514" y="598678"/>
                  </a:lnTo>
                  <a:lnTo>
                    <a:pt x="302514" y="592328"/>
                  </a:lnTo>
                  <a:lnTo>
                    <a:pt x="302514" y="598678"/>
                  </a:lnTo>
                  <a:lnTo>
                    <a:pt x="302514" y="605028"/>
                  </a:lnTo>
                  <a:cubicBezTo>
                    <a:pt x="135382" y="605028"/>
                    <a:pt x="0" y="469646"/>
                    <a:pt x="0" y="302514"/>
                  </a:cubicBezTo>
                  <a:lnTo>
                    <a:pt x="6350" y="302514"/>
                  </a:lnTo>
                  <a:lnTo>
                    <a:pt x="0" y="302514"/>
                  </a:lnTo>
                  <a:moveTo>
                    <a:pt x="12700" y="302514"/>
                  </a:moveTo>
                  <a:lnTo>
                    <a:pt x="6350" y="302514"/>
                  </a:lnTo>
                  <a:lnTo>
                    <a:pt x="12700" y="302514"/>
                  </a:lnTo>
                  <a:cubicBezTo>
                    <a:pt x="12700" y="462534"/>
                    <a:pt x="142494" y="592328"/>
                    <a:pt x="302514" y="592328"/>
                  </a:cubicBezTo>
                  <a:cubicBezTo>
                    <a:pt x="306070" y="592328"/>
                    <a:pt x="308864" y="595122"/>
                    <a:pt x="308864" y="598678"/>
                  </a:cubicBezTo>
                  <a:cubicBezTo>
                    <a:pt x="308864" y="602234"/>
                    <a:pt x="306070" y="605028"/>
                    <a:pt x="302514" y="605028"/>
                  </a:cubicBezTo>
                  <a:cubicBezTo>
                    <a:pt x="298958" y="605028"/>
                    <a:pt x="296164" y="602234"/>
                    <a:pt x="296164" y="598678"/>
                  </a:cubicBezTo>
                  <a:cubicBezTo>
                    <a:pt x="296164" y="595122"/>
                    <a:pt x="298958" y="592328"/>
                    <a:pt x="302514" y="592328"/>
                  </a:cubicBezTo>
                  <a:cubicBezTo>
                    <a:pt x="462534" y="592328"/>
                    <a:pt x="592328" y="462534"/>
                    <a:pt x="592328" y="302514"/>
                  </a:cubicBezTo>
                  <a:cubicBezTo>
                    <a:pt x="592328" y="299593"/>
                    <a:pt x="594360" y="297053"/>
                    <a:pt x="597154" y="296291"/>
                  </a:cubicBezTo>
                  <a:lnTo>
                    <a:pt x="598678" y="302514"/>
                  </a:lnTo>
                  <a:lnTo>
                    <a:pt x="592328" y="302514"/>
                  </a:lnTo>
                  <a:cubicBezTo>
                    <a:pt x="592328" y="142494"/>
                    <a:pt x="462534" y="12700"/>
                    <a:pt x="302514" y="12700"/>
                  </a:cubicBezTo>
                  <a:cubicBezTo>
                    <a:pt x="300609" y="12700"/>
                    <a:pt x="298704" y="11811"/>
                    <a:pt x="297561" y="10287"/>
                  </a:cubicBezTo>
                  <a:lnTo>
                    <a:pt x="302514" y="6350"/>
                  </a:lnTo>
                  <a:lnTo>
                    <a:pt x="302514" y="12700"/>
                  </a:lnTo>
                  <a:cubicBezTo>
                    <a:pt x="142494" y="12700"/>
                    <a:pt x="12700" y="142494"/>
                    <a:pt x="12700" y="30251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1877515" y="-8632"/>
            <a:ext cx="6419116" cy="10295632"/>
          </a:xfrm>
          <a:custGeom>
            <a:avLst/>
            <a:gdLst/>
            <a:ahLst/>
            <a:cxnLst/>
            <a:rect l="l" t="t" r="r" b="b"/>
            <a:pathLst>
              <a:path w="6419116" h="10295632">
                <a:moveTo>
                  <a:pt x="0" y="0"/>
                </a:moveTo>
                <a:lnTo>
                  <a:pt x="6419117" y="0"/>
                </a:lnTo>
                <a:lnTo>
                  <a:pt x="6419117" y="10295632"/>
                </a:lnTo>
                <a:lnTo>
                  <a:pt x="0" y="1029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204" t="-2629" r="-20161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16495" y="3061049"/>
            <a:ext cx="8161020" cy="979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8201"/>
              </a:lnSpc>
            </a:pPr>
            <a:r>
              <a:rPr lang="en-US" sz="656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هوش مصنوعی در اموزش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4600" y="4722703"/>
            <a:ext cx="9164121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7"/>
              </a:lnSpc>
            </a:pPr>
            <a:r>
              <a:rPr lang="en-US" sz="3600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هستی</a:t>
            </a:r>
            <a:r>
              <a:rPr lang="en-US" sz="3600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توکلی</a:t>
            </a:r>
            <a:endParaRPr lang="en-US" sz="3600" dirty="0">
              <a:solidFill>
                <a:srgbClr val="443728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r" rtl="1">
              <a:lnSpc>
                <a:spcPts val="3498"/>
              </a:lnSpc>
            </a:pPr>
            <a:r>
              <a:rPr lang="en-US" sz="3600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نام</a:t>
            </a:r>
            <a:r>
              <a:rPr lang="en-US" sz="3600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استاد</a:t>
            </a:r>
            <a:r>
              <a:rPr lang="en-US" sz="3600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:</a:t>
            </a:r>
            <a:r>
              <a:rPr lang="en-US" sz="3600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دکتر</a:t>
            </a:r>
            <a:r>
              <a:rPr lang="en-US" sz="3600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عصایی</a:t>
            </a:r>
            <a:endParaRPr lang="en-US" sz="3600" dirty="0">
              <a:solidFill>
                <a:srgbClr val="443728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32" y="-8632"/>
            <a:ext cx="18305264" cy="10304264"/>
            <a:chOff x="0" y="0"/>
            <a:chExt cx="24407018" cy="13739018"/>
          </a:xfrm>
        </p:grpSpPr>
        <p:sp>
          <p:nvSpPr>
            <p:cNvPr id="5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gdLst/>
              <a:ahLst/>
              <a:cxn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>
                <a:alpha val="84706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742619" y="1361507"/>
            <a:ext cx="8227695" cy="83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834"/>
              </a:lnSpc>
            </a:pPr>
            <a:r>
              <a:rPr lang="en-US" sz="546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اصول و مفاهیم هوش مصنوعی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31682" y="3457322"/>
            <a:ext cx="642192" cy="642192"/>
            <a:chOff x="0" y="0"/>
            <a:chExt cx="856257" cy="856257"/>
          </a:xfrm>
        </p:grpSpPr>
        <p:sp>
          <p:nvSpPr>
            <p:cNvPr id="12" name="Freeform 12"/>
            <p:cNvSpPr/>
            <p:nvPr/>
          </p:nvSpPr>
          <p:spPr>
            <a:xfrm>
              <a:off x="11557" y="11557"/>
              <a:ext cx="833120" cy="833247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541574" y="3659714"/>
            <a:ext cx="2594550" cy="41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یادگیری ماشینی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41574" y="4212610"/>
            <a:ext cx="3127057" cy="310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یادگیری ماشینی یکی از اصول اساسی هوش مصنوعی است که با استفاده از الگوریتم‌ها و مدل‌ها، کامپیوترها را آموزش می‌دهد تا بتوانند با استخراج داده‌ها و فراهم کردن پتانسیل‌های خود، وظایفی را انجام دهند.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37829" y="3572805"/>
            <a:ext cx="642192" cy="642192"/>
            <a:chOff x="0" y="0"/>
            <a:chExt cx="856257" cy="856257"/>
          </a:xfrm>
        </p:grpSpPr>
        <p:sp>
          <p:nvSpPr>
            <p:cNvPr id="17" name="Freeform 17"/>
            <p:cNvSpPr/>
            <p:nvPr/>
          </p:nvSpPr>
          <p:spPr>
            <a:xfrm>
              <a:off x="11557" y="11557"/>
              <a:ext cx="833120" cy="833247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8031867" y="3659714"/>
            <a:ext cx="2594550" cy="41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داده‌کاوی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31867" y="4212610"/>
            <a:ext cx="3127057" cy="2653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داده‌کاوی به شیوه‌ی استخراج دانش از داده‌ها با استفاده از روش‌های هوش مصنوعی می‌پردازد. با تحلیل و بررسی داده‌ها، الگوها و ارتباط‌های مختلفی از آن‌ها استخراج می‌شود.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5328121" y="3469018"/>
            <a:ext cx="642192" cy="642192"/>
            <a:chOff x="0" y="0"/>
            <a:chExt cx="856257" cy="856257"/>
          </a:xfrm>
        </p:grpSpPr>
        <p:sp>
          <p:nvSpPr>
            <p:cNvPr id="22" name="Freeform 22"/>
            <p:cNvSpPr/>
            <p:nvPr/>
          </p:nvSpPr>
          <p:spPr>
            <a:xfrm>
              <a:off x="11557" y="11557"/>
              <a:ext cx="833120" cy="833247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2522160" y="3659714"/>
            <a:ext cx="2594550" cy="41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تشخیص الگو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522160" y="4212610"/>
            <a:ext cx="3127057" cy="354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هوش مصنوعی قادر است الگوهای موجود در داده‌ها را تشخیص داده و برای پیش‌بینی رویدادهای آینده به‌کار گرفته شود. این اصل، در طراحی سیستم‌های تصمیم‌گیری هوشمند و ارائه توصیه‌های دقیق از آن استفاده می‌کند.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240" y="266700"/>
            <a:ext cx="18305264" cy="10304264"/>
            <a:chOff x="0" y="0"/>
            <a:chExt cx="24407018" cy="13739018"/>
          </a:xfrm>
        </p:grpSpPr>
        <p:sp>
          <p:nvSpPr>
            <p:cNvPr id="5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gdLst/>
              <a:ahLst/>
              <a:cxn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7414274" y="1740550"/>
            <a:ext cx="8418195" cy="83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834"/>
              </a:lnSpc>
            </a:pPr>
            <a:r>
              <a:rPr lang="en-US" sz="546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کاربرد هوش مصنوعی در اموزش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38931" y="3602415"/>
            <a:ext cx="3149977" cy="48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4101"/>
              </a:lnSpc>
            </a:pPr>
            <a:r>
              <a:rPr lang="en-US" sz="3279" dirty="0" err="1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تجربه‌ی</a:t>
            </a:r>
            <a:r>
              <a:rPr lang="en-US" sz="3279" dirty="0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279" dirty="0" err="1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شخصی</a:t>
            </a:r>
            <a:endParaRPr lang="en-US" sz="3279" dirty="0">
              <a:solidFill>
                <a:srgbClr val="443728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38931" y="4873705"/>
            <a:ext cx="3762554" cy="175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هوش مصنوعی با ارائه‌ی تجربه‌های شخصی و نتایج فردی، قابلیت سفر به دنیاهای مجازی و تجاوز از محدودیت‌های جغرافیایی را در اموزش فراهم می‌کند.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68599" y="3620572"/>
            <a:ext cx="359854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4101"/>
              </a:lnSpc>
            </a:pPr>
            <a:r>
              <a:rPr lang="en-US" sz="3279" dirty="0" err="1">
                <a:effectLst>
                  <a:innerShdw blurRad="114300">
                    <a:prstClr val="black"/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ارتباط</a:t>
            </a:r>
            <a:r>
              <a:rPr lang="en-US" sz="3279" dirty="0">
                <a:effectLst>
                  <a:innerShdw blurRad="114300">
                    <a:prstClr val="black"/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279" dirty="0" err="1">
                <a:effectLst>
                  <a:innerShdw blurRad="114300">
                    <a:prstClr val="black"/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معلم</a:t>
            </a:r>
            <a:r>
              <a:rPr lang="en-US" sz="3279" dirty="0">
                <a:effectLst>
                  <a:innerShdw blurRad="114300">
                    <a:prstClr val="black"/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و </a:t>
            </a:r>
            <a:r>
              <a:rPr lang="en-US" sz="3279" dirty="0" err="1">
                <a:effectLst>
                  <a:innerShdw blurRad="114300">
                    <a:prstClr val="black"/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دانش‌آموز</a:t>
            </a:r>
            <a:endParaRPr lang="en-US" sz="3279" dirty="0">
              <a:effectLst>
                <a:innerShdw blurRad="114300">
                  <a:prstClr val="black"/>
                </a:innerShdw>
              </a:effectLst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44727" y="4873705"/>
            <a:ext cx="3762554" cy="2653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با استفاده از هوش مصنوعی، ارتباط معلم و دانش‌آموز بهبود می‌یابد. سامانه‌های هوشمند می‌توانند به تحلیل و پیش‌بینی نیازها و مشکلات دانش‌آموزان کمک کرده و معلم را در ارائه‌ی راهکارها و برنامه‌های آموزشی مناسب واژه کنند.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03780" y="3602415"/>
            <a:ext cx="3762554" cy="1036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4101"/>
              </a:lnSpc>
            </a:pPr>
            <a:r>
              <a:rPr lang="en-US" sz="3279" dirty="0" err="1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بهینه‌سازی</a:t>
            </a:r>
            <a:r>
              <a:rPr lang="en-US" sz="3279" dirty="0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279" dirty="0" err="1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فرآیندهای</a:t>
            </a:r>
            <a:r>
              <a:rPr lang="en-US" sz="3279" dirty="0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279" dirty="0" err="1">
                <a:solidFill>
                  <a:srgbClr val="44372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اموزشی</a:t>
            </a:r>
            <a:endParaRPr lang="en-US" sz="3279" dirty="0">
              <a:solidFill>
                <a:srgbClr val="443728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03780" y="4873705"/>
            <a:ext cx="3762554" cy="2653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هوش مصنوعی توانایی بهبود و بهینه‌سازی فرآیندهای اموزشی و ارزیابی عملکرد دانش‌آموزان را دارد. به کمک الگوریتم‌های هوش مصنوعی، راهکارهایی مطمئن‌تر و بهتر برای هر دانش‌آموز ارائه می‌شود.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32" y="-8632"/>
            <a:ext cx="18305264" cy="10304264"/>
            <a:chOff x="0" y="0"/>
            <a:chExt cx="24407018" cy="13739018"/>
          </a:xfrm>
        </p:grpSpPr>
        <p:sp>
          <p:nvSpPr>
            <p:cNvPr id="5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gdLst/>
              <a:ahLst/>
              <a:cxn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3716000" y="0"/>
            <a:ext cx="4572000" cy="10287000"/>
          </a:xfrm>
          <a:custGeom>
            <a:avLst/>
            <a:gdLst/>
            <a:ahLst/>
            <a:cxnLst/>
            <a:rect l="l" t="t" r="r" b="b"/>
            <a:pathLst>
              <a:path w="4572000" h="10287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64562" y="994145"/>
            <a:ext cx="11418570" cy="81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834"/>
              </a:lnSpc>
            </a:pPr>
            <a:r>
              <a:rPr lang="en-US" sz="546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مزایای استفاده از هوش مصنوعی در آموزش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32867" y="2892922"/>
            <a:ext cx="5694908" cy="3429000"/>
            <a:chOff x="0" y="0"/>
            <a:chExt cx="7593210" cy="4572000"/>
          </a:xfrm>
        </p:grpSpPr>
        <p:sp>
          <p:nvSpPr>
            <p:cNvPr id="10" name="Freeform 10"/>
            <p:cNvSpPr/>
            <p:nvPr/>
          </p:nvSpPr>
          <p:spPr>
            <a:xfrm>
              <a:off x="11430" y="11557"/>
              <a:ext cx="7570344" cy="4548886"/>
            </a:xfrm>
            <a:custGeom>
              <a:avLst/>
              <a:gdLst/>
              <a:ahLst/>
              <a:cxnLst/>
              <a:rect l="l" t="t" r="r" b="b"/>
              <a:pathLst>
                <a:path w="7570344" h="4548886">
                  <a:moveTo>
                    <a:pt x="127" y="166624"/>
                  </a:moveTo>
                  <a:cubicBezTo>
                    <a:pt x="127" y="74549"/>
                    <a:pt x="74803" y="0"/>
                    <a:pt x="167005" y="0"/>
                  </a:cubicBezTo>
                  <a:lnTo>
                    <a:pt x="7403338" y="0"/>
                  </a:lnTo>
                  <a:cubicBezTo>
                    <a:pt x="7495540" y="0"/>
                    <a:pt x="7570344" y="74549"/>
                    <a:pt x="7570344" y="166624"/>
                  </a:cubicBezTo>
                  <a:lnTo>
                    <a:pt x="7570344" y="4382262"/>
                  </a:lnTo>
                  <a:cubicBezTo>
                    <a:pt x="7570344" y="4474337"/>
                    <a:pt x="7495540" y="4548886"/>
                    <a:pt x="7403338" y="4548886"/>
                  </a:cubicBezTo>
                  <a:lnTo>
                    <a:pt x="167005" y="4548886"/>
                  </a:lnTo>
                  <a:cubicBezTo>
                    <a:pt x="74803" y="4548886"/>
                    <a:pt x="0" y="4474337"/>
                    <a:pt x="0" y="438226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593203" cy="4572000"/>
            </a:xfrm>
            <a:custGeom>
              <a:avLst/>
              <a:gdLst/>
              <a:ahLst/>
              <a:cxnLst/>
              <a:rect l="l" t="t" r="r" b="b"/>
              <a:pathLst>
                <a:path w="7593203" h="4572000">
                  <a:moveTo>
                    <a:pt x="0" y="178181"/>
                  </a:moveTo>
                  <a:cubicBezTo>
                    <a:pt x="0" y="79756"/>
                    <a:pt x="79883" y="0"/>
                    <a:pt x="178435" y="0"/>
                  </a:cubicBezTo>
                  <a:lnTo>
                    <a:pt x="7414768" y="0"/>
                  </a:lnTo>
                  <a:lnTo>
                    <a:pt x="7414768" y="11557"/>
                  </a:lnTo>
                  <a:lnTo>
                    <a:pt x="7414768" y="0"/>
                  </a:lnTo>
                  <a:cubicBezTo>
                    <a:pt x="7513320" y="0"/>
                    <a:pt x="7593203" y="79756"/>
                    <a:pt x="7593203" y="178181"/>
                  </a:cubicBezTo>
                  <a:lnTo>
                    <a:pt x="7581647" y="178181"/>
                  </a:lnTo>
                  <a:lnTo>
                    <a:pt x="7593203" y="178181"/>
                  </a:lnTo>
                  <a:lnTo>
                    <a:pt x="7593203" y="4393819"/>
                  </a:lnTo>
                  <a:lnTo>
                    <a:pt x="7581647" y="4393819"/>
                  </a:lnTo>
                  <a:lnTo>
                    <a:pt x="7593203" y="4393819"/>
                  </a:lnTo>
                  <a:cubicBezTo>
                    <a:pt x="7593203" y="4492244"/>
                    <a:pt x="7513320" y="4572000"/>
                    <a:pt x="7414768" y="4572000"/>
                  </a:cubicBezTo>
                  <a:lnTo>
                    <a:pt x="7414768" y="4560443"/>
                  </a:lnTo>
                  <a:lnTo>
                    <a:pt x="7414768" y="4572000"/>
                  </a:lnTo>
                  <a:lnTo>
                    <a:pt x="178435" y="4572000"/>
                  </a:lnTo>
                  <a:lnTo>
                    <a:pt x="178435" y="4560443"/>
                  </a:lnTo>
                  <a:lnTo>
                    <a:pt x="178435" y="4572000"/>
                  </a:lnTo>
                  <a:cubicBezTo>
                    <a:pt x="79883" y="4572000"/>
                    <a:pt x="0" y="4492244"/>
                    <a:pt x="0" y="4393819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4393819"/>
                  </a:lnTo>
                  <a:lnTo>
                    <a:pt x="11557" y="4393819"/>
                  </a:lnTo>
                  <a:lnTo>
                    <a:pt x="23114" y="4393819"/>
                  </a:lnTo>
                  <a:cubicBezTo>
                    <a:pt x="23114" y="4479417"/>
                    <a:pt x="92710" y="4548886"/>
                    <a:pt x="178562" y="4548886"/>
                  </a:cubicBezTo>
                  <a:lnTo>
                    <a:pt x="7414768" y="4548886"/>
                  </a:lnTo>
                  <a:cubicBezTo>
                    <a:pt x="7500620" y="4548886"/>
                    <a:pt x="7570216" y="4479417"/>
                    <a:pt x="7570216" y="4393819"/>
                  </a:cubicBezTo>
                  <a:lnTo>
                    <a:pt x="7570216" y="178181"/>
                  </a:lnTo>
                  <a:cubicBezTo>
                    <a:pt x="7570216" y="92583"/>
                    <a:pt x="7500620" y="23114"/>
                    <a:pt x="7414768" y="23114"/>
                  </a:cubicBezTo>
                  <a:lnTo>
                    <a:pt x="178435" y="23114"/>
                  </a:lnTo>
                  <a:lnTo>
                    <a:pt x="178435" y="11557"/>
                  </a:lnTo>
                  <a:lnTo>
                    <a:pt x="178435" y="23114"/>
                  </a:lnTo>
                  <a:cubicBezTo>
                    <a:pt x="92583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150466" y="3213675"/>
            <a:ext cx="4182261" cy="40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فراهم آوردن امکانات مجازی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7916" y="3945523"/>
            <a:ext cx="4904810" cy="174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با بهره‌گیری از هوش مصنوعی، محیط‌های یادگیری مجازی می‌توانند ایجاد شوند تا به دانش‌آموزان تجربه‌های غوطه‌ور کننده‌ای ارائه دهند و برای یادگیری مشارکتی و فعالانه‌تری فرصت فراهم کنند.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988224" y="2892922"/>
            <a:ext cx="5694908" cy="3429000"/>
            <a:chOff x="0" y="0"/>
            <a:chExt cx="7593210" cy="4572000"/>
          </a:xfrm>
        </p:grpSpPr>
        <p:sp>
          <p:nvSpPr>
            <p:cNvPr id="15" name="Freeform 15"/>
            <p:cNvSpPr/>
            <p:nvPr/>
          </p:nvSpPr>
          <p:spPr>
            <a:xfrm>
              <a:off x="11430" y="11557"/>
              <a:ext cx="7570344" cy="4548886"/>
            </a:xfrm>
            <a:custGeom>
              <a:avLst/>
              <a:gdLst/>
              <a:ahLst/>
              <a:cxnLst/>
              <a:rect l="l" t="t" r="r" b="b"/>
              <a:pathLst>
                <a:path w="7570344" h="4548886">
                  <a:moveTo>
                    <a:pt x="127" y="166624"/>
                  </a:moveTo>
                  <a:cubicBezTo>
                    <a:pt x="127" y="74549"/>
                    <a:pt x="74803" y="0"/>
                    <a:pt x="167005" y="0"/>
                  </a:cubicBezTo>
                  <a:lnTo>
                    <a:pt x="7403338" y="0"/>
                  </a:lnTo>
                  <a:cubicBezTo>
                    <a:pt x="7495540" y="0"/>
                    <a:pt x="7570344" y="74549"/>
                    <a:pt x="7570344" y="166624"/>
                  </a:cubicBezTo>
                  <a:lnTo>
                    <a:pt x="7570344" y="4382262"/>
                  </a:lnTo>
                  <a:cubicBezTo>
                    <a:pt x="7570344" y="4474337"/>
                    <a:pt x="7495540" y="4548886"/>
                    <a:pt x="7403338" y="4548886"/>
                  </a:cubicBezTo>
                  <a:lnTo>
                    <a:pt x="167005" y="4548886"/>
                  </a:lnTo>
                  <a:cubicBezTo>
                    <a:pt x="74803" y="4548886"/>
                    <a:pt x="0" y="4474337"/>
                    <a:pt x="0" y="438226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7593203" cy="4572000"/>
            </a:xfrm>
            <a:custGeom>
              <a:avLst/>
              <a:gdLst/>
              <a:ahLst/>
              <a:cxnLst/>
              <a:rect l="l" t="t" r="r" b="b"/>
              <a:pathLst>
                <a:path w="7593203" h="4572000">
                  <a:moveTo>
                    <a:pt x="0" y="178181"/>
                  </a:moveTo>
                  <a:cubicBezTo>
                    <a:pt x="0" y="79756"/>
                    <a:pt x="79883" y="0"/>
                    <a:pt x="178435" y="0"/>
                  </a:cubicBezTo>
                  <a:lnTo>
                    <a:pt x="7414768" y="0"/>
                  </a:lnTo>
                  <a:lnTo>
                    <a:pt x="7414768" y="11557"/>
                  </a:lnTo>
                  <a:lnTo>
                    <a:pt x="7414768" y="0"/>
                  </a:lnTo>
                  <a:cubicBezTo>
                    <a:pt x="7513320" y="0"/>
                    <a:pt x="7593203" y="79756"/>
                    <a:pt x="7593203" y="178181"/>
                  </a:cubicBezTo>
                  <a:lnTo>
                    <a:pt x="7581647" y="178181"/>
                  </a:lnTo>
                  <a:lnTo>
                    <a:pt x="7593203" y="178181"/>
                  </a:lnTo>
                  <a:lnTo>
                    <a:pt x="7593203" y="4393819"/>
                  </a:lnTo>
                  <a:lnTo>
                    <a:pt x="7581647" y="4393819"/>
                  </a:lnTo>
                  <a:lnTo>
                    <a:pt x="7593203" y="4393819"/>
                  </a:lnTo>
                  <a:cubicBezTo>
                    <a:pt x="7593203" y="4492244"/>
                    <a:pt x="7513320" y="4572000"/>
                    <a:pt x="7414768" y="4572000"/>
                  </a:cubicBezTo>
                  <a:lnTo>
                    <a:pt x="7414768" y="4560443"/>
                  </a:lnTo>
                  <a:lnTo>
                    <a:pt x="7414768" y="4572000"/>
                  </a:lnTo>
                  <a:lnTo>
                    <a:pt x="178435" y="4572000"/>
                  </a:lnTo>
                  <a:lnTo>
                    <a:pt x="178435" y="4560443"/>
                  </a:lnTo>
                  <a:lnTo>
                    <a:pt x="178435" y="4572000"/>
                  </a:lnTo>
                  <a:cubicBezTo>
                    <a:pt x="79883" y="4572000"/>
                    <a:pt x="0" y="4492244"/>
                    <a:pt x="0" y="4393819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4393819"/>
                  </a:lnTo>
                  <a:lnTo>
                    <a:pt x="11557" y="4393819"/>
                  </a:lnTo>
                  <a:lnTo>
                    <a:pt x="23114" y="4393819"/>
                  </a:lnTo>
                  <a:cubicBezTo>
                    <a:pt x="23114" y="4479417"/>
                    <a:pt x="92710" y="4548886"/>
                    <a:pt x="178562" y="4548886"/>
                  </a:cubicBezTo>
                  <a:lnTo>
                    <a:pt x="7414768" y="4548886"/>
                  </a:lnTo>
                  <a:cubicBezTo>
                    <a:pt x="7500620" y="4548886"/>
                    <a:pt x="7570216" y="4479417"/>
                    <a:pt x="7570216" y="4393819"/>
                  </a:cubicBezTo>
                  <a:lnTo>
                    <a:pt x="7570216" y="178181"/>
                  </a:lnTo>
                  <a:cubicBezTo>
                    <a:pt x="7570216" y="92583"/>
                    <a:pt x="7500620" y="23114"/>
                    <a:pt x="7414768" y="23114"/>
                  </a:cubicBezTo>
                  <a:lnTo>
                    <a:pt x="178435" y="23114"/>
                  </a:lnTo>
                  <a:lnTo>
                    <a:pt x="178435" y="11557"/>
                  </a:lnTo>
                  <a:lnTo>
                    <a:pt x="178435" y="23114"/>
                  </a:lnTo>
                  <a:cubicBezTo>
                    <a:pt x="92583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8295516" y="3213675"/>
            <a:ext cx="3858680" cy="40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فرصت منعطف برای فرد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49386" y="3945523"/>
            <a:ext cx="4904810" cy="174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طبیعت شخصی‌سازی شده هوش مصنوعی در آموزش به افراد امکان می‌دهد که با سرعت خود یاد بگیرند و محتوا و مسیرهای یادگیری سازگار با نیازهای آنها داشته باشند.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32867" y="6582371"/>
            <a:ext cx="11650265" cy="2096244"/>
            <a:chOff x="0" y="0"/>
            <a:chExt cx="15533687" cy="2794992"/>
          </a:xfrm>
        </p:grpSpPr>
        <p:sp>
          <p:nvSpPr>
            <p:cNvPr id="20" name="Freeform 20"/>
            <p:cNvSpPr/>
            <p:nvPr/>
          </p:nvSpPr>
          <p:spPr>
            <a:xfrm>
              <a:off x="11557" y="11557"/>
              <a:ext cx="15510637" cy="2771902"/>
            </a:xfrm>
            <a:custGeom>
              <a:avLst/>
              <a:gdLst/>
              <a:ahLst/>
              <a:cxnLst/>
              <a:rect l="l" t="t" r="r" b="b"/>
              <a:pathLst>
                <a:path w="15510637" h="2771902">
                  <a:moveTo>
                    <a:pt x="0" y="166624"/>
                  </a:moveTo>
                  <a:cubicBezTo>
                    <a:pt x="0" y="74549"/>
                    <a:pt x="75057" y="0"/>
                    <a:pt x="167767" y="0"/>
                  </a:cubicBezTo>
                  <a:lnTo>
                    <a:pt x="15342870" y="0"/>
                  </a:lnTo>
                  <a:cubicBezTo>
                    <a:pt x="15435581" y="0"/>
                    <a:pt x="15510637" y="74549"/>
                    <a:pt x="15510637" y="166624"/>
                  </a:cubicBezTo>
                  <a:lnTo>
                    <a:pt x="15510637" y="2605278"/>
                  </a:lnTo>
                  <a:cubicBezTo>
                    <a:pt x="15510637" y="2697353"/>
                    <a:pt x="15435581" y="2771902"/>
                    <a:pt x="15342870" y="2771902"/>
                  </a:cubicBezTo>
                  <a:lnTo>
                    <a:pt x="167767" y="2771902"/>
                  </a:lnTo>
                  <a:cubicBezTo>
                    <a:pt x="75057" y="2771902"/>
                    <a:pt x="0" y="2697353"/>
                    <a:pt x="0" y="2605278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5533751" cy="2795016"/>
            </a:xfrm>
            <a:custGeom>
              <a:avLst/>
              <a:gdLst/>
              <a:ahLst/>
              <a:cxnLst/>
              <a:rect l="l" t="t" r="r" b="b"/>
              <a:pathLst>
                <a:path w="15533751" h="2795016">
                  <a:moveTo>
                    <a:pt x="0" y="178181"/>
                  </a:moveTo>
                  <a:cubicBezTo>
                    <a:pt x="0" y="79629"/>
                    <a:pt x="80391" y="0"/>
                    <a:pt x="179324" y="0"/>
                  </a:cubicBezTo>
                  <a:lnTo>
                    <a:pt x="15354427" y="0"/>
                  </a:lnTo>
                  <a:lnTo>
                    <a:pt x="15354427" y="11557"/>
                  </a:lnTo>
                  <a:lnTo>
                    <a:pt x="15354427" y="0"/>
                  </a:lnTo>
                  <a:cubicBezTo>
                    <a:pt x="15453361" y="0"/>
                    <a:pt x="15533751" y="79629"/>
                    <a:pt x="15533751" y="178181"/>
                  </a:cubicBezTo>
                  <a:lnTo>
                    <a:pt x="15522194" y="178181"/>
                  </a:lnTo>
                  <a:lnTo>
                    <a:pt x="15533751" y="178181"/>
                  </a:lnTo>
                  <a:lnTo>
                    <a:pt x="15533751" y="2616835"/>
                  </a:lnTo>
                  <a:lnTo>
                    <a:pt x="15522194" y="2616835"/>
                  </a:lnTo>
                  <a:lnTo>
                    <a:pt x="15533751" y="2616835"/>
                  </a:lnTo>
                  <a:cubicBezTo>
                    <a:pt x="15533751" y="2715260"/>
                    <a:pt x="15453361" y="2795016"/>
                    <a:pt x="15354427" y="2795016"/>
                  </a:cubicBezTo>
                  <a:lnTo>
                    <a:pt x="15354427" y="2783459"/>
                  </a:lnTo>
                  <a:lnTo>
                    <a:pt x="15354427" y="2795016"/>
                  </a:lnTo>
                  <a:lnTo>
                    <a:pt x="179324" y="2795016"/>
                  </a:lnTo>
                  <a:lnTo>
                    <a:pt x="179324" y="2783459"/>
                  </a:lnTo>
                  <a:lnTo>
                    <a:pt x="179324" y="2795016"/>
                  </a:lnTo>
                  <a:cubicBezTo>
                    <a:pt x="80391" y="2795016"/>
                    <a:pt x="0" y="2715260"/>
                    <a:pt x="0" y="2616835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2616835"/>
                  </a:lnTo>
                  <a:lnTo>
                    <a:pt x="11557" y="2616835"/>
                  </a:lnTo>
                  <a:lnTo>
                    <a:pt x="23114" y="2616835"/>
                  </a:lnTo>
                  <a:cubicBezTo>
                    <a:pt x="23114" y="2702433"/>
                    <a:pt x="92964" y="2772029"/>
                    <a:pt x="179451" y="2772029"/>
                  </a:cubicBezTo>
                  <a:lnTo>
                    <a:pt x="15354427" y="2772029"/>
                  </a:lnTo>
                  <a:cubicBezTo>
                    <a:pt x="15440788" y="2772029"/>
                    <a:pt x="15510765" y="2702433"/>
                    <a:pt x="15510765" y="2616835"/>
                  </a:cubicBezTo>
                  <a:lnTo>
                    <a:pt x="15510765" y="178181"/>
                  </a:lnTo>
                  <a:cubicBezTo>
                    <a:pt x="15510765" y="92583"/>
                    <a:pt x="15440915" y="22987"/>
                    <a:pt x="15354427" y="22987"/>
                  </a:cubicBezTo>
                  <a:lnTo>
                    <a:pt x="179324" y="22987"/>
                  </a:lnTo>
                  <a:lnTo>
                    <a:pt x="179324" y="11557"/>
                  </a:lnTo>
                  <a:lnTo>
                    <a:pt x="179324" y="23114"/>
                  </a:lnTo>
                  <a:cubicBezTo>
                    <a:pt x="92964" y="23114"/>
                    <a:pt x="22987" y="92710"/>
                    <a:pt x="22987" y="178308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8663726" y="6807697"/>
            <a:ext cx="3624357" cy="40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ارتقای کیفیت آموزش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27916" y="7456021"/>
            <a:ext cx="10860168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هوش مصنوعی می‌تواند بازخورد و ارزیابی در زمان واقعی را فراهم کند و به معلمان امکان بدهد نقاط ضعف را شناسایی کرده و استراتژی‌های هدفمندی برای ارتقای کیفیت آموزش ارائه دهند.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32" y="-8632"/>
            <a:ext cx="18305264" cy="10304264"/>
            <a:chOff x="0" y="0"/>
            <a:chExt cx="24407018" cy="13739018"/>
          </a:xfrm>
        </p:grpSpPr>
        <p:sp>
          <p:nvSpPr>
            <p:cNvPr id="5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gdLst/>
              <a:ahLst/>
              <a:cxn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0"/>
            <a:ext cx="4572000" cy="10287000"/>
          </a:xfrm>
          <a:custGeom>
            <a:avLst/>
            <a:gdLst/>
            <a:ahLst/>
            <a:cxnLst/>
            <a:rect l="l" t="t" r="r" b="b"/>
            <a:pathLst>
              <a:path w="4572000" h="10287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704939" y="1468219"/>
            <a:ext cx="11450121" cy="81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834"/>
              </a:lnSpc>
            </a:pPr>
            <a:r>
              <a:rPr lang="en-US" sz="546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چالش های استفاده از هوش مصنوعی در اموزش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557510" y="3821459"/>
            <a:ext cx="642192" cy="642192"/>
            <a:chOff x="0" y="0"/>
            <a:chExt cx="856257" cy="856257"/>
          </a:xfrm>
        </p:grpSpPr>
        <p:sp>
          <p:nvSpPr>
            <p:cNvPr id="10" name="Freeform 10"/>
            <p:cNvSpPr/>
            <p:nvPr/>
          </p:nvSpPr>
          <p:spPr>
            <a:xfrm>
              <a:off x="11557" y="11557"/>
              <a:ext cx="833120" cy="833247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607581" y="3908368"/>
            <a:ext cx="3767898" cy="40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نیاز به زیرساخت‌های قوی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581" y="4495532"/>
            <a:ext cx="4592121" cy="174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برای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استفاده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بهینه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از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هوش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مصنوعی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در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اموزش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،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نیاز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به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زیرساخت‌های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قدرتمند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شامل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زیرساخت‌های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فنی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،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مدیریت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داده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و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متخصصان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آموزشی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متعهد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187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است</a:t>
            </a:r>
            <a:r>
              <a:rPr lang="en-US" sz="2187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833964" y="3821459"/>
            <a:ext cx="642193" cy="642192"/>
            <a:chOff x="0" y="0"/>
            <a:chExt cx="856257" cy="856257"/>
          </a:xfrm>
        </p:grpSpPr>
        <p:sp>
          <p:nvSpPr>
            <p:cNvPr id="15" name="Freeform 15"/>
            <p:cNvSpPr/>
            <p:nvPr/>
          </p:nvSpPr>
          <p:spPr>
            <a:xfrm>
              <a:off x="11557" y="11557"/>
              <a:ext cx="833120" cy="833247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814447" y="3908368"/>
            <a:ext cx="3797727" cy="40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حفاظت از حریم خصوصی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562939" y="4495532"/>
            <a:ext cx="4592121" cy="174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استفاده از هوش مصنوعی در اموزش ممکن است بازتابی در حریم خصوصی دانش‌آموزان و معلمان داشته باشد. بنابراین، لازم است تا مسائل حفظ حریم خصوصی مورد توجه قرار گیرد.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6833964" y="7233344"/>
            <a:ext cx="642192" cy="642192"/>
            <a:chOff x="0" y="0"/>
            <a:chExt cx="856257" cy="856257"/>
          </a:xfrm>
        </p:grpSpPr>
        <p:sp>
          <p:nvSpPr>
            <p:cNvPr id="20" name="Freeform 20"/>
            <p:cNvSpPr/>
            <p:nvPr/>
          </p:nvSpPr>
          <p:spPr>
            <a:xfrm>
              <a:off x="11557" y="11557"/>
              <a:ext cx="833120" cy="833247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D7C5C1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4017624" y="7233344"/>
            <a:ext cx="2594550" cy="40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17"/>
              </a:lnSpc>
            </a:pPr>
            <a:r>
              <a:rPr lang="en-US" sz="2733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محدودیت</a:t>
            </a:r>
            <a:r>
              <a:rPr lang="en-US" sz="2733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733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ماشینی</a:t>
            </a:r>
            <a:endParaRPr lang="en-US" sz="2733" dirty="0">
              <a:solidFill>
                <a:srgbClr val="443728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607581" y="8101770"/>
            <a:ext cx="10547479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با وجود پیشرفت‌های زیاد در حوزه‌ی هوش مصنوعی، همچنین محدودیت‌هایی در قابلیت‌ها و درک ماشینی وجود دارد، که باید به آن‌ها دقت شود.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32" y="-8632"/>
            <a:ext cx="18305264" cy="10304264"/>
            <a:chOff x="0" y="0"/>
            <a:chExt cx="24407018" cy="13739018"/>
          </a:xfrm>
        </p:grpSpPr>
        <p:sp>
          <p:nvSpPr>
            <p:cNvPr id="5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gdLst/>
              <a:ahLst/>
              <a:cxn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656196" y="2033434"/>
            <a:ext cx="13010138" cy="17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6834"/>
              </a:lnSpc>
            </a:pPr>
            <a:r>
              <a:rPr lang="en-US" sz="546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راهکارهای مواجهه با چالش های هوش مصنوعی در اموزش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01930" y="4740950"/>
            <a:ext cx="3149977" cy="48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4101"/>
              </a:lnSpc>
            </a:pPr>
            <a:r>
              <a:rPr lang="en-US" sz="3279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آموزش</a:t>
            </a:r>
            <a:r>
              <a:rPr lang="en-US" sz="3279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279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معلمان</a:t>
            </a:r>
            <a:endParaRPr lang="en-US" sz="3279" dirty="0">
              <a:solidFill>
                <a:srgbClr val="443728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38931" y="5491639"/>
            <a:ext cx="3762554" cy="174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به منظور بهینه‌سازی استفاده از هوش مصنوعی در اموزش، آموزش معلمان راجع به اصول و روش‌های استفاده از هوش مصنوعی ضروری است.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69011" y="4740950"/>
            <a:ext cx="3149977" cy="48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4101"/>
              </a:lnSpc>
            </a:pPr>
            <a:r>
              <a:rPr lang="en-US" sz="3279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توسعه</a:t>
            </a:r>
            <a:r>
              <a:rPr lang="en-US" sz="3279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279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فناوری</a:t>
            </a:r>
            <a:endParaRPr lang="en-US" sz="3279" dirty="0">
              <a:solidFill>
                <a:srgbClr val="443728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1355" y="5491639"/>
            <a:ext cx="3762554" cy="174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برای مواجهه با چالش‌های هوش مصنوعی در اموزش، لازم است تا فناوری‌های مورد نیاز برای پیاده‌سازی هوش مصنوعی در اموزش توسعه یابند.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03780" y="4745348"/>
            <a:ext cx="3322320" cy="48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4101"/>
              </a:lnSpc>
            </a:pPr>
            <a:r>
              <a:rPr lang="en-US" sz="3279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تعامل</a:t>
            </a:r>
            <a:r>
              <a:rPr lang="en-US" sz="3279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279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انسان</a:t>
            </a:r>
            <a:r>
              <a:rPr lang="en-US" sz="3279" dirty="0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و </a:t>
            </a:r>
            <a:r>
              <a:rPr lang="en-US" sz="3279" dirty="0" err="1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ماشین</a:t>
            </a:r>
            <a:endParaRPr lang="en-US" sz="3279" dirty="0">
              <a:solidFill>
                <a:srgbClr val="443728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03780" y="5491639"/>
            <a:ext cx="3762554" cy="174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498"/>
              </a:lnSpc>
            </a:pPr>
            <a:r>
              <a:rPr lang="en-US" sz="2187">
                <a:solidFill>
                  <a:srgbClr val="4437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تعامل مؤثر بین انسان و ماشین جهت بهبود فرآیندهای آموزشی اساسی است. لازم است نگرش جامعی نسبت به تعامل با هوش مصنوعی پیدا کرد.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32" y="-8632"/>
            <a:ext cx="18305264" cy="10304264"/>
            <a:chOff x="0" y="0"/>
            <a:chExt cx="24407018" cy="13739018"/>
          </a:xfrm>
        </p:grpSpPr>
        <p:sp>
          <p:nvSpPr>
            <p:cNvPr id="5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gdLst/>
              <a:ahLst/>
              <a:cxn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622103" y="4153516"/>
            <a:ext cx="5043795" cy="1913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09"/>
              </a:lnSpc>
            </a:pPr>
            <a:r>
              <a:rPr lang="en-US" sz="12166">
                <a:solidFill>
                  <a:srgbClr val="443728"/>
                </a:solidFill>
                <a:latin typeface="Crimson Pro Bold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537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Nirmala UI Semilight</vt:lpstr>
      <vt:lpstr>Arial</vt:lpstr>
      <vt:lpstr>Calibri</vt:lpstr>
      <vt:lpstr>Crimson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هستی توکلی نام استاد :دکتر عصایی</dc:title>
  <cp:lastModifiedBy>Arioo beladi</cp:lastModifiedBy>
  <cp:revision>2</cp:revision>
  <dcterms:created xsi:type="dcterms:W3CDTF">2006-08-16T00:00:00Z</dcterms:created>
  <dcterms:modified xsi:type="dcterms:W3CDTF">2023-12-28T15:46:20Z</dcterms:modified>
  <dc:identifier>DAF4R5-xkiY</dc:identifier>
</cp:coreProperties>
</file>