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Aileron Ultra-Bold" charset="1" panose="00000A00000000000000"/>
      <p:regular r:id="rId23"/>
    </p:embeddedFont>
    <p:embeddedFont>
      <p:font typeface="Open Sans Bold" charset="1" panose="020B0806030504020204"/>
      <p:regular r:id="rId24"/>
    </p:embeddedFont>
    <p:embeddedFont>
      <p:font typeface="Open Sans" charset="1" panose="020B0606030504020204"/>
      <p:regular r:id="rId25"/>
    </p:embeddedFont>
    <p:embeddedFont>
      <p:font typeface="Aileron" charset="1" panose="00000500000000000000"/>
      <p:regular r:id="rId26"/>
    </p:embeddedFont>
    <p:embeddedFont>
      <p:font typeface="Poppins" charset="1" panose="00000500000000000000"/>
      <p:regular r:id="rId27"/>
    </p:embeddedFont>
    <p:embeddedFont>
      <p:font typeface="Aileron Bold" charset="1" panose="000008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888" r="0" b="-2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78061" y="4306672"/>
            <a:ext cx="4426562" cy="442656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8C947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850931" y="393694"/>
            <a:ext cx="4426562" cy="442656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8C947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99142" y="6519953"/>
            <a:ext cx="4426580" cy="4426562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6666" t="0" r="-16666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746627" y="3500777"/>
            <a:ext cx="12794746" cy="3590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4"/>
              </a:lnSpc>
            </a:pPr>
            <a:r>
              <a:rPr lang="en-US" b="true" sz="10061" spc="-301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INTRODUÇÃO AO LINUX E SISTEMAS OPERACIONAIS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FED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27787" y="3587684"/>
            <a:ext cx="1348873" cy="13488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C94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26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81265" y="933450"/>
            <a:ext cx="17606735" cy="189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Principais Distribuições Linux e suas Características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7458" y="5336608"/>
            <a:ext cx="3989530" cy="9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Facilidade de Uso do Ubuntu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7458" y="6444771"/>
            <a:ext cx="4169170" cy="318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79"/>
              </a:lnSpc>
            </a:pPr>
            <a:r>
              <a:rPr lang="en-US" sz="227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Ubuntu é ideal para iniciantes, oferecendo uma interface amigável e uma vasta documentação, além de suporte comunitário ativo, facilitando a transição para novos usuários do Linux.</a:t>
            </a:r>
          </a:p>
          <a:p>
            <a:pPr algn="just">
              <a:lnSpc>
                <a:spcPts val="31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936307" y="5417755"/>
            <a:ext cx="3989530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Estabilidade do Debian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95202" y="6285163"/>
            <a:ext cx="4148626" cy="356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3"/>
              </a:lnSpc>
            </a:pPr>
            <a:r>
              <a:rPr lang="en-US" sz="225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Debian é amplamente reconhecido por sua robustez e segurança, sendo a escolha preferida para servidores críticos, com um ciclo de lançamento que prioriza a estabilidade em vez de inovações rápidas.</a:t>
            </a:r>
          </a:p>
          <a:p>
            <a:pPr algn="just">
              <a:lnSpc>
                <a:spcPts val="316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917399" y="5336608"/>
            <a:ext cx="3989530" cy="9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Inovação Contínua do Fedora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58303" y="6204016"/>
            <a:ext cx="4148626" cy="356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3"/>
              </a:lnSpc>
            </a:pPr>
            <a:r>
              <a:rPr lang="en-US" sz="225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Fedora é conhecido por integrar as últimas tecnologias e atualizações, atraindo desenvolvedores e usuários que desejam experimentar novos recursos e pacotes de software em um ambiente de desenvolvimento dinâmico.</a:t>
            </a:r>
          </a:p>
          <a:p>
            <a:pPr algn="just">
              <a:lnSpc>
                <a:spcPts val="3163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8495079" y="3587684"/>
            <a:ext cx="1348873" cy="134887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C94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26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237728" y="3587684"/>
            <a:ext cx="1348873" cy="134887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C94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26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80002" y="5085502"/>
            <a:ext cx="4267789" cy="3719785"/>
          </a:xfrm>
          <a:custGeom>
            <a:avLst/>
            <a:gdLst/>
            <a:ahLst/>
            <a:cxnLst/>
            <a:rect r="r" b="b" t="t" l="l"/>
            <a:pathLst>
              <a:path h="3719785" w="4267789">
                <a:moveTo>
                  <a:pt x="0" y="0"/>
                </a:moveTo>
                <a:lnTo>
                  <a:pt x="4267789" y="0"/>
                </a:lnTo>
                <a:lnTo>
                  <a:pt x="4267789" y="3719785"/>
                </a:lnTo>
                <a:lnTo>
                  <a:pt x="0" y="37197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01906" y="575341"/>
            <a:ext cx="4459549" cy="3820001"/>
          </a:xfrm>
          <a:custGeom>
            <a:avLst/>
            <a:gdLst/>
            <a:ahLst/>
            <a:cxnLst/>
            <a:rect r="r" b="b" t="t" l="l"/>
            <a:pathLst>
              <a:path h="3820001" w="4459549">
                <a:moveTo>
                  <a:pt x="0" y="0"/>
                </a:moveTo>
                <a:lnTo>
                  <a:pt x="4459549" y="0"/>
                </a:lnTo>
                <a:lnTo>
                  <a:pt x="4459549" y="3820001"/>
                </a:lnTo>
                <a:lnTo>
                  <a:pt x="0" y="38200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5689" y="1254269"/>
            <a:ext cx="6951355" cy="256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Como Escolher a Distribuição Adequada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01906" y="5105400"/>
            <a:ext cx="4887807" cy="3952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53"/>
              </a:lnSpc>
            </a:pPr>
            <a:r>
              <a:rPr lang="en-US" sz="225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 importante avaliar as necessidades específicas do usuário, como o tipo de aplicação que será executada, a compatibilidade com hardware e a necessidade de suporte a longo prazo. Isso ajuda a garantir que a distribuição escolhida atenda às expectativas e requisitos do ambiente de uso.</a:t>
            </a:r>
          </a:p>
          <a:p>
            <a:pPr algn="just">
              <a:lnSpc>
                <a:spcPts val="315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805112" y="371926"/>
            <a:ext cx="4843101" cy="471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24"/>
              </a:lnSpc>
            </a:pPr>
            <a:r>
              <a:rPr lang="en-US" sz="223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Considerar o nível de experiência do usuário é crucial na escolha da distribuição Linux. Iniciantes podem se beneficiar de distribuições que oferecem interfaces gráficas intuitivas e suporte comunitário robusto, enquanto usuários avançados podem preferir distribuições que permitem personalização e controle total sobre o sistema.</a:t>
            </a:r>
          </a:p>
          <a:p>
            <a:pPr algn="just">
              <a:lnSpc>
                <a:spcPts val="3124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FED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16613" y="2069632"/>
            <a:ext cx="6303225" cy="6571459"/>
            <a:chOff x="0" y="0"/>
            <a:chExt cx="1660109" cy="17307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0109" cy="1730755"/>
            </a:xfrm>
            <a:custGeom>
              <a:avLst/>
              <a:gdLst/>
              <a:ahLst/>
              <a:cxnLst/>
              <a:rect r="r" b="b" t="t" l="l"/>
              <a:pathLst>
                <a:path h="1730755" w="1660109">
                  <a:moveTo>
                    <a:pt x="62641" y="0"/>
                  </a:moveTo>
                  <a:lnTo>
                    <a:pt x="1597468" y="0"/>
                  </a:lnTo>
                  <a:cubicBezTo>
                    <a:pt x="1614081" y="0"/>
                    <a:pt x="1630014" y="6600"/>
                    <a:pt x="1641762" y="18347"/>
                  </a:cubicBezTo>
                  <a:cubicBezTo>
                    <a:pt x="1653509" y="30094"/>
                    <a:pt x="1660109" y="46027"/>
                    <a:pt x="1660109" y="62641"/>
                  </a:cubicBezTo>
                  <a:lnTo>
                    <a:pt x="1660109" y="1668114"/>
                  </a:lnTo>
                  <a:cubicBezTo>
                    <a:pt x="1660109" y="1684727"/>
                    <a:pt x="1653509" y="1700660"/>
                    <a:pt x="1641762" y="1712408"/>
                  </a:cubicBezTo>
                  <a:cubicBezTo>
                    <a:pt x="1630014" y="1724155"/>
                    <a:pt x="1614081" y="1730755"/>
                    <a:pt x="1597468" y="1730755"/>
                  </a:cubicBezTo>
                  <a:lnTo>
                    <a:pt x="62641" y="1730755"/>
                  </a:lnTo>
                  <a:cubicBezTo>
                    <a:pt x="28045" y="1730755"/>
                    <a:pt x="0" y="1702709"/>
                    <a:pt x="0" y="1668114"/>
                  </a:cubicBezTo>
                  <a:lnTo>
                    <a:pt x="0" y="62641"/>
                  </a:lnTo>
                  <a:cubicBezTo>
                    <a:pt x="0" y="46027"/>
                    <a:pt x="6600" y="30094"/>
                    <a:pt x="18347" y="18347"/>
                  </a:cubicBezTo>
                  <a:cubicBezTo>
                    <a:pt x="30094" y="6600"/>
                    <a:pt x="46027" y="0"/>
                    <a:pt x="62641" y="0"/>
                  </a:cubicBezTo>
                  <a:close/>
                </a:path>
              </a:pathLst>
            </a:custGeom>
            <a:solidFill>
              <a:srgbClr val="E8C94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60109" cy="1768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756573" y="2450554"/>
            <a:ext cx="5823306" cy="117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4"/>
              </a:lnSpc>
            </a:pPr>
            <a:r>
              <a:rPr lang="en-US" sz="4176" spc="-104">
                <a:solidFill>
                  <a:srgbClr val="1B1B1B"/>
                </a:solidFill>
                <a:latin typeface="Aileron"/>
                <a:ea typeface="Aileron"/>
                <a:cs typeface="Aileron"/>
                <a:sym typeface="Aileron"/>
              </a:rPr>
              <a:t>Personalização e Controle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62598" y="4245733"/>
            <a:ext cx="5611255" cy="3996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76"/>
              </a:lnSpc>
            </a:pPr>
            <a:r>
              <a:rPr lang="en-US" sz="2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Distribuições como Debian e Arch Linux oferecem um alto nível de personalização, permitindo que usuários avançados configurem o sistema de acordo com suas necessidades específicas. Essa flexibilidade, no entanto, pode resultar em uma curva de aprendizado mais acentuada para iniciantes.</a:t>
            </a:r>
          </a:p>
          <a:p>
            <a:pPr algn="just">
              <a:lnSpc>
                <a:spcPts val="317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21752" y="528002"/>
            <a:ext cx="15496431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39"/>
              </a:lnSpc>
              <a:spcBef>
                <a:spcPct val="0"/>
              </a:spcBef>
            </a:pPr>
            <a:r>
              <a:rPr lang="en-US" b="true" sz="5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Vantagens e Desvantagens de Cada Distribuição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569373" y="2069632"/>
            <a:ext cx="6303225" cy="6571459"/>
            <a:chOff x="0" y="0"/>
            <a:chExt cx="1660109" cy="17307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60109" cy="1730755"/>
            </a:xfrm>
            <a:custGeom>
              <a:avLst/>
              <a:gdLst/>
              <a:ahLst/>
              <a:cxnLst/>
              <a:rect r="r" b="b" t="t" l="l"/>
              <a:pathLst>
                <a:path h="1730755" w="1660109">
                  <a:moveTo>
                    <a:pt x="62641" y="0"/>
                  </a:moveTo>
                  <a:lnTo>
                    <a:pt x="1597468" y="0"/>
                  </a:lnTo>
                  <a:cubicBezTo>
                    <a:pt x="1614081" y="0"/>
                    <a:pt x="1630014" y="6600"/>
                    <a:pt x="1641762" y="18347"/>
                  </a:cubicBezTo>
                  <a:cubicBezTo>
                    <a:pt x="1653509" y="30094"/>
                    <a:pt x="1660109" y="46027"/>
                    <a:pt x="1660109" y="62641"/>
                  </a:cubicBezTo>
                  <a:lnTo>
                    <a:pt x="1660109" y="1668114"/>
                  </a:lnTo>
                  <a:cubicBezTo>
                    <a:pt x="1660109" y="1684727"/>
                    <a:pt x="1653509" y="1700660"/>
                    <a:pt x="1641762" y="1712408"/>
                  </a:cubicBezTo>
                  <a:cubicBezTo>
                    <a:pt x="1630014" y="1724155"/>
                    <a:pt x="1614081" y="1730755"/>
                    <a:pt x="1597468" y="1730755"/>
                  </a:cubicBezTo>
                  <a:lnTo>
                    <a:pt x="62641" y="1730755"/>
                  </a:lnTo>
                  <a:cubicBezTo>
                    <a:pt x="28045" y="1730755"/>
                    <a:pt x="0" y="1702709"/>
                    <a:pt x="0" y="1668114"/>
                  </a:cubicBezTo>
                  <a:lnTo>
                    <a:pt x="0" y="62641"/>
                  </a:lnTo>
                  <a:cubicBezTo>
                    <a:pt x="0" y="46027"/>
                    <a:pt x="6600" y="30094"/>
                    <a:pt x="18347" y="18347"/>
                  </a:cubicBezTo>
                  <a:cubicBezTo>
                    <a:pt x="30094" y="6600"/>
                    <a:pt x="46027" y="0"/>
                    <a:pt x="62641" y="0"/>
                  </a:cubicBezTo>
                  <a:close/>
                </a:path>
              </a:pathLst>
            </a:custGeom>
            <a:solidFill>
              <a:srgbClr val="E8C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60109" cy="1768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692071" y="2848865"/>
            <a:ext cx="5823306" cy="59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4"/>
              </a:lnSpc>
            </a:pPr>
            <a:r>
              <a:rPr lang="en-US" sz="4176" spc="-104">
                <a:solidFill>
                  <a:srgbClr val="1B1B1B"/>
                </a:solidFill>
                <a:latin typeface="Aileron"/>
                <a:ea typeface="Aileron"/>
                <a:cs typeface="Aileron"/>
                <a:sym typeface="Aileron"/>
              </a:rPr>
              <a:t>Facilidade de Adoção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15359" y="4368759"/>
            <a:ext cx="5611255" cy="3595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76"/>
              </a:lnSpc>
            </a:pPr>
            <a:r>
              <a:rPr lang="en-US" sz="2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Distribuições como Ubuntu e Fedora são projetadas para serem intuitivas, facilitando a adoção por novos usuários. A interface gráfica amigável e a documentação abrangente ajudam a reduzir a curva de aprendizado, promovendo uma experiência positiva desde o início.</a:t>
            </a:r>
          </a:p>
          <a:p>
            <a:pPr algn="just">
              <a:lnSpc>
                <a:spcPts val="3176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10810" y="1314782"/>
            <a:ext cx="10377190" cy="8102480"/>
          </a:xfrm>
          <a:custGeom>
            <a:avLst/>
            <a:gdLst/>
            <a:ahLst/>
            <a:cxnLst/>
            <a:rect r="r" b="b" t="t" l="l"/>
            <a:pathLst>
              <a:path h="8102480" w="10377190">
                <a:moveTo>
                  <a:pt x="0" y="0"/>
                </a:moveTo>
                <a:lnTo>
                  <a:pt x="10377190" y="0"/>
                </a:lnTo>
                <a:lnTo>
                  <a:pt x="10377190" y="8102480"/>
                </a:lnTo>
                <a:lnTo>
                  <a:pt x="0" y="8102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157470"/>
            <a:ext cx="6163199" cy="142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6"/>
              </a:lnSpc>
            </a:pPr>
            <a:r>
              <a:rPr lang="en-US" sz="408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Navegação e Comandos Básicos no Linux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364168" y="1465772"/>
            <a:ext cx="5755935" cy="215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Introdução ao Terminal e sua Importância</a:t>
            </a:r>
          </a:p>
          <a:p>
            <a:pPr algn="l">
              <a:lnSpc>
                <a:spcPts val="4340"/>
              </a:lnSpc>
            </a:pPr>
          </a:p>
          <a:p>
            <a:pPr algn="l">
              <a:lnSpc>
                <a:spcPts val="4340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11364168" y="3122413"/>
            <a:ext cx="249558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263773" y="1924977"/>
            <a:ext cx="5895538" cy="5876144"/>
          </a:xfrm>
          <a:custGeom>
            <a:avLst/>
            <a:gdLst/>
            <a:ahLst/>
            <a:cxnLst/>
            <a:rect r="r" b="b" t="t" l="l"/>
            <a:pathLst>
              <a:path h="5876144" w="5895538">
                <a:moveTo>
                  <a:pt x="0" y="0"/>
                </a:moveTo>
                <a:lnTo>
                  <a:pt x="5895537" y="0"/>
                </a:lnTo>
                <a:lnTo>
                  <a:pt x="5895537" y="5876144"/>
                </a:lnTo>
                <a:lnTo>
                  <a:pt x="0" y="5876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091662" y="3493192"/>
            <a:ext cx="4807279" cy="115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Interação Direta com o Sistema</a:t>
            </a:r>
          </a:p>
          <a:p>
            <a:pPr algn="ctr">
              <a:lnSpc>
                <a:spcPts val="3080"/>
              </a:lnSpc>
            </a:pPr>
          </a:p>
          <a:p>
            <a:pPr algn="ctr">
              <a:lnSpc>
                <a:spcPts val="30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364168" y="4399335"/>
            <a:ext cx="5489484" cy="3887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terminal permite que os usuários executem comandos diretamente, proporcionando um controle mais granular sobre o sistema operacional, essencial para tarefas de administração, automação e desenvolvimento, além de ser uma ferramenta indispensável em ambientes de servidores onde a eficiência é crucial.</a:t>
            </a:r>
          </a:p>
          <a:p>
            <a:pPr algn="ctr"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1386" y="2523809"/>
            <a:ext cx="5190492" cy="7275433"/>
            <a:chOff x="0" y="0"/>
            <a:chExt cx="1367043" cy="19161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7043" cy="1916163"/>
            </a:xfrm>
            <a:custGeom>
              <a:avLst/>
              <a:gdLst/>
              <a:ahLst/>
              <a:cxnLst/>
              <a:rect r="r" b="b" t="t" l="l"/>
              <a:pathLst>
                <a:path h="1916163" w="1367043">
                  <a:moveTo>
                    <a:pt x="76069" y="0"/>
                  </a:moveTo>
                  <a:lnTo>
                    <a:pt x="1290974" y="0"/>
                  </a:lnTo>
                  <a:cubicBezTo>
                    <a:pt x="1332986" y="0"/>
                    <a:pt x="1367043" y="34057"/>
                    <a:pt x="1367043" y="76069"/>
                  </a:cubicBezTo>
                  <a:lnTo>
                    <a:pt x="1367043" y="1840094"/>
                  </a:lnTo>
                  <a:cubicBezTo>
                    <a:pt x="1367043" y="1882106"/>
                    <a:pt x="1332986" y="1916163"/>
                    <a:pt x="1290974" y="1916163"/>
                  </a:cubicBezTo>
                  <a:lnTo>
                    <a:pt x="76069" y="1916163"/>
                  </a:lnTo>
                  <a:cubicBezTo>
                    <a:pt x="34057" y="1916163"/>
                    <a:pt x="0" y="1882106"/>
                    <a:pt x="0" y="1840094"/>
                  </a:cubicBezTo>
                  <a:lnTo>
                    <a:pt x="0" y="76069"/>
                  </a:lnTo>
                  <a:cubicBezTo>
                    <a:pt x="0" y="34057"/>
                    <a:pt x="34057" y="0"/>
                    <a:pt x="76069" y="0"/>
                  </a:cubicBezTo>
                  <a:close/>
                </a:path>
              </a:pathLst>
            </a:custGeom>
            <a:solidFill>
              <a:srgbClr val="E8C94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67043" cy="1954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23632" y="2523809"/>
            <a:ext cx="5164132" cy="7275433"/>
            <a:chOff x="0" y="0"/>
            <a:chExt cx="1360101" cy="19161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0101" cy="1916163"/>
            </a:xfrm>
            <a:custGeom>
              <a:avLst/>
              <a:gdLst/>
              <a:ahLst/>
              <a:cxnLst/>
              <a:rect r="r" b="b" t="t" l="l"/>
              <a:pathLst>
                <a:path h="1916163" w="1360101">
                  <a:moveTo>
                    <a:pt x="76458" y="0"/>
                  </a:moveTo>
                  <a:lnTo>
                    <a:pt x="1283643" y="0"/>
                  </a:lnTo>
                  <a:cubicBezTo>
                    <a:pt x="1325869" y="0"/>
                    <a:pt x="1360101" y="34231"/>
                    <a:pt x="1360101" y="76458"/>
                  </a:cubicBezTo>
                  <a:lnTo>
                    <a:pt x="1360101" y="1839706"/>
                  </a:lnTo>
                  <a:cubicBezTo>
                    <a:pt x="1360101" y="1881932"/>
                    <a:pt x="1325869" y="1916163"/>
                    <a:pt x="1283643" y="1916163"/>
                  </a:cubicBezTo>
                  <a:lnTo>
                    <a:pt x="76458" y="1916163"/>
                  </a:lnTo>
                  <a:cubicBezTo>
                    <a:pt x="34231" y="1916163"/>
                    <a:pt x="0" y="1881932"/>
                    <a:pt x="0" y="1839706"/>
                  </a:cubicBezTo>
                  <a:lnTo>
                    <a:pt x="0" y="76458"/>
                  </a:lnTo>
                  <a:cubicBezTo>
                    <a:pt x="0" y="34231"/>
                    <a:pt x="34231" y="0"/>
                    <a:pt x="764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60101" cy="1954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344965" y="2523809"/>
            <a:ext cx="4914335" cy="7275433"/>
            <a:chOff x="0" y="0"/>
            <a:chExt cx="1294311" cy="19161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4311" cy="1916163"/>
            </a:xfrm>
            <a:custGeom>
              <a:avLst/>
              <a:gdLst/>
              <a:ahLst/>
              <a:cxnLst/>
              <a:rect r="r" b="b" t="t" l="l"/>
              <a:pathLst>
                <a:path h="1916163" w="1294311">
                  <a:moveTo>
                    <a:pt x="80344" y="0"/>
                  </a:moveTo>
                  <a:lnTo>
                    <a:pt x="1213967" y="0"/>
                  </a:lnTo>
                  <a:cubicBezTo>
                    <a:pt x="1235275" y="0"/>
                    <a:pt x="1255711" y="8465"/>
                    <a:pt x="1270778" y="23532"/>
                  </a:cubicBezTo>
                  <a:cubicBezTo>
                    <a:pt x="1285846" y="38600"/>
                    <a:pt x="1294311" y="59036"/>
                    <a:pt x="1294311" y="80344"/>
                  </a:cubicBezTo>
                  <a:lnTo>
                    <a:pt x="1294311" y="1835819"/>
                  </a:lnTo>
                  <a:cubicBezTo>
                    <a:pt x="1294311" y="1880192"/>
                    <a:pt x="1258339" y="1916163"/>
                    <a:pt x="1213967" y="1916163"/>
                  </a:cubicBezTo>
                  <a:lnTo>
                    <a:pt x="80344" y="1916163"/>
                  </a:lnTo>
                  <a:cubicBezTo>
                    <a:pt x="59036" y="1916163"/>
                    <a:pt x="38600" y="1907699"/>
                    <a:pt x="23532" y="1892631"/>
                  </a:cubicBezTo>
                  <a:cubicBezTo>
                    <a:pt x="8465" y="1877564"/>
                    <a:pt x="0" y="1857128"/>
                    <a:pt x="0" y="1835819"/>
                  </a:cubicBezTo>
                  <a:lnTo>
                    <a:pt x="0" y="80344"/>
                  </a:lnTo>
                  <a:cubicBezTo>
                    <a:pt x="0" y="35971"/>
                    <a:pt x="35971" y="0"/>
                    <a:pt x="80344" y="0"/>
                  </a:cubicBezTo>
                  <a:close/>
                </a:path>
              </a:pathLst>
            </a:custGeom>
            <a:solidFill>
              <a:srgbClr val="E8C94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94311" cy="1954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32972" y="2956199"/>
            <a:ext cx="4342936" cy="2393744"/>
          </a:xfrm>
          <a:custGeom>
            <a:avLst/>
            <a:gdLst/>
            <a:ahLst/>
            <a:cxnLst/>
            <a:rect r="r" b="b" t="t" l="l"/>
            <a:pathLst>
              <a:path h="2393744" w="4342936">
                <a:moveTo>
                  <a:pt x="0" y="0"/>
                </a:moveTo>
                <a:lnTo>
                  <a:pt x="4342936" y="0"/>
                </a:lnTo>
                <a:lnTo>
                  <a:pt x="4342936" y="2393744"/>
                </a:lnTo>
                <a:lnTo>
                  <a:pt x="0" y="2393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583090" y="3044986"/>
            <a:ext cx="4360104" cy="2453662"/>
          </a:xfrm>
          <a:custGeom>
            <a:avLst/>
            <a:gdLst/>
            <a:ahLst/>
            <a:cxnLst/>
            <a:rect r="r" b="b" t="t" l="l"/>
            <a:pathLst>
              <a:path h="2453662" w="4360104">
                <a:moveTo>
                  <a:pt x="0" y="0"/>
                </a:moveTo>
                <a:lnTo>
                  <a:pt x="4360103" y="0"/>
                </a:lnTo>
                <a:lnTo>
                  <a:pt x="4360103" y="2453661"/>
                </a:lnTo>
                <a:lnTo>
                  <a:pt x="0" y="24536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73390" y="2956199"/>
            <a:ext cx="4600062" cy="2631235"/>
          </a:xfrm>
          <a:custGeom>
            <a:avLst/>
            <a:gdLst/>
            <a:ahLst/>
            <a:cxnLst/>
            <a:rect r="r" b="b" t="t" l="l"/>
            <a:pathLst>
              <a:path h="2631235" w="4600062">
                <a:moveTo>
                  <a:pt x="0" y="0"/>
                </a:moveTo>
                <a:lnTo>
                  <a:pt x="4600062" y="0"/>
                </a:lnTo>
                <a:lnTo>
                  <a:pt x="4600062" y="2631235"/>
                </a:lnTo>
                <a:lnTo>
                  <a:pt x="0" y="26312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67196" y="642627"/>
            <a:ext cx="17277003" cy="695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Comandos Essenciais para Navegação e Manipulação de Arquivos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73390" y="6590786"/>
            <a:ext cx="4600062" cy="2501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29"/>
              </a:lnSpc>
            </a:pPr>
            <a:r>
              <a:rPr lang="en-US" sz="23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Compreender a diferença entre caminhos absolutos e relativos ao usar ‘cd’ é crucial para navegar eficientemente entre diretórios, evitando confusões na estrutura de arquivos.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12122" y="5752209"/>
            <a:ext cx="4261330" cy="780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8"/>
              </a:lnSpc>
            </a:pPr>
            <a:r>
              <a:rPr lang="en-US" sz="22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Caminho Absoluto vs. Relativo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75966" y="5857878"/>
            <a:ext cx="4261330" cy="780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8"/>
              </a:lnSpc>
            </a:pPr>
            <a:r>
              <a:rPr lang="en-US" sz="22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Listagem de Arquivos Detalhada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681863" y="5857878"/>
            <a:ext cx="4261330" cy="38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8"/>
              </a:lnSpc>
            </a:pPr>
            <a:r>
              <a:rPr lang="en-US" sz="22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Remoção Segura de Arquivos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2972" y="6756482"/>
            <a:ext cx="4600062" cy="2501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29"/>
              </a:lnSpc>
            </a:pPr>
            <a:r>
              <a:rPr lang="en-US" sz="23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comando ‘Is -l’ fornece uma visão detalhada dos arquivos, incluindo permissões, proprietário, tamanho e data de modificação, essencial para gerenciamento de arquivos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502101" y="6756482"/>
            <a:ext cx="4600062" cy="2501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29"/>
              </a:lnSpc>
            </a:pPr>
            <a:r>
              <a:rPr lang="en-US" sz="23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uso do comando 'rm deve ser feito com cautela, especialmente com a opção ’-r’, pois pode resultar na perda irreversível de dados se utilizado incorretamente.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8288" y="1327173"/>
            <a:ext cx="5755935" cy="215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Introdução ao Terminal e sua Importância</a:t>
            </a:r>
          </a:p>
          <a:p>
            <a:pPr algn="l">
              <a:lnSpc>
                <a:spcPts val="4340"/>
              </a:lnSpc>
            </a:pPr>
          </a:p>
          <a:p>
            <a:pPr algn="l">
              <a:lnSpc>
                <a:spcPts val="4340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1508288" y="2983815"/>
            <a:ext cx="249558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471873" y="1871129"/>
            <a:ext cx="5402367" cy="5367513"/>
          </a:xfrm>
          <a:custGeom>
            <a:avLst/>
            <a:gdLst/>
            <a:ahLst/>
            <a:cxnLst/>
            <a:rect r="r" b="b" t="t" l="l"/>
            <a:pathLst>
              <a:path h="5367513" w="5402367">
                <a:moveTo>
                  <a:pt x="0" y="0"/>
                </a:moveTo>
                <a:lnTo>
                  <a:pt x="5402367" y="0"/>
                </a:lnTo>
                <a:lnTo>
                  <a:pt x="5402367" y="5367513"/>
                </a:lnTo>
                <a:lnTo>
                  <a:pt x="0" y="5367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35781" y="3354594"/>
            <a:ext cx="4807279" cy="115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Interação Direta com o Sistema</a:t>
            </a:r>
          </a:p>
          <a:p>
            <a:pPr algn="ctr">
              <a:lnSpc>
                <a:spcPts val="3080"/>
              </a:lnSpc>
            </a:pPr>
          </a:p>
          <a:p>
            <a:pPr algn="ctr">
              <a:lnSpc>
                <a:spcPts val="30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08288" y="4260737"/>
            <a:ext cx="5489484" cy="3887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terminal permite que os usuários executem comandos diretamente, proporcionando um controle mais granular sobre o sistema operacional, essencial para tarefas de administração, automação e desenvolvimento, além de ser uma ferramenta indispensável em ambientes de servidores onde a eficiência é crucial.</a:t>
            </a:r>
          </a:p>
          <a:p>
            <a:pPr algn="ctr"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EFED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30421" y="1572150"/>
            <a:ext cx="582715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97006" y="3963035"/>
            <a:ext cx="1241272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Obrigada por participar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10810" y="1314782"/>
            <a:ext cx="10377190" cy="8102480"/>
          </a:xfrm>
          <a:custGeom>
            <a:avLst/>
            <a:gdLst/>
            <a:ahLst/>
            <a:cxnLst/>
            <a:rect r="r" b="b" t="t" l="l"/>
            <a:pathLst>
              <a:path h="8102480" w="10377190">
                <a:moveTo>
                  <a:pt x="0" y="0"/>
                </a:moveTo>
                <a:lnTo>
                  <a:pt x="10377190" y="0"/>
                </a:lnTo>
                <a:lnTo>
                  <a:pt x="10377190" y="8102480"/>
                </a:lnTo>
                <a:lnTo>
                  <a:pt x="0" y="8102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506" y="3435282"/>
            <a:ext cx="9144000" cy="2882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9"/>
              </a:lnSpc>
            </a:pPr>
            <a:r>
              <a:rPr lang="en-US" sz="6099" b="true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Conceitos Fundamentais de Sistemas Operacionais</a:t>
            </a:r>
          </a:p>
          <a:p>
            <a:pPr algn="l" marL="0" indent="0" lvl="0">
              <a:lnSpc>
                <a:spcPts val="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D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364168" y="3122413"/>
            <a:ext cx="249558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64953" y="2026476"/>
            <a:ext cx="9513434" cy="5368685"/>
          </a:xfrm>
          <a:custGeom>
            <a:avLst/>
            <a:gdLst/>
            <a:ahLst/>
            <a:cxnLst/>
            <a:rect r="r" b="b" t="t" l="l"/>
            <a:pathLst>
              <a:path h="5368685" w="9513434">
                <a:moveTo>
                  <a:pt x="0" y="0"/>
                </a:moveTo>
                <a:lnTo>
                  <a:pt x="9513434" y="0"/>
                </a:lnTo>
                <a:lnTo>
                  <a:pt x="9513434" y="5368685"/>
                </a:lnTo>
                <a:lnTo>
                  <a:pt x="0" y="5368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07" r="0" b="-211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364168" y="1465772"/>
            <a:ext cx="5755935" cy="1064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que é um Sistema Operacional?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91662" y="3493192"/>
            <a:ext cx="3667693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Função e Importância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64168" y="4399335"/>
            <a:ext cx="5489484" cy="3496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sistema operacional é fundamental para a operação de um computador, pois gerencia recursos de hardware e software, assegurando que as aplicações funcionem de maneira eficiente e segura, além de facilitar a interação do usuário com o sistema através de interfaces adequadas.</a:t>
            </a:r>
          </a:p>
          <a:p>
            <a:pPr algn="ctr"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D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78479" y="1884834"/>
            <a:ext cx="6303225" cy="7664846"/>
            <a:chOff x="0" y="0"/>
            <a:chExt cx="1660109" cy="2018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0109" cy="2018725"/>
            </a:xfrm>
            <a:custGeom>
              <a:avLst/>
              <a:gdLst/>
              <a:ahLst/>
              <a:cxnLst/>
              <a:rect r="r" b="b" t="t" l="l"/>
              <a:pathLst>
                <a:path h="2018725" w="1660109">
                  <a:moveTo>
                    <a:pt x="62641" y="0"/>
                  </a:moveTo>
                  <a:lnTo>
                    <a:pt x="1597468" y="0"/>
                  </a:lnTo>
                  <a:cubicBezTo>
                    <a:pt x="1614081" y="0"/>
                    <a:pt x="1630014" y="6600"/>
                    <a:pt x="1641762" y="18347"/>
                  </a:cubicBezTo>
                  <a:cubicBezTo>
                    <a:pt x="1653509" y="30094"/>
                    <a:pt x="1660109" y="46027"/>
                    <a:pt x="1660109" y="62641"/>
                  </a:cubicBezTo>
                  <a:lnTo>
                    <a:pt x="1660109" y="1956084"/>
                  </a:lnTo>
                  <a:cubicBezTo>
                    <a:pt x="1660109" y="1990680"/>
                    <a:pt x="1632064" y="2018725"/>
                    <a:pt x="1597468" y="2018725"/>
                  </a:cubicBezTo>
                  <a:lnTo>
                    <a:pt x="62641" y="2018725"/>
                  </a:lnTo>
                  <a:cubicBezTo>
                    <a:pt x="46027" y="2018725"/>
                    <a:pt x="30094" y="2012125"/>
                    <a:pt x="18347" y="2000378"/>
                  </a:cubicBezTo>
                  <a:cubicBezTo>
                    <a:pt x="6600" y="1988630"/>
                    <a:pt x="0" y="1972698"/>
                    <a:pt x="0" y="1956084"/>
                  </a:cubicBezTo>
                  <a:lnTo>
                    <a:pt x="0" y="62641"/>
                  </a:lnTo>
                  <a:cubicBezTo>
                    <a:pt x="0" y="46027"/>
                    <a:pt x="6600" y="30094"/>
                    <a:pt x="18347" y="18347"/>
                  </a:cubicBezTo>
                  <a:cubicBezTo>
                    <a:pt x="30094" y="6600"/>
                    <a:pt x="46027" y="0"/>
                    <a:pt x="62641" y="0"/>
                  </a:cubicBezTo>
                  <a:close/>
                </a:path>
              </a:pathLst>
            </a:custGeom>
            <a:solidFill>
              <a:srgbClr val="E8C94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60109" cy="2056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49901" y="2185236"/>
            <a:ext cx="5760382" cy="630144"/>
            <a:chOff x="0" y="0"/>
            <a:chExt cx="1517138" cy="1659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17138" cy="165964"/>
            </a:xfrm>
            <a:custGeom>
              <a:avLst/>
              <a:gdLst/>
              <a:ahLst/>
              <a:cxnLst/>
              <a:rect r="r" b="b" t="t" l="l"/>
              <a:pathLst>
                <a:path h="165964" w="1517138">
                  <a:moveTo>
                    <a:pt x="0" y="0"/>
                  </a:moveTo>
                  <a:lnTo>
                    <a:pt x="1517138" y="0"/>
                  </a:lnTo>
                  <a:lnTo>
                    <a:pt x="1517138" y="165964"/>
                  </a:lnTo>
                  <a:lnTo>
                    <a:pt x="0" y="16596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17138" cy="204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386977" y="2223336"/>
            <a:ext cx="5823306" cy="59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4"/>
              </a:lnSpc>
            </a:pPr>
            <a:r>
              <a:rPr lang="en-US" sz="4176" spc="-104">
                <a:solidFill>
                  <a:srgbClr val="1B1B1B"/>
                </a:solidFill>
                <a:latin typeface="Aileron"/>
                <a:ea typeface="Aileron"/>
                <a:cs typeface="Aileron"/>
                <a:sym typeface="Aileron"/>
              </a:rPr>
              <a:t>contras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93003" y="3368634"/>
            <a:ext cx="5611255" cy="5596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7211" indent="-228606" lvl="1">
              <a:lnSpc>
                <a:spcPts val="3176"/>
              </a:lnSpc>
              <a:buFont typeface="Arial"/>
              <a:buChar char="•"/>
            </a:pPr>
            <a:r>
              <a:rPr lang="en-US" sz="2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Limitação de personalização no Windows</a:t>
            </a:r>
          </a:p>
          <a:p>
            <a:pPr algn="just">
              <a:lnSpc>
                <a:spcPts val="3176"/>
              </a:lnSpc>
            </a:pPr>
          </a:p>
          <a:p>
            <a:pPr algn="just" marL="457211" indent="-228606" lvl="1">
              <a:lnSpc>
                <a:spcPts val="3176"/>
              </a:lnSpc>
              <a:buFont typeface="Arial"/>
              <a:buChar char="•"/>
            </a:pPr>
            <a:r>
              <a:rPr lang="en-US" sz="2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Restrições de hardware no MacOS</a:t>
            </a:r>
          </a:p>
          <a:p>
            <a:pPr algn="just">
              <a:lnSpc>
                <a:spcPts val="3176"/>
              </a:lnSpc>
            </a:pPr>
          </a:p>
          <a:p>
            <a:pPr algn="just" marL="457211" indent="-228606" lvl="1">
              <a:lnSpc>
                <a:spcPts val="3176"/>
              </a:lnSpc>
              <a:buFont typeface="Arial"/>
              <a:buChar char="•"/>
            </a:pPr>
            <a:r>
              <a:rPr lang="en-US" sz="2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Curva de aprendizado do Linux</a:t>
            </a:r>
          </a:p>
          <a:p>
            <a:pPr algn="just">
              <a:lnSpc>
                <a:spcPts val="3176"/>
              </a:lnSpc>
            </a:pPr>
          </a:p>
          <a:p>
            <a:pPr algn="just" marL="457211" indent="-228606" lvl="1">
              <a:lnSpc>
                <a:spcPts val="3176"/>
              </a:lnSpc>
              <a:buFont typeface="Arial"/>
              <a:buChar char="•"/>
            </a:pPr>
            <a:r>
              <a:rPr lang="en-US" sz="2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Custo de licenciamento do Windows</a:t>
            </a:r>
          </a:p>
          <a:p>
            <a:pPr algn="just">
              <a:lnSpc>
                <a:spcPts val="3176"/>
              </a:lnSpc>
            </a:pPr>
          </a:p>
          <a:p>
            <a:pPr algn="just" marL="457211" indent="-228606" lvl="1">
              <a:lnSpc>
                <a:spcPts val="3176"/>
              </a:lnSpc>
              <a:buFont typeface="Arial"/>
              <a:buChar char="•"/>
            </a:pPr>
            <a:r>
              <a:rPr lang="en-US" sz="2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Menor suporte a jogos no Linux</a:t>
            </a:r>
          </a:p>
          <a:p>
            <a:pPr algn="just">
              <a:lnSpc>
                <a:spcPts val="3176"/>
              </a:lnSpc>
            </a:pPr>
          </a:p>
          <a:p>
            <a:pPr algn="just" marL="457211" indent="-228606" lvl="1">
              <a:lnSpc>
                <a:spcPts val="3176"/>
              </a:lnSpc>
              <a:buFont typeface="Arial"/>
              <a:buChar char="•"/>
            </a:pPr>
            <a:r>
              <a:rPr lang="en-US" sz="21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Dependência de dispositivos Apple no MacOS</a:t>
            </a:r>
          </a:p>
          <a:p>
            <a:pPr algn="just">
              <a:lnSpc>
                <a:spcPts val="317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433631" y="528002"/>
            <a:ext cx="15672674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39"/>
              </a:lnSpc>
              <a:spcBef>
                <a:spcPct val="0"/>
              </a:spcBef>
            </a:pPr>
            <a:r>
              <a:rPr lang="en-US" b="true" sz="5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Diferenças entre Sistemas Operacionais Comuns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792354" y="1884834"/>
            <a:ext cx="6303225" cy="7664846"/>
            <a:chOff x="0" y="0"/>
            <a:chExt cx="1660109" cy="20187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60109" cy="2018725"/>
            </a:xfrm>
            <a:custGeom>
              <a:avLst/>
              <a:gdLst/>
              <a:ahLst/>
              <a:cxnLst/>
              <a:rect r="r" b="b" t="t" l="l"/>
              <a:pathLst>
                <a:path h="2018725" w="1660109">
                  <a:moveTo>
                    <a:pt x="62641" y="0"/>
                  </a:moveTo>
                  <a:lnTo>
                    <a:pt x="1597468" y="0"/>
                  </a:lnTo>
                  <a:cubicBezTo>
                    <a:pt x="1614081" y="0"/>
                    <a:pt x="1630014" y="6600"/>
                    <a:pt x="1641762" y="18347"/>
                  </a:cubicBezTo>
                  <a:cubicBezTo>
                    <a:pt x="1653509" y="30094"/>
                    <a:pt x="1660109" y="46027"/>
                    <a:pt x="1660109" y="62641"/>
                  </a:cubicBezTo>
                  <a:lnTo>
                    <a:pt x="1660109" y="1956084"/>
                  </a:lnTo>
                  <a:cubicBezTo>
                    <a:pt x="1660109" y="1990680"/>
                    <a:pt x="1632064" y="2018725"/>
                    <a:pt x="1597468" y="2018725"/>
                  </a:cubicBezTo>
                  <a:lnTo>
                    <a:pt x="62641" y="2018725"/>
                  </a:lnTo>
                  <a:cubicBezTo>
                    <a:pt x="46027" y="2018725"/>
                    <a:pt x="30094" y="2012125"/>
                    <a:pt x="18347" y="2000378"/>
                  </a:cubicBezTo>
                  <a:cubicBezTo>
                    <a:pt x="6600" y="1988630"/>
                    <a:pt x="0" y="1972698"/>
                    <a:pt x="0" y="1956084"/>
                  </a:cubicBezTo>
                  <a:lnTo>
                    <a:pt x="0" y="62641"/>
                  </a:lnTo>
                  <a:cubicBezTo>
                    <a:pt x="0" y="46027"/>
                    <a:pt x="6600" y="30094"/>
                    <a:pt x="18347" y="18347"/>
                  </a:cubicBezTo>
                  <a:cubicBezTo>
                    <a:pt x="30094" y="6600"/>
                    <a:pt x="46027" y="0"/>
                    <a:pt x="6264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60109" cy="2056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063775" y="2185236"/>
            <a:ext cx="5760382" cy="630144"/>
            <a:chOff x="0" y="0"/>
            <a:chExt cx="1517138" cy="1659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17138" cy="165964"/>
            </a:xfrm>
            <a:custGeom>
              <a:avLst/>
              <a:gdLst/>
              <a:ahLst/>
              <a:cxnLst/>
              <a:rect r="r" b="b" t="t" l="l"/>
              <a:pathLst>
                <a:path h="165964" w="1517138">
                  <a:moveTo>
                    <a:pt x="0" y="0"/>
                  </a:moveTo>
                  <a:lnTo>
                    <a:pt x="1517138" y="0"/>
                  </a:lnTo>
                  <a:lnTo>
                    <a:pt x="1517138" y="165964"/>
                  </a:lnTo>
                  <a:lnTo>
                    <a:pt x="0" y="165964"/>
                  </a:lnTo>
                  <a:close/>
                </a:path>
              </a:pathLst>
            </a:custGeom>
            <a:solidFill>
              <a:srgbClr val="E8C94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17138" cy="204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000852" y="2223336"/>
            <a:ext cx="5823306" cy="59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4"/>
              </a:lnSpc>
            </a:pPr>
            <a:r>
              <a:rPr lang="en-US" sz="4176" spc="-104">
                <a:solidFill>
                  <a:srgbClr val="1B1B1B"/>
                </a:solidFill>
                <a:latin typeface="Aileron"/>
                <a:ea typeface="Aileron"/>
                <a:cs typeface="Aileron"/>
                <a:sym typeface="Aileron"/>
              </a:rPr>
              <a:t>pros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12903" y="3289840"/>
            <a:ext cx="5611255" cy="5030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8801" indent="-239400" lvl="1">
              <a:lnSpc>
                <a:spcPts val="3326"/>
              </a:lnSpc>
              <a:buFont typeface="Arial"/>
              <a:buChar char="•"/>
            </a:pPr>
            <a:r>
              <a:rPr lang="en-US" sz="22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Alta personalização no Linux</a:t>
            </a:r>
          </a:p>
          <a:p>
            <a:pPr algn="just">
              <a:lnSpc>
                <a:spcPts val="3326"/>
              </a:lnSpc>
            </a:pPr>
          </a:p>
          <a:p>
            <a:pPr algn="just" marL="478801" indent="-239400" lvl="1">
              <a:lnSpc>
                <a:spcPts val="3326"/>
              </a:lnSpc>
              <a:buFont typeface="Arial"/>
              <a:buChar char="•"/>
            </a:pPr>
            <a:r>
              <a:rPr lang="en-US" sz="22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Interface intuitiva no Windows</a:t>
            </a:r>
          </a:p>
          <a:p>
            <a:pPr algn="just">
              <a:lnSpc>
                <a:spcPts val="3326"/>
              </a:lnSpc>
            </a:pPr>
          </a:p>
          <a:p>
            <a:pPr algn="just" marL="478801" indent="-239400" lvl="1">
              <a:lnSpc>
                <a:spcPts val="3326"/>
              </a:lnSpc>
              <a:buFont typeface="Arial"/>
              <a:buChar char="•"/>
            </a:pPr>
            <a:r>
              <a:rPr lang="en-US" sz="22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Desempenho otimizado no MacOS</a:t>
            </a:r>
          </a:p>
          <a:p>
            <a:pPr algn="just">
              <a:lnSpc>
                <a:spcPts val="3326"/>
              </a:lnSpc>
            </a:pPr>
          </a:p>
          <a:p>
            <a:pPr algn="just" marL="478801" indent="-239400" lvl="1">
              <a:lnSpc>
                <a:spcPts val="3326"/>
              </a:lnSpc>
              <a:buFont typeface="Arial"/>
              <a:buChar char="•"/>
            </a:pPr>
            <a:r>
              <a:rPr lang="en-US" sz="22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Ampla compatibilidade de software</a:t>
            </a:r>
          </a:p>
          <a:p>
            <a:pPr algn="just">
              <a:lnSpc>
                <a:spcPts val="3326"/>
              </a:lnSpc>
            </a:pPr>
          </a:p>
          <a:p>
            <a:pPr algn="just" marL="478801" indent="-239400" lvl="1">
              <a:lnSpc>
                <a:spcPts val="3326"/>
              </a:lnSpc>
              <a:buFont typeface="Arial"/>
              <a:buChar char="•"/>
            </a:pPr>
            <a:r>
              <a:rPr lang="en-US" sz="22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Comunidade ativa de suporte</a:t>
            </a:r>
          </a:p>
          <a:p>
            <a:pPr algn="just">
              <a:lnSpc>
                <a:spcPts val="3326"/>
              </a:lnSpc>
            </a:pPr>
          </a:p>
          <a:p>
            <a:pPr algn="just" marL="478801" indent="-239400" lvl="1">
              <a:lnSpc>
                <a:spcPts val="3326"/>
              </a:lnSpc>
              <a:buFont typeface="Arial"/>
              <a:buChar char="•"/>
            </a:pPr>
            <a:r>
              <a:rPr lang="en-US" sz="221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Estética atraente do MacOS</a:t>
            </a:r>
          </a:p>
          <a:p>
            <a:pPr algn="just">
              <a:lnSpc>
                <a:spcPts val="332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D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28923" y="5088185"/>
            <a:ext cx="1872057" cy="4119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653813" y="6634720"/>
            <a:ext cx="2847255" cy="5715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664026" y="3534780"/>
            <a:ext cx="3090535" cy="5715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4925958" y="4936703"/>
            <a:ext cx="302965" cy="30296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C94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2300" y="4357135"/>
            <a:ext cx="2995333" cy="2466357"/>
            <a:chOff x="0" y="0"/>
            <a:chExt cx="3993777" cy="32884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399377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b="true" sz="2400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1992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79566"/>
              <a:ext cx="3993777" cy="2708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O Linux é liberado sob a Licença Pública Geral GNU (GPL), permitindo uso, modificação e redistribuição do código.</a:t>
              </a:r>
            </a:p>
            <a:p>
              <a:pPr algn="just">
                <a:lnSpc>
                  <a:spcPts val="27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74523" y="7400971"/>
            <a:ext cx="3393110" cy="2452070"/>
            <a:chOff x="0" y="0"/>
            <a:chExt cx="4524147" cy="326942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452414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b="true" sz="2400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1991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60516"/>
              <a:ext cx="4524147" cy="2708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Linus Torvalds lança a primeira versão do Linux, promovendo uma alternativa gratuita aos sistemas operacionais proprietários.</a:t>
              </a:r>
            </a:p>
            <a:p>
              <a:pPr algn="just">
                <a:lnSpc>
                  <a:spcPts val="27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729562" y="6508478"/>
            <a:ext cx="3093426" cy="2813685"/>
            <a:chOff x="0" y="0"/>
            <a:chExt cx="4124568" cy="375158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4124568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b="true" sz="2400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1996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585470"/>
              <a:ext cx="4124568" cy="3166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 comunidade de desenvolvedores cresce, resultando em diversas distribuições adaptadas a diferentes necessidades e preferências.</a:t>
              </a:r>
            </a:p>
            <a:p>
              <a:pPr algn="just">
                <a:lnSpc>
                  <a:spcPts val="27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646683" y="6508478"/>
            <a:ext cx="3252388" cy="2470785"/>
            <a:chOff x="0" y="0"/>
            <a:chExt cx="4336517" cy="329438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47625"/>
              <a:ext cx="4336517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b="true" sz="2400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2000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585470"/>
              <a:ext cx="4336517" cy="2708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O movimento open source ganha força, destacando a importância da colaboração e transparência no desenvolvimento de software.</a:t>
              </a:r>
            </a:p>
            <a:p>
              <a:pPr algn="just">
                <a:lnSpc>
                  <a:spcPts val="27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993467" y="4936703"/>
            <a:ext cx="2457578" cy="3137870"/>
            <a:chOff x="0" y="0"/>
            <a:chExt cx="3276771" cy="4183826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327677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b="true" sz="2400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2010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560516"/>
              <a:ext cx="3276771" cy="3623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O Linux se torna uma escolha popular para servidores, demonstrando sua robustez e flexibilidade em ambientes corporativos.</a:t>
              </a:r>
            </a:p>
            <a:p>
              <a:pPr algn="just">
                <a:lnSpc>
                  <a:spcPts val="27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801722" y="1542852"/>
            <a:ext cx="2457578" cy="3109295"/>
            <a:chOff x="0" y="0"/>
            <a:chExt cx="3276771" cy="4145726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47625"/>
              <a:ext cx="327677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b="true" sz="2400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2020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522416"/>
              <a:ext cx="3276771" cy="3623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 filosofia open source é reconhecida como um modelo que promove inovação e autonomia frente a empresas monopolistas.</a:t>
              </a:r>
            </a:p>
            <a:p>
              <a:pPr algn="just">
                <a:lnSpc>
                  <a:spcPts val="270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925958" y="8086923"/>
            <a:ext cx="302965" cy="30296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C947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100980" y="4940821"/>
            <a:ext cx="302965" cy="302965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C947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1145207" y="4940821"/>
            <a:ext cx="302965" cy="302965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C947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35" id="35"/>
          <p:cNvSpPr/>
          <p:nvPr/>
        </p:nvSpPr>
        <p:spPr>
          <a:xfrm>
            <a:off x="7403944" y="5092304"/>
            <a:ext cx="3741263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6" id="36"/>
          <p:cNvGrpSpPr/>
          <p:nvPr/>
        </p:nvGrpSpPr>
        <p:grpSpPr>
          <a:xfrm rot="0">
            <a:off x="13065290" y="4936703"/>
            <a:ext cx="302965" cy="302965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C947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39" id="39"/>
          <p:cNvSpPr/>
          <p:nvPr/>
        </p:nvSpPr>
        <p:spPr>
          <a:xfrm flipV="true">
            <a:off x="11448172" y="5088185"/>
            <a:ext cx="1617117" cy="4119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0" id="40"/>
          <p:cNvGrpSpPr/>
          <p:nvPr/>
        </p:nvGrpSpPr>
        <p:grpSpPr>
          <a:xfrm rot="0">
            <a:off x="13057811" y="1715123"/>
            <a:ext cx="302965" cy="302965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C947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43" id="43"/>
          <p:cNvSpPr/>
          <p:nvPr/>
        </p:nvSpPr>
        <p:spPr>
          <a:xfrm>
            <a:off x="4100983" y="8214593"/>
            <a:ext cx="824975" cy="47625"/>
          </a:xfrm>
          <a:prstGeom prst="line">
            <a:avLst/>
          </a:prstGeom>
          <a:ln cap="flat" w="47625">
            <a:solidFill>
              <a:srgbClr val="E8C947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4" id="44"/>
          <p:cNvSpPr/>
          <p:nvPr/>
        </p:nvSpPr>
        <p:spPr>
          <a:xfrm>
            <a:off x="4100983" y="5064373"/>
            <a:ext cx="824975" cy="47625"/>
          </a:xfrm>
          <a:prstGeom prst="line">
            <a:avLst/>
          </a:prstGeom>
          <a:ln cap="flat" w="47625">
            <a:solidFill>
              <a:srgbClr val="E8C947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5" id="45"/>
          <p:cNvSpPr/>
          <p:nvPr/>
        </p:nvSpPr>
        <p:spPr>
          <a:xfrm flipH="true">
            <a:off x="7252462" y="5243786"/>
            <a:ext cx="0" cy="693055"/>
          </a:xfrm>
          <a:prstGeom prst="line">
            <a:avLst/>
          </a:prstGeom>
          <a:ln cap="flat" w="47625">
            <a:solidFill>
              <a:srgbClr val="E8C947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6" id="46"/>
          <p:cNvSpPr/>
          <p:nvPr/>
        </p:nvSpPr>
        <p:spPr>
          <a:xfrm flipH="true">
            <a:off x="11296690" y="5243786"/>
            <a:ext cx="0" cy="693055"/>
          </a:xfrm>
          <a:prstGeom prst="line">
            <a:avLst/>
          </a:prstGeom>
          <a:ln cap="flat" w="47625">
            <a:solidFill>
              <a:srgbClr val="E8C947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7" id="47"/>
          <p:cNvSpPr/>
          <p:nvPr/>
        </p:nvSpPr>
        <p:spPr>
          <a:xfrm>
            <a:off x="13368248" y="5061991"/>
            <a:ext cx="824988" cy="47625"/>
          </a:xfrm>
          <a:prstGeom prst="line">
            <a:avLst/>
          </a:prstGeom>
          <a:ln cap="flat" w="47625">
            <a:solidFill>
              <a:srgbClr val="E8C947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>
            <a:off x="13360776" y="1842793"/>
            <a:ext cx="832591" cy="47625"/>
          </a:xfrm>
          <a:prstGeom prst="line">
            <a:avLst/>
          </a:prstGeom>
          <a:ln cap="flat" w="47625">
            <a:solidFill>
              <a:srgbClr val="E8C947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TextBox 49" id="49"/>
          <p:cNvSpPr txBox="true"/>
          <p:nvPr/>
        </p:nvSpPr>
        <p:spPr>
          <a:xfrm rot="0">
            <a:off x="1035420" y="1019175"/>
            <a:ext cx="741441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 spc="107">
                <a:solidFill>
                  <a:srgbClr val="19191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HISTÓRIA DO LINUX E A FILOSOFIA OPEN SOURCE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10810" y="1314782"/>
            <a:ext cx="10377190" cy="8102480"/>
          </a:xfrm>
          <a:custGeom>
            <a:avLst/>
            <a:gdLst/>
            <a:ahLst/>
            <a:cxnLst/>
            <a:rect r="r" b="b" t="t" l="l"/>
            <a:pathLst>
              <a:path h="8102480" w="10377190">
                <a:moveTo>
                  <a:pt x="0" y="0"/>
                </a:moveTo>
                <a:lnTo>
                  <a:pt x="10377190" y="0"/>
                </a:lnTo>
                <a:lnTo>
                  <a:pt x="10377190" y="8102480"/>
                </a:lnTo>
                <a:lnTo>
                  <a:pt x="0" y="8102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157470"/>
            <a:ext cx="6163199" cy="142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6"/>
              </a:lnSpc>
            </a:pPr>
            <a:r>
              <a:rPr lang="en-US" sz="408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Estrutura e Distribuições do Linux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D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1272" y="2408320"/>
            <a:ext cx="3989530" cy="3223541"/>
          </a:xfrm>
          <a:custGeom>
            <a:avLst/>
            <a:gdLst/>
            <a:ahLst/>
            <a:cxnLst/>
            <a:rect r="r" b="b" t="t" l="l"/>
            <a:pathLst>
              <a:path h="3223541" w="3989530">
                <a:moveTo>
                  <a:pt x="0" y="0"/>
                </a:moveTo>
                <a:lnTo>
                  <a:pt x="3989531" y="0"/>
                </a:lnTo>
                <a:lnTo>
                  <a:pt x="3989531" y="3223540"/>
                </a:lnTo>
                <a:lnTo>
                  <a:pt x="0" y="3223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27713" y="2408320"/>
            <a:ext cx="3877372" cy="3223541"/>
          </a:xfrm>
          <a:custGeom>
            <a:avLst/>
            <a:gdLst/>
            <a:ahLst/>
            <a:cxnLst/>
            <a:rect r="r" b="b" t="t" l="l"/>
            <a:pathLst>
              <a:path h="3223541" w="3877372">
                <a:moveTo>
                  <a:pt x="0" y="0"/>
                </a:moveTo>
                <a:lnTo>
                  <a:pt x="3877372" y="0"/>
                </a:lnTo>
                <a:lnTo>
                  <a:pt x="3877372" y="3223540"/>
                </a:lnTo>
                <a:lnTo>
                  <a:pt x="0" y="32235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20687" y="2408320"/>
            <a:ext cx="3908738" cy="3223541"/>
          </a:xfrm>
          <a:custGeom>
            <a:avLst/>
            <a:gdLst/>
            <a:ahLst/>
            <a:cxnLst/>
            <a:rect r="r" b="b" t="t" l="l"/>
            <a:pathLst>
              <a:path h="3223541" w="3908738">
                <a:moveTo>
                  <a:pt x="0" y="0"/>
                </a:moveTo>
                <a:lnTo>
                  <a:pt x="3908737" y="0"/>
                </a:lnTo>
                <a:lnTo>
                  <a:pt x="3908737" y="3223540"/>
                </a:lnTo>
                <a:lnTo>
                  <a:pt x="0" y="32235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94210" y="933450"/>
            <a:ext cx="10580846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Importância do Software Livre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1272" y="5715704"/>
            <a:ext cx="3989530" cy="9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Liberdade e Autonomia do Usuário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0167" y="6724106"/>
            <a:ext cx="3671740" cy="280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Software Livre garante que os usuários possam utilizar, modificar e compartilhar software sem restrições, promovendo um ambiente de aprendizado e inovação contínua.</a:t>
            </a: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556659" y="5715704"/>
            <a:ext cx="3989530" cy="9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Colaboração e Inovação Coletiva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74449" y="6724106"/>
            <a:ext cx="3671740" cy="280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natureza aberta do Software Livre permite que desenvolvedores de todo o mundo colaborem, resultando em soluções mais robustas e adaptáveis a diferentes necessidades e contextos.</a:t>
            </a: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780290" y="5715704"/>
            <a:ext cx="3989530" cy="9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Redução de Custos e Dependência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57684" y="6724106"/>
            <a:ext cx="3671740" cy="315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utilização de Software Livre diminui os custos com licenças e reduz a dependência de fornecedores, permitindo que organizações mantenham maior controle sobre suas operações e infraestrutura de TI.</a:t>
            </a:r>
          </a:p>
          <a:p>
            <a:pPr algn="just">
              <a:lnSpc>
                <a:spcPts val="27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ED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44000" y="5239446"/>
            <a:ext cx="5928288" cy="1694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60"/>
              </a:lnSpc>
            </a:pPr>
            <a:r>
              <a:rPr lang="en-US" sz="49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Kernel, Shell e Filesystem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00" y="2008773"/>
            <a:ext cx="6639865" cy="3498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funcionamento eficiente do Linux depende da interação harmoniosa entre o Kernel, que gerencia os recursos do sistema, o Shell, que fornece a interface de comando, e o Filesystem, que organiza e acessa os dados, permitindo uma experiência de usuário fluida e poderosa.</a:t>
            </a:r>
          </a:p>
          <a:p>
            <a:pPr algn="just">
              <a:lnSpc>
                <a:spcPts val="35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167520" y="1405737"/>
            <a:ext cx="8290008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Interdependência dos Componentes</a:t>
            </a:r>
          </a:p>
        </p:txBody>
      </p:sp>
      <p:sp>
        <p:nvSpPr>
          <p:cNvPr name="AutoShape 5" id="5"/>
          <p:cNvSpPr/>
          <p:nvPr/>
        </p:nvSpPr>
        <p:spPr>
          <a:xfrm>
            <a:off x="8862024" y="7323549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DAGWTJegbyI</dc:identifier>
  <dcterms:modified xsi:type="dcterms:W3CDTF">2011-08-01T06:04:30Z</dcterms:modified>
  <cp:revision>1</cp:revision>
  <dc:title>Introdução ao Linux e Sistemas Operacionais</dc:title>
</cp:coreProperties>
</file>