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321" r:id="rId2"/>
    <p:sldId id="322" r:id="rId3"/>
    <p:sldId id="349" r:id="rId4"/>
    <p:sldId id="356" r:id="rId5"/>
    <p:sldId id="357" r:id="rId6"/>
    <p:sldId id="351" r:id="rId7"/>
    <p:sldId id="350" r:id="rId8"/>
    <p:sldId id="353" r:id="rId9"/>
    <p:sldId id="355" r:id="rId10"/>
    <p:sldId id="360" r:id="rId11"/>
    <p:sldId id="376" r:id="rId12"/>
    <p:sldId id="362" r:id="rId13"/>
    <p:sldId id="365" r:id="rId14"/>
    <p:sldId id="368" r:id="rId15"/>
    <p:sldId id="379" r:id="rId16"/>
    <p:sldId id="373" r:id="rId17"/>
    <p:sldId id="380" r:id="rId18"/>
    <p:sldId id="359" r:id="rId19"/>
    <p:sldId id="370" r:id="rId20"/>
    <p:sldId id="371" r:id="rId21"/>
    <p:sldId id="377" r:id="rId22"/>
    <p:sldId id="378"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432FF"/>
    <a:srgbClr val="FF3B0D"/>
    <a:srgbClr val="FF9C85"/>
    <a:srgbClr val="FF6A47"/>
    <a:srgbClr val="FFD0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99" autoAdjust="0"/>
  </p:normalViewPr>
  <p:slideViewPr>
    <p:cSldViewPr snapToGrid="0" showGuides="1">
      <p:cViewPr varScale="1">
        <p:scale>
          <a:sx n="95" d="100"/>
          <a:sy n="95" d="100"/>
        </p:scale>
        <p:origin x="163" y="72"/>
      </p:cViewPr>
      <p:guideLst>
        <p:guide orient="horz" pos="2092"/>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245E2-40FA-498E-89C4-CCEF89BD2FB9}" type="datetimeFigureOut">
              <a:rPr lang="en-US" smtClean="0"/>
              <a:pPr/>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2083C-E8A5-4281-860B-AE74191DFE85}" type="slidenum">
              <a:rPr lang="en-US" smtClean="0"/>
              <a:pPr/>
              <a:t>‹#›</a:t>
            </a:fld>
            <a:endParaRPr lang="en-US"/>
          </a:p>
        </p:txBody>
      </p:sp>
    </p:spTree>
    <p:extLst>
      <p:ext uri="{BB962C8B-B14F-4D97-AF65-F5344CB8AC3E}">
        <p14:creationId xmlns:p14="http://schemas.microsoft.com/office/powerpoint/2010/main" val="35966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49388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16686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50929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32443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1088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21117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76445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78168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86575" y="6425853"/>
            <a:ext cx="605425" cy="432148"/>
          </a:xfrm>
          <a:solidFill>
            <a:schemeClr val="accent4">
              <a:lumMod val="75000"/>
            </a:schemeClr>
          </a:solidFill>
          <a:ln>
            <a:solidFill>
              <a:schemeClr val="accent2">
                <a:lumMod val="75000"/>
              </a:schemeClr>
            </a:solidFill>
          </a:ln>
        </p:spPr>
        <p:txBody>
          <a:bodyPr/>
          <a:lstStyle>
            <a:lvl1pPr algn="ctr">
              <a:defRPr sz="2400">
                <a:solidFill>
                  <a:schemeClr val="bg1"/>
                </a:solidFill>
              </a:defRPr>
            </a:lvl1pPr>
          </a:lstStyle>
          <a:p>
            <a:fld id="{E6166A39-9D77-4296-9310-549343C3A784}" type="slidenum">
              <a:rPr lang="en-US" smtClean="0"/>
              <a:pPr/>
              <a:t>‹#›</a:t>
            </a:fld>
            <a:endParaRPr lang="en-US" dirty="0"/>
          </a:p>
        </p:txBody>
      </p:sp>
      <p:sp>
        <p:nvSpPr>
          <p:cNvPr id="5" name="Rectangle 4"/>
          <p:cNvSpPr/>
          <p:nvPr userDrawn="1"/>
        </p:nvSpPr>
        <p:spPr>
          <a:xfrm>
            <a:off x="5219" y="1064713"/>
            <a:ext cx="1540701" cy="175365"/>
          </a:xfrm>
          <a:prstGeom prst="rect">
            <a:avLst/>
          </a:prstGeom>
          <a:solidFill>
            <a:srgbClr val="FF9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683708" y="1064713"/>
            <a:ext cx="10513512" cy="175365"/>
          </a:xfrm>
          <a:prstGeom prst="rect">
            <a:avLst/>
          </a:prstGeom>
          <a:solidFill>
            <a:srgbClr val="FF3B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968668" y="6764055"/>
            <a:ext cx="184731" cy="369332"/>
          </a:xfrm>
          <a:prstGeom prst="rect">
            <a:avLst/>
          </a:prstGeom>
          <a:noFill/>
        </p:spPr>
        <p:txBody>
          <a:bodyPr wrap="none" rtlCol="0">
            <a:spAutoFit/>
          </a:bodyPr>
          <a:lstStyle/>
          <a:p>
            <a:endParaRPr lang="en-US" dirty="0"/>
          </a:p>
        </p:txBody>
      </p:sp>
      <p:sp>
        <p:nvSpPr>
          <p:cNvPr id="13" name="TextBox 12"/>
          <p:cNvSpPr txBox="1"/>
          <p:nvPr userDrawn="1"/>
        </p:nvSpPr>
        <p:spPr>
          <a:xfrm>
            <a:off x="7470130" y="0"/>
            <a:ext cx="4721870" cy="400110"/>
          </a:xfrm>
          <a:prstGeom prst="rect">
            <a:avLst/>
          </a:prstGeom>
          <a:noFill/>
        </p:spPr>
        <p:txBody>
          <a:bodyPr wrap="none" rtlCol="0">
            <a:spAutoFit/>
          </a:bodyPr>
          <a:lstStyle/>
          <a:p>
            <a:r>
              <a:rPr lang="en-US" sz="2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Department of Information Technology</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0678" y="114156"/>
            <a:ext cx="869782" cy="869782"/>
          </a:xfrm>
          <a:prstGeom prst="rect">
            <a:avLst/>
          </a:prstGeom>
        </p:spPr>
      </p:pic>
      <p:sp>
        <p:nvSpPr>
          <p:cNvPr id="8" name="TextBox 7">
            <a:extLst>
              <a:ext uri="{FF2B5EF4-FFF2-40B4-BE49-F238E27FC236}">
                <a16:creationId xmlns:a16="http://schemas.microsoft.com/office/drawing/2014/main" id="{06D5713E-C490-4F42-8216-513F2ECEDC3C}"/>
              </a:ext>
            </a:extLst>
          </p:cNvPr>
          <p:cNvSpPr txBox="1"/>
          <p:nvPr userDrawn="1"/>
        </p:nvSpPr>
        <p:spPr>
          <a:xfrm>
            <a:off x="148304" y="6425853"/>
            <a:ext cx="6430671" cy="400110"/>
          </a:xfrm>
          <a:prstGeom prst="rect">
            <a:avLst/>
          </a:prstGeom>
          <a:noFill/>
        </p:spPr>
        <p:txBody>
          <a:bodyPr wrap="none" rtlCol="0">
            <a:spAutoFit/>
          </a:bodyPr>
          <a:lstStyle/>
          <a:p>
            <a:r>
              <a:rPr lang="en-US" sz="2000" b="0" i="1" cap="none" spc="50" dirty="0">
                <a:ln w="0"/>
                <a:solidFill>
                  <a:schemeClr val="accent2">
                    <a:lumMod val="20000"/>
                    <a:lumOff val="80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Market Basket Analysis Using Deep Learning Techniques</a:t>
            </a:r>
          </a:p>
        </p:txBody>
      </p:sp>
    </p:spTree>
    <p:extLst>
      <p:ext uri="{BB962C8B-B14F-4D97-AF65-F5344CB8AC3E}">
        <p14:creationId xmlns:p14="http://schemas.microsoft.com/office/powerpoint/2010/main" val="363513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23502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31976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FFF49-C3E2-495B-9763-705B2490840D}" type="slidenum">
              <a:rPr lang="en-US" smtClean="0"/>
              <a:pPr/>
              <a:t>‹#›</a:t>
            </a:fld>
            <a:endParaRPr lang="en-US"/>
          </a:p>
        </p:txBody>
      </p:sp>
    </p:spTree>
    <p:extLst>
      <p:ext uri="{BB962C8B-B14F-4D97-AF65-F5344CB8AC3E}">
        <p14:creationId xmlns:p14="http://schemas.microsoft.com/office/powerpoint/2010/main" val="3890282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492" y="5486292"/>
            <a:ext cx="1725602" cy="989684"/>
          </a:xfrm>
          <a:custGeom>
            <a:avLst/>
            <a:gdLst/>
            <a:ahLst/>
            <a:cxnLst/>
            <a:rect l="l" t="t" r="r" b="b"/>
            <a:pathLst>
              <a:path w="1727200" h="990600">
                <a:moveTo>
                  <a:pt x="1726692" y="0"/>
                </a:moveTo>
                <a:lnTo>
                  <a:pt x="0" y="0"/>
                </a:lnTo>
                <a:lnTo>
                  <a:pt x="0" y="990587"/>
                </a:lnTo>
                <a:lnTo>
                  <a:pt x="1726692" y="990587"/>
                </a:lnTo>
                <a:lnTo>
                  <a:pt x="1726692" y="0"/>
                </a:lnTo>
                <a:close/>
              </a:path>
            </a:pathLst>
          </a:custGeom>
          <a:solidFill>
            <a:srgbClr val="FF6A47"/>
          </a:solidFill>
        </p:spPr>
        <p:txBody>
          <a:bodyPr wrap="square" lIns="0" tIns="0" rIns="0" bIns="0" rtlCol="0"/>
          <a:lstStyle/>
          <a:p>
            <a:endParaRPr sz="1798">
              <a:solidFill>
                <a:srgbClr val="FF3300"/>
              </a:solidFill>
            </a:endParaRPr>
          </a:p>
        </p:txBody>
      </p:sp>
      <p:sp>
        <p:nvSpPr>
          <p:cNvPr id="3" name="object 3"/>
          <p:cNvSpPr/>
          <p:nvPr/>
        </p:nvSpPr>
        <p:spPr>
          <a:xfrm>
            <a:off x="1832748" y="5491944"/>
            <a:ext cx="10352344" cy="989684"/>
          </a:xfrm>
          <a:custGeom>
            <a:avLst/>
            <a:gdLst/>
            <a:ahLst/>
            <a:cxnLst/>
            <a:rect l="l" t="t" r="r" b="b"/>
            <a:pathLst>
              <a:path w="10361930" h="990600">
                <a:moveTo>
                  <a:pt x="10361676" y="0"/>
                </a:moveTo>
                <a:lnTo>
                  <a:pt x="0" y="0"/>
                </a:lnTo>
                <a:lnTo>
                  <a:pt x="0" y="990587"/>
                </a:lnTo>
                <a:lnTo>
                  <a:pt x="10361676" y="990587"/>
                </a:lnTo>
                <a:lnTo>
                  <a:pt x="10361676" y="0"/>
                </a:lnTo>
                <a:close/>
              </a:path>
            </a:pathLst>
          </a:custGeom>
          <a:solidFill>
            <a:srgbClr val="FF3B0D"/>
          </a:solidFill>
        </p:spPr>
        <p:txBody>
          <a:bodyPr wrap="square" lIns="0" tIns="0" rIns="0" bIns="0" rtlCol="0"/>
          <a:lstStyle/>
          <a:p>
            <a:endParaRPr sz="1798"/>
          </a:p>
        </p:txBody>
      </p:sp>
      <p:sp>
        <p:nvSpPr>
          <p:cNvPr id="5" name="object 5"/>
          <p:cNvSpPr txBox="1"/>
          <p:nvPr/>
        </p:nvSpPr>
        <p:spPr>
          <a:xfrm>
            <a:off x="1832748" y="5486292"/>
            <a:ext cx="10248949" cy="764786"/>
          </a:xfrm>
          <a:prstGeom prst="rect">
            <a:avLst/>
          </a:prstGeom>
        </p:spPr>
        <p:txBody>
          <a:bodyPr vert="horz" wrap="square" lIns="0" tIns="178270" rIns="0" bIns="0" rtlCol="0">
            <a:spAutoFit/>
          </a:bodyPr>
          <a:lstStyle/>
          <a:p>
            <a:pPr algn="ctr">
              <a:spcBef>
                <a:spcPts val="1743"/>
              </a:spcBef>
            </a:pPr>
            <a:r>
              <a:rPr lang="en-US" sz="3800" b="1" spc="-30" dirty="0">
                <a:solidFill>
                  <a:srgbClr val="FFFFFF"/>
                </a:solidFill>
                <a:latin typeface="Times New Roman" panose="02020603050405020304" pitchFamily="18" charset="0"/>
                <a:cs typeface="Times New Roman" panose="02020603050405020304" pitchFamily="18" charset="0"/>
              </a:rPr>
              <a:t>Aditya College of</a:t>
            </a:r>
            <a:r>
              <a:rPr lang="en-US" sz="3800" spc="-30" dirty="0">
                <a:solidFill>
                  <a:srgbClr val="FFFFFF"/>
                </a:solidFill>
                <a:latin typeface="Times New Roman" panose="02020603050405020304" pitchFamily="18" charset="0"/>
                <a:cs typeface="Times New Roman" panose="02020603050405020304" pitchFamily="18" charset="0"/>
              </a:rPr>
              <a:t> </a:t>
            </a:r>
            <a:r>
              <a:rPr lang="en-US" sz="3800" b="1" spc="-30" dirty="0">
                <a:solidFill>
                  <a:srgbClr val="FFFFFF"/>
                </a:solidFill>
                <a:latin typeface="Times New Roman" panose="02020603050405020304" pitchFamily="18" charset="0"/>
                <a:cs typeface="Times New Roman" panose="02020603050405020304" pitchFamily="18" charset="0"/>
              </a:rPr>
              <a:t>Engineering</a:t>
            </a:r>
            <a:r>
              <a:rPr lang="en-US" sz="3800" spc="-30" dirty="0">
                <a:solidFill>
                  <a:srgbClr val="FFFFFF"/>
                </a:solidFill>
                <a:latin typeface="Times New Roman" panose="02020603050405020304" pitchFamily="18" charset="0"/>
                <a:cs typeface="Times New Roman" panose="02020603050405020304" pitchFamily="18" charset="0"/>
              </a:rPr>
              <a:t> </a:t>
            </a:r>
            <a:r>
              <a:rPr lang="en-US" sz="3800" b="1" spc="-30" dirty="0">
                <a:solidFill>
                  <a:srgbClr val="FFFFFF"/>
                </a:solidFill>
                <a:latin typeface="Times New Roman" panose="02020603050405020304" pitchFamily="18" charset="0"/>
                <a:cs typeface="Times New Roman" panose="02020603050405020304" pitchFamily="18" charset="0"/>
              </a:rPr>
              <a:t>&amp; Technology (A)</a:t>
            </a:r>
            <a:endParaRPr lang="en-US" sz="3800" b="1" spc="-3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9" y="0"/>
            <a:ext cx="1549831" cy="1549831"/>
          </a:xfrm>
          <a:prstGeom prst="rect">
            <a:avLst/>
          </a:prstGeom>
        </p:spPr>
      </p:pic>
      <p:sp>
        <p:nvSpPr>
          <p:cNvPr id="7" name="object 5">
            <a:extLst>
              <a:ext uri="{FF2B5EF4-FFF2-40B4-BE49-F238E27FC236}">
                <a16:creationId xmlns:a16="http://schemas.microsoft.com/office/drawing/2014/main" id="{E1459F07-A484-3B41-9DF3-A8D3AB45012C}"/>
              </a:ext>
            </a:extLst>
          </p:cNvPr>
          <p:cNvSpPr txBox="1"/>
          <p:nvPr/>
        </p:nvSpPr>
        <p:spPr>
          <a:xfrm>
            <a:off x="98703" y="246661"/>
            <a:ext cx="12173508" cy="1747107"/>
          </a:xfrm>
          <a:prstGeom prst="rect">
            <a:avLst/>
          </a:prstGeom>
        </p:spPr>
        <p:txBody>
          <a:bodyPr vert="horz" wrap="square" lIns="0" tIns="178270" rIns="0" bIns="0" rtlCol="0">
            <a:spAutoFit/>
          </a:bodyPr>
          <a:lstStyle/>
          <a:p>
            <a:pPr marL="25377" algn="ctr">
              <a:spcBef>
                <a:spcPts val="1404"/>
              </a:spcBef>
            </a:pPr>
            <a:r>
              <a:rPr lang="en-US" sz="3200" b="1" spc="-10" dirty="0">
                <a:solidFill>
                  <a:schemeClr val="accent2">
                    <a:lumMod val="75000"/>
                  </a:schemeClr>
                </a:solidFill>
                <a:latin typeface="Times New Roman" panose="02020603050405020304" pitchFamily="18" charset="0"/>
                <a:cs typeface="Times New Roman" panose="02020603050405020304" pitchFamily="18" charset="0"/>
              </a:rPr>
              <a:t>Market Basket Analysis </a:t>
            </a:r>
          </a:p>
          <a:p>
            <a:pPr marL="25377" algn="ctr">
              <a:spcBef>
                <a:spcPts val="1404"/>
              </a:spcBef>
            </a:pPr>
            <a:r>
              <a:rPr lang="en-US" sz="3200" b="1" spc="-10" dirty="0">
                <a:solidFill>
                  <a:schemeClr val="accent2">
                    <a:lumMod val="75000"/>
                  </a:schemeClr>
                </a:solidFill>
                <a:latin typeface="Times New Roman" panose="02020603050405020304" pitchFamily="18" charset="0"/>
                <a:cs typeface="Times New Roman" panose="02020603050405020304" pitchFamily="18" charset="0"/>
              </a:rPr>
              <a:t>Using Deep Learning Techniques</a:t>
            </a:r>
          </a:p>
          <a:p>
            <a:pPr marL="25377" algn="ctr">
              <a:spcBef>
                <a:spcPts val="1404"/>
              </a:spcBef>
            </a:pPr>
            <a:endParaRPr lang="en-US" sz="1050" b="1" spc="-1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 name="object 5">
            <a:extLst>
              <a:ext uri="{FF2B5EF4-FFF2-40B4-BE49-F238E27FC236}">
                <a16:creationId xmlns:a16="http://schemas.microsoft.com/office/drawing/2014/main" id="{77131B94-1C63-419A-9828-E6BF79DBFCC9}"/>
              </a:ext>
            </a:extLst>
          </p:cNvPr>
          <p:cNvSpPr txBox="1"/>
          <p:nvPr/>
        </p:nvSpPr>
        <p:spPr>
          <a:xfrm>
            <a:off x="2850776" y="4835552"/>
            <a:ext cx="7301753" cy="641676"/>
          </a:xfrm>
          <a:prstGeom prst="rect">
            <a:avLst/>
          </a:prstGeom>
        </p:spPr>
        <p:txBody>
          <a:bodyPr vert="horz" wrap="square" lIns="0" tIns="178270" rIns="0" bIns="0" rtlCol="0">
            <a:spAutoFit/>
          </a:bodyPr>
          <a:lstStyle/>
          <a:p>
            <a:pPr marL="25377" algn="ctr">
              <a:spcBef>
                <a:spcPts val="1404"/>
              </a:spcBef>
            </a:pPr>
            <a:r>
              <a:rPr lang="en-US" sz="3000" b="1" spc="-10" dirty="0">
                <a:solidFill>
                  <a:schemeClr val="accent5">
                    <a:lumMod val="50000"/>
                  </a:schemeClr>
                </a:solidFill>
                <a:latin typeface="Times New Roman" panose="02020603050405020304" pitchFamily="18" charset="0"/>
                <a:cs typeface="Times New Roman" panose="02020603050405020304" pitchFamily="18" charset="0"/>
              </a:rPr>
              <a:t>Department of Information Technology</a:t>
            </a:r>
          </a:p>
        </p:txBody>
      </p:sp>
      <p:graphicFrame>
        <p:nvGraphicFramePr>
          <p:cNvPr id="6" name="Table 5">
            <a:extLst>
              <a:ext uri="{FF2B5EF4-FFF2-40B4-BE49-F238E27FC236}">
                <a16:creationId xmlns:a16="http://schemas.microsoft.com/office/drawing/2014/main" id="{B23578DA-EC16-4672-B765-9EE79022C7D3}"/>
              </a:ext>
            </a:extLst>
          </p:cNvPr>
          <p:cNvGraphicFramePr>
            <a:graphicFrameLocks noGrp="1"/>
          </p:cNvGraphicFramePr>
          <p:nvPr/>
        </p:nvGraphicFramePr>
        <p:xfrm>
          <a:off x="2529840" y="1836821"/>
          <a:ext cx="7132320" cy="2998731"/>
        </p:xfrm>
        <a:graphic>
          <a:graphicData uri="http://schemas.openxmlformats.org/drawingml/2006/table">
            <a:tbl>
              <a:tblPr firstRow="1" bandRow="1">
                <a:tableStyleId>{5940675A-B579-460E-94D1-54222C63F5DA}</a:tableStyleId>
              </a:tblPr>
              <a:tblGrid>
                <a:gridCol w="4007318">
                  <a:extLst>
                    <a:ext uri="{9D8B030D-6E8A-4147-A177-3AD203B41FA5}">
                      <a16:colId xmlns:a16="http://schemas.microsoft.com/office/drawing/2014/main" val="703104325"/>
                    </a:ext>
                  </a:extLst>
                </a:gridCol>
                <a:gridCol w="3125002">
                  <a:extLst>
                    <a:ext uri="{9D8B030D-6E8A-4147-A177-3AD203B41FA5}">
                      <a16:colId xmlns:a16="http://schemas.microsoft.com/office/drawing/2014/main" val="2646377843"/>
                    </a:ext>
                  </a:extLst>
                </a:gridCol>
              </a:tblGrid>
              <a:tr h="438411">
                <a:tc>
                  <a: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Project Associates</a:t>
                      </a:r>
                    </a:p>
                  </a:txBody>
                  <a:tcPr/>
                </a:tc>
                <a:tc>
                  <a: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Project Guide</a:t>
                      </a:r>
                    </a:p>
                  </a:txBody>
                  <a:tcPr/>
                </a:tc>
                <a:extLst>
                  <a:ext uri="{0D108BD9-81ED-4DB2-BD59-A6C34878D82A}">
                    <a16:rowId xmlns:a16="http://schemas.microsoft.com/office/drawing/2014/main" val="4252007421"/>
                  </a:ext>
                </a:extLst>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20P31A1231</a:t>
                      </a:r>
                    </a:p>
                    <a:p>
                      <a:pPr algn="ctr"/>
                      <a:r>
                        <a:rPr lang="en-IN" sz="1800" kern="1200" dirty="0">
                          <a:solidFill>
                            <a:schemeClr val="accent2">
                              <a:lumMod val="75000"/>
                            </a:schemeClr>
                          </a:solidFill>
                          <a:effectLst/>
                          <a:latin typeface="+mn-lt"/>
                          <a:ea typeface="+mn-ea"/>
                          <a:cs typeface="+mn-cs"/>
                        </a:rPr>
                        <a:t>MOGILI VEERA LAKSHMI</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rowSpan="4">
                  <a:txBody>
                    <a:bodyPr/>
                    <a:lstStyle/>
                    <a:p>
                      <a:endParaRPr lang="en-IN" dirty="0">
                        <a:solidFill>
                          <a:schemeClr val="tx1">
                            <a:lumMod val="65000"/>
                            <a:lumOff val="35000"/>
                          </a:schemeClr>
                        </a:solidFill>
                      </a:endParaRPr>
                    </a:p>
                  </a:txBody>
                  <a:tcPr anchor="ctr"/>
                </a:tc>
                <a:extLst>
                  <a:ext uri="{0D108BD9-81ED-4DB2-BD59-A6C34878D82A}">
                    <a16:rowId xmlns:a16="http://schemas.microsoft.com/office/drawing/2014/main" val="3642621779"/>
                  </a:ext>
                </a:extLst>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20P31A1201</a:t>
                      </a:r>
                    </a:p>
                    <a:p>
                      <a:pPr algn="ctr"/>
                      <a:r>
                        <a:rPr lang="en-US" dirty="0">
                          <a:solidFill>
                            <a:schemeClr val="accent2">
                              <a:lumMod val="75000"/>
                            </a:schemeClr>
                          </a:solidFill>
                          <a:latin typeface="Times New Roman" panose="02020603050405020304" pitchFamily="18" charset="0"/>
                          <a:cs typeface="Times New Roman" panose="02020603050405020304" pitchFamily="18" charset="0"/>
                        </a:rPr>
                        <a:t>AKULA V S </a:t>
                      </a:r>
                      <a:r>
                        <a:rPr lang="en-US" dirty="0" err="1">
                          <a:solidFill>
                            <a:schemeClr val="accent2">
                              <a:lumMod val="75000"/>
                            </a:schemeClr>
                          </a:solidFill>
                          <a:latin typeface="Times New Roman" panose="02020603050405020304" pitchFamily="18" charset="0"/>
                          <a:cs typeface="Times New Roman" panose="02020603050405020304" pitchFamily="18" charset="0"/>
                        </a:rPr>
                        <a:t>S</a:t>
                      </a:r>
                      <a:r>
                        <a:rPr lang="en-US" dirty="0">
                          <a:solidFill>
                            <a:schemeClr val="accent2">
                              <a:lumMod val="75000"/>
                            </a:schemeClr>
                          </a:solidFill>
                          <a:latin typeface="Times New Roman" panose="02020603050405020304" pitchFamily="18" charset="0"/>
                          <a:cs typeface="Times New Roman" panose="02020603050405020304" pitchFamily="18" charset="0"/>
                        </a:rPr>
                        <a:t> D PHANI HASWANTH</a:t>
                      </a: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9976359"/>
                  </a:ext>
                </a:extLst>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20P31A1211</a:t>
                      </a:r>
                    </a:p>
                    <a:p>
                      <a:pPr algn="ctr"/>
                      <a:r>
                        <a:rPr lang="en-IN" sz="1800" kern="1200" dirty="0">
                          <a:solidFill>
                            <a:schemeClr val="accent2">
                              <a:lumMod val="75000"/>
                            </a:schemeClr>
                          </a:solidFill>
                          <a:effectLst/>
                          <a:latin typeface="+mn-lt"/>
                          <a:ea typeface="+mn-ea"/>
                          <a:cs typeface="+mn-cs"/>
                        </a:rPr>
                        <a:t>UPPALAPATI GAYATRI NANDINI</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7967663"/>
                  </a:ext>
                </a:extLst>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20P31A1230</a:t>
                      </a:r>
                    </a:p>
                    <a:p>
                      <a:pPr algn="ctr"/>
                      <a:r>
                        <a:rPr lang="en-IN" sz="1800" kern="1200" dirty="0">
                          <a:solidFill>
                            <a:schemeClr val="accent2">
                              <a:lumMod val="75000"/>
                            </a:schemeClr>
                          </a:solidFill>
                          <a:effectLst/>
                          <a:latin typeface="+mn-lt"/>
                          <a:ea typeface="+mn-ea"/>
                          <a:cs typeface="+mn-cs"/>
                        </a:rPr>
                        <a:t>MATCHA VICTOR RAJ KUMAR</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4625816"/>
                  </a:ext>
                </a:extLst>
              </a:tr>
            </a:tbl>
          </a:graphicData>
        </a:graphic>
      </p:graphicFrame>
      <p:sp>
        <p:nvSpPr>
          <p:cNvPr id="9" name="TextBox 8">
            <a:extLst>
              <a:ext uri="{FF2B5EF4-FFF2-40B4-BE49-F238E27FC236}">
                <a16:creationId xmlns:a16="http://schemas.microsoft.com/office/drawing/2014/main" id="{CBF5A56D-BEDB-1A11-19E5-BD18923CAA6A}"/>
              </a:ext>
            </a:extLst>
          </p:cNvPr>
          <p:cNvSpPr txBox="1"/>
          <p:nvPr/>
        </p:nvSpPr>
        <p:spPr>
          <a:xfrm>
            <a:off x="6777790" y="3184358"/>
            <a:ext cx="2727158" cy="646331"/>
          </a:xfrm>
          <a:prstGeom prst="rect">
            <a:avLst/>
          </a:prstGeom>
          <a:noFill/>
        </p:spPr>
        <p:txBody>
          <a:bodyPr wrap="square" rtlCol="0">
            <a:spAutoFit/>
          </a:bodyPr>
          <a:lstStyle/>
          <a:p>
            <a:r>
              <a:rPr lang="en-IN" dirty="0" err="1">
                <a:solidFill>
                  <a:schemeClr val="accent2">
                    <a:lumMod val="75000"/>
                  </a:schemeClr>
                </a:solidFill>
              </a:rPr>
              <a:t>Dr.</a:t>
            </a:r>
            <a:r>
              <a:rPr lang="en-IN" dirty="0">
                <a:solidFill>
                  <a:schemeClr val="accent2">
                    <a:lumMod val="75000"/>
                  </a:schemeClr>
                </a:solidFill>
              </a:rPr>
              <a:t> CH V RAGHAVENDRAN</a:t>
            </a:r>
          </a:p>
          <a:p>
            <a:r>
              <a:rPr lang="en-IN" dirty="0">
                <a:solidFill>
                  <a:schemeClr val="accent2">
                    <a:lumMod val="75000"/>
                  </a:schemeClr>
                </a:solidFill>
              </a:rPr>
              <a:t>             </a:t>
            </a:r>
            <a:r>
              <a:rPr lang="en-IN" dirty="0" err="1">
                <a:solidFill>
                  <a:schemeClr val="accent2">
                    <a:lumMod val="75000"/>
                  </a:schemeClr>
                </a:solidFill>
              </a:rPr>
              <a:t>M.Tech</a:t>
            </a:r>
            <a:r>
              <a:rPr lang="en-IN" dirty="0">
                <a:solidFill>
                  <a:schemeClr val="accent2">
                    <a:lumMod val="75000"/>
                  </a:schemeClr>
                </a:solidFill>
              </a:rPr>
              <a:t>, </a:t>
            </a:r>
            <a:r>
              <a:rPr lang="en-IN" dirty="0" err="1">
                <a:solidFill>
                  <a:schemeClr val="accent2">
                    <a:lumMod val="75000"/>
                  </a:schemeClr>
                </a:solidFill>
              </a:rPr>
              <a:t>Ph.D</a:t>
            </a:r>
            <a:endParaRPr lang="en-IN" dirty="0">
              <a:solidFill>
                <a:schemeClr val="accent2">
                  <a:lumMod val="75000"/>
                </a:schemeClr>
              </a:solidFill>
            </a:endParaRPr>
          </a:p>
        </p:txBody>
      </p:sp>
      <p:sp>
        <p:nvSpPr>
          <p:cNvPr id="10" name="TextBox 9">
            <a:extLst>
              <a:ext uri="{FF2B5EF4-FFF2-40B4-BE49-F238E27FC236}">
                <a16:creationId xmlns:a16="http://schemas.microsoft.com/office/drawing/2014/main" id="{83D91C98-3CC6-B694-5473-27F09726A4BF}"/>
              </a:ext>
            </a:extLst>
          </p:cNvPr>
          <p:cNvSpPr txBox="1"/>
          <p:nvPr/>
        </p:nvSpPr>
        <p:spPr>
          <a:xfrm>
            <a:off x="10485967" y="207095"/>
            <a:ext cx="1786244" cy="338554"/>
          </a:xfrm>
          <a:prstGeom prst="rect">
            <a:avLst/>
          </a:prstGeom>
          <a:noFill/>
        </p:spPr>
        <p:txBody>
          <a:bodyPr wrap="square" rtlCol="0">
            <a:spAutoFit/>
          </a:bodyPr>
          <a:lstStyle/>
          <a:p>
            <a:r>
              <a:rPr lang="en-IN" sz="1600" b="1" dirty="0">
                <a:solidFill>
                  <a:schemeClr val="accent2">
                    <a:lumMod val="75000"/>
                  </a:schemeClr>
                </a:solidFill>
                <a:latin typeface="Bodoni MT Black" panose="02070A03080606020203" pitchFamily="18" charset="0"/>
              </a:rPr>
              <a:t>Team: 13</a:t>
            </a:r>
          </a:p>
        </p:txBody>
      </p:sp>
    </p:spTree>
    <p:extLst>
      <p:ext uri="{BB962C8B-B14F-4D97-AF65-F5344CB8AC3E}">
        <p14:creationId xmlns:p14="http://schemas.microsoft.com/office/powerpoint/2010/main" val="7262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0616"/>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Requirements</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10</a:t>
            </a:fld>
            <a:endParaRPr lang="en-US" dirty="0"/>
          </a:p>
        </p:txBody>
      </p:sp>
      <p:sp>
        <p:nvSpPr>
          <p:cNvPr id="2" name="TextBox 1">
            <a:extLst>
              <a:ext uri="{FF2B5EF4-FFF2-40B4-BE49-F238E27FC236}">
                <a16:creationId xmlns:a16="http://schemas.microsoft.com/office/drawing/2014/main" id="{4447EB0B-61C2-1B53-4C53-0EA48D1D8045}"/>
              </a:ext>
            </a:extLst>
          </p:cNvPr>
          <p:cNvSpPr txBox="1"/>
          <p:nvPr/>
        </p:nvSpPr>
        <p:spPr>
          <a:xfrm>
            <a:off x="1683659" y="1536174"/>
            <a:ext cx="9902916" cy="3285771"/>
          </a:xfrm>
          <a:prstGeom prst="rect">
            <a:avLst/>
          </a:prstGeom>
          <a:noFill/>
        </p:spPr>
        <p:txBody>
          <a:bodyPr wrap="square" rtlCol="0">
            <a:spAutoFit/>
          </a:bodyPr>
          <a:lstStyle/>
          <a:p>
            <a:r>
              <a:rPr lang="en-US" sz="2000" b="1" dirty="0">
                <a:solidFill>
                  <a:schemeClr val="bg2">
                    <a:lumMod val="25000"/>
                  </a:schemeClr>
                </a:solidFill>
              </a:rPr>
              <a:t>Functional Requirements:</a:t>
            </a:r>
          </a:p>
          <a:p>
            <a:endParaRPr lang="en-US" sz="1600" dirty="0"/>
          </a:p>
          <a:p>
            <a:pPr marL="285750" indent="-285750">
              <a:buFont typeface="Arial" panose="020B0604020202020204" pitchFamily="34" charset="0"/>
              <a:buChar char="•"/>
            </a:pPr>
            <a:r>
              <a:rPr lang="en-US" sz="1600" b="1" dirty="0">
                <a:solidFill>
                  <a:schemeClr val="bg2">
                    <a:lumMod val="25000"/>
                  </a:schemeClr>
                </a:solidFill>
              </a:rPr>
              <a:t>Ease of Use: </a:t>
            </a:r>
            <a:r>
              <a:rPr lang="en-US" sz="1600" dirty="0">
                <a:solidFill>
                  <a:schemeClr val="bg2">
                    <a:lumMod val="25000"/>
                  </a:schemeClr>
                </a:solidFill>
              </a:rPr>
              <a:t>This translates to a user-friendly system that can be easily adopted and used by its target audience.</a:t>
            </a:r>
          </a:p>
          <a:p>
            <a:pPr marL="285750" indent="-285750">
              <a:lnSpc>
                <a:spcPct val="200000"/>
              </a:lnSpc>
              <a:buFont typeface="Arial" panose="020B0604020202020204" pitchFamily="34" charset="0"/>
              <a:buChar char="•"/>
            </a:pPr>
            <a:r>
              <a:rPr lang="en-US" sz="1600" b="1" dirty="0">
                <a:solidFill>
                  <a:schemeClr val="bg2">
                    <a:lumMod val="25000"/>
                  </a:schemeClr>
                </a:solidFill>
              </a:rPr>
              <a:t>High Performance: </a:t>
            </a:r>
            <a:r>
              <a:rPr lang="en-US" sz="1600" dirty="0">
                <a:solidFill>
                  <a:schemeClr val="bg2">
                    <a:lumMod val="25000"/>
                  </a:schemeClr>
                </a:solidFill>
              </a:rPr>
              <a:t>This refers to a system's ability to handle large workloads efficiently and respond quickly.</a:t>
            </a:r>
          </a:p>
          <a:p>
            <a:pPr marL="285750" indent="-285750">
              <a:lnSpc>
                <a:spcPct val="200000"/>
              </a:lnSpc>
              <a:buFont typeface="Arial" panose="020B0604020202020204" pitchFamily="34" charset="0"/>
              <a:buChar char="•"/>
            </a:pPr>
            <a:r>
              <a:rPr lang="en-US" sz="1600" b="1" dirty="0">
                <a:solidFill>
                  <a:schemeClr val="bg2">
                    <a:lumMod val="25000"/>
                  </a:schemeClr>
                </a:solidFill>
              </a:rPr>
              <a:t>Maintainability: </a:t>
            </a:r>
            <a:r>
              <a:rPr lang="en-US" sz="1600" dirty="0">
                <a:solidFill>
                  <a:schemeClr val="bg2">
                    <a:lumMod val="25000"/>
                  </a:schemeClr>
                </a:solidFill>
              </a:rPr>
              <a:t>This ensures the system can be easily modified, repaired, and updated throughout its lifecycle.</a:t>
            </a:r>
          </a:p>
          <a:p>
            <a:pPr marL="285750" indent="-285750">
              <a:lnSpc>
                <a:spcPct val="200000"/>
              </a:lnSpc>
              <a:buFont typeface="Arial" panose="020B0604020202020204" pitchFamily="34" charset="0"/>
              <a:buChar char="•"/>
            </a:pPr>
            <a:r>
              <a:rPr lang="en-US" sz="1600" b="1" dirty="0">
                <a:solidFill>
                  <a:schemeClr val="bg2">
                    <a:lumMod val="25000"/>
                  </a:schemeClr>
                </a:solidFill>
              </a:rPr>
              <a:t>Scalability: </a:t>
            </a:r>
            <a:r>
              <a:rPr lang="en-US" sz="1600" dirty="0">
                <a:solidFill>
                  <a:schemeClr val="bg2">
                    <a:lumMod val="25000"/>
                  </a:schemeClr>
                </a:solidFill>
              </a:rPr>
              <a:t>This refers to a system's ability to grow and accommodate increasing demands. </a:t>
            </a:r>
          </a:p>
          <a:p>
            <a:pPr marL="285750" indent="-285750">
              <a:lnSpc>
                <a:spcPct val="200000"/>
              </a:lnSpc>
              <a:buFont typeface="Arial" panose="020B0604020202020204" pitchFamily="34" charset="0"/>
              <a:buChar char="•"/>
            </a:pPr>
            <a:r>
              <a:rPr lang="en-US" sz="1600" b="1" dirty="0">
                <a:solidFill>
                  <a:schemeClr val="bg2">
                    <a:lumMod val="25000"/>
                  </a:schemeClr>
                </a:solidFill>
              </a:rPr>
              <a:t>Cross-Platform Support: </a:t>
            </a:r>
            <a:r>
              <a:rPr lang="en-US" sz="1600" dirty="0">
                <a:solidFill>
                  <a:schemeClr val="bg2">
                    <a:lumMod val="25000"/>
                  </a:schemeClr>
                </a:solidFill>
              </a:rPr>
              <a:t>This ensures the system can run on different operating systems, providing flexibility in hardware choices.</a:t>
            </a:r>
          </a:p>
        </p:txBody>
      </p:sp>
    </p:spTree>
    <p:extLst>
      <p:ext uri="{BB962C8B-B14F-4D97-AF65-F5344CB8AC3E}">
        <p14:creationId xmlns:p14="http://schemas.microsoft.com/office/powerpoint/2010/main" val="205397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0616"/>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Requirements</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11</a:t>
            </a:fld>
            <a:endParaRPr lang="en-US" dirty="0"/>
          </a:p>
        </p:txBody>
      </p:sp>
      <p:sp>
        <p:nvSpPr>
          <p:cNvPr id="5" name="TextBox 4">
            <a:extLst>
              <a:ext uri="{FF2B5EF4-FFF2-40B4-BE49-F238E27FC236}">
                <a16:creationId xmlns:a16="http://schemas.microsoft.com/office/drawing/2014/main" id="{5E6CFDA7-1D9D-A99E-6CB8-C3D6BA8B74BB}"/>
              </a:ext>
            </a:extLst>
          </p:cNvPr>
          <p:cNvSpPr txBox="1"/>
          <p:nvPr/>
        </p:nvSpPr>
        <p:spPr>
          <a:xfrm>
            <a:off x="1642791" y="1359711"/>
            <a:ext cx="9943783" cy="4647426"/>
          </a:xfrm>
          <a:prstGeom prst="rect">
            <a:avLst/>
          </a:prstGeom>
          <a:noFill/>
        </p:spPr>
        <p:txBody>
          <a:bodyPr wrap="square" rtlCol="0">
            <a:spAutoFit/>
          </a:bodyPr>
          <a:lstStyle/>
          <a:p>
            <a:r>
              <a:rPr lang="en-US" sz="2000" b="1" dirty="0">
                <a:solidFill>
                  <a:schemeClr val="bg2">
                    <a:lumMod val="25000"/>
                  </a:schemeClr>
                </a:solidFill>
              </a:rPr>
              <a:t>Non-Functional Requirements:</a:t>
            </a:r>
          </a:p>
          <a:p>
            <a:endParaRPr lang="en-US" sz="1600" dirty="0">
              <a:solidFill>
                <a:schemeClr val="bg2">
                  <a:lumMod val="25000"/>
                </a:schemeClr>
              </a:solidFill>
            </a:endParaRPr>
          </a:p>
          <a:p>
            <a:pPr marL="285750" indent="-285750">
              <a:buFont typeface="Arial" panose="020B0604020202020204" pitchFamily="34" charset="0"/>
              <a:buChar char="•"/>
            </a:pPr>
            <a:r>
              <a:rPr lang="en-IN" sz="1600" b="1" dirty="0">
                <a:solidFill>
                  <a:schemeClr val="bg2">
                    <a:lumMod val="25000"/>
                  </a:schemeClr>
                </a:solidFill>
              </a:rPr>
              <a:t>Software Requirements:  </a:t>
            </a:r>
          </a:p>
          <a:p>
            <a:r>
              <a:rPr lang="en-IN" sz="1600" dirty="0">
                <a:solidFill>
                  <a:schemeClr val="bg2">
                    <a:lumMod val="25000"/>
                  </a:schemeClr>
                </a:solidFill>
              </a:rPr>
              <a:t>	Software			: </a:t>
            </a:r>
            <a:r>
              <a:rPr lang="en-IN" sz="1600" dirty="0" err="1">
                <a:solidFill>
                  <a:schemeClr val="bg2">
                    <a:lumMod val="25000"/>
                  </a:schemeClr>
                </a:solidFill>
              </a:rPr>
              <a:t>Jupyter</a:t>
            </a:r>
            <a:r>
              <a:rPr lang="en-IN" sz="1600" dirty="0">
                <a:solidFill>
                  <a:schemeClr val="bg2">
                    <a:lumMod val="25000"/>
                  </a:schemeClr>
                </a:solidFill>
              </a:rPr>
              <a:t> Notebook, Google </a:t>
            </a:r>
            <a:r>
              <a:rPr lang="en-IN" sz="1600" dirty="0" err="1">
                <a:solidFill>
                  <a:schemeClr val="bg2">
                    <a:lumMod val="25000"/>
                  </a:schemeClr>
                </a:solidFill>
              </a:rPr>
              <a:t>Colab</a:t>
            </a:r>
            <a:endParaRPr lang="en-IN" sz="1600" dirty="0">
              <a:solidFill>
                <a:schemeClr val="bg2">
                  <a:lumMod val="25000"/>
                </a:schemeClr>
              </a:solidFill>
            </a:endParaRPr>
          </a:p>
          <a:p>
            <a:r>
              <a:rPr lang="en-IN" sz="1600" dirty="0">
                <a:solidFill>
                  <a:schemeClr val="bg2">
                    <a:lumMod val="25000"/>
                  </a:schemeClr>
                </a:solidFill>
              </a:rPr>
              <a:t>	Language Used		: Python </a:t>
            </a:r>
          </a:p>
          <a:p>
            <a:r>
              <a:rPr lang="en-IN" sz="1600" dirty="0">
                <a:solidFill>
                  <a:schemeClr val="bg2">
                    <a:lumMod val="25000"/>
                  </a:schemeClr>
                </a:solidFill>
              </a:rPr>
              <a:t>	Libraries/Packages		: </a:t>
            </a:r>
            <a:r>
              <a:rPr lang="en-IN" sz="1600" dirty="0" err="1">
                <a:solidFill>
                  <a:schemeClr val="bg2">
                    <a:lumMod val="25000"/>
                  </a:schemeClr>
                </a:solidFill>
              </a:rPr>
              <a:t>Keras</a:t>
            </a:r>
            <a:r>
              <a:rPr lang="en-IN" sz="1600" dirty="0">
                <a:solidFill>
                  <a:schemeClr val="bg2">
                    <a:lumMod val="25000"/>
                  </a:schemeClr>
                </a:solidFill>
              </a:rPr>
              <a:t> over </a:t>
            </a:r>
            <a:r>
              <a:rPr lang="en-IN" sz="1600" dirty="0" err="1">
                <a:solidFill>
                  <a:schemeClr val="bg2">
                    <a:lumMod val="25000"/>
                  </a:schemeClr>
                </a:solidFill>
              </a:rPr>
              <a:t>Tensorflow</a:t>
            </a:r>
            <a:r>
              <a:rPr lang="en-IN" sz="1600" dirty="0">
                <a:solidFill>
                  <a:schemeClr val="bg2">
                    <a:lumMod val="25000"/>
                  </a:schemeClr>
                </a:solidFill>
              </a:rPr>
              <a:t>, pandas, </a:t>
            </a:r>
            <a:r>
              <a:rPr lang="en-IN" sz="1600" dirty="0" err="1">
                <a:solidFill>
                  <a:schemeClr val="bg2">
                    <a:lumMod val="25000"/>
                  </a:schemeClr>
                </a:solidFill>
              </a:rPr>
              <a:t>numpy</a:t>
            </a:r>
            <a:r>
              <a:rPr lang="en-IN" sz="1600" dirty="0">
                <a:solidFill>
                  <a:schemeClr val="bg2">
                    <a:lumMod val="25000"/>
                  </a:schemeClr>
                </a:solidFill>
              </a:rPr>
              <a:t>, </a:t>
            </a:r>
            <a:r>
              <a:rPr lang="en-IN" sz="1600" dirty="0" err="1">
                <a:solidFill>
                  <a:schemeClr val="bg2">
                    <a:lumMod val="25000"/>
                  </a:schemeClr>
                </a:solidFill>
              </a:rPr>
              <a:t>sklearn</a:t>
            </a:r>
            <a:endParaRPr lang="en-IN" sz="1600" dirty="0">
              <a:solidFill>
                <a:schemeClr val="bg2">
                  <a:lumMod val="25000"/>
                </a:schemeClr>
              </a:solidFill>
            </a:endParaRPr>
          </a:p>
          <a:p>
            <a:pPr marL="285750" indent="-285750">
              <a:buFont typeface="Arial" panose="020B0604020202020204" pitchFamily="34" charset="0"/>
              <a:buChar char="•"/>
            </a:pPr>
            <a:r>
              <a:rPr lang="en-US" sz="1600" b="1" dirty="0">
                <a:solidFill>
                  <a:schemeClr val="bg2">
                    <a:lumMod val="25000"/>
                  </a:schemeClr>
                </a:solidFill>
                <a:cs typeface="Times New Roman" pitchFamily="18" charset="0"/>
              </a:rPr>
              <a:t>Hardware Requirements</a:t>
            </a:r>
            <a:r>
              <a:rPr lang="en-US" sz="2000" b="1" dirty="0">
                <a:solidFill>
                  <a:schemeClr val="bg2">
                    <a:lumMod val="25000"/>
                  </a:schemeClr>
                </a:solidFill>
                <a:cs typeface="Times New Roman" pitchFamily="18" charset="0"/>
              </a:rPr>
              <a:t>:</a:t>
            </a:r>
          </a:p>
          <a:p>
            <a:pPr algn="just"/>
            <a:r>
              <a:rPr lang="en-IN" sz="1600" dirty="0">
                <a:solidFill>
                  <a:schemeClr val="bg2">
                    <a:lumMod val="25000"/>
                  </a:schemeClr>
                </a:solidFill>
                <a:cs typeface="Times New Roman" pitchFamily="18" charset="0"/>
              </a:rPr>
              <a:t>	Processor			:  Core 2 Duo or above</a:t>
            </a:r>
            <a:endParaRPr lang="en-US" sz="1600" dirty="0">
              <a:solidFill>
                <a:schemeClr val="bg2">
                  <a:lumMod val="25000"/>
                </a:schemeClr>
              </a:solidFill>
              <a:cs typeface="Times New Roman" pitchFamily="18" charset="0"/>
            </a:endParaRPr>
          </a:p>
          <a:p>
            <a:pPr algn="just"/>
            <a:r>
              <a:rPr lang="en-IN" sz="1600" dirty="0">
                <a:solidFill>
                  <a:schemeClr val="bg2">
                    <a:lumMod val="25000"/>
                  </a:schemeClr>
                </a:solidFill>
                <a:cs typeface="Times New Roman" pitchFamily="18" charset="0"/>
              </a:rPr>
              <a:t>	Installed memory (RAM) 	:   2 GB</a:t>
            </a:r>
            <a:endParaRPr lang="en-US" sz="1600" dirty="0">
              <a:solidFill>
                <a:schemeClr val="bg2">
                  <a:lumMod val="25000"/>
                </a:schemeClr>
              </a:solidFill>
              <a:cs typeface="Times New Roman" pitchFamily="18" charset="0"/>
            </a:endParaRPr>
          </a:p>
          <a:p>
            <a:pPr algn="just"/>
            <a:r>
              <a:rPr lang="en-IN" sz="1600" dirty="0">
                <a:solidFill>
                  <a:schemeClr val="bg2">
                    <a:lumMod val="25000"/>
                  </a:schemeClr>
                </a:solidFill>
                <a:cs typeface="Times New Roman" pitchFamily="18" charset="0"/>
              </a:rPr>
              <a:t>	Hard Disk			:   150 GB</a:t>
            </a:r>
            <a:endParaRPr lang="en-US" sz="1600" dirty="0">
              <a:solidFill>
                <a:schemeClr val="bg2">
                  <a:lumMod val="25000"/>
                </a:schemeClr>
              </a:solidFill>
              <a:cs typeface="Times New Roman" pitchFamily="18" charset="0"/>
            </a:endParaRPr>
          </a:p>
          <a:p>
            <a:pPr algn="just"/>
            <a:r>
              <a:rPr lang="en-IN" sz="1600" dirty="0">
                <a:solidFill>
                  <a:schemeClr val="bg2">
                    <a:lumMod val="25000"/>
                  </a:schemeClr>
                </a:solidFill>
                <a:cs typeface="Times New Roman" pitchFamily="18" charset="0"/>
              </a:rPr>
              <a:t>	Operating System		:   Windows 7 or above</a:t>
            </a:r>
          </a:p>
          <a:p>
            <a:pPr algn="just"/>
            <a:endParaRPr lang="en-IN" sz="1600" dirty="0">
              <a:solidFill>
                <a:schemeClr val="bg2">
                  <a:lumMod val="25000"/>
                </a:schemeClr>
              </a:solidFill>
              <a:cs typeface="Times New Roman" pitchFamily="18" charset="0"/>
            </a:endParaRPr>
          </a:p>
          <a:p>
            <a:pPr marL="285750" indent="-285750" algn="just">
              <a:buFont typeface="Arial" panose="020B0604020202020204" pitchFamily="34" charset="0"/>
              <a:buChar char="•"/>
            </a:pPr>
            <a:r>
              <a:rPr lang="en-US" sz="1600" b="1" dirty="0">
                <a:solidFill>
                  <a:schemeClr val="bg2">
                    <a:lumMod val="25000"/>
                  </a:schemeClr>
                </a:solidFill>
              </a:rPr>
              <a:t>Usability: </a:t>
            </a:r>
            <a:r>
              <a:rPr lang="en-US" sz="1600" dirty="0">
                <a:solidFill>
                  <a:schemeClr val="bg2">
                    <a:lumMod val="25000"/>
                  </a:schemeClr>
                </a:solidFill>
              </a:rPr>
              <a:t>This system is used to generate the summaries from documents or any types of news , articles , books and reviews. </a:t>
            </a:r>
          </a:p>
          <a:p>
            <a:pPr marL="285750" indent="-285750" algn="just">
              <a:buFont typeface="Arial" panose="020B0604020202020204" pitchFamily="34" charset="0"/>
              <a:buChar char="•"/>
            </a:pPr>
            <a:r>
              <a:rPr lang="en-US" sz="1600" b="1" dirty="0">
                <a:solidFill>
                  <a:schemeClr val="bg2">
                    <a:lumMod val="25000"/>
                  </a:schemeClr>
                </a:solidFill>
              </a:rPr>
              <a:t>Reliability: </a:t>
            </a:r>
            <a:r>
              <a:rPr lang="en-US" sz="1600" dirty="0">
                <a:solidFill>
                  <a:schemeClr val="bg2">
                    <a:lumMod val="25000"/>
                  </a:schemeClr>
                </a:solidFill>
              </a:rPr>
              <a:t>This system is used to make rouge scores , precision and recall for the extractive and abstractive summaries.</a:t>
            </a:r>
          </a:p>
          <a:p>
            <a:pPr marL="285750" indent="-285750" algn="just">
              <a:buFont typeface="Arial" panose="020B0604020202020204" pitchFamily="34" charset="0"/>
              <a:buChar char="•"/>
            </a:pPr>
            <a:r>
              <a:rPr lang="en-US" sz="1600" dirty="0">
                <a:solidFill>
                  <a:schemeClr val="bg2">
                    <a:lumMod val="25000"/>
                  </a:schemeClr>
                </a:solidFill>
              </a:rPr>
              <a:t> </a:t>
            </a:r>
            <a:r>
              <a:rPr lang="en-US" sz="1600" b="1" dirty="0">
                <a:solidFill>
                  <a:schemeClr val="bg2">
                    <a:lumMod val="25000"/>
                  </a:schemeClr>
                </a:solidFill>
              </a:rPr>
              <a:t>Performance: </a:t>
            </a:r>
            <a:r>
              <a:rPr lang="en-US" sz="1600" dirty="0">
                <a:solidFill>
                  <a:schemeClr val="bg2">
                    <a:lumMod val="25000"/>
                  </a:schemeClr>
                </a:solidFill>
              </a:rPr>
              <a:t>As it makes use of different models that help us to make the system high having performance output.</a:t>
            </a:r>
          </a:p>
        </p:txBody>
      </p:sp>
    </p:spTree>
    <p:extLst>
      <p:ext uri="{BB962C8B-B14F-4D97-AF65-F5344CB8AC3E}">
        <p14:creationId xmlns:p14="http://schemas.microsoft.com/office/powerpoint/2010/main" val="427257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Architecture</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12</a:t>
            </a:fld>
            <a:endParaRPr lang="en-US" dirty="0"/>
          </a:p>
        </p:txBody>
      </p:sp>
      <p:pic>
        <p:nvPicPr>
          <p:cNvPr id="5" name="Picture 4">
            <a:extLst>
              <a:ext uri="{FF2B5EF4-FFF2-40B4-BE49-F238E27FC236}">
                <a16:creationId xmlns:a16="http://schemas.microsoft.com/office/drawing/2014/main" id="{1AA31F61-DB24-8820-C54D-60A80A1C08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358" y="1470498"/>
            <a:ext cx="5497875" cy="4652297"/>
          </a:xfrm>
          <a:prstGeom prst="rect">
            <a:avLst/>
          </a:prstGeom>
        </p:spPr>
      </p:pic>
    </p:spTree>
    <p:extLst>
      <p:ext uri="{BB962C8B-B14F-4D97-AF65-F5344CB8AC3E}">
        <p14:creationId xmlns:p14="http://schemas.microsoft.com/office/powerpoint/2010/main" val="2363872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0616"/>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Algorithms Used</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13</a:t>
            </a:fld>
            <a:endParaRPr lang="en-US" dirty="0"/>
          </a:p>
        </p:txBody>
      </p:sp>
      <p:sp>
        <p:nvSpPr>
          <p:cNvPr id="2" name="TextBox 1">
            <a:extLst>
              <a:ext uri="{FF2B5EF4-FFF2-40B4-BE49-F238E27FC236}">
                <a16:creationId xmlns:a16="http://schemas.microsoft.com/office/drawing/2014/main" id="{4447EB0B-61C2-1B53-4C53-0EA48D1D8045}"/>
              </a:ext>
            </a:extLst>
          </p:cNvPr>
          <p:cNvSpPr txBox="1"/>
          <p:nvPr/>
        </p:nvSpPr>
        <p:spPr>
          <a:xfrm>
            <a:off x="1683659" y="1339515"/>
            <a:ext cx="9902916" cy="4770537"/>
          </a:xfrm>
          <a:prstGeom prst="rect">
            <a:avLst/>
          </a:prstGeom>
          <a:noFill/>
        </p:spPr>
        <p:txBody>
          <a:bodyPr wrap="square" rtlCol="0">
            <a:spAutoFit/>
          </a:bodyPr>
          <a:lstStyle/>
          <a:p>
            <a:pPr algn="l"/>
            <a:r>
              <a:rPr lang="en-US" sz="1600" b="1" i="0" dirty="0" err="1">
                <a:solidFill>
                  <a:schemeClr val="tx1">
                    <a:lumMod val="75000"/>
                    <a:lumOff val="25000"/>
                  </a:schemeClr>
                </a:solidFill>
                <a:effectLst/>
                <a:highlight>
                  <a:srgbClr val="FFFFFF"/>
                </a:highlight>
              </a:rPr>
              <a:t>Apriori</a:t>
            </a:r>
            <a:r>
              <a:rPr lang="en-US" sz="1600" b="1" i="0" dirty="0">
                <a:solidFill>
                  <a:schemeClr val="tx1">
                    <a:lumMod val="75000"/>
                    <a:lumOff val="25000"/>
                  </a:schemeClr>
                </a:solidFill>
                <a:effectLst/>
                <a:highlight>
                  <a:srgbClr val="FFFFFF"/>
                </a:highlight>
              </a:rPr>
              <a:t> algorithm:</a:t>
            </a:r>
            <a:endParaRPr lang="en-US" sz="1600" b="0" i="0" dirty="0">
              <a:solidFill>
                <a:srgbClr val="1F1F1F"/>
              </a:solidFill>
              <a:effectLst/>
              <a:highlight>
                <a:srgbClr val="FFFFFF"/>
              </a:highlight>
            </a:endParaRPr>
          </a:p>
          <a:p>
            <a:pPr marL="285750" indent="-285750" algn="l">
              <a:buFont typeface="Arial" panose="020B0604020202020204" pitchFamily="34" charset="0"/>
              <a:buChar char="•"/>
            </a:pPr>
            <a:r>
              <a:rPr lang="en-US" sz="1600" b="0" i="0" dirty="0">
                <a:solidFill>
                  <a:srgbClr val="1F1F1F"/>
                </a:solidFill>
                <a:effectLst/>
                <a:highlight>
                  <a:srgbClr val="FFFFFF"/>
                </a:highlight>
              </a:rPr>
              <a:t>It's a classic algorithm for frequent itemset mining.</a:t>
            </a:r>
          </a:p>
          <a:p>
            <a:pPr marL="285750" indent="-285750" algn="l">
              <a:buFont typeface="Arial" panose="020B0604020202020204" pitchFamily="34" charset="0"/>
              <a:buChar char="•"/>
            </a:pPr>
            <a:r>
              <a:rPr lang="en-US" sz="1600" b="0" i="0" dirty="0">
                <a:solidFill>
                  <a:srgbClr val="1F1F1F"/>
                </a:solidFill>
                <a:effectLst/>
                <a:highlight>
                  <a:srgbClr val="FFFFFF"/>
                </a:highlight>
              </a:rPr>
              <a:t>It iteratively builds candidate </a:t>
            </a:r>
            <a:r>
              <a:rPr lang="en-US" sz="1600" b="0" i="0" dirty="0" err="1">
                <a:solidFill>
                  <a:srgbClr val="1F1F1F"/>
                </a:solidFill>
                <a:effectLst/>
                <a:highlight>
                  <a:srgbClr val="FFFFFF"/>
                </a:highlight>
              </a:rPr>
              <a:t>itemsets</a:t>
            </a:r>
            <a:r>
              <a:rPr lang="en-US" sz="1600" b="0" i="0" dirty="0">
                <a:solidFill>
                  <a:srgbClr val="1F1F1F"/>
                </a:solidFill>
                <a:effectLst/>
                <a:highlight>
                  <a:srgbClr val="FFFFFF"/>
                </a:highlight>
              </a:rPr>
              <a:t> by combining frequent single items and checks their support against a minimum threshold.</a:t>
            </a:r>
          </a:p>
          <a:p>
            <a:pPr marL="285750" indent="-285750" algn="l">
              <a:buFont typeface="Arial" panose="020B0604020202020204" pitchFamily="34" charset="0"/>
              <a:buChar char="•"/>
            </a:pPr>
            <a:r>
              <a:rPr lang="en-US" sz="1600" b="0" i="0" dirty="0">
                <a:solidFill>
                  <a:srgbClr val="1F1F1F"/>
                </a:solidFill>
                <a:effectLst/>
                <a:highlight>
                  <a:srgbClr val="FFFFFF"/>
                </a:highlight>
              </a:rPr>
              <a:t>It generates associati</a:t>
            </a:r>
            <a:r>
              <a:rPr lang="en-US" sz="1600" b="0" i="0" dirty="0">
                <a:solidFill>
                  <a:schemeClr val="tx1">
                    <a:lumMod val="95000"/>
                    <a:lumOff val="5000"/>
                  </a:schemeClr>
                </a:solidFill>
                <a:effectLst/>
                <a:highlight>
                  <a:srgbClr val="FFFFFF"/>
                </a:highlight>
              </a:rPr>
              <a:t>on </a:t>
            </a:r>
            <a:r>
              <a:rPr lang="en-US" sz="1600" b="0" i="0" dirty="0">
                <a:solidFill>
                  <a:srgbClr val="1F1F1F"/>
                </a:solidFill>
                <a:effectLst/>
                <a:highlight>
                  <a:srgbClr val="FFFFFF"/>
                </a:highlight>
              </a:rPr>
              <a:t>rules based on the frequent </a:t>
            </a:r>
            <a:r>
              <a:rPr lang="en-US" sz="1600" b="0" i="0" dirty="0" err="1">
                <a:solidFill>
                  <a:srgbClr val="1F1F1F"/>
                </a:solidFill>
                <a:effectLst/>
                <a:highlight>
                  <a:srgbClr val="FFFFFF"/>
                </a:highlight>
              </a:rPr>
              <a:t>itemsets</a:t>
            </a:r>
            <a:r>
              <a:rPr lang="en-US" sz="1600" b="0" i="0" dirty="0">
                <a:solidFill>
                  <a:srgbClr val="1F1F1F"/>
                </a:solidFill>
                <a:effectLst/>
                <a:highlight>
                  <a:srgbClr val="FFFFFF"/>
                </a:highlight>
              </a:rPr>
              <a:t>, indicating relationships between purchased items.</a:t>
            </a:r>
          </a:p>
          <a:p>
            <a:pPr algn="l">
              <a:buFont typeface="Arial" panose="020B0604020202020204" pitchFamily="34" charset="0"/>
              <a:buChar char="•"/>
            </a:pPr>
            <a:endParaRPr lang="en-US" sz="1600" dirty="0">
              <a:solidFill>
                <a:srgbClr val="1F1F1F"/>
              </a:solidFill>
              <a:highlight>
                <a:srgbClr val="FFFFFF"/>
              </a:highlight>
            </a:endParaRPr>
          </a:p>
          <a:p>
            <a:pPr algn="l"/>
            <a:r>
              <a:rPr lang="en-US" sz="1600" b="1" i="0" dirty="0">
                <a:solidFill>
                  <a:schemeClr val="tx1">
                    <a:lumMod val="75000"/>
                    <a:lumOff val="25000"/>
                  </a:schemeClr>
                </a:solidFill>
                <a:effectLst/>
                <a:highlight>
                  <a:srgbClr val="FFFFFF"/>
                </a:highlight>
              </a:rPr>
              <a:t>FP-Growth algorithm:</a:t>
            </a:r>
            <a:endParaRPr lang="en-US" sz="1600" dirty="0">
              <a:solidFill>
                <a:srgbClr val="1F1F1F"/>
              </a:solidFill>
              <a:highlight>
                <a:srgbClr val="FFFFFF"/>
              </a:highlight>
            </a:endParaRPr>
          </a:p>
          <a:p>
            <a:pPr marL="285750" indent="-285750" algn="l">
              <a:buFont typeface="Arial" panose="020B0604020202020204" pitchFamily="34" charset="0"/>
              <a:buChar char="•"/>
            </a:pPr>
            <a:r>
              <a:rPr lang="en-US" sz="1600" b="0" i="0" dirty="0">
                <a:solidFill>
                  <a:srgbClr val="1F1F1F"/>
                </a:solidFill>
                <a:effectLst/>
                <a:highlight>
                  <a:srgbClr val="FFFFFF"/>
                </a:highlight>
              </a:rPr>
              <a:t>It uses a tree-like structure to store frequent </a:t>
            </a:r>
            <a:r>
              <a:rPr lang="en-US" sz="1600" b="0" i="0" dirty="0" err="1">
                <a:solidFill>
                  <a:srgbClr val="1F1F1F"/>
                </a:solidFill>
                <a:effectLst/>
                <a:highlight>
                  <a:srgbClr val="FFFFFF"/>
                </a:highlight>
              </a:rPr>
              <a:t>itemsets</a:t>
            </a:r>
            <a:r>
              <a:rPr lang="en-US" sz="1600" b="0" i="0" dirty="0">
                <a:solidFill>
                  <a:srgbClr val="1F1F1F"/>
                </a:solidFill>
                <a:effectLst/>
                <a:highlight>
                  <a:srgbClr val="FFFFFF"/>
                </a:highlight>
              </a:rPr>
              <a:t>, potentially leading to better efficiency for large datasets compared to </a:t>
            </a:r>
            <a:r>
              <a:rPr lang="en-US" sz="1600" b="0" i="0" dirty="0" err="1">
                <a:solidFill>
                  <a:srgbClr val="1F1F1F"/>
                </a:solidFill>
                <a:effectLst/>
                <a:highlight>
                  <a:srgbClr val="FFFFFF"/>
                </a:highlight>
              </a:rPr>
              <a:t>Apriori</a:t>
            </a:r>
            <a:r>
              <a:rPr lang="en-US" sz="1600" b="0" i="0" dirty="0">
                <a:solidFill>
                  <a:srgbClr val="1F1F1F"/>
                </a:solidFill>
                <a:effectLst/>
                <a:highlight>
                  <a:srgbClr val="FFFFFF"/>
                </a:highlight>
              </a:rPr>
              <a:t>.</a:t>
            </a:r>
          </a:p>
          <a:p>
            <a:pPr marL="285750" indent="-285750" algn="l">
              <a:buFont typeface="Arial" panose="020B0604020202020204" pitchFamily="34" charset="0"/>
              <a:buChar char="•"/>
            </a:pPr>
            <a:r>
              <a:rPr lang="en-US" sz="1600" b="0" i="0" dirty="0">
                <a:solidFill>
                  <a:srgbClr val="1F1F1F"/>
                </a:solidFill>
                <a:effectLst/>
                <a:highlight>
                  <a:srgbClr val="FFFFFF"/>
                </a:highlight>
              </a:rPr>
              <a:t>It also operates on the principle of minimum support to identify frequent </a:t>
            </a:r>
            <a:r>
              <a:rPr lang="en-US" sz="1600" b="0" i="0" dirty="0" err="1">
                <a:solidFill>
                  <a:srgbClr val="1F1F1F"/>
                </a:solidFill>
                <a:effectLst/>
                <a:highlight>
                  <a:srgbClr val="FFFFFF"/>
                </a:highlight>
              </a:rPr>
              <a:t>itemsets</a:t>
            </a:r>
            <a:r>
              <a:rPr lang="en-US" sz="1600" b="0" i="0" dirty="0">
                <a:solidFill>
                  <a:srgbClr val="1F1F1F"/>
                </a:solidFill>
                <a:effectLst/>
                <a:highlight>
                  <a:srgbClr val="FFFFFF"/>
                </a:highlight>
              </a:rPr>
              <a:t> and generate association rules.</a:t>
            </a:r>
          </a:p>
          <a:p>
            <a:pPr algn="l">
              <a:buFont typeface="Arial" panose="020B0604020202020204" pitchFamily="34" charset="0"/>
              <a:buChar char="•"/>
            </a:pPr>
            <a:endParaRPr lang="en-US" sz="1600" b="0" i="0" dirty="0">
              <a:solidFill>
                <a:srgbClr val="1F1F1F"/>
              </a:solidFill>
              <a:effectLst/>
              <a:highlight>
                <a:srgbClr val="FFFFFF"/>
              </a:highlight>
            </a:endParaRPr>
          </a:p>
          <a:p>
            <a:r>
              <a:rPr lang="en-US" sz="1600" b="1" i="0" dirty="0">
                <a:solidFill>
                  <a:schemeClr val="tx1">
                    <a:lumMod val="75000"/>
                    <a:lumOff val="25000"/>
                  </a:schemeClr>
                </a:solidFill>
                <a:effectLst/>
                <a:highlight>
                  <a:srgbClr val="FFFFFF"/>
                </a:highlight>
              </a:rPr>
              <a:t>CNN Bidirectional LSTM algorithm:</a:t>
            </a:r>
          </a:p>
          <a:p>
            <a:pPr marL="285750" indent="-285750">
              <a:buFont typeface="Arial" panose="020B0604020202020204" pitchFamily="34" charset="0"/>
              <a:buChar char="•"/>
            </a:pPr>
            <a:r>
              <a:rPr lang="en-US" sz="1600" dirty="0">
                <a:solidFill>
                  <a:srgbClr val="1F1F1F"/>
                </a:solidFill>
                <a:highlight>
                  <a:srgbClr val="FFFFFF"/>
                </a:highlight>
              </a:rPr>
              <a:t>A CNN </a:t>
            </a:r>
            <a:r>
              <a:rPr lang="en-US" sz="1600" dirty="0" err="1">
                <a:solidFill>
                  <a:srgbClr val="1F1F1F"/>
                </a:solidFill>
                <a:highlight>
                  <a:srgbClr val="FFFFFF"/>
                </a:highlight>
              </a:rPr>
              <a:t>BiLSTM</a:t>
            </a:r>
            <a:r>
              <a:rPr lang="en-US" sz="1600" dirty="0">
                <a:solidFill>
                  <a:srgbClr val="1F1F1F"/>
                </a:solidFill>
                <a:highlight>
                  <a:srgbClr val="FFFFFF"/>
                </a:highlight>
              </a:rPr>
              <a:t> is a hybrid bidirectional LSTM and CNN architecture. </a:t>
            </a:r>
          </a:p>
          <a:p>
            <a:pPr marL="285750" indent="-285750">
              <a:buFont typeface="Arial" panose="020B0604020202020204" pitchFamily="34" charset="0"/>
              <a:buChar char="•"/>
            </a:pPr>
            <a:r>
              <a:rPr lang="en-US" sz="1600" dirty="0">
                <a:solidFill>
                  <a:srgbClr val="1F1F1F"/>
                </a:solidFill>
                <a:highlight>
                  <a:srgbClr val="FFFFFF"/>
                </a:highlight>
              </a:rPr>
              <a:t>It learns both character-level and word-level features. </a:t>
            </a:r>
          </a:p>
          <a:p>
            <a:pPr marL="285750" indent="-285750">
              <a:buFont typeface="Arial" panose="020B0604020202020204" pitchFamily="34" charset="0"/>
              <a:buChar char="•"/>
            </a:pPr>
            <a:r>
              <a:rPr lang="en-US" sz="1600" dirty="0">
                <a:solidFill>
                  <a:srgbClr val="1F1F1F"/>
                </a:solidFill>
                <a:highlight>
                  <a:srgbClr val="FFFFFF"/>
                </a:highlight>
              </a:rPr>
              <a:t>The CNN component is used to induce the character-level features.</a:t>
            </a:r>
          </a:p>
          <a:p>
            <a:pPr marL="285750" indent="-285750">
              <a:buFont typeface="Arial" panose="020B0604020202020204" pitchFamily="34" charset="0"/>
              <a:buChar char="•"/>
            </a:pPr>
            <a:r>
              <a:rPr lang="en-US" sz="1600" dirty="0">
                <a:solidFill>
                  <a:srgbClr val="1F1F1F"/>
                </a:solidFill>
                <a:highlight>
                  <a:srgbClr val="FFFFFF"/>
                </a:highlight>
              </a:rPr>
              <a:t>For each word the model employs a convolution and a max pooling layer to extract a new feature vector from the per-character feature vectors such as character embeddings and (optionally) character type.</a:t>
            </a:r>
          </a:p>
          <a:p>
            <a:pPr algn="l">
              <a:buFont typeface="Arial" panose="020B0604020202020204" pitchFamily="34" charset="0"/>
              <a:buChar char="•"/>
            </a:pPr>
            <a:endParaRPr lang="en-US" sz="1600" b="0" i="0" dirty="0">
              <a:solidFill>
                <a:srgbClr val="1F1F1F"/>
              </a:solidFill>
              <a:effectLst/>
              <a:highlight>
                <a:srgbClr val="FFFFFF"/>
              </a:highlight>
              <a:latin typeface="Google Sans"/>
            </a:endParaRPr>
          </a:p>
          <a:p>
            <a:pPr algn="l">
              <a:buFont typeface="Arial" panose="020B0604020202020204" pitchFamily="34" charset="0"/>
              <a:buChar char="•"/>
            </a:pPr>
            <a:endParaRPr lang="en-US" sz="1600" b="0" i="0" dirty="0">
              <a:solidFill>
                <a:srgbClr val="1F1F1F"/>
              </a:solidFill>
              <a:effectLst/>
              <a:highlight>
                <a:srgbClr val="FFFFFF"/>
              </a:highlight>
              <a:latin typeface="Google Sans"/>
            </a:endParaRPr>
          </a:p>
        </p:txBody>
      </p:sp>
    </p:spTree>
    <p:extLst>
      <p:ext uri="{BB962C8B-B14F-4D97-AF65-F5344CB8AC3E}">
        <p14:creationId xmlns:p14="http://schemas.microsoft.com/office/powerpoint/2010/main" val="2679901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0616"/>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Flow Chart</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14</a:t>
            </a:fld>
            <a:endParaRPr lang="en-US" dirty="0"/>
          </a:p>
        </p:txBody>
      </p:sp>
      <p:pic>
        <p:nvPicPr>
          <p:cNvPr id="8" name="Picture 7">
            <a:extLst>
              <a:ext uri="{FF2B5EF4-FFF2-40B4-BE49-F238E27FC236}">
                <a16:creationId xmlns:a16="http://schemas.microsoft.com/office/drawing/2014/main" id="{7BF70848-5AC4-0A5C-CB4D-4097EDC0C8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9845" y="1682345"/>
            <a:ext cx="3545306" cy="4706506"/>
          </a:xfrm>
          <a:prstGeom prst="rect">
            <a:avLst/>
          </a:prstGeom>
        </p:spPr>
      </p:pic>
      <p:sp>
        <p:nvSpPr>
          <p:cNvPr id="9" name="TextBox 8">
            <a:extLst>
              <a:ext uri="{FF2B5EF4-FFF2-40B4-BE49-F238E27FC236}">
                <a16:creationId xmlns:a16="http://schemas.microsoft.com/office/drawing/2014/main" id="{31BFC7AD-2962-AF69-CC5B-6AF6C6C39B8A}"/>
              </a:ext>
            </a:extLst>
          </p:cNvPr>
          <p:cNvSpPr txBox="1"/>
          <p:nvPr/>
        </p:nvSpPr>
        <p:spPr>
          <a:xfrm>
            <a:off x="2030946" y="1276010"/>
            <a:ext cx="2053389" cy="369332"/>
          </a:xfrm>
          <a:prstGeom prst="rect">
            <a:avLst/>
          </a:prstGeom>
          <a:noFill/>
        </p:spPr>
        <p:txBody>
          <a:bodyPr wrap="square" rtlCol="0">
            <a:spAutoFit/>
          </a:bodyPr>
          <a:lstStyle/>
          <a:p>
            <a:r>
              <a:rPr lang="en-IN" b="1" dirty="0">
                <a:solidFill>
                  <a:schemeClr val="tx2">
                    <a:lumMod val="75000"/>
                  </a:schemeClr>
                </a:solidFill>
              </a:rPr>
              <a:t>  </a:t>
            </a:r>
            <a:r>
              <a:rPr lang="en-IN" b="1" dirty="0" err="1">
                <a:solidFill>
                  <a:schemeClr val="tx2">
                    <a:lumMod val="75000"/>
                  </a:schemeClr>
                </a:solidFill>
              </a:rPr>
              <a:t>Apriori</a:t>
            </a:r>
            <a:r>
              <a:rPr lang="en-IN" b="1" dirty="0">
                <a:solidFill>
                  <a:schemeClr val="tx2">
                    <a:lumMod val="75000"/>
                  </a:schemeClr>
                </a:solidFill>
              </a:rPr>
              <a:t> Algorithm</a:t>
            </a:r>
          </a:p>
        </p:txBody>
      </p:sp>
      <p:sp>
        <p:nvSpPr>
          <p:cNvPr id="10" name="TextBox 9">
            <a:extLst>
              <a:ext uri="{FF2B5EF4-FFF2-40B4-BE49-F238E27FC236}">
                <a16:creationId xmlns:a16="http://schemas.microsoft.com/office/drawing/2014/main" id="{1EEE3E75-9707-6C8B-9292-BFCC92ADCC39}"/>
              </a:ext>
            </a:extLst>
          </p:cNvPr>
          <p:cNvSpPr txBox="1"/>
          <p:nvPr/>
        </p:nvSpPr>
        <p:spPr>
          <a:xfrm>
            <a:off x="5389845" y="1313013"/>
            <a:ext cx="2374231" cy="369332"/>
          </a:xfrm>
          <a:prstGeom prst="rect">
            <a:avLst/>
          </a:prstGeom>
          <a:noFill/>
        </p:spPr>
        <p:txBody>
          <a:bodyPr wrap="square" rtlCol="0">
            <a:spAutoFit/>
          </a:bodyPr>
          <a:lstStyle/>
          <a:p>
            <a:r>
              <a:rPr lang="en-IN" b="1" dirty="0">
                <a:solidFill>
                  <a:schemeClr val="tx2">
                    <a:lumMod val="75000"/>
                  </a:schemeClr>
                </a:solidFill>
              </a:rPr>
              <a:t>  FP-Growth Algorithm</a:t>
            </a:r>
          </a:p>
        </p:txBody>
      </p:sp>
      <p:sp>
        <p:nvSpPr>
          <p:cNvPr id="5" name="TextBox 4">
            <a:extLst>
              <a:ext uri="{FF2B5EF4-FFF2-40B4-BE49-F238E27FC236}">
                <a16:creationId xmlns:a16="http://schemas.microsoft.com/office/drawing/2014/main" id="{715864BC-A56E-6E4D-6767-6B0E741BF226}"/>
              </a:ext>
            </a:extLst>
          </p:cNvPr>
          <p:cNvSpPr txBox="1"/>
          <p:nvPr/>
        </p:nvSpPr>
        <p:spPr>
          <a:xfrm>
            <a:off x="9032127" y="1313013"/>
            <a:ext cx="2554448" cy="369332"/>
          </a:xfrm>
          <a:prstGeom prst="rect">
            <a:avLst/>
          </a:prstGeom>
          <a:noFill/>
        </p:spPr>
        <p:txBody>
          <a:bodyPr wrap="square">
            <a:spAutoFit/>
          </a:bodyPr>
          <a:lstStyle/>
          <a:p>
            <a:r>
              <a:rPr lang="en-IN" b="1" dirty="0">
                <a:solidFill>
                  <a:schemeClr val="tx2">
                    <a:lumMod val="75000"/>
                  </a:schemeClr>
                </a:solidFill>
              </a:rPr>
              <a:t> CNN-</a:t>
            </a:r>
            <a:r>
              <a:rPr lang="en-IN" b="1" dirty="0" err="1">
                <a:solidFill>
                  <a:schemeClr val="tx2">
                    <a:lumMod val="75000"/>
                  </a:schemeClr>
                </a:solidFill>
              </a:rPr>
              <a:t>BiLstm</a:t>
            </a:r>
            <a:r>
              <a:rPr lang="en-IN" b="1" dirty="0">
                <a:solidFill>
                  <a:schemeClr val="tx2">
                    <a:lumMod val="75000"/>
                  </a:schemeClr>
                </a:solidFill>
              </a:rPr>
              <a:t> Algorithm</a:t>
            </a:r>
            <a:endParaRPr lang="en-IN" dirty="0">
              <a:solidFill>
                <a:schemeClr val="tx2">
                  <a:lumMod val="75000"/>
                </a:schemeClr>
              </a:solidFill>
            </a:endParaRPr>
          </a:p>
        </p:txBody>
      </p:sp>
      <p:pic>
        <p:nvPicPr>
          <p:cNvPr id="16" name="Picture 15">
            <a:extLst>
              <a:ext uri="{FF2B5EF4-FFF2-40B4-BE49-F238E27FC236}">
                <a16:creationId xmlns:a16="http://schemas.microsoft.com/office/drawing/2014/main" id="{50C0B716-9730-1EB8-E485-4D60F495B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332" y="1645342"/>
            <a:ext cx="1549443" cy="4668193"/>
          </a:xfrm>
          <a:prstGeom prst="rect">
            <a:avLst/>
          </a:prstGeom>
        </p:spPr>
      </p:pic>
      <p:pic>
        <p:nvPicPr>
          <p:cNvPr id="7" name="Picture 6">
            <a:extLst>
              <a:ext uri="{FF2B5EF4-FFF2-40B4-BE49-F238E27FC236}">
                <a16:creationId xmlns:a16="http://schemas.microsoft.com/office/drawing/2014/main" id="{F97996E8-7229-4668-8974-C542532E44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0946" y="1645342"/>
            <a:ext cx="2452823" cy="4701499"/>
          </a:xfrm>
          <a:prstGeom prst="rect">
            <a:avLst/>
          </a:prstGeom>
        </p:spPr>
      </p:pic>
    </p:spTree>
    <p:extLst>
      <p:ext uri="{BB962C8B-B14F-4D97-AF65-F5344CB8AC3E}">
        <p14:creationId xmlns:p14="http://schemas.microsoft.com/office/powerpoint/2010/main" val="198673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0616"/>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CNN-</a:t>
            </a:r>
            <a:r>
              <a:rPr lang="en-US" sz="3600" b="1" dirty="0" err="1">
                <a:latin typeface="Times New Roman" panose="02020603050405020304" pitchFamily="18" charset="0"/>
                <a:cs typeface="Times New Roman" panose="02020603050405020304" pitchFamily="18" charset="0"/>
              </a:rPr>
              <a:t>BiLstm</a:t>
            </a:r>
            <a:r>
              <a:rPr lang="en-US" sz="3600" b="1" dirty="0">
                <a:latin typeface="Times New Roman" panose="02020603050405020304" pitchFamily="18" charset="0"/>
                <a:cs typeface="Times New Roman" panose="02020603050405020304" pitchFamily="18" charset="0"/>
              </a:rPr>
              <a:t> Model</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15</a:t>
            </a:fld>
            <a:endParaRPr lang="en-US" dirty="0"/>
          </a:p>
        </p:txBody>
      </p:sp>
      <p:sp>
        <p:nvSpPr>
          <p:cNvPr id="5" name="TextBox 4">
            <a:extLst>
              <a:ext uri="{FF2B5EF4-FFF2-40B4-BE49-F238E27FC236}">
                <a16:creationId xmlns:a16="http://schemas.microsoft.com/office/drawing/2014/main" id="{715864BC-A56E-6E4D-6767-6B0E741BF226}"/>
              </a:ext>
            </a:extLst>
          </p:cNvPr>
          <p:cNvSpPr txBox="1"/>
          <p:nvPr/>
        </p:nvSpPr>
        <p:spPr>
          <a:xfrm>
            <a:off x="4371473" y="5807492"/>
            <a:ext cx="2598821" cy="369332"/>
          </a:xfrm>
          <a:prstGeom prst="rect">
            <a:avLst/>
          </a:prstGeom>
          <a:noFill/>
        </p:spPr>
        <p:txBody>
          <a:bodyPr wrap="square">
            <a:spAutoFit/>
          </a:bodyPr>
          <a:lstStyle/>
          <a:p>
            <a:r>
              <a:rPr lang="en-IN" b="1" dirty="0">
                <a:solidFill>
                  <a:schemeClr val="tx2">
                    <a:lumMod val="75000"/>
                  </a:schemeClr>
                </a:solidFill>
              </a:rPr>
              <a:t> CNN-</a:t>
            </a:r>
            <a:r>
              <a:rPr lang="en-IN" b="1" dirty="0" err="1">
                <a:solidFill>
                  <a:schemeClr val="tx2">
                    <a:lumMod val="75000"/>
                  </a:schemeClr>
                </a:solidFill>
              </a:rPr>
              <a:t>BiLstm</a:t>
            </a:r>
            <a:r>
              <a:rPr lang="en-IN" b="1" dirty="0">
                <a:solidFill>
                  <a:schemeClr val="tx2">
                    <a:lumMod val="75000"/>
                  </a:schemeClr>
                </a:solidFill>
              </a:rPr>
              <a:t> Architecture</a:t>
            </a:r>
            <a:endParaRPr lang="en-IN" dirty="0">
              <a:solidFill>
                <a:schemeClr val="tx2">
                  <a:lumMod val="75000"/>
                </a:schemeClr>
              </a:solidFill>
            </a:endParaRPr>
          </a:p>
        </p:txBody>
      </p:sp>
      <p:pic>
        <p:nvPicPr>
          <p:cNvPr id="2" name="Image 19">
            <a:extLst>
              <a:ext uri="{FF2B5EF4-FFF2-40B4-BE49-F238E27FC236}">
                <a16:creationId xmlns:a16="http://schemas.microsoft.com/office/drawing/2014/main" id="{7BACBDF9-B438-D543-E288-96D9BF403D19}"/>
              </a:ext>
            </a:extLst>
          </p:cNvPr>
          <p:cNvPicPr>
            <a:picLocks/>
          </p:cNvPicPr>
          <p:nvPr/>
        </p:nvPicPr>
        <p:blipFill>
          <a:blip r:embed="rId2" cstate="print"/>
          <a:stretch>
            <a:fillRect/>
          </a:stretch>
        </p:blipFill>
        <p:spPr>
          <a:xfrm>
            <a:off x="3949265" y="1507706"/>
            <a:ext cx="3748037" cy="4299786"/>
          </a:xfrm>
          <a:prstGeom prst="rect">
            <a:avLst/>
          </a:prstGeom>
        </p:spPr>
      </p:pic>
    </p:spTree>
    <p:extLst>
      <p:ext uri="{BB962C8B-B14F-4D97-AF65-F5344CB8AC3E}">
        <p14:creationId xmlns:p14="http://schemas.microsoft.com/office/powerpoint/2010/main" val="227057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0616"/>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Implementation</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16</a:t>
            </a:fld>
            <a:endParaRPr lang="en-US" dirty="0"/>
          </a:p>
        </p:txBody>
      </p:sp>
      <p:sp>
        <p:nvSpPr>
          <p:cNvPr id="2" name="TextBox 1">
            <a:extLst>
              <a:ext uri="{FF2B5EF4-FFF2-40B4-BE49-F238E27FC236}">
                <a16:creationId xmlns:a16="http://schemas.microsoft.com/office/drawing/2014/main" id="{4447EB0B-61C2-1B53-4C53-0EA48D1D8045}"/>
              </a:ext>
            </a:extLst>
          </p:cNvPr>
          <p:cNvSpPr txBox="1"/>
          <p:nvPr/>
        </p:nvSpPr>
        <p:spPr>
          <a:xfrm>
            <a:off x="1683659" y="1339515"/>
            <a:ext cx="9810510" cy="4909036"/>
          </a:xfrm>
          <a:prstGeom prst="rect">
            <a:avLst/>
          </a:prstGeom>
          <a:noFill/>
        </p:spPr>
        <p:txBody>
          <a:bodyPr wrap="square" rtlCol="0">
            <a:spAutoFit/>
          </a:bodyPr>
          <a:lstStyle/>
          <a:p>
            <a:pPr algn="l"/>
            <a:r>
              <a:rPr lang="en-US" sz="1600" b="1" dirty="0">
                <a:solidFill>
                  <a:srgbClr val="1F1F1F"/>
                </a:solidFill>
                <a:highlight>
                  <a:srgbClr val="FFFFFF"/>
                </a:highlight>
              </a:rPr>
              <a:t>S</a:t>
            </a:r>
            <a:r>
              <a:rPr lang="en-US" sz="1600" b="1" i="0" dirty="0">
                <a:solidFill>
                  <a:srgbClr val="1F1F1F"/>
                </a:solidFill>
                <a:effectLst/>
                <a:highlight>
                  <a:srgbClr val="FFFFFF"/>
                </a:highlight>
              </a:rPr>
              <a:t>teps involved in </a:t>
            </a:r>
            <a:r>
              <a:rPr lang="en-US" sz="1600" b="1" dirty="0">
                <a:solidFill>
                  <a:srgbClr val="1F1F1F"/>
                </a:solidFill>
                <a:highlight>
                  <a:srgbClr val="FFFFFF"/>
                </a:highlight>
              </a:rPr>
              <a:t>Market Basket Analysis</a:t>
            </a:r>
            <a:r>
              <a:rPr lang="en-US" sz="1600" b="1" i="0" dirty="0">
                <a:solidFill>
                  <a:srgbClr val="1F1F1F"/>
                </a:solidFill>
                <a:effectLst/>
                <a:highlight>
                  <a:srgbClr val="FFFFFF"/>
                </a:highlight>
              </a:rPr>
              <a:t> project:</a:t>
            </a:r>
          </a:p>
          <a:p>
            <a:pPr algn="l"/>
            <a:endParaRPr lang="en-US" sz="1600" b="1" i="0" dirty="0">
              <a:solidFill>
                <a:srgbClr val="1F1F1F"/>
              </a:solidFill>
              <a:effectLst/>
              <a:highlight>
                <a:srgbClr val="FFFFFF"/>
              </a:highlight>
            </a:endParaRPr>
          </a:p>
          <a:p>
            <a:pPr marL="342900" indent="-342900" algn="l">
              <a:buFont typeface="+mj-lt"/>
              <a:buAutoNum type="arabicPeriod"/>
            </a:pPr>
            <a:r>
              <a:rPr lang="en-US" sz="1500" b="1" i="0" dirty="0">
                <a:solidFill>
                  <a:srgbClr val="1F1F1F"/>
                </a:solidFill>
                <a:effectLst/>
                <a:highlight>
                  <a:srgbClr val="FFFFFF"/>
                </a:highlight>
              </a:rPr>
              <a:t>Import Necessary Libraries: </a:t>
            </a:r>
            <a:r>
              <a:rPr lang="en-US" sz="1500" b="0" i="0" dirty="0">
                <a:solidFill>
                  <a:srgbClr val="1F1F1F"/>
                </a:solidFill>
                <a:effectLst/>
                <a:highlight>
                  <a:srgbClr val="FFFFFF"/>
                </a:highlight>
              </a:rPr>
              <a:t>Importing essential libraries like NumPy, Pandas, </a:t>
            </a:r>
            <a:r>
              <a:rPr lang="en-US" sz="1500" b="0" i="0" dirty="0" err="1">
                <a:solidFill>
                  <a:srgbClr val="1F1F1F"/>
                </a:solidFill>
                <a:effectLst/>
                <a:highlight>
                  <a:srgbClr val="FFFFFF"/>
                </a:highlight>
              </a:rPr>
              <a:t>MLxtend</a:t>
            </a:r>
            <a:r>
              <a:rPr lang="en-US" sz="1500" b="0" i="0" dirty="0">
                <a:solidFill>
                  <a:srgbClr val="1F1F1F"/>
                </a:solidFill>
                <a:effectLst/>
                <a:highlight>
                  <a:srgbClr val="FFFFFF"/>
                </a:highlight>
              </a:rPr>
              <a:t>, </a:t>
            </a:r>
            <a:r>
              <a:rPr lang="en-US" sz="1500" b="0" i="0" dirty="0" err="1">
                <a:solidFill>
                  <a:srgbClr val="1F1F1F"/>
                </a:solidFill>
                <a:effectLst/>
                <a:highlight>
                  <a:srgbClr val="FFFFFF"/>
                </a:highlight>
              </a:rPr>
              <a:t>Apriori</a:t>
            </a:r>
            <a:r>
              <a:rPr lang="en-US" sz="1500" b="0" i="0" dirty="0">
                <a:solidFill>
                  <a:srgbClr val="1F1F1F"/>
                </a:solidFill>
                <a:effectLst/>
                <a:highlight>
                  <a:srgbClr val="FFFFFF"/>
                </a:highlight>
              </a:rPr>
              <a:t>, FP-Growth, Seaborn, Matplotlib, and others for the project.</a:t>
            </a:r>
          </a:p>
          <a:p>
            <a:pPr marL="342900" indent="-342900" algn="l">
              <a:buFont typeface="+mj-lt"/>
              <a:buAutoNum type="arabicPeriod"/>
            </a:pPr>
            <a:r>
              <a:rPr lang="en-US" sz="1500" b="1" i="0" dirty="0">
                <a:solidFill>
                  <a:srgbClr val="1F1F1F"/>
                </a:solidFill>
                <a:effectLst/>
                <a:highlight>
                  <a:srgbClr val="FFFFFF"/>
                </a:highlight>
              </a:rPr>
              <a:t>Load Online Retail Dataset: </a:t>
            </a:r>
            <a:r>
              <a:rPr lang="en-US" sz="1500" b="0" i="0" dirty="0">
                <a:solidFill>
                  <a:srgbClr val="1F1F1F"/>
                </a:solidFill>
                <a:effectLst/>
                <a:highlight>
                  <a:srgbClr val="FFFFFF"/>
                </a:highlight>
              </a:rPr>
              <a:t>Importing and loading a dataset related to online retail transactions.</a:t>
            </a:r>
          </a:p>
          <a:p>
            <a:pPr marL="342900" indent="-342900" algn="l">
              <a:buFont typeface="+mj-lt"/>
              <a:buAutoNum type="arabicPeriod"/>
            </a:pPr>
            <a:r>
              <a:rPr lang="en-US" sz="1500" b="1" i="0" dirty="0">
                <a:solidFill>
                  <a:srgbClr val="1F1F1F"/>
                </a:solidFill>
                <a:effectLst/>
                <a:highlight>
                  <a:srgbClr val="FFFFFF"/>
                </a:highlight>
              </a:rPr>
              <a:t>Data Exploration: </a:t>
            </a:r>
            <a:r>
              <a:rPr lang="en-US" sz="1500" b="0" i="0" dirty="0">
                <a:solidFill>
                  <a:srgbClr val="1F1F1F"/>
                </a:solidFill>
                <a:effectLst/>
                <a:highlight>
                  <a:srgbClr val="FFFFFF"/>
                </a:highlight>
              </a:rPr>
              <a:t>Exploring the dataset to understand its characteristics, such as the number of rows, attributes, and basic statistics. Additionally, analyzing the number of purchased items in different countries or other relevant metrics.</a:t>
            </a:r>
          </a:p>
          <a:p>
            <a:pPr marL="342900" indent="-342900" algn="l">
              <a:buFont typeface="+mj-lt"/>
              <a:buAutoNum type="arabicPeriod"/>
            </a:pPr>
            <a:r>
              <a:rPr lang="en-US" sz="1500" b="1" i="0" dirty="0">
                <a:solidFill>
                  <a:srgbClr val="1F1F1F"/>
                </a:solidFill>
                <a:effectLst/>
                <a:highlight>
                  <a:srgbClr val="FFFFFF"/>
                </a:highlight>
              </a:rPr>
              <a:t>Data Cleaning: </a:t>
            </a:r>
            <a:r>
              <a:rPr lang="en-US" sz="1500" b="0" i="0" dirty="0">
                <a:solidFill>
                  <a:srgbClr val="1F1F1F"/>
                </a:solidFill>
                <a:effectLst/>
                <a:highlight>
                  <a:srgbClr val="FFFFFF"/>
                </a:highlight>
              </a:rPr>
              <a:t>Preprocessing the data by removing duplicate values, handling null values, and potentially filtering out certain transactions based on specific criteria (e.g., transactions containing certain initial letters like ‘C’).</a:t>
            </a:r>
          </a:p>
          <a:p>
            <a:pPr marL="342900" indent="-342900" algn="l">
              <a:buFont typeface="+mj-lt"/>
              <a:buAutoNum type="arabicPeriod"/>
            </a:pPr>
            <a:r>
              <a:rPr lang="en-US" sz="1500" b="1" i="0" dirty="0">
                <a:solidFill>
                  <a:srgbClr val="1F1F1F"/>
                </a:solidFill>
                <a:effectLst/>
                <a:highlight>
                  <a:srgbClr val="FFFFFF"/>
                </a:highlight>
              </a:rPr>
              <a:t>Data Analysis: </a:t>
            </a:r>
            <a:r>
              <a:rPr lang="en-US" sz="1500" b="0" i="0" dirty="0">
                <a:solidFill>
                  <a:srgbClr val="1F1F1F"/>
                </a:solidFill>
                <a:effectLst/>
                <a:highlight>
                  <a:srgbClr val="FFFFFF"/>
                </a:highlight>
              </a:rPr>
              <a:t>Using bar graphs or other visualization techniques to analyze and present the data, such as visualizing the frequency of different items or transaction patterns.</a:t>
            </a:r>
          </a:p>
          <a:p>
            <a:pPr marL="342900" indent="-342900" algn="l">
              <a:buFont typeface="+mj-lt"/>
              <a:buAutoNum type="arabicPeriod"/>
            </a:pPr>
            <a:r>
              <a:rPr lang="en-US" sz="1500" b="1" i="0" dirty="0">
                <a:solidFill>
                  <a:srgbClr val="1F1F1F"/>
                </a:solidFill>
                <a:effectLst/>
                <a:highlight>
                  <a:srgbClr val="FFFFFF"/>
                </a:highlight>
              </a:rPr>
              <a:t>One-Hot Encoding: </a:t>
            </a:r>
            <a:r>
              <a:rPr lang="en-US" sz="1500" b="0" i="0" dirty="0">
                <a:solidFill>
                  <a:srgbClr val="1F1F1F"/>
                </a:solidFill>
                <a:effectLst/>
                <a:highlight>
                  <a:srgbClr val="FFFFFF"/>
                </a:highlight>
              </a:rPr>
              <a:t>Transforming categorical variables into a numerical format using one-hot encoding, where all values are converted into binary (0s and 1s). This step is crucial for further analysis and model training.</a:t>
            </a:r>
          </a:p>
          <a:p>
            <a:pPr marL="342900" indent="-342900" algn="l">
              <a:buFont typeface="+mj-lt"/>
              <a:buAutoNum type="arabicPeriod"/>
            </a:pPr>
            <a:r>
              <a:rPr lang="en-US" sz="1500" b="1" i="0" dirty="0" err="1">
                <a:solidFill>
                  <a:srgbClr val="1F1F1F"/>
                </a:solidFill>
                <a:effectLst/>
                <a:highlight>
                  <a:srgbClr val="FFFFFF"/>
                </a:highlight>
              </a:rPr>
              <a:t>Apriori</a:t>
            </a:r>
            <a:r>
              <a:rPr lang="en-US" sz="1500" b="1" i="0" dirty="0">
                <a:solidFill>
                  <a:srgbClr val="1F1F1F"/>
                </a:solidFill>
                <a:effectLst/>
                <a:highlight>
                  <a:srgbClr val="FFFFFF"/>
                </a:highlight>
              </a:rPr>
              <a:t> Algorithm: </a:t>
            </a:r>
            <a:r>
              <a:rPr lang="en-US" sz="1500" b="0" i="0" dirty="0">
                <a:solidFill>
                  <a:srgbClr val="1F1F1F"/>
                </a:solidFill>
                <a:effectLst/>
                <a:highlight>
                  <a:srgbClr val="FFFFFF"/>
                </a:highlight>
              </a:rPr>
              <a:t>Applying the </a:t>
            </a:r>
            <a:r>
              <a:rPr lang="en-US" sz="1500" b="0" i="0" dirty="0" err="1">
                <a:solidFill>
                  <a:srgbClr val="1F1F1F"/>
                </a:solidFill>
                <a:effectLst/>
                <a:highlight>
                  <a:srgbClr val="FFFFFF"/>
                </a:highlight>
              </a:rPr>
              <a:t>Apriori</a:t>
            </a:r>
            <a:r>
              <a:rPr lang="en-US" sz="1500" b="0" i="0" dirty="0">
                <a:solidFill>
                  <a:srgbClr val="1F1F1F"/>
                </a:solidFill>
                <a:effectLst/>
                <a:highlight>
                  <a:srgbClr val="FFFFFF"/>
                </a:highlight>
              </a:rPr>
              <a:t> algorithm to generate association rules and identify frequent item sets within the dataset. This step helps in uncovering patterns and relationships between different items purchased together.</a:t>
            </a:r>
          </a:p>
          <a:p>
            <a:pPr marL="342900" indent="-342900" algn="l">
              <a:buFont typeface="+mj-lt"/>
              <a:buAutoNum type="arabicPeriod"/>
            </a:pPr>
            <a:r>
              <a:rPr lang="en-US" sz="1500" b="1" i="0" dirty="0">
                <a:solidFill>
                  <a:srgbClr val="1F1F1F"/>
                </a:solidFill>
                <a:effectLst/>
                <a:highlight>
                  <a:srgbClr val="FFFFFF"/>
                </a:highlight>
              </a:rPr>
              <a:t>FP-Growth Algorithm: </a:t>
            </a:r>
            <a:r>
              <a:rPr lang="en-US" sz="1500" b="0" i="0" dirty="0">
                <a:solidFill>
                  <a:srgbClr val="1F1F1F"/>
                </a:solidFill>
                <a:effectLst/>
                <a:highlight>
                  <a:srgbClr val="FFFFFF"/>
                </a:highlight>
              </a:rPr>
              <a:t>Utilizing the FP-Growth algorithm, an alternative to </a:t>
            </a:r>
            <a:r>
              <a:rPr lang="en-US" sz="1500" b="0" i="0" dirty="0" err="1">
                <a:solidFill>
                  <a:srgbClr val="1F1F1F"/>
                </a:solidFill>
                <a:effectLst/>
                <a:highlight>
                  <a:srgbClr val="FFFFFF"/>
                </a:highlight>
              </a:rPr>
              <a:t>Apriori</a:t>
            </a:r>
            <a:r>
              <a:rPr lang="en-US" sz="1500" b="0" i="0" dirty="0">
                <a:solidFill>
                  <a:srgbClr val="1F1F1F"/>
                </a:solidFill>
                <a:effectLst/>
                <a:highlight>
                  <a:srgbClr val="FFFFFF"/>
                </a:highlight>
              </a:rPr>
              <a:t>, to discover frequent item sets and association rules efficiently, especially for large datasets.</a:t>
            </a:r>
          </a:p>
          <a:p>
            <a:pPr marL="342900" indent="-342900" algn="l">
              <a:buFont typeface="+mj-lt"/>
              <a:buAutoNum type="arabicPeriod"/>
            </a:pPr>
            <a:r>
              <a:rPr lang="en-US" sz="1500" b="1" i="0" dirty="0">
                <a:solidFill>
                  <a:srgbClr val="1F1F1F"/>
                </a:solidFill>
                <a:effectLst/>
                <a:highlight>
                  <a:srgbClr val="FFFFFF"/>
                </a:highlight>
              </a:rPr>
              <a:t>CNN-</a:t>
            </a:r>
            <a:r>
              <a:rPr lang="en-US" sz="1500" b="1" i="0" dirty="0" err="1">
                <a:solidFill>
                  <a:srgbClr val="1F1F1F"/>
                </a:solidFill>
                <a:effectLst/>
                <a:highlight>
                  <a:srgbClr val="FFFFFF"/>
                </a:highlight>
              </a:rPr>
              <a:t>BiLSTM</a:t>
            </a:r>
            <a:r>
              <a:rPr lang="en-US" sz="1500" b="1" i="0" dirty="0">
                <a:solidFill>
                  <a:srgbClr val="1F1F1F"/>
                </a:solidFill>
                <a:effectLst/>
                <a:highlight>
                  <a:srgbClr val="FFFFFF"/>
                </a:highlight>
              </a:rPr>
              <a:t> Model: </a:t>
            </a:r>
            <a:r>
              <a:rPr lang="en-US" sz="1500" b="0" i="0" dirty="0">
                <a:solidFill>
                  <a:srgbClr val="1F1F1F"/>
                </a:solidFill>
                <a:effectLst/>
                <a:highlight>
                  <a:srgbClr val="FFFFFF"/>
                </a:highlight>
              </a:rPr>
              <a:t>Implementing a Convolutional Neural Network (CNN) combined with a Bidirectional Long Short-Term Memory (</a:t>
            </a:r>
            <a:r>
              <a:rPr lang="en-US" sz="1500" b="0" i="0" dirty="0" err="1">
                <a:solidFill>
                  <a:srgbClr val="1F1F1F"/>
                </a:solidFill>
                <a:effectLst/>
                <a:highlight>
                  <a:srgbClr val="FFFFFF"/>
                </a:highlight>
              </a:rPr>
              <a:t>BiLSTM</a:t>
            </a:r>
            <a:r>
              <a:rPr lang="en-US" sz="1500" b="0" i="0" dirty="0">
                <a:solidFill>
                  <a:srgbClr val="1F1F1F"/>
                </a:solidFill>
                <a:effectLst/>
                <a:highlight>
                  <a:srgbClr val="FFFFFF"/>
                </a:highlight>
              </a:rPr>
              <a:t>) model for predicting the next item in a sequence. This model leverages deep learning techniques to analyze sequential patterns in transaction data and make predictions based on the learned patterns.</a:t>
            </a:r>
          </a:p>
          <a:p>
            <a:pPr algn="l">
              <a:buFont typeface="Arial" panose="020B0604020202020204" pitchFamily="34" charset="0"/>
              <a:buChar char="•"/>
            </a:pPr>
            <a:endParaRPr lang="en-US" sz="1100" b="0" i="0" dirty="0">
              <a:solidFill>
                <a:srgbClr val="1F1F1F"/>
              </a:solidFill>
              <a:effectLst/>
              <a:highlight>
                <a:srgbClr val="FFFFFF"/>
              </a:highlight>
              <a:latin typeface="Google Sans"/>
            </a:endParaRPr>
          </a:p>
        </p:txBody>
      </p:sp>
    </p:spTree>
    <p:extLst>
      <p:ext uri="{BB962C8B-B14F-4D97-AF65-F5344CB8AC3E}">
        <p14:creationId xmlns:p14="http://schemas.microsoft.com/office/powerpoint/2010/main" val="147816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Results Analysis</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17</a:t>
            </a:fld>
            <a:endParaRPr lang="en-US" dirty="0"/>
          </a:p>
        </p:txBody>
      </p:sp>
      <p:sp>
        <p:nvSpPr>
          <p:cNvPr id="5" name="TextBox 4">
            <a:extLst>
              <a:ext uri="{FF2B5EF4-FFF2-40B4-BE49-F238E27FC236}">
                <a16:creationId xmlns:a16="http://schemas.microsoft.com/office/drawing/2014/main" id="{40A90DC7-F327-0C75-3775-5AB70428A420}"/>
              </a:ext>
            </a:extLst>
          </p:cNvPr>
          <p:cNvSpPr txBox="1"/>
          <p:nvPr/>
        </p:nvSpPr>
        <p:spPr>
          <a:xfrm>
            <a:off x="1683659" y="1728680"/>
            <a:ext cx="9902916" cy="2308324"/>
          </a:xfrm>
          <a:prstGeom prst="rect">
            <a:avLst/>
          </a:prstGeom>
          <a:noFill/>
        </p:spPr>
        <p:txBody>
          <a:bodyPr wrap="square" rtlCol="0">
            <a:spAutoFit/>
          </a:bodyPr>
          <a:lstStyle/>
          <a:p>
            <a:pPr algn="just"/>
            <a:r>
              <a:rPr lang="en-US" sz="1600" dirty="0">
                <a:solidFill>
                  <a:schemeClr val="tx1">
                    <a:lumMod val="95000"/>
                    <a:lumOff val="5000"/>
                  </a:schemeClr>
                </a:solidFill>
              </a:rPr>
              <a:t>Our market basket analysis project aimed to understand customer buying patterns at Online Retail Data Set. We employed a two </a:t>
            </a:r>
            <a:r>
              <a:rPr lang="en-US" sz="1600" dirty="0" err="1">
                <a:solidFill>
                  <a:schemeClr val="tx1">
                    <a:lumMod val="95000"/>
                    <a:lumOff val="5000"/>
                  </a:schemeClr>
                </a:solidFill>
              </a:rPr>
              <a:t>approachs</a:t>
            </a:r>
            <a:r>
              <a:rPr lang="en-US" sz="1600" dirty="0">
                <a:solidFill>
                  <a:schemeClr val="tx1">
                    <a:lumMod val="95000"/>
                    <a:lumOff val="5000"/>
                  </a:schemeClr>
                </a:solidFill>
              </a:rPr>
              <a:t>:</a:t>
            </a:r>
          </a:p>
          <a:p>
            <a:pPr algn="just"/>
            <a:endParaRPr lang="en-US" sz="1600" dirty="0">
              <a:solidFill>
                <a:schemeClr val="tx1">
                  <a:lumMod val="95000"/>
                  <a:lumOff val="5000"/>
                </a:schemeClr>
              </a:solidFill>
            </a:endParaRPr>
          </a:p>
          <a:p>
            <a:pPr marL="342900" indent="-342900" algn="just">
              <a:buFont typeface="+mj-lt"/>
              <a:buAutoNum type="arabicPeriod"/>
            </a:pPr>
            <a:r>
              <a:rPr lang="en-US" sz="1600" dirty="0">
                <a:solidFill>
                  <a:schemeClr val="tx1">
                    <a:lumMod val="95000"/>
                    <a:lumOff val="5000"/>
                  </a:schemeClr>
                </a:solidFill>
              </a:rPr>
              <a:t>Traditional methods: </a:t>
            </a:r>
            <a:r>
              <a:rPr lang="en-US" sz="1600" dirty="0" err="1">
                <a:solidFill>
                  <a:schemeClr val="tx1">
                    <a:lumMod val="95000"/>
                    <a:lumOff val="5000"/>
                  </a:schemeClr>
                </a:solidFill>
              </a:rPr>
              <a:t>Apriori</a:t>
            </a:r>
            <a:r>
              <a:rPr lang="en-US" sz="1600" dirty="0">
                <a:solidFill>
                  <a:schemeClr val="tx1">
                    <a:lumMod val="95000"/>
                    <a:lumOff val="5000"/>
                  </a:schemeClr>
                </a:solidFill>
              </a:rPr>
              <a:t> and FP-Growth algorithms were used to identify frequently bought-together </a:t>
            </a:r>
            <a:r>
              <a:rPr lang="en-US" sz="1600" dirty="0" err="1">
                <a:solidFill>
                  <a:schemeClr val="tx1">
                    <a:lumMod val="95000"/>
                    <a:lumOff val="5000"/>
                  </a:schemeClr>
                </a:solidFill>
              </a:rPr>
              <a:t>itemsets</a:t>
            </a:r>
            <a:r>
              <a:rPr lang="en-US" sz="1600" dirty="0">
                <a:solidFill>
                  <a:schemeClr val="tx1">
                    <a:lumMod val="95000"/>
                    <a:lumOff val="5000"/>
                  </a:schemeClr>
                </a:solidFill>
              </a:rPr>
              <a:t>.</a:t>
            </a:r>
          </a:p>
          <a:p>
            <a:pPr marL="342900" indent="-342900" algn="just">
              <a:buFont typeface="+mj-lt"/>
              <a:buAutoNum type="arabicPeriod"/>
            </a:pPr>
            <a:r>
              <a:rPr lang="en-US" sz="1600" dirty="0">
                <a:solidFill>
                  <a:schemeClr val="tx1">
                    <a:lumMod val="95000"/>
                    <a:lumOff val="5000"/>
                  </a:schemeClr>
                </a:solidFill>
              </a:rPr>
              <a:t>Deep Learning: A CNN-</a:t>
            </a:r>
            <a:r>
              <a:rPr lang="en-US" sz="1600" dirty="0" err="1">
                <a:solidFill>
                  <a:schemeClr val="tx1">
                    <a:lumMod val="95000"/>
                    <a:lumOff val="5000"/>
                  </a:schemeClr>
                </a:solidFill>
              </a:rPr>
              <a:t>BiLSTM</a:t>
            </a:r>
            <a:r>
              <a:rPr lang="en-US" sz="1600" dirty="0">
                <a:solidFill>
                  <a:schemeClr val="tx1">
                    <a:lumMod val="95000"/>
                    <a:lumOff val="5000"/>
                  </a:schemeClr>
                </a:solidFill>
              </a:rPr>
              <a:t> model was trained to capture more nuanced relationships within customer purchase sequences.</a:t>
            </a:r>
          </a:p>
          <a:p>
            <a:pPr marL="342900" indent="-342900" algn="just">
              <a:buFont typeface="+mj-lt"/>
              <a:buAutoNum type="arabicPeriod"/>
            </a:pPr>
            <a:endParaRPr lang="en-US" sz="1600" dirty="0">
              <a:solidFill>
                <a:schemeClr val="tx1">
                  <a:lumMod val="95000"/>
                  <a:lumOff val="5000"/>
                </a:schemeClr>
              </a:solidFill>
            </a:endParaRPr>
          </a:p>
          <a:p>
            <a:pPr algn="just"/>
            <a:endParaRPr lang="en-US" sz="1600" dirty="0">
              <a:solidFill>
                <a:schemeClr val="tx1">
                  <a:lumMod val="95000"/>
                  <a:lumOff val="5000"/>
                </a:schemeClr>
              </a:solidFill>
            </a:endParaRPr>
          </a:p>
        </p:txBody>
      </p:sp>
      <p:graphicFrame>
        <p:nvGraphicFramePr>
          <p:cNvPr id="2" name="Table 1">
            <a:extLst>
              <a:ext uri="{FF2B5EF4-FFF2-40B4-BE49-F238E27FC236}">
                <a16:creationId xmlns:a16="http://schemas.microsoft.com/office/drawing/2014/main" id="{32F68D15-1042-D08B-FD91-93C223109D61}"/>
              </a:ext>
            </a:extLst>
          </p:cNvPr>
          <p:cNvGraphicFramePr>
            <a:graphicFrameLocks noGrp="1"/>
          </p:cNvGraphicFramePr>
          <p:nvPr>
            <p:extLst>
              <p:ext uri="{D42A27DB-BD31-4B8C-83A1-F6EECF244321}">
                <p14:modId xmlns:p14="http://schemas.microsoft.com/office/powerpoint/2010/main" val="3079962598"/>
              </p:ext>
            </p:extLst>
          </p:nvPr>
        </p:nvGraphicFramePr>
        <p:xfrm>
          <a:off x="3545588" y="3725582"/>
          <a:ext cx="5967095" cy="2506093"/>
        </p:xfrm>
        <a:graphic>
          <a:graphicData uri="http://schemas.openxmlformats.org/drawingml/2006/table">
            <a:tbl>
              <a:tblPr firstRow="1" firstCol="1" bandRow="1">
                <a:tableStyleId>{5C22544A-7EE6-4342-B048-85BDC9FD1C3A}</a:tableStyleId>
              </a:tblPr>
              <a:tblGrid>
                <a:gridCol w="1672590">
                  <a:extLst>
                    <a:ext uri="{9D8B030D-6E8A-4147-A177-3AD203B41FA5}">
                      <a16:colId xmlns:a16="http://schemas.microsoft.com/office/drawing/2014/main" val="4137448406"/>
                    </a:ext>
                  </a:extLst>
                </a:gridCol>
                <a:gridCol w="2610485">
                  <a:extLst>
                    <a:ext uri="{9D8B030D-6E8A-4147-A177-3AD203B41FA5}">
                      <a16:colId xmlns:a16="http://schemas.microsoft.com/office/drawing/2014/main" val="992821687"/>
                    </a:ext>
                  </a:extLst>
                </a:gridCol>
                <a:gridCol w="1684020">
                  <a:extLst>
                    <a:ext uri="{9D8B030D-6E8A-4147-A177-3AD203B41FA5}">
                      <a16:colId xmlns:a16="http://schemas.microsoft.com/office/drawing/2014/main" val="2212106208"/>
                    </a:ext>
                  </a:extLst>
                </a:gridCol>
              </a:tblGrid>
              <a:tr h="137612">
                <a:tc>
                  <a:txBody>
                    <a:bodyPr/>
                    <a:lstStyle/>
                    <a:p>
                      <a:pPr>
                        <a:lnSpc>
                          <a:spcPct val="150000"/>
                        </a:lnSpc>
                      </a:pPr>
                      <a:r>
                        <a:rPr lang="en-US" sz="1200">
                          <a:effectLst/>
                        </a:rPr>
                        <a:t>                Author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dirty="0">
                          <a:effectLst/>
                        </a:rPr>
                        <a:t>           Technique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6232020"/>
                  </a:ext>
                </a:extLst>
              </a:tr>
              <a:tr h="428625">
                <a:tc>
                  <a:txBody>
                    <a:bodyPr/>
                    <a:lstStyle/>
                    <a:p>
                      <a:pPr>
                        <a:lnSpc>
                          <a:spcPct val="150000"/>
                        </a:lnSpc>
                      </a:pPr>
                      <a:r>
                        <a:rPr lang="en-US" sz="1200">
                          <a:effectLst/>
                        </a:rPr>
                        <a:t>V. Umayaparvath, K.</a:t>
                      </a:r>
                      <a:endParaRPr lang="en-IN" sz="1100">
                        <a:effectLst/>
                      </a:endParaRPr>
                    </a:p>
                    <a:p>
                      <a:pPr>
                        <a:lnSpc>
                          <a:spcPct val="150000"/>
                        </a:lnSpc>
                      </a:pPr>
                      <a:r>
                        <a:rPr lang="en-US" sz="1200">
                          <a:effectLst/>
                        </a:rPr>
                        <a:t>Iyakutti [8]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Baseline, FNN, CNN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71.68%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0924654"/>
                  </a:ext>
                </a:extLst>
              </a:tr>
              <a:tr h="428625">
                <a:tc>
                  <a:txBody>
                    <a:bodyPr/>
                    <a:lstStyle/>
                    <a:p>
                      <a:pPr>
                        <a:lnSpc>
                          <a:spcPct val="150000"/>
                        </a:lnSpc>
                      </a:pPr>
                      <a:r>
                        <a:rPr lang="en-US" sz="1200">
                          <a:effectLst/>
                        </a:rPr>
                        <a:t>Ghadekar (2019) [9]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CNN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70.00%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142950"/>
                  </a:ext>
                </a:extLst>
              </a:tr>
              <a:tr h="443865">
                <a:tc>
                  <a:txBody>
                    <a:bodyPr/>
                    <a:lstStyle/>
                    <a:p>
                      <a:pPr>
                        <a:lnSpc>
                          <a:spcPct val="150000"/>
                        </a:lnSpc>
                      </a:pPr>
                      <a:r>
                        <a:rPr lang="en-US" sz="1200">
                          <a:effectLst/>
                        </a:rPr>
                        <a:t>Sharma &amp; Omair Shafiq</a:t>
                      </a:r>
                      <a:endParaRPr lang="en-IN" sz="1100">
                        <a:effectLst/>
                      </a:endParaRPr>
                    </a:p>
                    <a:p>
                      <a:pPr>
                        <a:lnSpc>
                          <a:spcPct val="150000"/>
                        </a:lnSpc>
                      </a:pPr>
                      <a:r>
                        <a:rPr lang="en-US" sz="12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Random Forests, CNN, XGBoost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81.84%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8271441"/>
                  </a:ext>
                </a:extLst>
              </a:tr>
              <a:tr h="413385">
                <a:tc>
                  <a:txBody>
                    <a:bodyPr/>
                    <a:lstStyle/>
                    <a:p>
                      <a:pPr>
                        <a:lnSpc>
                          <a:spcPct val="150000"/>
                        </a:lnSpc>
                      </a:pPr>
                      <a:r>
                        <a:rPr lang="en-US" sz="1200">
                          <a:effectLst/>
                        </a:rPr>
                        <a:t>Proposed 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Association rules as feature selection using CNN-BiLstm for next-item prediction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dirty="0">
                          <a:effectLst/>
                        </a:rPr>
                        <a:t>             85.14%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22379480"/>
                  </a:ext>
                </a:extLst>
              </a:tr>
            </a:tbl>
          </a:graphicData>
        </a:graphic>
      </p:graphicFrame>
    </p:spTree>
    <p:extLst>
      <p:ext uri="{BB962C8B-B14F-4D97-AF65-F5344CB8AC3E}">
        <p14:creationId xmlns:p14="http://schemas.microsoft.com/office/powerpoint/2010/main" val="369503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UI Design</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18</a:t>
            </a:fld>
            <a:endParaRPr lang="en-US" dirty="0"/>
          </a:p>
        </p:txBody>
      </p:sp>
      <p:pic>
        <p:nvPicPr>
          <p:cNvPr id="7" name="Picture 6">
            <a:extLst>
              <a:ext uri="{FF2B5EF4-FFF2-40B4-BE49-F238E27FC236}">
                <a16:creationId xmlns:a16="http://schemas.microsoft.com/office/drawing/2014/main" id="{8C429433-2704-11F7-34CE-46FE79F35693}"/>
              </a:ext>
            </a:extLst>
          </p:cNvPr>
          <p:cNvPicPr>
            <a:picLocks noChangeAspect="1"/>
          </p:cNvPicPr>
          <p:nvPr/>
        </p:nvPicPr>
        <p:blipFill>
          <a:blip r:embed="rId2"/>
          <a:stretch>
            <a:fillRect/>
          </a:stretch>
        </p:blipFill>
        <p:spPr>
          <a:xfrm>
            <a:off x="1683659" y="1439689"/>
            <a:ext cx="9809258" cy="4910777"/>
          </a:xfrm>
          <a:prstGeom prst="rect">
            <a:avLst/>
          </a:prstGeom>
        </p:spPr>
      </p:pic>
    </p:spTree>
    <p:extLst>
      <p:ext uri="{BB962C8B-B14F-4D97-AF65-F5344CB8AC3E}">
        <p14:creationId xmlns:p14="http://schemas.microsoft.com/office/powerpoint/2010/main" val="4012819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19</a:t>
            </a:fld>
            <a:endParaRPr lang="en-US" dirty="0"/>
          </a:p>
        </p:txBody>
      </p:sp>
      <p:pic>
        <p:nvPicPr>
          <p:cNvPr id="5" name="Picture 4">
            <a:extLst>
              <a:ext uri="{FF2B5EF4-FFF2-40B4-BE49-F238E27FC236}">
                <a16:creationId xmlns:a16="http://schemas.microsoft.com/office/drawing/2014/main" id="{08124282-8544-230C-162D-42AC4325F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659" y="1336196"/>
            <a:ext cx="5052701" cy="2581464"/>
          </a:xfrm>
          <a:prstGeom prst="rect">
            <a:avLst/>
          </a:prstGeom>
        </p:spPr>
      </p:pic>
      <p:pic>
        <p:nvPicPr>
          <p:cNvPr id="10" name="Picture 9">
            <a:extLst>
              <a:ext uri="{FF2B5EF4-FFF2-40B4-BE49-F238E27FC236}">
                <a16:creationId xmlns:a16="http://schemas.microsoft.com/office/drawing/2014/main" id="{92EBC451-0FDE-8FBE-1BF7-7DEE078B41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659" y="4001550"/>
            <a:ext cx="5052701" cy="2319039"/>
          </a:xfrm>
          <a:prstGeom prst="rect">
            <a:avLst/>
          </a:prstGeom>
        </p:spPr>
      </p:pic>
      <p:pic>
        <p:nvPicPr>
          <p:cNvPr id="6" name="Picture 5">
            <a:extLst>
              <a:ext uri="{FF2B5EF4-FFF2-40B4-BE49-F238E27FC236}">
                <a16:creationId xmlns:a16="http://schemas.microsoft.com/office/drawing/2014/main" id="{7EC65C9F-D371-B456-50B8-A471ED0409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6442" y="1336196"/>
            <a:ext cx="4981074" cy="2581464"/>
          </a:xfrm>
          <a:prstGeom prst="rect">
            <a:avLst/>
          </a:prstGeom>
        </p:spPr>
      </p:pic>
      <p:pic>
        <p:nvPicPr>
          <p:cNvPr id="9" name="Picture 8">
            <a:extLst>
              <a:ext uri="{FF2B5EF4-FFF2-40B4-BE49-F238E27FC236}">
                <a16:creationId xmlns:a16="http://schemas.microsoft.com/office/drawing/2014/main" id="{DD4A70FC-BB29-DBA6-8F20-32870BB595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42" y="4001550"/>
            <a:ext cx="4981074" cy="2319039"/>
          </a:xfrm>
          <a:prstGeom prst="rect">
            <a:avLst/>
          </a:prstGeom>
        </p:spPr>
      </p:pic>
    </p:spTree>
    <p:extLst>
      <p:ext uri="{BB962C8B-B14F-4D97-AF65-F5344CB8AC3E}">
        <p14:creationId xmlns:p14="http://schemas.microsoft.com/office/powerpoint/2010/main" val="343641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Abstract</a:t>
            </a:r>
          </a:p>
        </p:txBody>
      </p:sp>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a:t>
            </a:fld>
            <a:endParaRPr lang="en-US" dirty="0"/>
          </a:p>
        </p:txBody>
      </p:sp>
      <p:sp>
        <p:nvSpPr>
          <p:cNvPr id="2" name="TextBox 1">
            <a:extLst>
              <a:ext uri="{FF2B5EF4-FFF2-40B4-BE49-F238E27FC236}">
                <a16:creationId xmlns:a16="http://schemas.microsoft.com/office/drawing/2014/main" id="{F798906B-B417-D3F0-12CD-DD9DB002E2F6}"/>
              </a:ext>
            </a:extLst>
          </p:cNvPr>
          <p:cNvSpPr txBox="1"/>
          <p:nvPr/>
        </p:nvSpPr>
        <p:spPr>
          <a:xfrm>
            <a:off x="1603449" y="1660358"/>
            <a:ext cx="9690193" cy="2831544"/>
          </a:xfrm>
          <a:prstGeom prst="rect">
            <a:avLst/>
          </a:prstGeom>
          <a:noFill/>
        </p:spPr>
        <p:txBody>
          <a:bodyPr wrap="square" rtlCol="0">
            <a:spAutoFit/>
          </a:bodyPr>
          <a:lstStyle/>
          <a:p>
            <a:pPr algn="just"/>
            <a:r>
              <a:rPr lang="en-US" sz="1600" dirty="0">
                <a:solidFill>
                  <a:schemeClr val="bg2">
                    <a:lumMod val="25000"/>
                  </a:schemeClr>
                </a:solidFill>
              </a:rPr>
              <a:t>In the dynamic realm of retail, grasping customer behavior is crucial for success. Deciphering the intricate patterns of shopper’s choices has long been a challenge for traditional methods.</a:t>
            </a:r>
          </a:p>
          <a:p>
            <a:pPr algn="just"/>
            <a:endParaRPr lang="en-US" sz="1600" dirty="0">
              <a:solidFill>
                <a:schemeClr val="bg2">
                  <a:lumMod val="25000"/>
                </a:schemeClr>
              </a:solidFill>
            </a:endParaRPr>
          </a:p>
          <a:p>
            <a:pPr algn="just"/>
            <a:r>
              <a:rPr lang="en-US" sz="1600" dirty="0">
                <a:solidFill>
                  <a:schemeClr val="bg2">
                    <a:lumMod val="25000"/>
                  </a:schemeClr>
                </a:solidFill>
              </a:rPr>
              <a:t>This project boldly employs deep learning to unlock hidden insights within market basket data, providing a key to optimizing retail strategies. Through pattern recognition, customer segmentation, and predictive modelling, this project aims to reveal valuable associations, allowing retailers to tailor marketing efforts, optimize pricing, and </a:t>
            </a:r>
            <a:r>
              <a:rPr lang="en-IN" sz="1600" dirty="0">
                <a:solidFill>
                  <a:schemeClr val="bg2">
                    <a:lumMod val="25000"/>
                  </a:schemeClr>
                </a:solidFill>
                <a:latin typeface="Google Sans"/>
              </a:rPr>
              <a:t>s</a:t>
            </a:r>
            <a:r>
              <a:rPr lang="en-IN" sz="1600" b="0" i="0" dirty="0">
                <a:solidFill>
                  <a:schemeClr val="bg2">
                    <a:lumMod val="25000"/>
                  </a:schemeClr>
                </a:solidFill>
                <a:effectLst/>
                <a:latin typeface="Google Sans"/>
              </a:rPr>
              <a:t>trongest matches</a:t>
            </a:r>
            <a:r>
              <a:rPr lang="en-US" sz="1600" dirty="0">
                <a:solidFill>
                  <a:schemeClr val="bg2">
                    <a:lumMod val="25000"/>
                  </a:schemeClr>
                </a:solidFill>
              </a:rPr>
              <a:t> overall shopping experience.</a:t>
            </a:r>
          </a:p>
          <a:p>
            <a:pPr algn="just"/>
            <a:endParaRPr lang="en-US" sz="1600" dirty="0">
              <a:solidFill>
                <a:schemeClr val="bg2">
                  <a:lumMod val="25000"/>
                </a:schemeClr>
              </a:solidFill>
            </a:endParaRPr>
          </a:p>
          <a:p>
            <a:pPr algn="just"/>
            <a:r>
              <a:rPr lang="en-US" sz="1600" dirty="0">
                <a:solidFill>
                  <a:schemeClr val="bg2">
                    <a:lumMod val="25000"/>
                  </a:schemeClr>
                </a:solidFill>
              </a:rPr>
              <a:t>The anticipated outcome include actionable strategies for revenue maximization, improved customer satisfaction, and a competitive edge in the ever-evolving retail landscape.</a:t>
            </a:r>
          </a:p>
          <a:p>
            <a:endParaRPr lang="en-IN" dirty="0"/>
          </a:p>
        </p:txBody>
      </p:sp>
    </p:spTree>
    <p:extLst>
      <p:ext uri="{BB962C8B-B14F-4D97-AF65-F5344CB8AC3E}">
        <p14:creationId xmlns:p14="http://schemas.microsoft.com/office/powerpoint/2010/main" val="3317646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20</a:t>
            </a:fld>
            <a:endParaRPr lang="en-US" dirty="0"/>
          </a:p>
        </p:txBody>
      </p:sp>
      <p:sp>
        <p:nvSpPr>
          <p:cNvPr id="2" name="TextBox 1">
            <a:extLst>
              <a:ext uri="{FF2B5EF4-FFF2-40B4-BE49-F238E27FC236}">
                <a16:creationId xmlns:a16="http://schemas.microsoft.com/office/drawing/2014/main" id="{5D5649C7-BA71-9876-2E52-E7071461EE00}"/>
              </a:ext>
            </a:extLst>
          </p:cNvPr>
          <p:cNvSpPr txBox="1"/>
          <p:nvPr/>
        </p:nvSpPr>
        <p:spPr>
          <a:xfrm>
            <a:off x="1627512" y="1359155"/>
            <a:ext cx="9902916" cy="1323439"/>
          </a:xfrm>
          <a:prstGeom prst="rect">
            <a:avLst/>
          </a:prstGeom>
          <a:noFill/>
        </p:spPr>
        <p:txBody>
          <a:bodyPr wrap="square" rtlCol="0">
            <a:spAutoFit/>
          </a:bodyPr>
          <a:lstStyle/>
          <a:p>
            <a:pPr algn="l"/>
            <a:r>
              <a:rPr lang="en-IN" sz="1600" b="1" i="0" dirty="0">
                <a:solidFill>
                  <a:srgbClr val="0D0D0D"/>
                </a:solidFill>
                <a:effectLst/>
                <a:highlight>
                  <a:srgbClr val="FFFFFF"/>
                </a:highlight>
              </a:rPr>
              <a:t>CNN-</a:t>
            </a:r>
            <a:r>
              <a:rPr lang="en-IN" sz="1600" b="1" i="0" dirty="0" err="1">
                <a:solidFill>
                  <a:srgbClr val="0D0D0D"/>
                </a:solidFill>
                <a:effectLst/>
                <a:highlight>
                  <a:srgbClr val="FFFFFF"/>
                </a:highlight>
              </a:rPr>
              <a:t>BiLstm</a:t>
            </a:r>
            <a:r>
              <a:rPr lang="en-IN" sz="1600" b="1" i="0" dirty="0">
                <a:solidFill>
                  <a:srgbClr val="0D0D0D"/>
                </a:solidFill>
                <a:effectLst/>
                <a:highlight>
                  <a:srgbClr val="FFFFFF"/>
                </a:highlight>
              </a:rPr>
              <a:t> Prediction Results:</a:t>
            </a:r>
          </a:p>
          <a:p>
            <a:pPr marL="285750" indent="-285750" algn="l">
              <a:buFont typeface="Arial" panose="020B0604020202020204" pitchFamily="34" charset="0"/>
              <a:buChar char="•"/>
            </a:pPr>
            <a:r>
              <a:rPr lang="en-US" sz="1600" b="0" i="0" dirty="0">
                <a:solidFill>
                  <a:srgbClr val="0D0D0D"/>
                </a:solidFill>
                <a:effectLst/>
                <a:highlight>
                  <a:srgbClr val="FFFFFF"/>
                </a:highlight>
              </a:rPr>
              <a:t>The frequent itemset for the test transaction ['GREEN REGENCY TEACUP AND SAUCER’] is ["['IVORY KITCHEN SCALES’]”].</a:t>
            </a:r>
          </a:p>
          <a:p>
            <a:pPr marL="285750" indent="-285750" algn="l">
              <a:buFont typeface="Arial" panose="020B0604020202020204" pitchFamily="34" charset="0"/>
              <a:buChar char="•"/>
            </a:pPr>
            <a:r>
              <a:rPr lang="en-US" sz="1600" b="0" i="0" dirty="0">
                <a:solidFill>
                  <a:srgbClr val="0D0D0D"/>
                </a:solidFill>
                <a:effectLst/>
                <a:highlight>
                  <a:srgbClr val="FFFFFF"/>
                </a:highlight>
              </a:rPr>
              <a:t>The accuracy of the prediction for this frequent itemset is 85%.</a:t>
            </a:r>
          </a:p>
          <a:p>
            <a:pPr algn="l">
              <a:buFont typeface="Arial" panose="020B0604020202020204" pitchFamily="34" charset="0"/>
              <a:buChar char="•"/>
            </a:pPr>
            <a:endParaRPr lang="en-US" sz="1600" b="0" i="0" dirty="0">
              <a:solidFill>
                <a:srgbClr val="1F1F1F"/>
              </a:solidFill>
              <a:effectLst/>
              <a:highlight>
                <a:srgbClr val="FFFFFF"/>
              </a:highlight>
              <a:latin typeface="Google Sans"/>
            </a:endParaRPr>
          </a:p>
        </p:txBody>
      </p:sp>
      <p:pic>
        <p:nvPicPr>
          <p:cNvPr id="8" name="Picture 7">
            <a:extLst>
              <a:ext uri="{FF2B5EF4-FFF2-40B4-BE49-F238E27FC236}">
                <a16:creationId xmlns:a16="http://schemas.microsoft.com/office/drawing/2014/main" id="{373CDAC1-8AE3-FDFF-A117-148F36A69BD7}"/>
              </a:ext>
            </a:extLst>
          </p:cNvPr>
          <p:cNvPicPr>
            <a:picLocks noChangeAspect="1"/>
          </p:cNvPicPr>
          <p:nvPr/>
        </p:nvPicPr>
        <p:blipFill>
          <a:blip r:embed="rId2"/>
          <a:stretch>
            <a:fillRect/>
          </a:stretch>
        </p:blipFill>
        <p:spPr>
          <a:xfrm>
            <a:off x="2075013" y="2502568"/>
            <a:ext cx="8907516" cy="3494222"/>
          </a:xfrm>
          <a:prstGeom prst="rect">
            <a:avLst/>
          </a:prstGeom>
        </p:spPr>
      </p:pic>
      <p:sp>
        <p:nvSpPr>
          <p:cNvPr id="3" name="TextBox 2">
            <a:extLst>
              <a:ext uri="{FF2B5EF4-FFF2-40B4-BE49-F238E27FC236}">
                <a16:creationId xmlns:a16="http://schemas.microsoft.com/office/drawing/2014/main" id="{2FFEC857-F7BF-0EC8-8C54-F5C13C91AA7E}"/>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34404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21</a:t>
            </a:fld>
            <a:endParaRPr lang="en-US" dirty="0"/>
          </a:p>
        </p:txBody>
      </p:sp>
      <p:sp>
        <p:nvSpPr>
          <p:cNvPr id="5" name="TextBox 4">
            <a:extLst>
              <a:ext uri="{FF2B5EF4-FFF2-40B4-BE49-F238E27FC236}">
                <a16:creationId xmlns:a16="http://schemas.microsoft.com/office/drawing/2014/main" id="{40A90DC7-F327-0C75-3775-5AB70428A420}"/>
              </a:ext>
            </a:extLst>
          </p:cNvPr>
          <p:cNvSpPr txBox="1"/>
          <p:nvPr/>
        </p:nvSpPr>
        <p:spPr>
          <a:xfrm>
            <a:off x="1683659" y="1728680"/>
            <a:ext cx="9449562"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lumMod val="95000"/>
                    <a:lumOff val="5000"/>
                  </a:schemeClr>
                </a:solidFill>
              </a:rPr>
              <a:t>Our market basket analysis project explored the application of deep learning for market basket analysis on an online retail dataset. We employed a CNN-</a:t>
            </a:r>
            <a:r>
              <a:rPr lang="en-US" sz="1600" dirty="0" err="1">
                <a:solidFill>
                  <a:schemeClr val="tx1">
                    <a:lumMod val="95000"/>
                    <a:lumOff val="5000"/>
                  </a:schemeClr>
                </a:solidFill>
              </a:rPr>
              <a:t>BiLSTM</a:t>
            </a:r>
            <a:r>
              <a:rPr lang="en-US" sz="1600" dirty="0">
                <a:solidFill>
                  <a:schemeClr val="tx1">
                    <a:lumMod val="95000"/>
                    <a:lumOff val="5000"/>
                  </a:schemeClr>
                </a:solidFill>
              </a:rPr>
              <a:t> architecture to uncover association rules and predict the next item in a customer's basket. By setting appropriate support and confidence thresholds, we extracted valuable association rules, revealing frequently co-purchased items and offering insights into customer buying behavior.</a:t>
            </a:r>
          </a:p>
          <a:p>
            <a:pPr marL="285750" indent="-285750" algn="just">
              <a:buFont typeface="Arial" panose="020B0604020202020204" pitchFamily="34" charset="0"/>
              <a:buChar char="•"/>
            </a:pPr>
            <a:r>
              <a:rPr lang="en-US" sz="1600" dirty="0">
                <a:solidFill>
                  <a:schemeClr val="tx1">
                    <a:lumMod val="95000"/>
                    <a:lumOff val="5000"/>
                  </a:schemeClr>
                </a:solidFill>
              </a:rPr>
              <a:t>The CNN-</a:t>
            </a:r>
            <a:r>
              <a:rPr lang="en-US" sz="1600" dirty="0" err="1">
                <a:solidFill>
                  <a:schemeClr val="tx1">
                    <a:lumMod val="95000"/>
                    <a:lumOff val="5000"/>
                  </a:schemeClr>
                </a:solidFill>
              </a:rPr>
              <a:t>BiLSTM</a:t>
            </a:r>
            <a:r>
              <a:rPr lang="en-US" sz="1600" dirty="0">
                <a:solidFill>
                  <a:schemeClr val="tx1">
                    <a:lumMod val="95000"/>
                    <a:lumOff val="5000"/>
                  </a:schemeClr>
                </a:solidFill>
              </a:rPr>
              <a:t> model achieved an accuracy of approximately 85% in predicting the next item set after training for 80-90 epochs. This highlights the model's ability to learn sequential patterns and effectively recommend products. These findings demonstrate the potential of deep learning for market basket analysis, enabling retailers to personalize recommendations, optimize inventory, and develop targeted marketing strategies.</a:t>
            </a:r>
          </a:p>
        </p:txBody>
      </p:sp>
    </p:spTree>
    <p:extLst>
      <p:ext uri="{BB962C8B-B14F-4D97-AF65-F5344CB8AC3E}">
        <p14:creationId xmlns:p14="http://schemas.microsoft.com/office/powerpoint/2010/main" val="3745900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Future Scope</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22</a:t>
            </a:fld>
            <a:endParaRPr lang="en-US" dirty="0"/>
          </a:p>
        </p:txBody>
      </p:sp>
      <p:sp>
        <p:nvSpPr>
          <p:cNvPr id="2" name="TextBox 1">
            <a:extLst>
              <a:ext uri="{FF2B5EF4-FFF2-40B4-BE49-F238E27FC236}">
                <a16:creationId xmlns:a16="http://schemas.microsoft.com/office/drawing/2014/main" id="{C4457519-2D51-83C9-D46F-EE27EA9AF5FF}"/>
              </a:ext>
            </a:extLst>
          </p:cNvPr>
          <p:cNvSpPr txBox="1"/>
          <p:nvPr/>
        </p:nvSpPr>
        <p:spPr>
          <a:xfrm>
            <a:off x="1683659" y="1463983"/>
            <a:ext cx="9312442" cy="2800767"/>
          </a:xfrm>
          <a:prstGeom prst="rect">
            <a:avLst/>
          </a:prstGeom>
          <a:noFill/>
        </p:spPr>
        <p:txBody>
          <a:bodyPr wrap="square" rtlCol="0">
            <a:spAutoFit/>
          </a:bodyPr>
          <a:lstStyle/>
          <a:p>
            <a:pPr marL="285750" indent="-285750" algn="just">
              <a:buFont typeface="Arial" panose="020B0604020202020204" pitchFamily="34" charset="0"/>
              <a:buChar char="•"/>
            </a:pPr>
            <a:endParaRPr lang="en-US" sz="1600" dirty="0">
              <a:solidFill>
                <a:schemeClr val="tx1">
                  <a:lumMod val="95000"/>
                  <a:lumOff val="5000"/>
                </a:schemeClr>
              </a:solidFill>
            </a:endParaRPr>
          </a:p>
          <a:p>
            <a:pPr marL="285750" indent="-285750" algn="just">
              <a:buFont typeface="Arial" panose="020B0604020202020204" pitchFamily="34" charset="0"/>
              <a:buChar char="•"/>
            </a:pPr>
            <a:r>
              <a:rPr lang="en-US" sz="1600" dirty="0">
                <a:solidFill>
                  <a:schemeClr val="tx1">
                    <a:lumMod val="95000"/>
                    <a:lumOff val="5000"/>
                  </a:schemeClr>
                </a:solidFill>
              </a:rPr>
              <a:t>Future research holds exciting possibilities to further enhance this approach. By experimenting with different support and confidence thresholds, we can tailor the discovered association rules to specific business goals. Higher support thresholds might reveal frequently purchased core items, while lower thresholds could uncover more niche but potentially lucrative product combinations. Additionally, incorporating lift into the analysis can prioritize rules that significantly exceed random co-occurrence, pinpointing the most strategically valuable associations.</a:t>
            </a:r>
          </a:p>
          <a:p>
            <a:pPr marL="285750" indent="-285750" algn="just">
              <a:buFont typeface="Arial" panose="020B0604020202020204" pitchFamily="34" charset="0"/>
              <a:buChar char="•"/>
            </a:pPr>
            <a:r>
              <a:rPr lang="en-US" sz="1600" dirty="0">
                <a:solidFill>
                  <a:schemeClr val="tx1">
                    <a:lumMod val="95000"/>
                    <a:lumOff val="5000"/>
                  </a:schemeClr>
                </a:solidFill>
              </a:rPr>
              <a:t>Optimizing training efficiency presents another avenue for exploration. While our model achieved an accuracy of 85% after 80-90 epochs, investigating techniques like early stopping could potentially achieve similar or even better performance in less training time. This would not only reduce computational costs but also allow for faster model deployment and adaptation to changing customer behavior.</a:t>
            </a:r>
            <a:endParaRPr lang="en-US" sz="1600" dirty="0">
              <a:solidFill>
                <a:schemeClr val="bg2">
                  <a:lumMod val="25000"/>
                </a:schemeClr>
              </a:solidFill>
            </a:endParaRPr>
          </a:p>
        </p:txBody>
      </p:sp>
    </p:spTree>
    <p:extLst>
      <p:ext uri="{BB962C8B-B14F-4D97-AF65-F5344CB8AC3E}">
        <p14:creationId xmlns:p14="http://schemas.microsoft.com/office/powerpoint/2010/main" val="856778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6" y="2629525"/>
            <a:ext cx="8665028" cy="1446550"/>
          </a:xfrm>
          <a:prstGeom prst="rect">
            <a:avLst/>
          </a:prstGeom>
          <a:noFill/>
        </p:spPr>
        <p:txBody>
          <a:bodyPr wrap="square" rtlCol="0">
            <a:spAutoFit/>
          </a:bodyPr>
          <a:lstStyle/>
          <a:p>
            <a:pPr algn="ctr"/>
            <a:r>
              <a:rPr lang="en-US" sz="8800" dirty="0">
                <a:ln w="0">
                  <a:solidFill>
                    <a:srgbClr val="0070C0"/>
                  </a:solidFill>
                </a:ln>
                <a:solidFill>
                  <a:schemeClr val="accent1"/>
                </a:solidFill>
                <a:effectLst>
                  <a:glow rad="635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C0F46E68-0185-1449-9E2F-7BF8DDE5DB94}"/>
              </a:ext>
            </a:extLst>
          </p:cNvPr>
          <p:cNvSpPr>
            <a:spLocks noGrp="1"/>
          </p:cNvSpPr>
          <p:nvPr>
            <p:ph type="sldNum" sz="quarter" idx="12"/>
          </p:nvPr>
        </p:nvSpPr>
        <p:spPr/>
        <p:txBody>
          <a:bodyPr/>
          <a:lstStyle/>
          <a:p>
            <a:fld id="{E6166A39-9D77-4296-9310-549343C3A784}" type="slidenum">
              <a:rPr lang="en-US" smtClean="0"/>
              <a:pPr/>
              <a:t>23</a:t>
            </a:fld>
            <a:endParaRPr lang="en-US" dirty="0"/>
          </a:p>
        </p:txBody>
      </p:sp>
    </p:spTree>
    <p:extLst>
      <p:ext uri="{BB962C8B-B14F-4D97-AF65-F5344CB8AC3E}">
        <p14:creationId xmlns:p14="http://schemas.microsoft.com/office/powerpoint/2010/main" val="59945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261257"/>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3</a:t>
            </a:fld>
            <a:endParaRPr lang="en-US" dirty="0"/>
          </a:p>
        </p:txBody>
      </p:sp>
      <p:sp>
        <p:nvSpPr>
          <p:cNvPr id="5" name="TextBox 4">
            <a:extLst>
              <a:ext uri="{FF2B5EF4-FFF2-40B4-BE49-F238E27FC236}">
                <a16:creationId xmlns:a16="http://schemas.microsoft.com/office/drawing/2014/main" id="{A78BE3E0-6B76-E0B3-4B39-3D40A8797965}"/>
              </a:ext>
            </a:extLst>
          </p:cNvPr>
          <p:cNvSpPr txBox="1"/>
          <p:nvPr/>
        </p:nvSpPr>
        <p:spPr>
          <a:xfrm>
            <a:off x="1683659" y="1358854"/>
            <a:ext cx="6379858" cy="2954655"/>
          </a:xfrm>
          <a:prstGeom prst="rect">
            <a:avLst/>
          </a:prstGeom>
          <a:noFill/>
        </p:spPr>
        <p:txBody>
          <a:bodyPr wrap="square" rtlCol="0">
            <a:spAutoFit/>
          </a:bodyPr>
          <a:lstStyle/>
          <a:p>
            <a:r>
              <a:rPr lang="en-US" sz="2400" b="1" dirty="0">
                <a:solidFill>
                  <a:schemeClr val="bg2">
                    <a:lumMod val="25000"/>
                  </a:schemeClr>
                </a:solidFill>
              </a:rPr>
              <a:t>What is Market Basket Analysis?</a:t>
            </a:r>
          </a:p>
          <a:p>
            <a:endParaRPr lang="en-US" dirty="0">
              <a:solidFill>
                <a:schemeClr val="bg2">
                  <a:lumMod val="25000"/>
                </a:schemeClr>
              </a:solidFill>
            </a:endParaRPr>
          </a:p>
          <a:p>
            <a:pPr algn="just"/>
            <a:r>
              <a:rPr lang="en-US" sz="1600" dirty="0">
                <a:solidFill>
                  <a:schemeClr val="bg2">
                    <a:lumMod val="25000"/>
                  </a:schemeClr>
                </a:solidFill>
              </a:rPr>
              <a:t>Market Basket Analysis is a technique used to identify relationships and associations between products based on customer purchasing patterns.</a:t>
            </a:r>
          </a:p>
          <a:p>
            <a:pPr algn="just"/>
            <a:endParaRPr lang="en-US" sz="1600" dirty="0">
              <a:solidFill>
                <a:schemeClr val="bg2">
                  <a:lumMod val="25000"/>
                </a:schemeClr>
              </a:solidFill>
            </a:endParaRPr>
          </a:p>
          <a:p>
            <a:pPr algn="just"/>
            <a:r>
              <a:rPr lang="en-US" sz="1600" dirty="0">
                <a:solidFill>
                  <a:schemeClr val="bg2">
                    <a:lumMod val="25000"/>
                  </a:schemeClr>
                </a:solidFill>
              </a:rPr>
              <a:t>By understanding these relationships, businesses can make informed decisions about product placement, cross-selling, and customer segmentation.</a:t>
            </a:r>
          </a:p>
          <a:p>
            <a:pPr algn="just"/>
            <a:endParaRPr lang="en-US" sz="2400" dirty="0"/>
          </a:p>
          <a:p>
            <a:r>
              <a:rPr lang="en-US" sz="2400" b="1" dirty="0">
                <a:solidFill>
                  <a:schemeClr val="bg2">
                    <a:lumMod val="25000"/>
                  </a:schemeClr>
                </a:solidFill>
              </a:rPr>
              <a:t>Applications of Market Basket Analysis</a:t>
            </a:r>
            <a:endParaRPr lang="en-US" sz="2400" dirty="0">
              <a:solidFill>
                <a:schemeClr val="bg2">
                  <a:lumMod val="25000"/>
                </a:schemeClr>
              </a:solidFill>
            </a:endParaRPr>
          </a:p>
        </p:txBody>
      </p:sp>
      <p:sp>
        <p:nvSpPr>
          <p:cNvPr id="7" name="TextBox 6">
            <a:extLst>
              <a:ext uri="{FF2B5EF4-FFF2-40B4-BE49-F238E27FC236}">
                <a16:creationId xmlns:a16="http://schemas.microsoft.com/office/drawing/2014/main" id="{47A04044-5535-A87E-7238-1FDAAE76AF15}"/>
              </a:ext>
            </a:extLst>
          </p:cNvPr>
          <p:cNvSpPr txBox="1"/>
          <p:nvPr/>
        </p:nvSpPr>
        <p:spPr>
          <a:xfrm>
            <a:off x="1683659" y="4403557"/>
            <a:ext cx="2895599" cy="1600438"/>
          </a:xfrm>
          <a:prstGeom prst="rect">
            <a:avLst/>
          </a:prstGeom>
          <a:noFill/>
        </p:spPr>
        <p:txBody>
          <a:bodyPr wrap="square" rtlCol="0">
            <a:spAutoFit/>
          </a:bodyPr>
          <a:lstStyle/>
          <a:p>
            <a:r>
              <a:rPr lang="en-US" b="1" dirty="0">
                <a:solidFill>
                  <a:schemeClr val="bg2">
                    <a:lumMod val="25000"/>
                  </a:schemeClr>
                </a:solidFill>
              </a:rPr>
              <a:t>Cross-selling and Upselling</a:t>
            </a:r>
          </a:p>
          <a:p>
            <a:endParaRPr lang="en-US" sz="1600" dirty="0">
              <a:solidFill>
                <a:schemeClr val="bg2">
                  <a:lumMod val="25000"/>
                </a:schemeClr>
              </a:solidFill>
            </a:endParaRPr>
          </a:p>
          <a:p>
            <a:r>
              <a:rPr lang="en-US" sz="1600" dirty="0">
                <a:solidFill>
                  <a:schemeClr val="bg2">
                    <a:lumMod val="25000"/>
                  </a:schemeClr>
                </a:solidFill>
              </a:rPr>
              <a:t>Identify products that are often purchased together and create opportunities for cross-selling and upselling.</a:t>
            </a:r>
            <a:endParaRPr lang="en-IN" sz="1600" dirty="0">
              <a:solidFill>
                <a:schemeClr val="bg2">
                  <a:lumMod val="25000"/>
                </a:schemeClr>
              </a:solidFill>
            </a:endParaRPr>
          </a:p>
        </p:txBody>
      </p:sp>
      <p:sp>
        <p:nvSpPr>
          <p:cNvPr id="8" name="TextBox 7">
            <a:extLst>
              <a:ext uri="{FF2B5EF4-FFF2-40B4-BE49-F238E27FC236}">
                <a16:creationId xmlns:a16="http://schemas.microsoft.com/office/drawing/2014/main" id="{F3BA79E2-7659-AA56-2F79-3CFF01F5BF62}"/>
              </a:ext>
            </a:extLst>
          </p:cNvPr>
          <p:cNvSpPr txBox="1"/>
          <p:nvPr/>
        </p:nvSpPr>
        <p:spPr>
          <a:xfrm>
            <a:off x="4965032" y="4409761"/>
            <a:ext cx="2671010" cy="1846659"/>
          </a:xfrm>
          <a:prstGeom prst="rect">
            <a:avLst/>
          </a:prstGeom>
          <a:noFill/>
        </p:spPr>
        <p:txBody>
          <a:bodyPr wrap="square" rtlCol="0">
            <a:spAutoFit/>
          </a:bodyPr>
          <a:lstStyle/>
          <a:p>
            <a:r>
              <a:rPr lang="en-US" b="1" dirty="0">
                <a:solidFill>
                  <a:schemeClr val="bg2">
                    <a:lumMod val="25000"/>
                  </a:schemeClr>
                </a:solidFill>
              </a:rPr>
              <a:t>Customer Segmentation</a:t>
            </a:r>
          </a:p>
          <a:p>
            <a:endParaRPr lang="en-US" sz="1600" dirty="0">
              <a:solidFill>
                <a:schemeClr val="bg2">
                  <a:lumMod val="25000"/>
                </a:schemeClr>
              </a:solidFill>
            </a:endParaRPr>
          </a:p>
          <a:p>
            <a:r>
              <a:rPr lang="en-US" sz="1600" dirty="0">
                <a:solidFill>
                  <a:schemeClr val="bg2">
                    <a:lumMod val="25000"/>
                  </a:schemeClr>
                </a:solidFill>
              </a:rPr>
              <a:t>Divide customers into distinct segments based on their purchasing behavior, demographics, and preferences.</a:t>
            </a:r>
            <a:endParaRPr lang="en-IN" sz="1600" dirty="0">
              <a:solidFill>
                <a:schemeClr val="bg2">
                  <a:lumMod val="25000"/>
                </a:schemeClr>
              </a:solidFill>
            </a:endParaRPr>
          </a:p>
        </p:txBody>
      </p:sp>
      <p:sp>
        <p:nvSpPr>
          <p:cNvPr id="9" name="TextBox 8">
            <a:extLst>
              <a:ext uri="{FF2B5EF4-FFF2-40B4-BE49-F238E27FC236}">
                <a16:creationId xmlns:a16="http://schemas.microsoft.com/office/drawing/2014/main" id="{EA02D84F-E015-D332-9645-B2E8B772C191}"/>
              </a:ext>
            </a:extLst>
          </p:cNvPr>
          <p:cNvSpPr txBox="1"/>
          <p:nvPr/>
        </p:nvSpPr>
        <p:spPr>
          <a:xfrm>
            <a:off x="8153564" y="4403557"/>
            <a:ext cx="3156120" cy="1600438"/>
          </a:xfrm>
          <a:prstGeom prst="rect">
            <a:avLst/>
          </a:prstGeom>
          <a:noFill/>
        </p:spPr>
        <p:txBody>
          <a:bodyPr wrap="square" rtlCol="0">
            <a:spAutoFit/>
          </a:bodyPr>
          <a:lstStyle/>
          <a:p>
            <a:r>
              <a:rPr lang="en-US" b="1" dirty="0">
                <a:solidFill>
                  <a:schemeClr val="bg2">
                    <a:lumMod val="25000"/>
                  </a:schemeClr>
                </a:solidFill>
              </a:rPr>
              <a:t>Recommender Systems</a:t>
            </a:r>
          </a:p>
          <a:p>
            <a:endParaRPr lang="en-US" sz="1600" dirty="0">
              <a:solidFill>
                <a:schemeClr val="bg2">
                  <a:lumMod val="25000"/>
                </a:schemeClr>
              </a:solidFill>
            </a:endParaRPr>
          </a:p>
          <a:p>
            <a:r>
              <a:rPr lang="en-US" sz="1600" dirty="0">
                <a:solidFill>
                  <a:schemeClr val="bg2">
                    <a:lumMod val="25000"/>
                  </a:schemeClr>
                </a:solidFill>
              </a:rPr>
              <a:t>Recommend relevant products to customers based on their past purchases and similar user patterns.</a:t>
            </a:r>
            <a:endParaRPr lang="en-IN" sz="1600" dirty="0">
              <a:solidFill>
                <a:schemeClr val="bg2">
                  <a:lumMod val="25000"/>
                </a:schemeClr>
              </a:solidFill>
            </a:endParaRPr>
          </a:p>
        </p:txBody>
      </p:sp>
      <p:pic>
        <p:nvPicPr>
          <p:cNvPr id="10" name="Picture 9">
            <a:extLst>
              <a:ext uri="{FF2B5EF4-FFF2-40B4-BE49-F238E27FC236}">
                <a16:creationId xmlns:a16="http://schemas.microsoft.com/office/drawing/2014/main" id="{5DB69B43-182A-F2C1-E507-EC6ED9D71096}"/>
              </a:ext>
            </a:extLst>
          </p:cNvPr>
          <p:cNvPicPr>
            <a:picLocks noChangeAspect="1"/>
          </p:cNvPicPr>
          <p:nvPr/>
        </p:nvPicPr>
        <p:blipFill>
          <a:blip r:embed="rId2"/>
          <a:stretch>
            <a:fillRect/>
          </a:stretch>
        </p:blipFill>
        <p:spPr>
          <a:xfrm>
            <a:off x="8906564" y="1556084"/>
            <a:ext cx="2680011" cy="2277979"/>
          </a:xfrm>
          <a:prstGeom prst="rect">
            <a:avLst/>
          </a:prstGeom>
        </p:spPr>
      </p:pic>
    </p:spTree>
    <p:extLst>
      <p:ext uri="{BB962C8B-B14F-4D97-AF65-F5344CB8AC3E}">
        <p14:creationId xmlns:p14="http://schemas.microsoft.com/office/powerpoint/2010/main" val="19989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C9A1E-9F50-8346-BC54-CA8B9230AC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469B2B8-A646-D1D6-5820-14D9F5D382E2}"/>
              </a:ext>
            </a:extLst>
          </p:cNvPr>
          <p:cNvSpPr txBox="1"/>
          <p:nvPr/>
        </p:nvSpPr>
        <p:spPr>
          <a:xfrm>
            <a:off x="1683659" y="261257"/>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Literature Survey</a:t>
            </a:r>
          </a:p>
        </p:txBody>
      </p:sp>
      <p:sp>
        <p:nvSpPr>
          <p:cNvPr id="4" name="Slide Number Placeholder 3">
            <a:extLst>
              <a:ext uri="{FF2B5EF4-FFF2-40B4-BE49-F238E27FC236}">
                <a16:creationId xmlns:a16="http://schemas.microsoft.com/office/drawing/2014/main" id="{31FD4089-E7C8-6416-AB9A-FA1AD1620E5B}"/>
              </a:ext>
            </a:extLst>
          </p:cNvPr>
          <p:cNvSpPr>
            <a:spLocks noGrp="1"/>
          </p:cNvSpPr>
          <p:nvPr>
            <p:ph type="sldNum" sz="quarter" idx="12"/>
          </p:nvPr>
        </p:nvSpPr>
        <p:spPr/>
        <p:txBody>
          <a:bodyPr/>
          <a:lstStyle/>
          <a:p>
            <a:fld id="{E6166A39-9D77-4296-9310-549343C3A784}" type="slidenum">
              <a:rPr lang="en-US" smtClean="0"/>
              <a:pPr/>
              <a:t>4</a:t>
            </a:fld>
            <a:endParaRPr lang="en-US" dirty="0"/>
          </a:p>
        </p:txBody>
      </p:sp>
      <p:pic>
        <p:nvPicPr>
          <p:cNvPr id="10" name="Picture 9">
            <a:extLst>
              <a:ext uri="{FF2B5EF4-FFF2-40B4-BE49-F238E27FC236}">
                <a16:creationId xmlns:a16="http://schemas.microsoft.com/office/drawing/2014/main" id="{6A25A321-9CFA-B2EB-0928-C6415ECDA97E}"/>
              </a:ext>
            </a:extLst>
          </p:cNvPr>
          <p:cNvPicPr>
            <a:picLocks noChangeAspect="1"/>
          </p:cNvPicPr>
          <p:nvPr/>
        </p:nvPicPr>
        <p:blipFill>
          <a:blip r:embed="rId2"/>
          <a:stretch>
            <a:fillRect/>
          </a:stretch>
        </p:blipFill>
        <p:spPr>
          <a:xfrm>
            <a:off x="1820779" y="1394055"/>
            <a:ext cx="9224210" cy="4972584"/>
          </a:xfrm>
          <a:prstGeom prst="rect">
            <a:avLst/>
          </a:prstGeom>
        </p:spPr>
      </p:pic>
    </p:spTree>
    <p:extLst>
      <p:ext uri="{BB962C8B-B14F-4D97-AF65-F5344CB8AC3E}">
        <p14:creationId xmlns:p14="http://schemas.microsoft.com/office/powerpoint/2010/main" val="324735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32E67-FEF4-F816-FCEA-27C23A8D33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B5F337-124A-25E0-4A7D-A9A79FD6B5CA}"/>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Dataset Description</a:t>
            </a:r>
          </a:p>
        </p:txBody>
      </p:sp>
      <p:sp>
        <p:nvSpPr>
          <p:cNvPr id="4" name="Slide Number Placeholder 3">
            <a:extLst>
              <a:ext uri="{FF2B5EF4-FFF2-40B4-BE49-F238E27FC236}">
                <a16:creationId xmlns:a16="http://schemas.microsoft.com/office/drawing/2014/main" id="{75AC91DF-04E5-02DC-0284-B28074CF9366}"/>
              </a:ext>
            </a:extLst>
          </p:cNvPr>
          <p:cNvSpPr>
            <a:spLocks noGrp="1"/>
          </p:cNvSpPr>
          <p:nvPr>
            <p:ph type="sldNum" sz="quarter" idx="12"/>
          </p:nvPr>
        </p:nvSpPr>
        <p:spPr/>
        <p:txBody>
          <a:bodyPr/>
          <a:lstStyle/>
          <a:p>
            <a:fld id="{E6166A39-9D77-4296-9310-549343C3A784}" type="slidenum">
              <a:rPr lang="en-US" smtClean="0"/>
              <a:pPr/>
              <a:t>5</a:t>
            </a:fld>
            <a:endParaRPr lang="en-US" dirty="0"/>
          </a:p>
        </p:txBody>
      </p:sp>
      <p:sp>
        <p:nvSpPr>
          <p:cNvPr id="6" name="TextBox 5">
            <a:extLst>
              <a:ext uri="{FF2B5EF4-FFF2-40B4-BE49-F238E27FC236}">
                <a16:creationId xmlns:a16="http://schemas.microsoft.com/office/drawing/2014/main" id="{3DFC71D0-1FAD-4662-C135-AB13EA9894FE}"/>
              </a:ext>
            </a:extLst>
          </p:cNvPr>
          <p:cNvSpPr txBox="1"/>
          <p:nvPr/>
        </p:nvSpPr>
        <p:spPr>
          <a:xfrm>
            <a:off x="1683659" y="1459832"/>
            <a:ext cx="9609983" cy="4924425"/>
          </a:xfrm>
          <a:prstGeom prst="rect">
            <a:avLst/>
          </a:prstGeom>
          <a:noFill/>
        </p:spPr>
        <p:txBody>
          <a:bodyPr wrap="square" rtlCol="0">
            <a:spAutoFit/>
          </a:bodyPr>
          <a:lstStyle/>
          <a:p>
            <a:pPr algn="l" fontAlgn="base"/>
            <a:r>
              <a:rPr lang="en-IN" sz="2000" b="1" i="0" dirty="0">
                <a:solidFill>
                  <a:schemeClr val="bg2">
                    <a:lumMod val="25000"/>
                  </a:schemeClr>
                </a:solidFill>
                <a:effectLst/>
                <a:latin typeface="zeitung"/>
              </a:rPr>
              <a:t>Online Retail </a:t>
            </a:r>
            <a:r>
              <a:rPr lang="en-IN" sz="2000" b="1" dirty="0">
                <a:solidFill>
                  <a:schemeClr val="bg2">
                    <a:lumMod val="25000"/>
                  </a:schemeClr>
                </a:solidFill>
                <a:latin typeface="zeitung"/>
              </a:rPr>
              <a:t>D</a:t>
            </a:r>
            <a:r>
              <a:rPr lang="en-IN" sz="2000" b="1" i="0" dirty="0">
                <a:solidFill>
                  <a:schemeClr val="bg2">
                    <a:lumMod val="25000"/>
                  </a:schemeClr>
                </a:solidFill>
                <a:effectLst/>
                <a:latin typeface="zeitung"/>
              </a:rPr>
              <a:t>ataset</a:t>
            </a:r>
            <a:endParaRPr lang="en-US" sz="1600" dirty="0">
              <a:solidFill>
                <a:schemeClr val="bg2">
                  <a:lumMod val="25000"/>
                </a:schemeClr>
              </a:solidFill>
            </a:endParaRPr>
          </a:p>
          <a:p>
            <a:pPr marL="285750" indent="-285750">
              <a:lnSpc>
                <a:spcPct val="150000"/>
              </a:lnSpc>
              <a:buFont typeface="Arial" panose="020B0604020202020204" pitchFamily="34" charset="0"/>
              <a:buChar char="•"/>
            </a:pPr>
            <a:r>
              <a:rPr lang="en-US" sz="1600" b="0" i="0" dirty="0">
                <a:solidFill>
                  <a:schemeClr val="bg2">
                    <a:lumMod val="25000"/>
                  </a:schemeClr>
                </a:solidFill>
                <a:effectLst/>
              </a:rPr>
              <a:t>This is a transnational data set which contains all the transactions occurring between 01/12/2010 and 09/12/2011 for a different  Countries-based and registered non-store online retail.</a:t>
            </a:r>
          </a:p>
          <a:p>
            <a:pPr marL="285750" indent="-285750" algn="l">
              <a:lnSpc>
                <a:spcPct val="150000"/>
              </a:lnSpc>
              <a:buFont typeface="Arial" panose="020B0604020202020204" pitchFamily="34" charset="0"/>
              <a:buChar char="•"/>
            </a:pPr>
            <a:r>
              <a:rPr lang="en-US" sz="1600" b="0" i="0" dirty="0">
                <a:solidFill>
                  <a:schemeClr val="bg2">
                    <a:lumMod val="25000"/>
                  </a:schemeClr>
                </a:solidFill>
                <a:effectLst/>
              </a:rPr>
              <a:t>The company mainly sells unique all-occasion gift-ware.</a:t>
            </a:r>
            <a:endParaRPr lang="en-US" sz="1600" dirty="0">
              <a:solidFill>
                <a:schemeClr val="bg2">
                  <a:lumMod val="25000"/>
                </a:schemeClr>
              </a:solidFill>
            </a:endParaRPr>
          </a:p>
          <a:p>
            <a:pPr>
              <a:lnSpc>
                <a:spcPct val="150000"/>
              </a:lnSpc>
            </a:pPr>
            <a:r>
              <a:rPr lang="en-US" b="1" i="0" dirty="0">
                <a:solidFill>
                  <a:schemeClr val="bg2">
                    <a:lumMod val="25000"/>
                  </a:schemeClr>
                </a:solidFill>
                <a:effectLst/>
              </a:rPr>
              <a:t>Source: </a:t>
            </a:r>
            <a:r>
              <a:rPr lang="en-US" sz="1600" b="0" i="0" dirty="0">
                <a:solidFill>
                  <a:schemeClr val="bg2">
                    <a:lumMod val="25000"/>
                  </a:schemeClr>
                </a:solidFill>
                <a:effectLst/>
              </a:rPr>
              <a:t>Kaggle competition hosted in 201</a:t>
            </a:r>
            <a:r>
              <a:rPr lang="en-US" sz="1600" dirty="0">
                <a:solidFill>
                  <a:schemeClr val="bg2">
                    <a:lumMod val="25000"/>
                  </a:schemeClr>
                </a:solidFill>
              </a:rPr>
              <a:t>9</a:t>
            </a:r>
            <a:r>
              <a:rPr lang="en-US" sz="1600" b="0" i="0" dirty="0">
                <a:solidFill>
                  <a:schemeClr val="bg2">
                    <a:lumMod val="25000"/>
                  </a:schemeClr>
                </a:solidFill>
                <a:effectLst/>
              </a:rPr>
              <a:t>.</a:t>
            </a:r>
          </a:p>
          <a:p>
            <a:pPr algn="l">
              <a:lnSpc>
                <a:spcPct val="150000"/>
              </a:lnSpc>
            </a:pPr>
            <a:r>
              <a:rPr lang="en-US" b="1" i="0" dirty="0">
                <a:solidFill>
                  <a:schemeClr val="bg2">
                    <a:lumMod val="25000"/>
                  </a:schemeClr>
                </a:solidFill>
                <a:effectLst/>
              </a:rPr>
              <a:t>Size:</a:t>
            </a:r>
            <a:r>
              <a:rPr lang="en-US" b="0" i="0" dirty="0">
                <a:solidFill>
                  <a:schemeClr val="bg2">
                    <a:lumMod val="25000"/>
                  </a:schemeClr>
                </a:solidFill>
                <a:effectLst/>
              </a:rPr>
              <a:t> </a:t>
            </a:r>
            <a:r>
              <a:rPr lang="en-US" sz="1600" b="0" i="0" dirty="0">
                <a:solidFill>
                  <a:schemeClr val="bg2">
                    <a:lumMod val="25000"/>
                  </a:schemeClr>
                </a:solidFill>
                <a:effectLst/>
              </a:rPr>
              <a:t>It currently contains </a:t>
            </a:r>
            <a:r>
              <a:rPr lang="en-US" sz="1600" dirty="0">
                <a:solidFill>
                  <a:schemeClr val="bg2">
                    <a:lumMod val="25000"/>
                  </a:schemeClr>
                </a:solidFill>
              </a:rPr>
              <a:t>46431</a:t>
            </a:r>
            <a:r>
              <a:rPr lang="en-US" sz="1600" b="0" i="0" dirty="0">
                <a:solidFill>
                  <a:schemeClr val="bg2">
                    <a:lumMod val="25000"/>
                  </a:schemeClr>
                </a:solidFill>
                <a:effectLst/>
              </a:rPr>
              <a:t> of Instances. </a:t>
            </a:r>
            <a:r>
              <a:rPr lang="en-IN" b="1" i="0" dirty="0">
                <a:solidFill>
                  <a:schemeClr val="bg2">
                    <a:lumMod val="25000"/>
                  </a:schemeClr>
                </a:solidFill>
                <a:effectLst/>
                <a:latin typeface="Google Sans"/>
              </a:rPr>
              <a:t>Access:</a:t>
            </a:r>
            <a:r>
              <a:rPr lang="en-IN" b="0" i="0" dirty="0">
                <a:solidFill>
                  <a:schemeClr val="bg2">
                    <a:lumMod val="25000"/>
                  </a:schemeClr>
                </a:solidFill>
                <a:effectLst/>
                <a:latin typeface="Google Sans"/>
              </a:rPr>
              <a:t> </a:t>
            </a:r>
            <a:r>
              <a:rPr lang="en-IN" sz="1600" b="0" i="0" dirty="0">
                <a:solidFill>
                  <a:schemeClr val="accent1"/>
                </a:solidFill>
                <a:effectLst/>
                <a:latin typeface="Google Sans"/>
              </a:rPr>
              <a:t>https://www.kaggle.com/datasets/lakshmi25npathi/online-retail-dataset/data</a:t>
            </a:r>
            <a:endParaRPr lang="en-US" sz="1600" b="0" i="0" dirty="0">
              <a:solidFill>
                <a:schemeClr val="accent1"/>
              </a:solidFill>
              <a:effectLst/>
            </a:endParaRPr>
          </a:p>
          <a:p>
            <a:pPr algn="l">
              <a:lnSpc>
                <a:spcPct val="150000"/>
              </a:lnSpc>
            </a:pPr>
            <a:r>
              <a:rPr lang="en-IN" b="1" i="0" dirty="0">
                <a:solidFill>
                  <a:schemeClr val="bg2">
                    <a:lumMod val="25000"/>
                  </a:schemeClr>
                </a:solidFill>
                <a:effectLst/>
              </a:rPr>
              <a:t>Attribute Information</a:t>
            </a:r>
            <a:r>
              <a:rPr lang="en-US" b="1" i="0" dirty="0">
                <a:solidFill>
                  <a:schemeClr val="bg2">
                    <a:lumMod val="25000"/>
                  </a:schemeClr>
                </a:solidFill>
                <a:effectLst/>
              </a:rPr>
              <a:t>: </a:t>
            </a:r>
            <a:r>
              <a:rPr lang="en-US" sz="1600" b="0" i="0" dirty="0">
                <a:solidFill>
                  <a:schemeClr val="bg2">
                    <a:lumMod val="25000"/>
                  </a:schemeClr>
                </a:solidFill>
                <a:effectLst/>
              </a:rPr>
              <a:t>Information on Online Retail, including:</a:t>
            </a:r>
          </a:p>
          <a:p>
            <a:pPr algn="l">
              <a:lnSpc>
                <a:spcPct val="150000"/>
              </a:lnSpc>
            </a:pPr>
            <a:r>
              <a:rPr lang="en-US" sz="1600" dirty="0">
                <a:solidFill>
                  <a:schemeClr val="bg2">
                    <a:lumMod val="25000"/>
                  </a:schemeClr>
                </a:solidFill>
              </a:rPr>
              <a:t>	-Invoice No		-Stock Code</a:t>
            </a:r>
          </a:p>
          <a:p>
            <a:pPr algn="l">
              <a:lnSpc>
                <a:spcPct val="150000"/>
              </a:lnSpc>
            </a:pPr>
            <a:r>
              <a:rPr lang="en-US" sz="1600" dirty="0">
                <a:solidFill>
                  <a:schemeClr val="bg2">
                    <a:lumMod val="25000"/>
                  </a:schemeClr>
                </a:solidFill>
              </a:rPr>
              <a:t>	-Description		-Quantity</a:t>
            </a:r>
          </a:p>
          <a:p>
            <a:pPr algn="l">
              <a:lnSpc>
                <a:spcPct val="150000"/>
              </a:lnSpc>
            </a:pPr>
            <a:r>
              <a:rPr lang="en-US" sz="1600" dirty="0">
                <a:solidFill>
                  <a:schemeClr val="bg2">
                    <a:lumMod val="25000"/>
                  </a:schemeClr>
                </a:solidFill>
              </a:rPr>
              <a:t>	-Invoice Date		-Unit Price</a:t>
            </a:r>
          </a:p>
          <a:p>
            <a:pPr algn="l">
              <a:lnSpc>
                <a:spcPct val="150000"/>
              </a:lnSpc>
            </a:pPr>
            <a:r>
              <a:rPr lang="en-US" sz="1600" dirty="0">
                <a:solidFill>
                  <a:schemeClr val="bg2">
                    <a:lumMod val="25000"/>
                  </a:schemeClr>
                </a:solidFill>
              </a:rPr>
              <a:t>	-Customer ID		-Country</a:t>
            </a:r>
            <a:endParaRPr lang="en-US" sz="1600" b="0" i="0" dirty="0">
              <a:solidFill>
                <a:schemeClr val="bg2">
                  <a:lumMod val="25000"/>
                </a:schemeClr>
              </a:solidFill>
              <a:effectLst/>
            </a:endParaRPr>
          </a:p>
          <a:p>
            <a:pPr algn="l"/>
            <a:endParaRPr lang="en-US" b="0" i="0" dirty="0">
              <a:solidFill>
                <a:schemeClr val="bg2">
                  <a:lumMod val="50000"/>
                </a:schemeClr>
              </a:solidFill>
              <a:effectLst/>
            </a:endParaRPr>
          </a:p>
        </p:txBody>
      </p:sp>
    </p:spTree>
    <p:extLst>
      <p:ext uri="{BB962C8B-B14F-4D97-AF65-F5344CB8AC3E}">
        <p14:creationId xmlns:p14="http://schemas.microsoft.com/office/powerpoint/2010/main" val="18894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6BDF9-F0C7-D4BB-1DF2-AF797387EA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D90F48-5F1D-E5AC-9DF4-8A8494738D45}"/>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Key Concepts Of  Market Basket Analysis</a:t>
            </a:r>
          </a:p>
        </p:txBody>
      </p:sp>
      <p:sp>
        <p:nvSpPr>
          <p:cNvPr id="4" name="Slide Number Placeholder 3">
            <a:extLst>
              <a:ext uri="{FF2B5EF4-FFF2-40B4-BE49-F238E27FC236}">
                <a16:creationId xmlns:a16="http://schemas.microsoft.com/office/drawing/2014/main" id="{051AE1A4-AF34-DA1E-1906-9CD83B01C0C0}"/>
              </a:ext>
            </a:extLst>
          </p:cNvPr>
          <p:cNvSpPr>
            <a:spLocks noGrp="1"/>
          </p:cNvSpPr>
          <p:nvPr>
            <p:ph type="sldNum" sz="quarter" idx="12"/>
          </p:nvPr>
        </p:nvSpPr>
        <p:spPr/>
        <p:txBody>
          <a:bodyPr/>
          <a:lstStyle/>
          <a:p>
            <a:fld id="{E6166A39-9D77-4296-9310-549343C3A784}" type="slidenum">
              <a:rPr lang="en-US" smtClean="0"/>
              <a:pPr/>
              <a:t>6</a:t>
            </a:fld>
            <a:endParaRPr lang="en-US" dirty="0"/>
          </a:p>
        </p:txBody>
      </p:sp>
      <p:sp>
        <p:nvSpPr>
          <p:cNvPr id="2" name="TextBox 1">
            <a:extLst>
              <a:ext uri="{FF2B5EF4-FFF2-40B4-BE49-F238E27FC236}">
                <a16:creationId xmlns:a16="http://schemas.microsoft.com/office/drawing/2014/main" id="{9E7B8612-372D-06D1-95DC-8DA6E820FFBD}"/>
              </a:ext>
            </a:extLst>
          </p:cNvPr>
          <p:cNvSpPr txBox="1"/>
          <p:nvPr/>
        </p:nvSpPr>
        <p:spPr>
          <a:xfrm>
            <a:off x="1683659" y="1369532"/>
            <a:ext cx="9810509" cy="2523768"/>
          </a:xfrm>
          <a:prstGeom prst="rect">
            <a:avLst/>
          </a:prstGeom>
          <a:noFill/>
        </p:spPr>
        <p:txBody>
          <a:bodyPr wrap="square" rtlCol="0">
            <a:spAutoFit/>
          </a:bodyPr>
          <a:lstStyle/>
          <a:p>
            <a:endParaRPr lang="en-US" dirty="0"/>
          </a:p>
          <a:p>
            <a:pPr algn="just"/>
            <a:r>
              <a:rPr lang="en-US" sz="2400" b="1" dirty="0">
                <a:solidFill>
                  <a:schemeClr val="bg2">
                    <a:lumMod val="25000"/>
                  </a:schemeClr>
                </a:solidFill>
              </a:rPr>
              <a:t>Association Rules</a:t>
            </a:r>
          </a:p>
          <a:p>
            <a:pPr algn="just"/>
            <a:r>
              <a:rPr lang="en-US" sz="1600" dirty="0">
                <a:solidFill>
                  <a:schemeClr val="bg2">
                    <a:lumMod val="25000"/>
                  </a:schemeClr>
                </a:solidFill>
              </a:rPr>
              <a:t>Association rules define the relationships between items based on their support, confidence, and lift values.</a:t>
            </a:r>
          </a:p>
          <a:p>
            <a:pPr algn="just"/>
            <a:endParaRPr lang="en-US" sz="1600" dirty="0">
              <a:solidFill>
                <a:schemeClr val="bg2">
                  <a:lumMod val="25000"/>
                </a:schemeClr>
              </a:solidFill>
            </a:endParaRPr>
          </a:p>
          <a:p>
            <a:pPr algn="just"/>
            <a:r>
              <a:rPr lang="en-US" sz="2000" b="1" dirty="0">
                <a:solidFill>
                  <a:schemeClr val="bg2">
                    <a:lumMod val="25000"/>
                  </a:schemeClr>
                </a:solidFill>
              </a:rPr>
              <a:t>Support, Confidence, and Lift:</a:t>
            </a:r>
          </a:p>
          <a:p>
            <a:pPr algn="just"/>
            <a:endParaRPr lang="en-US" sz="1600" dirty="0">
              <a:solidFill>
                <a:schemeClr val="bg2">
                  <a:lumMod val="25000"/>
                </a:schemeClr>
              </a:solidFill>
            </a:endParaRPr>
          </a:p>
          <a:p>
            <a:pPr marL="285750" indent="-285750" algn="just">
              <a:buFont typeface="Arial" panose="020B0604020202020204" pitchFamily="34" charset="0"/>
              <a:buChar char="•"/>
            </a:pPr>
            <a:r>
              <a:rPr lang="en-US" sz="1600" dirty="0">
                <a:solidFill>
                  <a:schemeClr val="bg2">
                    <a:lumMod val="25000"/>
                  </a:schemeClr>
                </a:solidFill>
              </a:rPr>
              <a:t>Support:  Measures the frequency of a combination of items in a dataset.</a:t>
            </a:r>
          </a:p>
          <a:p>
            <a:pPr marL="285750" indent="-285750" algn="just">
              <a:buFont typeface="Arial" panose="020B0604020202020204" pitchFamily="34" charset="0"/>
              <a:buChar char="•"/>
            </a:pPr>
            <a:r>
              <a:rPr lang="en-US" sz="1600" dirty="0">
                <a:solidFill>
                  <a:schemeClr val="bg2">
                    <a:lumMod val="25000"/>
                  </a:schemeClr>
                </a:solidFill>
              </a:rPr>
              <a:t>Confidence: Measures the likelihood of an item being purchased, given the purchase of another item.</a:t>
            </a:r>
          </a:p>
          <a:p>
            <a:pPr marL="285750" indent="-285750" algn="just">
              <a:buFont typeface="Arial" panose="020B0604020202020204" pitchFamily="34" charset="0"/>
              <a:buChar char="•"/>
            </a:pPr>
            <a:r>
              <a:rPr lang="en-US" sz="1600" dirty="0">
                <a:solidFill>
                  <a:schemeClr val="bg2">
                    <a:lumMod val="25000"/>
                  </a:schemeClr>
                </a:solidFill>
              </a:rPr>
              <a:t>Lift: Evaluates the strength of association between items.</a:t>
            </a:r>
          </a:p>
        </p:txBody>
      </p:sp>
      <p:pic>
        <p:nvPicPr>
          <p:cNvPr id="12" name="Picture 11">
            <a:extLst>
              <a:ext uri="{FF2B5EF4-FFF2-40B4-BE49-F238E27FC236}">
                <a16:creationId xmlns:a16="http://schemas.microsoft.com/office/drawing/2014/main" id="{68121A89-A1F6-2B7F-D8F5-6BEFC6AED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603" y="3793958"/>
            <a:ext cx="3621969" cy="2237873"/>
          </a:xfrm>
          <a:prstGeom prst="rect">
            <a:avLst/>
          </a:prstGeom>
        </p:spPr>
      </p:pic>
    </p:spTree>
    <p:extLst>
      <p:ext uri="{BB962C8B-B14F-4D97-AF65-F5344CB8AC3E}">
        <p14:creationId xmlns:p14="http://schemas.microsoft.com/office/powerpoint/2010/main" val="347753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7CC01-07B8-9786-C411-4055A77A35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C67C11-DEC7-A117-24BA-161DDEA18C6E}"/>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Example </a:t>
            </a:r>
          </a:p>
        </p:txBody>
      </p:sp>
      <p:sp>
        <p:nvSpPr>
          <p:cNvPr id="4" name="Slide Number Placeholder 3">
            <a:extLst>
              <a:ext uri="{FF2B5EF4-FFF2-40B4-BE49-F238E27FC236}">
                <a16:creationId xmlns:a16="http://schemas.microsoft.com/office/drawing/2014/main" id="{D6C94FF5-5DCF-B7C4-C507-18F10EEA9710}"/>
              </a:ext>
            </a:extLst>
          </p:cNvPr>
          <p:cNvSpPr>
            <a:spLocks noGrp="1"/>
          </p:cNvSpPr>
          <p:nvPr>
            <p:ph type="sldNum" sz="quarter" idx="12"/>
          </p:nvPr>
        </p:nvSpPr>
        <p:spPr/>
        <p:txBody>
          <a:bodyPr/>
          <a:lstStyle/>
          <a:p>
            <a:fld id="{E6166A39-9D77-4296-9310-549343C3A784}" type="slidenum">
              <a:rPr lang="en-US" smtClean="0"/>
              <a:pPr/>
              <a:t>7</a:t>
            </a:fld>
            <a:endParaRPr lang="en-US" dirty="0"/>
          </a:p>
        </p:txBody>
      </p:sp>
      <p:sp>
        <p:nvSpPr>
          <p:cNvPr id="2" name="TextBox 1">
            <a:extLst>
              <a:ext uri="{FF2B5EF4-FFF2-40B4-BE49-F238E27FC236}">
                <a16:creationId xmlns:a16="http://schemas.microsoft.com/office/drawing/2014/main" id="{E39EA07A-948B-6ACA-114F-4F650C032DD9}"/>
              </a:ext>
            </a:extLst>
          </p:cNvPr>
          <p:cNvSpPr txBox="1"/>
          <p:nvPr/>
        </p:nvSpPr>
        <p:spPr>
          <a:xfrm>
            <a:off x="8338047" y="1376292"/>
            <a:ext cx="3248528" cy="2308324"/>
          </a:xfrm>
          <a:prstGeom prst="rect">
            <a:avLst/>
          </a:prstGeom>
          <a:noFill/>
        </p:spPr>
        <p:txBody>
          <a:bodyPr wrap="square" rtlCol="0">
            <a:spAutoFit/>
          </a:bodyPr>
          <a:lstStyle/>
          <a:p>
            <a:r>
              <a:rPr lang="en-US" sz="1600" b="1" dirty="0">
                <a:solidFill>
                  <a:schemeClr val="bg2">
                    <a:lumMod val="25000"/>
                  </a:schemeClr>
                </a:solidFill>
              </a:rPr>
              <a:t>Dataset:</a:t>
            </a:r>
          </a:p>
          <a:p>
            <a:endParaRPr lang="en-US" sz="1600" dirty="0">
              <a:solidFill>
                <a:schemeClr val="bg2">
                  <a:lumMod val="25000"/>
                </a:schemeClr>
              </a:solidFill>
            </a:endParaRPr>
          </a:p>
          <a:p>
            <a:r>
              <a:rPr lang="en-US" sz="1600" dirty="0">
                <a:solidFill>
                  <a:schemeClr val="bg2">
                    <a:lumMod val="25000"/>
                  </a:schemeClr>
                </a:solidFill>
              </a:rPr>
              <a:t>Transaction ID | Items Purchased</a:t>
            </a:r>
          </a:p>
          <a:p>
            <a:r>
              <a:rPr lang="en-US" sz="1600" dirty="0">
                <a:solidFill>
                  <a:schemeClr val="bg2">
                    <a:lumMod val="25000"/>
                  </a:schemeClr>
                </a:solidFill>
              </a:rPr>
              <a:t>------------------- | ---------------------</a:t>
            </a:r>
          </a:p>
          <a:p>
            <a:r>
              <a:rPr lang="en-US" sz="1600" dirty="0">
                <a:solidFill>
                  <a:schemeClr val="bg2">
                    <a:lumMod val="25000"/>
                  </a:schemeClr>
                </a:solidFill>
              </a:rPr>
              <a:t>1                         | Bread, Milk</a:t>
            </a:r>
          </a:p>
          <a:p>
            <a:r>
              <a:rPr lang="en-US" sz="1600" dirty="0">
                <a:solidFill>
                  <a:schemeClr val="bg2">
                    <a:lumMod val="25000"/>
                  </a:schemeClr>
                </a:solidFill>
              </a:rPr>
              <a:t>2                         | Bread, Milk, Cola</a:t>
            </a:r>
          </a:p>
          <a:p>
            <a:r>
              <a:rPr lang="en-US" sz="1600" dirty="0">
                <a:solidFill>
                  <a:schemeClr val="bg2">
                    <a:lumMod val="25000"/>
                  </a:schemeClr>
                </a:solidFill>
              </a:rPr>
              <a:t>3                         | Milk, Cola</a:t>
            </a:r>
          </a:p>
          <a:p>
            <a:r>
              <a:rPr lang="en-US" sz="1600" dirty="0">
                <a:solidFill>
                  <a:schemeClr val="bg2">
                    <a:lumMod val="25000"/>
                  </a:schemeClr>
                </a:solidFill>
              </a:rPr>
              <a:t>4                         | Bread, Milk, Cola</a:t>
            </a:r>
          </a:p>
          <a:p>
            <a:r>
              <a:rPr lang="en-US" sz="1600" dirty="0">
                <a:solidFill>
                  <a:schemeClr val="bg2">
                    <a:lumMod val="25000"/>
                  </a:schemeClr>
                </a:solidFill>
              </a:rPr>
              <a:t>5                         | Bread, Milk</a:t>
            </a:r>
          </a:p>
        </p:txBody>
      </p:sp>
      <p:sp>
        <p:nvSpPr>
          <p:cNvPr id="9" name="TextBox 8">
            <a:extLst>
              <a:ext uri="{FF2B5EF4-FFF2-40B4-BE49-F238E27FC236}">
                <a16:creationId xmlns:a16="http://schemas.microsoft.com/office/drawing/2014/main" id="{36D6ED5D-DF71-0FC5-4E2D-D6D1AF5E470F}"/>
              </a:ext>
            </a:extLst>
          </p:cNvPr>
          <p:cNvSpPr txBox="1"/>
          <p:nvPr/>
        </p:nvSpPr>
        <p:spPr>
          <a:xfrm>
            <a:off x="1683659" y="1376292"/>
            <a:ext cx="6586046" cy="1877437"/>
          </a:xfrm>
          <a:prstGeom prst="rect">
            <a:avLst/>
          </a:prstGeom>
          <a:noFill/>
        </p:spPr>
        <p:txBody>
          <a:bodyPr wrap="square" rtlCol="0">
            <a:spAutoFit/>
          </a:bodyPr>
          <a:lstStyle/>
          <a:p>
            <a:r>
              <a:rPr lang="en-US" b="1" dirty="0">
                <a:solidFill>
                  <a:schemeClr val="bg2">
                    <a:lumMod val="25000"/>
                  </a:schemeClr>
                </a:solidFill>
              </a:rPr>
              <a:t>Association Rule:</a:t>
            </a:r>
          </a:p>
          <a:p>
            <a:r>
              <a:rPr lang="en-US" sz="1600" dirty="0">
                <a:solidFill>
                  <a:schemeClr val="bg2">
                    <a:lumMod val="25000"/>
                  </a:schemeClr>
                </a:solidFill>
              </a:rPr>
              <a:t>{Bread} =&gt; {Milk} </a:t>
            </a:r>
          </a:p>
          <a:p>
            <a:endParaRPr lang="en-US" sz="1600" dirty="0">
              <a:solidFill>
                <a:schemeClr val="bg2">
                  <a:lumMod val="25000"/>
                </a:schemeClr>
              </a:solidFill>
            </a:endParaRPr>
          </a:p>
          <a:p>
            <a:r>
              <a:rPr lang="en-US" b="1" dirty="0">
                <a:solidFill>
                  <a:schemeClr val="bg2">
                    <a:lumMod val="25000"/>
                  </a:schemeClr>
                </a:solidFill>
              </a:rPr>
              <a:t>Support:</a:t>
            </a:r>
          </a:p>
          <a:p>
            <a:pPr marL="285750" indent="-285750">
              <a:buFont typeface="Arial" panose="020B0604020202020204" pitchFamily="34" charset="0"/>
              <a:buChar char="•"/>
            </a:pPr>
            <a:r>
              <a:rPr lang="en-US" sz="1600" dirty="0">
                <a:solidFill>
                  <a:schemeClr val="bg2">
                    <a:lumMod val="25000"/>
                  </a:schemeClr>
                </a:solidFill>
              </a:rPr>
              <a:t>The support of the rule {Bread} =&gt; {Milk} is 4/5, or 80%. </a:t>
            </a:r>
          </a:p>
          <a:p>
            <a:pPr marL="285750" indent="-285750">
              <a:buFont typeface="Arial" panose="020B0604020202020204" pitchFamily="34" charset="0"/>
              <a:buChar char="•"/>
            </a:pPr>
            <a:r>
              <a:rPr lang="en-US" sz="1600" dirty="0">
                <a:solidFill>
                  <a:schemeClr val="bg2">
                    <a:lumMod val="25000"/>
                  </a:schemeClr>
                </a:solidFill>
              </a:rPr>
              <a:t>This is because 4 out of the 5 transactions in the dataset contain both Bread and Milk.</a:t>
            </a:r>
          </a:p>
        </p:txBody>
      </p:sp>
      <p:sp>
        <p:nvSpPr>
          <p:cNvPr id="11" name="TextBox 10">
            <a:extLst>
              <a:ext uri="{FF2B5EF4-FFF2-40B4-BE49-F238E27FC236}">
                <a16:creationId xmlns:a16="http://schemas.microsoft.com/office/drawing/2014/main" id="{51F961C3-B3C5-5128-F26B-668B089FD9AB}"/>
              </a:ext>
            </a:extLst>
          </p:cNvPr>
          <p:cNvSpPr txBox="1"/>
          <p:nvPr/>
        </p:nvSpPr>
        <p:spPr>
          <a:xfrm>
            <a:off x="1683659" y="3347075"/>
            <a:ext cx="9313204" cy="3416320"/>
          </a:xfrm>
          <a:prstGeom prst="rect">
            <a:avLst/>
          </a:prstGeom>
          <a:noFill/>
        </p:spPr>
        <p:txBody>
          <a:bodyPr wrap="square" rtlCol="0">
            <a:spAutoFit/>
          </a:bodyPr>
          <a:lstStyle/>
          <a:p>
            <a:r>
              <a:rPr lang="en-US" b="1" dirty="0">
                <a:solidFill>
                  <a:schemeClr val="bg2">
                    <a:lumMod val="25000"/>
                  </a:schemeClr>
                </a:solidFill>
              </a:rPr>
              <a:t>Confidence:</a:t>
            </a:r>
          </a:p>
          <a:p>
            <a:pPr marL="285750" indent="-285750">
              <a:buFont typeface="Arial" panose="020B0604020202020204" pitchFamily="34" charset="0"/>
              <a:buChar char="•"/>
            </a:pPr>
            <a:r>
              <a:rPr lang="en-US" sz="1600" dirty="0">
                <a:solidFill>
                  <a:schemeClr val="bg2">
                    <a:lumMod val="25000"/>
                  </a:schemeClr>
                </a:solidFill>
              </a:rPr>
              <a:t>The confidence of the rule {Bread} =&gt; {Milk} is 100%. </a:t>
            </a:r>
          </a:p>
          <a:p>
            <a:pPr marL="285750" indent="-285750">
              <a:buFont typeface="Arial" panose="020B0604020202020204" pitchFamily="34" charset="0"/>
              <a:buChar char="•"/>
            </a:pPr>
            <a:r>
              <a:rPr lang="en-US" sz="1600" dirty="0">
                <a:solidFill>
                  <a:schemeClr val="bg2">
                    <a:lumMod val="25000"/>
                  </a:schemeClr>
                </a:solidFill>
              </a:rPr>
              <a:t>This is because all 4 of the transactions that contain Bread also contain Milk.</a:t>
            </a:r>
          </a:p>
          <a:p>
            <a:endParaRPr lang="en-US" sz="1600" dirty="0">
              <a:solidFill>
                <a:schemeClr val="bg2">
                  <a:lumMod val="25000"/>
                </a:schemeClr>
              </a:solidFill>
            </a:endParaRPr>
          </a:p>
          <a:p>
            <a:r>
              <a:rPr lang="en-US" b="1" dirty="0">
                <a:solidFill>
                  <a:schemeClr val="bg2">
                    <a:lumMod val="25000"/>
                  </a:schemeClr>
                </a:solidFill>
              </a:rPr>
              <a:t>Lift:</a:t>
            </a:r>
          </a:p>
          <a:p>
            <a:pPr marL="285750" indent="-285750">
              <a:buFont typeface="Arial" panose="020B0604020202020204" pitchFamily="34" charset="0"/>
              <a:buChar char="•"/>
            </a:pPr>
            <a:r>
              <a:rPr lang="en-US" sz="1600" dirty="0">
                <a:solidFill>
                  <a:schemeClr val="bg2">
                    <a:lumMod val="25000"/>
                  </a:schemeClr>
                </a:solidFill>
              </a:rPr>
              <a:t>The lift of the rule {Bread} =&gt; {Milk} is </a:t>
            </a:r>
            <a:r>
              <a:rPr lang="en-IN" sz="1600" b="0" i="0" dirty="0">
                <a:solidFill>
                  <a:schemeClr val="bg2">
                    <a:lumMod val="25000"/>
                  </a:schemeClr>
                </a:solidFill>
                <a:effectLst/>
                <a:latin typeface="Google Sans"/>
              </a:rPr>
              <a:t>1.25.</a:t>
            </a:r>
            <a:endParaRPr lang="en-US" sz="1600" dirty="0">
              <a:solidFill>
                <a:schemeClr val="bg2">
                  <a:lumMod val="25000"/>
                </a:schemeClr>
              </a:solidFill>
            </a:endParaRPr>
          </a:p>
          <a:p>
            <a:pPr marL="285750" indent="-285750">
              <a:buFont typeface="Arial" panose="020B0604020202020204" pitchFamily="34" charset="0"/>
              <a:buChar char="•"/>
            </a:pPr>
            <a:r>
              <a:rPr lang="en-US" sz="1600" dirty="0">
                <a:solidFill>
                  <a:schemeClr val="bg2">
                    <a:lumMod val="25000"/>
                  </a:schemeClr>
                </a:solidFill>
              </a:rPr>
              <a:t>The association between Bread and Milk is slightly stronger than just random chance.</a:t>
            </a:r>
          </a:p>
          <a:p>
            <a:pPr marL="285750" indent="-285750">
              <a:buFont typeface="Arial" panose="020B0604020202020204" pitchFamily="34" charset="0"/>
              <a:buChar char="•"/>
            </a:pPr>
            <a:endParaRPr lang="en-US" sz="1600" dirty="0">
              <a:solidFill>
                <a:schemeClr val="bg2">
                  <a:lumMod val="25000"/>
                </a:schemeClr>
              </a:solidFill>
            </a:endParaRPr>
          </a:p>
          <a:p>
            <a:r>
              <a:rPr lang="en-US" b="1" dirty="0">
                <a:solidFill>
                  <a:schemeClr val="bg2">
                    <a:lumMod val="25000"/>
                  </a:schemeClr>
                </a:solidFill>
              </a:rPr>
              <a:t>Conclusion:</a:t>
            </a:r>
          </a:p>
          <a:p>
            <a:pPr marL="285750" indent="-285750">
              <a:buFont typeface="Arial" panose="020B0604020202020204" pitchFamily="34" charset="0"/>
              <a:buChar char="•"/>
            </a:pPr>
            <a:r>
              <a:rPr lang="en-US" sz="1600" dirty="0">
                <a:solidFill>
                  <a:schemeClr val="bg2">
                    <a:lumMod val="25000"/>
                  </a:schemeClr>
                </a:solidFill>
              </a:rPr>
              <a:t>This association rule has a high support, confidence and lift, which means that it is a strong rule. </a:t>
            </a:r>
          </a:p>
          <a:p>
            <a:pPr marL="285750" indent="-285750">
              <a:buFont typeface="Arial" panose="020B0604020202020204" pitchFamily="34" charset="0"/>
              <a:buChar char="•"/>
            </a:pPr>
            <a:r>
              <a:rPr lang="en-US" sz="1600" dirty="0">
                <a:solidFill>
                  <a:schemeClr val="bg2">
                    <a:lumMod val="25000"/>
                  </a:schemeClr>
                </a:solidFill>
              </a:rPr>
              <a:t>This rule can be used to make predictions about future transactions. </a:t>
            </a:r>
          </a:p>
          <a:p>
            <a:pPr marL="285750" indent="-285750">
              <a:buFont typeface="Arial" panose="020B0604020202020204" pitchFamily="34" charset="0"/>
              <a:buChar char="•"/>
            </a:pPr>
            <a:r>
              <a:rPr lang="en-US" sz="1600" dirty="0">
                <a:solidFill>
                  <a:schemeClr val="bg2">
                    <a:lumMod val="25000"/>
                  </a:schemeClr>
                </a:solidFill>
              </a:rPr>
              <a:t>For example, if a customer purchases Bread, we can be more confident that they will also purchase Milk.</a:t>
            </a:r>
            <a:endParaRPr lang="en-IN" sz="1600" dirty="0">
              <a:solidFill>
                <a:schemeClr val="bg2">
                  <a:lumMod val="25000"/>
                </a:schemeClr>
              </a:solidFill>
            </a:endParaRPr>
          </a:p>
          <a:p>
            <a:endParaRPr lang="en-IN" dirty="0"/>
          </a:p>
        </p:txBody>
      </p:sp>
    </p:spTree>
    <p:extLst>
      <p:ext uri="{BB962C8B-B14F-4D97-AF65-F5344CB8AC3E}">
        <p14:creationId xmlns:p14="http://schemas.microsoft.com/office/powerpoint/2010/main" val="297588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DD7C9-4021-3A01-260F-0D608465B0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69D8A8-84F8-6228-10A5-CBE166620E04}"/>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Existing System</a:t>
            </a:r>
          </a:p>
        </p:txBody>
      </p:sp>
      <p:sp>
        <p:nvSpPr>
          <p:cNvPr id="4" name="Slide Number Placeholder 3">
            <a:extLst>
              <a:ext uri="{FF2B5EF4-FFF2-40B4-BE49-F238E27FC236}">
                <a16:creationId xmlns:a16="http://schemas.microsoft.com/office/drawing/2014/main" id="{2AF666E8-0C5C-F3A0-3DB3-D5FF87A49648}"/>
              </a:ext>
            </a:extLst>
          </p:cNvPr>
          <p:cNvSpPr>
            <a:spLocks noGrp="1"/>
          </p:cNvSpPr>
          <p:nvPr>
            <p:ph type="sldNum" sz="quarter" idx="12"/>
          </p:nvPr>
        </p:nvSpPr>
        <p:spPr/>
        <p:txBody>
          <a:bodyPr/>
          <a:lstStyle/>
          <a:p>
            <a:fld id="{E6166A39-9D77-4296-9310-549343C3A784}" type="slidenum">
              <a:rPr lang="en-US" smtClean="0"/>
              <a:pPr/>
              <a:t>8</a:t>
            </a:fld>
            <a:endParaRPr lang="en-US" dirty="0"/>
          </a:p>
        </p:txBody>
      </p:sp>
      <p:sp>
        <p:nvSpPr>
          <p:cNvPr id="2" name="TextBox 1">
            <a:extLst>
              <a:ext uri="{FF2B5EF4-FFF2-40B4-BE49-F238E27FC236}">
                <a16:creationId xmlns:a16="http://schemas.microsoft.com/office/drawing/2014/main" id="{DCE57A2D-6DDE-C526-F96F-459C31EC9115}"/>
              </a:ext>
            </a:extLst>
          </p:cNvPr>
          <p:cNvSpPr txBox="1"/>
          <p:nvPr/>
        </p:nvSpPr>
        <p:spPr>
          <a:xfrm>
            <a:off x="1683659" y="1515978"/>
            <a:ext cx="9834425" cy="3785652"/>
          </a:xfrm>
          <a:prstGeom prst="rect">
            <a:avLst/>
          </a:prstGeom>
          <a:noFill/>
        </p:spPr>
        <p:txBody>
          <a:bodyPr wrap="square" rtlCol="0">
            <a:spAutoFit/>
          </a:bodyPr>
          <a:lstStyle/>
          <a:p>
            <a:pPr algn="just"/>
            <a:r>
              <a:rPr lang="en-US" sz="1600" dirty="0">
                <a:solidFill>
                  <a:schemeClr val="bg2">
                    <a:lumMod val="25000"/>
                  </a:schemeClr>
                </a:solidFill>
              </a:rPr>
              <a:t>In current market basket analysis, they utilize a combination of algorithms including Convolutional Neural Networks (CNNs) for identifying spatial relationships in frequently bought items, alongside </a:t>
            </a:r>
            <a:r>
              <a:rPr lang="en-US" sz="1600" dirty="0" err="1">
                <a:solidFill>
                  <a:schemeClr val="bg2">
                    <a:lumMod val="25000"/>
                  </a:schemeClr>
                </a:solidFill>
              </a:rPr>
              <a:t>Apriori</a:t>
            </a:r>
            <a:r>
              <a:rPr lang="en-US" sz="1600" dirty="0">
                <a:solidFill>
                  <a:schemeClr val="bg2">
                    <a:lumMod val="25000"/>
                  </a:schemeClr>
                </a:solidFill>
              </a:rPr>
              <a:t> and FP-Growth algorithms to uncover basic association rules. </a:t>
            </a:r>
          </a:p>
          <a:p>
            <a:pPr algn="just"/>
            <a:endParaRPr lang="en-US" sz="1600" b="1" dirty="0">
              <a:solidFill>
                <a:schemeClr val="bg2">
                  <a:lumMod val="25000"/>
                </a:schemeClr>
              </a:solidFill>
            </a:endParaRPr>
          </a:p>
          <a:p>
            <a:pPr algn="just"/>
            <a:r>
              <a:rPr lang="en-IN" sz="1600" b="1" dirty="0">
                <a:solidFill>
                  <a:schemeClr val="bg2">
                    <a:lumMod val="25000"/>
                  </a:schemeClr>
                </a:solidFill>
              </a:rPr>
              <a:t>Strengths:</a:t>
            </a:r>
          </a:p>
          <a:p>
            <a:pPr marL="285750" indent="-285750">
              <a:buFont typeface="Arial" panose="020B0604020202020204" pitchFamily="34" charset="0"/>
              <a:buChar char="•"/>
            </a:pPr>
            <a:r>
              <a:rPr lang="en-IN" sz="1600" dirty="0">
                <a:solidFill>
                  <a:schemeClr val="bg2">
                    <a:lumMod val="25000"/>
                  </a:schemeClr>
                </a:solidFill>
              </a:rPr>
              <a:t>Efficient for discovering frequent item sets and basic association rules. </a:t>
            </a:r>
          </a:p>
          <a:p>
            <a:pPr marL="285750" indent="-285750">
              <a:buFont typeface="Arial" panose="020B0604020202020204" pitchFamily="34" charset="0"/>
              <a:buChar char="•"/>
            </a:pPr>
            <a:r>
              <a:rPr lang="en-IN" sz="1600" dirty="0">
                <a:solidFill>
                  <a:schemeClr val="bg2">
                    <a:lumMod val="25000"/>
                  </a:schemeClr>
                </a:solidFill>
              </a:rPr>
              <a:t>Relatively interpretable results, aiding under standing of relationships.</a:t>
            </a:r>
          </a:p>
          <a:p>
            <a:endParaRPr lang="en-IN" sz="1600" dirty="0">
              <a:solidFill>
                <a:schemeClr val="bg2">
                  <a:lumMod val="25000"/>
                </a:schemeClr>
              </a:solidFill>
            </a:endParaRPr>
          </a:p>
          <a:p>
            <a:r>
              <a:rPr lang="en-IN" sz="1600" b="1" dirty="0">
                <a:solidFill>
                  <a:schemeClr val="bg2">
                    <a:lumMod val="25000"/>
                  </a:schemeClr>
                </a:solidFill>
              </a:rPr>
              <a:t>Limitations:</a:t>
            </a:r>
          </a:p>
          <a:p>
            <a:pPr marL="285750" indent="-285750">
              <a:buFont typeface="Arial" panose="020B0604020202020204" pitchFamily="34" charset="0"/>
              <a:buChar char="•"/>
            </a:pPr>
            <a:r>
              <a:rPr lang="en-US" sz="1600" dirty="0">
                <a:solidFill>
                  <a:schemeClr val="bg2">
                    <a:lumMod val="25000"/>
                  </a:schemeClr>
                </a:solidFill>
              </a:rPr>
              <a:t>Traditional algorithms are able capture complex, non-linear buying patterns is restricted, potentially missing intricate associations between items.</a:t>
            </a:r>
          </a:p>
          <a:p>
            <a:pPr marL="285750" indent="-285750">
              <a:buFont typeface="Arial" panose="020B0604020202020204" pitchFamily="34" charset="0"/>
              <a:buChar char="•"/>
            </a:pPr>
            <a:r>
              <a:rPr lang="en-US" sz="1600" dirty="0">
                <a:solidFill>
                  <a:schemeClr val="bg2">
                    <a:lumMod val="25000"/>
                  </a:schemeClr>
                </a:solidFill>
              </a:rPr>
              <a:t>Existing algorithms struggle to model sequential buying behavior, making it difficult to predict next items in purchase sequences.</a:t>
            </a:r>
          </a:p>
          <a:p>
            <a:pPr marL="285750" indent="-285750">
              <a:buFont typeface="Arial" panose="020B0604020202020204" pitchFamily="34" charset="0"/>
              <a:buChar char="•"/>
            </a:pPr>
            <a:r>
              <a:rPr lang="en-US" sz="1600" dirty="0">
                <a:solidFill>
                  <a:schemeClr val="bg2">
                    <a:lumMod val="25000"/>
                  </a:schemeClr>
                </a:solidFill>
              </a:rPr>
              <a:t>As datasets grow in size, these methods may face scalability challenges, impacting their efficiency and effectiveness.</a:t>
            </a:r>
            <a:endParaRPr lang="en-IN" sz="1600" dirty="0">
              <a:solidFill>
                <a:schemeClr val="bg2">
                  <a:lumMod val="25000"/>
                </a:schemeClr>
              </a:solidFill>
            </a:endParaRPr>
          </a:p>
        </p:txBody>
      </p:sp>
    </p:spTree>
    <p:extLst>
      <p:ext uri="{BB962C8B-B14F-4D97-AF65-F5344CB8AC3E}">
        <p14:creationId xmlns:p14="http://schemas.microsoft.com/office/powerpoint/2010/main" val="3249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B4C6-C4A2-9FB6-A63C-8AF527054C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9E00B9-D72A-A776-068E-B0894B1FCA7F}"/>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Proposed System</a:t>
            </a:r>
          </a:p>
        </p:txBody>
      </p:sp>
      <p:sp>
        <p:nvSpPr>
          <p:cNvPr id="4" name="Slide Number Placeholder 3">
            <a:extLst>
              <a:ext uri="{FF2B5EF4-FFF2-40B4-BE49-F238E27FC236}">
                <a16:creationId xmlns:a16="http://schemas.microsoft.com/office/drawing/2014/main" id="{D4612A44-8FF8-846A-CB3B-23BAF430B5AA}"/>
              </a:ext>
            </a:extLst>
          </p:cNvPr>
          <p:cNvSpPr>
            <a:spLocks noGrp="1"/>
          </p:cNvSpPr>
          <p:nvPr>
            <p:ph type="sldNum" sz="quarter" idx="12"/>
          </p:nvPr>
        </p:nvSpPr>
        <p:spPr/>
        <p:txBody>
          <a:bodyPr/>
          <a:lstStyle/>
          <a:p>
            <a:fld id="{E6166A39-9D77-4296-9310-549343C3A784}" type="slidenum">
              <a:rPr lang="en-US" smtClean="0"/>
              <a:pPr/>
              <a:t>9</a:t>
            </a:fld>
            <a:endParaRPr lang="en-US" dirty="0"/>
          </a:p>
        </p:txBody>
      </p:sp>
      <p:sp>
        <p:nvSpPr>
          <p:cNvPr id="2" name="TextBox 1">
            <a:extLst>
              <a:ext uri="{FF2B5EF4-FFF2-40B4-BE49-F238E27FC236}">
                <a16:creationId xmlns:a16="http://schemas.microsoft.com/office/drawing/2014/main" id="{4447EB0B-61C2-1B53-4C53-0EA48D1D8045}"/>
              </a:ext>
            </a:extLst>
          </p:cNvPr>
          <p:cNvSpPr txBox="1"/>
          <p:nvPr/>
        </p:nvSpPr>
        <p:spPr>
          <a:xfrm>
            <a:off x="1683659" y="1409095"/>
            <a:ext cx="9902916" cy="4031873"/>
          </a:xfrm>
          <a:prstGeom prst="rect">
            <a:avLst/>
          </a:prstGeom>
          <a:noFill/>
        </p:spPr>
        <p:txBody>
          <a:bodyPr wrap="square" rtlCol="0">
            <a:spAutoFit/>
          </a:bodyPr>
          <a:lstStyle/>
          <a:p>
            <a:r>
              <a:rPr lang="en-US" sz="1600" dirty="0">
                <a:solidFill>
                  <a:schemeClr val="bg2">
                    <a:lumMod val="25000"/>
                  </a:schemeClr>
                </a:solidFill>
              </a:rPr>
              <a:t>We propose a approach leveraging the power of Deep Learning to address these limitations and unlock superior market basket insights. </a:t>
            </a:r>
          </a:p>
          <a:p>
            <a:endParaRPr lang="en-US" sz="1600" dirty="0">
              <a:solidFill>
                <a:schemeClr val="bg2">
                  <a:lumMod val="25000"/>
                </a:schemeClr>
              </a:solidFill>
            </a:endParaRPr>
          </a:p>
          <a:p>
            <a:r>
              <a:rPr lang="en-US" sz="1600" dirty="0">
                <a:solidFill>
                  <a:schemeClr val="bg2">
                    <a:lumMod val="25000"/>
                  </a:schemeClr>
                </a:solidFill>
              </a:rPr>
              <a:t>Our system will employ a combination of:</a:t>
            </a:r>
          </a:p>
          <a:p>
            <a:pPr marL="285750" indent="-285750">
              <a:buFont typeface="Arial" panose="020B0604020202020204" pitchFamily="34" charset="0"/>
              <a:buChar char="•"/>
            </a:pPr>
            <a:r>
              <a:rPr lang="en-US" sz="1600" b="1" dirty="0">
                <a:solidFill>
                  <a:schemeClr val="bg2">
                    <a:lumMod val="25000"/>
                  </a:schemeClr>
                </a:solidFill>
              </a:rPr>
              <a:t>CNN Architecture: </a:t>
            </a:r>
            <a:r>
              <a:rPr lang="en-US" sz="1600" dirty="0">
                <a:solidFill>
                  <a:schemeClr val="bg2">
                    <a:lumMod val="25000"/>
                  </a:schemeClr>
                </a:solidFill>
              </a:rPr>
              <a:t>CNN model will capture complex spatial relationships within frequent item sets, identifying nuanced associations beyond the capabilities of traditional methods.</a:t>
            </a:r>
          </a:p>
          <a:p>
            <a:pPr marL="285750" indent="-285750">
              <a:buFont typeface="Arial" panose="020B0604020202020204" pitchFamily="34" charset="0"/>
              <a:buChar char="•"/>
            </a:pPr>
            <a:r>
              <a:rPr lang="en-US" sz="1600" b="1" dirty="0">
                <a:solidFill>
                  <a:schemeClr val="bg2">
                    <a:lumMod val="25000"/>
                  </a:schemeClr>
                </a:solidFill>
              </a:rPr>
              <a:t>Bi-LSTM for Sequence Modeling: </a:t>
            </a:r>
            <a:r>
              <a:rPr lang="en-US" sz="1600" dirty="0">
                <a:solidFill>
                  <a:schemeClr val="bg2">
                    <a:lumMod val="25000"/>
                  </a:schemeClr>
                </a:solidFill>
              </a:rPr>
              <a:t>A Bidirectional Long Short-Term Memory (Bi-LSTM) network will be incorporated to analyze purchase sequences, allowing us to predict the next item a customer is likely to buy with enhanced accuracy.</a:t>
            </a:r>
          </a:p>
          <a:p>
            <a:pPr marL="285750" indent="-285750">
              <a:buFont typeface="Arial" panose="020B0604020202020204" pitchFamily="34" charset="0"/>
              <a:buChar char="•"/>
            </a:pPr>
            <a:endParaRPr lang="en-US" sz="1600" dirty="0">
              <a:solidFill>
                <a:schemeClr val="bg2">
                  <a:lumMod val="25000"/>
                </a:schemeClr>
              </a:solidFill>
            </a:endParaRPr>
          </a:p>
          <a:p>
            <a:r>
              <a:rPr lang="en-US" sz="1600" dirty="0">
                <a:solidFill>
                  <a:schemeClr val="bg2">
                    <a:lumMod val="25000"/>
                  </a:schemeClr>
                </a:solidFill>
              </a:rPr>
              <a:t>Combining CNNs with Bi-LSTMs can be done by feeding CNN-extracted features into the Bi-LSTM model.</a:t>
            </a:r>
          </a:p>
          <a:p>
            <a:endParaRPr lang="en-US" sz="1600" b="1" dirty="0">
              <a:solidFill>
                <a:schemeClr val="bg2">
                  <a:lumMod val="25000"/>
                </a:schemeClr>
              </a:solidFill>
            </a:endParaRPr>
          </a:p>
          <a:p>
            <a:pPr marL="285750" indent="-285750">
              <a:buFont typeface="Arial" panose="020B0604020202020204" pitchFamily="34" charset="0"/>
              <a:buChar char="•"/>
            </a:pPr>
            <a:r>
              <a:rPr lang="en-US" sz="1600" b="1" dirty="0">
                <a:solidFill>
                  <a:schemeClr val="bg2">
                    <a:lumMod val="25000"/>
                  </a:schemeClr>
                </a:solidFill>
              </a:rPr>
              <a:t>Unveiling Hidden Patterns: </a:t>
            </a:r>
            <a:r>
              <a:rPr lang="en-US" sz="1600" dirty="0">
                <a:solidFill>
                  <a:schemeClr val="bg2">
                    <a:lumMod val="25000"/>
                  </a:schemeClr>
                </a:solidFill>
              </a:rPr>
              <a:t>The model will uncover hidden associations and trends in customer behavior, providing valuable insights for sales strategies.</a:t>
            </a:r>
          </a:p>
          <a:p>
            <a:pPr marL="285750" indent="-285750">
              <a:buFont typeface="Arial" panose="020B0604020202020204" pitchFamily="34" charset="0"/>
              <a:buChar char="•"/>
            </a:pPr>
            <a:r>
              <a:rPr lang="en-US" sz="1600" b="1" dirty="0">
                <a:solidFill>
                  <a:schemeClr val="bg2">
                    <a:lumMod val="25000"/>
                  </a:schemeClr>
                </a:solidFill>
              </a:rPr>
              <a:t>Next-Item Prediction: </a:t>
            </a:r>
            <a:r>
              <a:rPr lang="en-US" sz="1600" dirty="0">
                <a:solidFill>
                  <a:schemeClr val="bg2">
                    <a:lumMod val="25000"/>
                  </a:schemeClr>
                </a:solidFill>
              </a:rPr>
              <a:t>By modeling sequential patterns, we can predict the next item in a purchase sequence, enabling personalized recommendations and targeted promotions.</a:t>
            </a:r>
          </a:p>
        </p:txBody>
      </p:sp>
    </p:spTree>
    <p:extLst>
      <p:ext uri="{BB962C8B-B14F-4D97-AF65-F5344CB8AC3E}">
        <p14:creationId xmlns:p14="http://schemas.microsoft.com/office/powerpoint/2010/main" val="2068648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11946</TotalTime>
  <Words>2168</Words>
  <Application>Microsoft Office PowerPoint</Application>
  <PresentationFormat>Widescreen</PresentationFormat>
  <Paragraphs>228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Bodoni MT Black</vt:lpstr>
      <vt:lpstr>Calibri</vt:lpstr>
      <vt:lpstr>Calibri Light</vt:lpstr>
      <vt:lpstr>Google Sans</vt:lpstr>
      <vt:lpstr>Times New Roman</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Raghavendran</dc:creator>
  <cp:lastModifiedBy>Haswanth Akula</cp:lastModifiedBy>
  <cp:revision>491</cp:revision>
  <cp:lastPrinted>2023-08-01T17:49:10Z</cp:lastPrinted>
  <dcterms:created xsi:type="dcterms:W3CDTF">2022-06-15T14:28:49Z</dcterms:created>
  <dcterms:modified xsi:type="dcterms:W3CDTF">2024-05-15T02:59:43Z</dcterms:modified>
</cp:coreProperties>
</file>