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handoutMasterIdLst>
    <p:handoutMasterId r:id="rId28"/>
  </p:handoutMasterIdLst>
  <p:sldIdLst>
    <p:sldId id="281" r:id="rId2"/>
    <p:sldId id="295" r:id="rId3"/>
    <p:sldId id="298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82" r:id="rId13"/>
    <p:sldId id="308" r:id="rId14"/>
    <p:sldId id="306" r:id="rId15"/>
    <p:sldId id="307" r:id="rId16"/>
    <p:sldId id="309" r:id="rId17"/>
    <p:sldId id="310" r:id="rId18"/>
    <p:sldId id="313" r:id="rId19"/>
    <p:sldId id="314" r:id="rId20"/>
    <p:sldId id="311" r:id="rId21"/>
    <p:sldId id="312" r:id="rId22"/>
    <p:sldId id="315" r:id="rId23"/>
    <p:sldId id="316" r:id="rId24"/>
    <p:sldId id="318" r:id="rId25"/>
    <p:sldId id="319" r:id="rId26"/>
    <p:sldId id="320" r:id="rId27"/>
  </p:sldIdLst>
  <p:sldSz cx="12192000" cy="6858000"/>
  <p:notesSz cx="6858000" cy="9144000"/>
  <p:embeddedFontLst>
    <p:embeddedFont>
      <p:font typeface="나눔고딕" panose="020D0604000000000000" pitchFamily="50" charset="-127"/>
      <p:regular r:id="rId29"/>
      <p:bold r:id="rId30"/>
    </p:embeddedFont>
    <p:embeddedFont>
      <p:font typeface="나눔고딕 ExtraBold" panose="020D0904000000000000" pitchFamily="50" charset="-127"/>
      <p:bold r:id="rId31"/>
    </p:embeddedFont>
    <p:embeddedFont>
      <p:font typeface="나눔바른고딕" panose="020B0603020101020101" pitchFamily="50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 TaeYun" initials="HT" lastIdx="1" clrIdx="0">
    <p:extLst>
      <p:ext uri="{19B8F6BF-5375-455C-9EA6-DF929625EA0E}">
        <p15:presenceInfo xmlns:p15="http://schemas.microsoft.com/office/powerpoint/2012/main" userId="43324a3f7a0ac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F81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73E4B-0A3E-44BA-AC49-C90E661FB1E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89B0A7A3-6CE9-45E5-8E19-45E3DF5DD7E3}">
      <dgm:prSet phldrT="[텍스트]"/>
      <dgm:spPr/>
      <dgm:t>
        <a:bodyPr/>
        <a:lstStyle/>
        <a:p>
          <a:pPr latinLnBrk="1"/>
          <a:r>
            <a:rPr lang="ko-KR" altLang="en-US" dirty="0"/>
            <a:t>감정 분석 </a:t>
          </a:r>
          <a:r>
            <a:rPr lang="en-US" altLang="ko-KR" dirty="0"/>
            <a:t>(</a:t>
          </a:r>
          <a:r>
            <a:rPr lang="ko-KR" altLang="en-US" dirty="0"/>
            <a:t>긍정</a:t>
          </a:r>
          <a:r>
            <a:rPr lang="en-US" altLang="ko-KR" dirty="0"/>
            <a:t>, </a:t>
          </a:r>
          <a:r>
            <a:rPr lang="ko-KR" altLang="en-US" dirty="0"/>
            <a:t>부정</a:t>
          </a:r>
          <a:r>
            <a:rPr lang="en-US" altLang="ko-KR" dirty="0"/>
            <a:t>)</a:t>
          </a:r>
          <a:endParaRPr lang="ko-KR" altLang="en-US" dirty="0"/>
        </a:p>
      </dgm:t>
    </dgm:pt>
    <dgm:pt modelId="{F3AECC6D-D73A-403D-AA98-5A24B12D8D07}" type="parTrans" cxnId="{FFD0E547-10A2-46C3-A3E8-517C94C9E13C}">
      <dgm:prSet/>
      <dgm:spPr/>
      <dgm:t>
        <a:bodyPr/>
        <a:lstStyle/>
        <a:p>
          <a:pPr latinLnBrk="1"/>
          <a:endParaRPr lang="ko-KR" altLang="en-US"/>
        </a:p>
      </dgm:t>
    </dgm:pt>
    <dgm:pt modelId="{C7BF5C46-4C42-46C2-814A-3ED10AB1A62C}" type="sibTrans" cxnId="{FFD0E547-10A2-46C3-A3E8-517C94C9E13C}">
      <dgm:prSet/>
      <dgm:spPr/>
      <dgm:t>
        <a:bodyPr/>
        <a:lstStyle/>
        <a:p>
          <a:pPr latinLnBrk="1"/>
          <a:endParaRPr lang="ko-KR" altLang="en-US"/>
        </a:p>
      </dgm:t>
    </dgm:pt>
    <dgm:pt modelId="{0C38CB67-2526-4F9E-BE45-E9AABCE1B7F4}">
      <dgm:prSet phldrT="[텍스트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/>
            <a:t>TFIDF</a:t>
          </a:r>
          <a:endParaRPr lang="ko-KR" altLang="en-US" dirty="0"/>
        </a:p>
      </dgm:t>
    </dgm:pt>
    <dgm:pt modelId="{E872B083-7F35-487B-9DDB-BF3038DC88BD}" type="parTrans" cxnId="{BF3CB9F9-D020-4FD7-A952-34B129A2BC29}">
      <dgm:prSet/>
      <dgm:spPr/>
      <dgm:t>
        <a:bodyPr/>
        <a:lstStyle/>
        <a:p>
          <a:pPr latinLnBrk="1"/>
          <a:endParaRPr lang="ko-KR" altLang="en-US"/>
        </a:p>
      </dgm:t>
    </dgm:pt>
    <dgm:pt modelId="{23A64BC9-0F4C-4A75-A31C-DA9FEF305E55}" type="sibTrans" cxnId="{BF3CB9F9-D020-4FD7-A952-34B129A2BC29}">
      <dgm:prSet/>
      <dgm:spPr/>
      <dgm:t>
        <a:bodyPr/>
        <a:lstStyle/>
        <a:p>
          <a:pPr latinLnBrk="1"/>
          <a:endParaRPr lang="ko-KR" altLang="en-US"/>
        </a:p>
      </dgm:t>
    </dgm:pt>
    <dgm:pt modelId="{A7D2D677-3886-412B-AE76-F11DF050F6B9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/>
            <a:t>Text Rank</a:t>
          </a:r>
          <a:endParaRPr lang="ko-KR" altLang="en-US" dirty="0"/>
        </a:p>
      </dgm:t>
    </dgm:pt>
    <dgm:pt modelId="{11FBC76B-B273-48DE-8C48-019FD3974164}" type="parTrans" cxnId="{30D7288E-9E1F-4330-9ACF-C05D235110BE}">
      <dgm:prSet/>
      <dgm:spPr/>
      <dgm:t>
        <a:bodyPr/>
        <a:lstStyle/>
        <a:p>
          <a:pPr latinLnBrk="1"/>
          <a:endParaRPr lang="ko-KR" altLang="en-US"/>
        </a:p>
      </dgm:t>
    </dgm:pt>
    <dgm:pt modelId="{2645F715-4912-4B50-A483-1FF6129D38E2}" type="sibTrans" cxnId="{30D7288E-9E1F-4330-9ACF-C05D235110BE}">
      <dgm:prSet/>
      <dgm:spPr/>
      <dgm:t>
        <a:bodyPr/>
        <a:lstStyle/>
        <a:p>
          <a:pPr latinLnBrk="1"/>
          <a:endParaRPr lang="ko-KR" altLang="en-US"/>
        </a:p>
      </dgm:t>
    </dgm:pt>
    <dgm:pt modelId="{58CBAF38-5755-4D7C-9AE3-06948D5CB25C}" type="pres">
      <dgm:prSet presAssocID="{49F73E4B-0A3E-44BA-AC49-C90E661FB1E4}" presName="Name0" presStyleCnt="0">
        <dgm:presLayoutVars>
          <dgm:chMax val="7"/>
          <dgm:chPref val="7"/>
          <dgm:dir/>
        </dgm:presLayoutVars>
      </dgm:prSet>
      <dgm:spPr/>
    </dgm:pt>
    <dgm:pt modelId="{0195E4E6-18D7-45AD-BB8A-377D490A1A37}" type="pres">
      <dgm:prSet presAssocID="{49F73E4B-0A3E-44BA-AC49-C90E661FB1E4}" presName="Name1" presStyleCnt="0"/>
      <dgm:spPr/>
    </dgm:pt>
    <dgm:pt modelId="{9E17EDBF-327B-4FBC-A7DB-161928877B47}" type="pres">
      <dgm:prSet presAssocID="{49F73E4B-0A3E-44BA-AC49-C90E661FB1E4}" presName="cycle" presStyleCnt="0"/>
      <dgm:spPr/>
    </dgm:pt>
    <dgm:pt modelId="{5F1351B9-329D-4134-8918-4B24B6BCB883}" type="pres">
      <dgm:prSet presAssocID="{49F73E4B-0A3E-44BA-AC49-C90E661FB1E4}" presName="srcNode" presStyleLbl="node1" presStyleIdx="0" presStyleCnt="3"/>
      <dgm:spPr/>
    </dgm:pt>
    <dgm:pt modelId="{70098695-1A69-44A4-9E72-79D3D8B99EC6}" type="pres">
      <dgm:prSet presAssocID="{49F73E4B-0A3E-44BA-AC49-C90E661FB1E4}" presName="conn" presStyleLbl="parChTrans1D2" presStyleIdx="0" presStyleCnt="1"/>
      <dgm:spPr/>
    </dgm:pt>
    <dgm:pt modelId="{B24D53B2-6666-4CD2-A6F6-BFFFD8A0D2A4}" type="pres">
      <dgm:prSet presAssocID="{49F73E4B-0A3E-44BA-AC49-C90E661FB1E4}" presName="extraNode" presStyleLbl="node1" presStyleIdx="0" presStyleCnt="3"/>
      <dgm:spPr/>
    </dgm:pt>
    <dgm:pt modelId="{A9D28928-89AA-438D-A150-55C5DB333744}" type="pres">
      <dgm:prSet presAssocID="{49F73E4B-0A3E-44BA-AC49-C90E661FB1E4}" presName="dstNode" presStyleLbl="node1" presStyleIdx="0" presStyleCnt="3"/>
      <dgm:spPr/>
    </dgm:pt>
    <dgm:pt modelId="{3A67ABD1-FD0F-49C1-A4A2-349872317127}" type="pres">
      <dgm:prSet presAssocID="{89B0A7A3-6CE9-45E5-8E19-45E3DF5DD7E3}" presName="text_1" presStyleLbl="node1" presStyleIdx="0" presStyleCnt="3">
        <dgm:presLayoutVars>
          <dgm:bulletEnabled val="1"/>
        </dgm:presLayoutVars>
      </dgm:prSet>
      <dgm:spPr/>
    </dgm:pt>
    <dgm:pt modelId="{64532784-B3C4-485C-B0C7-0076AE6021CE}" type="pres">
      <dgm:prSet presAssocID="{89B0A7A3-6CE9-45E5-8E19-45E3DF5DD7E3}" presName="accent_1" presStyleCnt="0"/>
      <dgm:spPr/>
    </dgm:pt>
    <dgm:pt modelId="{7BD1B2CA-765C-4A30-A2CF-3AEF049FF1D3}" type="pres">
      <dgm:prSet presAssocID="{89B0A7A3-6CE9-45E5-8E19-45E3DF5DD7E3}" presName="accentRepeatNode" presStyleLbl="solidFgAcc1" presStyleIdx="0" presStyleCnt="3"/>
      <dgm:spPr/>
    </dgm:pt>
    <dgm:pt modelId="{AEDE00B5-550D-4D62-B8C0-BF6540B16A2C}" type="pres">
      <dgm:prSet presAssocID="{0C38CB67-2526-4F9E-BE45-E9AABCE1B7F4}" presName="text_2" presStyleLbl="node1" presStyleIdx="1" presStyleCnt="3">
        <dgm:presLayoutVars>
          <dgm:bulletEnabled val="1"/>
        </dgm:presLayoutVars>
      </dgm:prSet>
      <dgm:spPr/>
    </dgm:pt>
    <dgm:pt modelId="{4C19E3F3-92C0-499C-AA1E-47B1AFD1A0E4}" type="pres">
      <dgm:prSet presAssocID="{0C38CB67-2526-4F9E-BE45-E9AABCE1B7F4}" presName="accent_2" presStyleCnt="0"/>
      <dgm:spPr/>
    </dgm:pt>
    <dgm:pt modelId="{13946C93-90BB-4336-BEF3-8F5971E8426E}" type="pres">
      <dgm:prSet presAssocID="{0C38CB67-2526-4F9E-BE45-E9AABCE1B7F4}" presName="accentRepeatNode" presStyleLbl="solidFgAcc1" presStyleIdx="1" presStyleCnt="3"/>
      <dgm:spPr/>
    </dgm:pt>
    <dgm:pt modelId="{C91F537C-5D44-4A28-A5BD-64A1365DC059}" type="pres">
      <dgm:prSet presAssocID="{A7D2D677-3886-412B-AE76-F11DF050F6B9}" presName="text_3" presStyleLbl="node1" presStyleIdx="2" presStyleCnt="3">
        <dgm:presLayoutVars>
          <dgm:bulletEnabled val="1"/>
        </dgm:presLayoutVars>
      </dgm:prSet>
      <dgm:spPr/>
    </dgm:pt>
    <dgm:pt modelId="{F0C6552C-6966-414A-93DE-A90498629CC0}" type="pres">
      <dgm:prSet presAssocID="{A7D2D677-3886-412B-AE76-F11DF050F6B9}" presName="accent_3" presStyleCnt="0"/>
      <dgm:spPr/>
    </dgm:pt>
    <dgm:pt modelId="{12007613-5610-462F-AE92-89D50D43821C}" type="pres">
      <dgm:prSet presAssocID="{A7D2D677-3886-412B-AE76-F11DF050F6B9}" presName="accentRepeatNode" presStyleLbl="solidFgAcc1" presStyleIdx="2" presStyleCnt="3"/>
      <dgm:spPr>
        <a:ln>
          <a:solidFill>
            <a:schemeClr val="accent1"/>
          </a:solidFill>
        </a:ln>
      </dgm:spPr>
    </dgm:pt>
  </dgm:ptLst>
  <dgm:cxnLst>
    <dgm:cxn modelId="{2344E05C-A4AD-46F0-B499-22C0B8B6D792}" type="presOf" srcId="{C7BF5C46-4C42-46C2-814A-3ED10AB1A62C}" destId="{70098695-1A69-44A4-9E72-79D3D8B99EC6}" srcOrd="0" destOrd="0" presId="urn:microsoft.com/office/officeart/2008/layout/VerticalCurvedList"/>
    <dgm:cxn modelId="{AC5D7E63-7A35-4F29-8117-48C956DCA65D}" type="presOf" srcId="{89B0A7A3-6CE9-45E5-8E19-45E3DF5DD7E3}" destId="{3A67ABD1-FD0F-49C1-A4A2-349872317127}" srcOrd="0" destOrd="0" presId="urn:microsoft.com/office/officeart/2008/layout/VerticalCurvedList"/>
    <dgm:cxn modelId="{FFD0E547-10A2-46C3-A3E8-517C94C9E13C}" srcId="{49F73E4B-0A3E-44BA-AC49-C90E661FB1E4}" destId="{89B0A7A3-6CE9-45E5-8E19-45E3DF5DD7E3}" srcOrd="0" destOrd="0" parTransId="{F3AECC6D-D73A-403D-AA98-5A24B12D8D07}" sibTransId="{C7BF5C46-4C42-46C2-814A-3ED10AB1A62C}"/>
    <dgm:cxn modelId="{30D7288E-9E1F-4330-9ACF-C05D235110BE}" srcId="{49F73E4B-0A3E-44BA-AC49-C90E661FB1E4}" destId="{A7D2D677-3886-412B-AE76-F11DF050F6B9}" srcOrd="2" destOrd="0" parTransId="{11FBC76B-B273-48DE-8C48-019FD3974164}" sibTransId="{2645F715-4912-4B50-A483-1FF6129D38E2}"/>
    <dgm:cxn modelId="{45FBABDD-6E90-4120-9D7A-62EF0BB6CEF0}" type="presOf" srcId="{A7D2D677-3886-412B-AE76-F11DF050F6B9}" destId="{C91F537C-5D44-4A28-A5BD-64A1365DC059}" srcOrd="0" destOrd="0" presId="urn:microsoft.com/office/officeart/2008/layout/VerticalCurvedList"/>
    <dgm:cxn modelId="{1966A2E0-0C05-4EF4-8CBC-9C34F355F821}" type="presOf" srcId="{0C38CB67-2526-4F9E-BE45-E9AABCE1B7F4}" destId="{AEDE00B5-550D-4D62-B8C0-BF6540B16A2C}" srcOrd="0" destOrd="0" presId="urn:microsoft.com/office/officeart/2008/layout/VerticalCurvedList"/>
    <dgm:cxn modelId="{B1B30FF0-906C-4460-A995-9278DA05C208}" type="presOf" srcId="{49F73E4B-0A3E-44BA-AC49-C90E661FB1E4}" destId="{58CBAF38-5755-4D7C-9AE3-06948D5CB25C}" srcOrd="0" destOrd="0" presId="urn:microsoft.com/office/officeart/2008/layout/VerticalCurvedList"/>
    <dgm:cxn modelId="{BF3CB9F9-D020-4FD7-A952-34B129A2BC29}" srcId="{49F73E4B-0A3E-44BA-AC49-C90E661FB1E4}" destId="{0C38CB67-2526-4F9E-BE45-E9AABCE1B7F4}" srcOrd="1" destOrd="0" parTransId="{E872B083-7F35-487B-9DDB-BF3038DC88BD}" sibTransId="{23A64BC9-0F4C-4A75-A31C-DA9FEF305E55}"/>
    <dgm:cxn modelId="{8024AA63-4C1C-4F10-BA86-115682BAD6B1}" type="presParOf" srcId="{58CBAF38-5755-4D7C-9AE3-06948D5CB25C}" destId="{0195E4E6-18D7-45AD-BB8A-377D490A1A37}" srcOrd="0" destOrd="0" presId="urn:microsoft.com/office/officeart/2008/layout/VerticalCurvedList"/>
    <dgm:cxn modelId="{DE49E974-B18F-4744-820F-CBC3FD61B1BA}" type="presParOf" srcId="{0195E4E6-18D7-45AD-BB8A-377D490A1A37}" destId="{9E17EDBF-327B-4FBC-A7DB-161928877B47}" srcOrd="0" destOrd="0" presId="urn:microsoft.com/office/officeart/2008/layout/VerticalCurvedList"/>
    <dgm:cxn modelId="{584731B9-D5C1-43CB-A078-5CA72FE3ACCC}" type="presParOf" srcId="{9E17EDBF-327B-4FBC-A7DB-161928877B47}" destId="{5F1351B9-329D-4134-8918-4B24B6BCB883}" srcOrd="0" destOrd="0" presId="urn:microsoft.com/office/officeart/2008/layout/VerticalCurvedList"/>
    <dgm:cxn modelId="{490A9C09-AA44-4268-8063-3BD2A8591F9E}" type="presParOf" srcId="{9E17EDBF-327B-4FBC-A7DB-161928877B47}" destId="{70098695-1A69-44A4-9E72-79D3D8B99EC6}" srcOrd="1" destOrd="0" presId="urn:microsoft.com/office/officeart/2008/layout/VerticalCurvedList"/>
    <dgm:cxn modelId="{12AC6775-CE34-478A-BEE3-2B03458DB35C}" type="presParOf" srcId="{9E17EDBF-327B-4FBC-A7DB-161928877B47}" destId="{B24D53B2-6666-4CD2-A6F6-BFFFD8A0D2A4}" srcOrd="2" destOrd="0" presId="urn:microsoft.com/office/officeart/2008/layout/VerticalCurvedList"/>
    <dgm:cxn modelId="{9FF4671F-4711-408E-BF2A-90577CD8F6B3}" type="presParOf" srcId="{9E17EDBF-327B-4FBC-A7DB-161928877B47}" destId="{A9D28928-89AA-438D-A150-55C5DB333744}" srcOrd="3" destOrd="0" presId="urn:microsoft.com/office/officeart/2008/layout/VerticalCurvedList"/>
    <dgm:cxn modelId="{C3A615B9-7824-45BC-887F-0C2E0A1279F8}" type="presParOf" srcId="{0195E4E6-18D7-45AD-BB8A-377D490A1A37}" destId="{3A67ABD1-FD0F-49C1-A4A2-349872317127}" srcOrd="1" destOrd="0" presId="urn:microsoft.com/office/officeart/2008/layout/VerticalCurvedList"/>
    <dgm:cxn modelId="{2D77857C-E840-4087-BA4F-68D5E08777CA}" type="presParOf" srcId="{0195E4E6-18D7-45AD-BB8A-377D490A1A37}" destId="{64532784-B3C4-485C-B0C7-0076AE6021CE}" srcOrd="2" destOrd="0" presId="urn:microsoft.com/office/officeart/2008/layout/VerticalCurvedList"/>
    <dgm:cxn modelId="{8F3E5F57-2272-42B9-9B23-11585F357904}" type="presParOf" srcId="{64532784-B3C4-485C-B0C7-0076AE6021CE}" destId="{7BD1B2CA-765C-4A30-A2CF-3AEF049FF1D3}" srcOrd="0" destOrd="0" presId="urn:microsoft.com/office/officeart/2008/layout/VerticalCurvedList"/>
    <dgm:cxn modelId="{3080B17C-972C-4BD8-9E9B-245B133BC695}" type="presParOf" srcId="{0195E4E6-18D7-45AD-BB8A-377D490A1A37}" destId="{AEDE00B5-550D-4D62-B8C0-BF6540B16A2C}" srcOrd="3" destOrd="0" presId="urn:microsoft.com/office/officeart/2008/layout/VerticalCurvedList"/>
    <dgm:cxn modelId="{A24772D1-0481-45D7-BC25-60448EB67299}" type="presParOf" srcId="{0195E4E6-18D7-45AD-BB8A-377D490A1A37}" destId="{4C19E3F3-92C0-499C-AA1E-47B1AFD1A0E4}" srcOrd="4" destOrd="0" presId="urn:microsoft.com/office/officeart/2008/layout/VerticalCurvedList"/>
    <dgm:cxn modelId="{6582E8AC-4FD0-4CE1-9FE9-20092907AE90}" type="presParOf" srcId="{4C19E3F3-92C0-499C-AA1E-47B1AFD1A0E4}" destId="{13946C93-90BB-4336-BEF3-8F5971E8426E}" srcOrd="0" destOrd="0" presId="urn:microsoft.com/office/officeart/2008/layout/VerticalCurvedList"/>
    <dgm:cxn modelId="{9F3047FB-D6E4-4E27-8E74-160C8895A292}" type="presParOf" srcId="{0195E4E6-18D7-45AD-BB8A-377D490A1A37}" destId="{C91F537C-5D44-4A28-A5BD-64A1365DC059}" srcOrd="5" destOrd="0" presId="urn:microsoft.com/office/officeart/2008/layout/VerticalCurvedList"/>
    <dgm:cxn modelId="{887A77E3-CF61-4594-AD27-2E450DF50EF9}" type="presParOf" srcId="{0195E4E6-18D7-45AD-BB8A-377D490A1A37}" destId="{F0C6552C-6966-414A-93DE-A90498629CC0}" srcOrd="6" destOrd="0" presId="urn:microsoft.com/office/officeart/2008/layout/VerticalCurvedList"/>
    <dgm:cxn modelId="{E77C82D0-E5DC-4874-9D84-A74FD89250F3}" type="presParOf" srcId="{F0C6552C-6966-414A-93DE-A90498629CC0}" destId="{12007613-5610-462F-AE92-89D50D4382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98695-1A69-44A4-9E72-79D3D8B99EC6}">
      <dsp:nvSpPr>
        <dsp:cNvPr id="0" name=""/>
        <dsp:cNvSpPr/>
      </dsp:nvSpPr>
      <dsp:spPr>
        <a:xfrm>
          <a:off x="-4161024" y="-638533"/>
          <a:ext cx="4958073" cy="4958073"/>
        </a:xfrm>
        <a:prstGeom prst="blockArc">
          <a:avLst>
            <a:gd name="adj1" fmla="val 18900000"/>
            <a:gd name="adj2" fmla="val 2700000"/>
            <a:gd name="adj3" fmla="val 43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7ABD1-FD0F-49C1-A4A2-349872317127}">
      <dsp:nvSpPr>
        <dsp:cNvPr id="0" name=""/>
        <dsp:cNvSpPr/>
      </dsp:nvSpPr>
      <dsp:spPr>
        <a:xfrm>
          <a:off x="512584" y="368100"/>
          <a:ext cx="4959789" cy="736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60" tIns="81280" rIns="81280" bIns="8128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감정 분석 </a:t>
          </a:r>
          <a:r>
            <a:rPr lang="en-US" altLang="ko-KR" sz="3200" kern="1200" dirty="0"/>
            <a:t>(</a:t>
          </a:r>
          <a:r>
            <a:rPr lang="ko-KR" altLang="en-US" sz="3200" kern="1200" dirty="0"/>
            <a:t>긍정</a:t>
          </a:r>
          <a:r>
            <a:rPr lang="en-US" altLang="ko-KR" sz="3200" kern="1200" dirty="0"/>
            <a:t>, </a:t>
          </a:r>
          <a:r>
            <a:rPr lang="ko-KR" altLang="en-US" sz="3200" kern="1200" dirty="0"/>
            <a:t>부정</a:t>
          </a:r>
          <a:r>
            <a:rPr lang="en-US" altLang="ko-KR" sz="3200" kern="1200" dirty="0"/>
            <a:t>)</a:t>
          </a:r>
          <a:endParaRPr lang="ko-KR" altLang="en-US" sz="3200" kern="1200" dirty="0"/>
        </a:p>
      </dsp:txBody>
      <dsp:txXfrm>
        <a:off x="512584" y="368100"/>
        <a:ext cx="4959789" cy="736201"/>
      </dsp:txXfrm>
    </dsp:sp>
    <dsp:sp modelId="{7BD1B2CA-765C-4A30-A2CF-3AEF049FF1D3}">
      <dsp:nvSpPr>
        <dsp:cNvPr id="0" name=""/>
        <dsp:cNvSpPr/>
      </dsp:nvSpPr>
      <dsp:spPr>
        <a:xfrm>
          <a:off x="52458" y="276075"/>
          <a:ext cx="920251" cy="920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E00B5-550D-4D62-B8C0-BF6540B16A2C}">
      <dsp:nvSpPr>
        <dsp:cNvPr id="0" name=""/>
        <dsp:cNvSpPr/>
      </dsp:nvSpPr>
      <dsp:spPr>
        <a:xfrm>
          <a:off x="780193" y="1472402"/>
          <a:ext cx="4692180" cy="73620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60" tIns="81280" rIns="81280" bIns="8128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TFIDF</a:t>
          </a:r>
          <a:endParaRPr lang="ko-KR" altLang="en-US" sz="3200" kern="1200" dirty="0"/>
        </a:p>
      </dsp:txBody>
      <dsp:txXfrm>
        <a:off x="780193" y="1472402"/>
        <a:ext cx="4692180" cy="736201"/>
      </dsp:txXfrm>
    </dsp:sp>
    <dsp:sp modelId="{13946C93-90BB-4336-BEF3-8F5971E8426E}">
      <dsp:nvSpPr>
        <dsp:cNvPr id="0" name=""/>
        <dsp:cNvSpPr/>
      </dsp:nvSpPr>
      <dsp:spPr>
        <a:xfrm>
          <a:off x="320067" y="1380377"/>
          <a:ext cx="920251" cy="920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F537C-5D44-4A28-A5BD-64A1365DC059}">
      <dsp:nvSpPr>
        <dsp:cNvPr id="0" name=""/>
        <dsp:cNvSpPr/>
      </dsp:nvSpPr>
      <dsp:spPr>
        <a:xfrm>
          <a:off x="512584" y="2576704"/>
          <a:ext cx="4959789" cy="73620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360" tIns="81280" rIns="81280" bIns="8128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/>
            <a:t>Text Rank</a:t>
          </a:r>
          <a:endParaRPr lang="ko-KR" altLang="en-US" sz="3200" kern="1200" dirty="0"/>
        </a:p>
      </dsp:txBody>
      <dsp:txXfrm>
        <a:off x="512584" y="2576704"/>
        <a:ext cx="4959789" cy="736201"/>
      </dsp:txXfrm>
    </dsp:sp>
    <dsp:sp modelId="{12007613-5610-462F-AE92-89D50D43821C}">
      <dsp:nvSpPr>
        <dsp:cNvPr id="0" name=""/>
        <dsp:cNvSpPr/>
      </dsp:nvSpPr>
      <dsp:spPr>
        <a:xfrm>
          <a:off x="52458" y="2484679"/>
          <a:ext cx="920251" cy="9202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2019-04-09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6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3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0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6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6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43BF35-2262-47C4-BDFA-CFF3C1D9E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"/>
            <a:ext cx="12192000" cy="56197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E3E364-4BC2-4FE6-BBA5-782E8CBA1B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634DF-7CE3-46E3-8EE9-09383F9F0DAF}"/>
              </a:ext>
            </a:extLst>
          </p:cNvPr>
          <p:cNvSpPr txBox="1"/>
          <p:nvPr/>
        </p:nvSpPr>
        <p:spPr>
          <a:xfrm>
            <a:off x="573405" y="2440940"/>
            <a:ext cx="6728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캡스톤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 </a:t>
            </a:r>
            <a:r>
              <a:rPr lang="en-US" altLang="ko-KR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r>
              <a:rPr lang="en-US" altLang="ko-KR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4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12791-01A5-4F20-B99D-3D5001D58ADD}"/>
              </a:ext>
            </a:extLst>
          </p:cNvPr>
          <p:cNvSpPr txBox="1"/>
          <p:nvPr/>
        </p:nvSpPr>
        <p:spPr>
          <a:xfrm>
            <a:off x="573405" y="3104446"/>
            <a:ext cx="56396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기사의 주제 </a:t>
            </a:r>
            <a:r>
              <a:rPr lang="ko-KR" altLang="en-US" sz="2300" dirty="0">
                <a:solidFill>
                  <a:schemeClr val="accent6">
                    <a:lumMod val="25000"/>
                    <a:lumOff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긍정 부정 판별</a:t>
            </a:r>
            <a:r>
              <a:rPr lang="ko-KR" altLang="en-US" sz="2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크롬 확장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D6185-736D-442F-AF0B-5426A1F7512B}"/>
              </a:ext>
            </a:extLst>
          </p:cNvPr>
          <p:cNvSpPr txBox="1"/>
          <p:nvPr/>
        </p:nvSpPr>
        <p:spPr>
          <a:xfrm>
            <a:off x="9943191" y="4992379"/>
            <a:ext cx="204094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500" dirty="0">
                <a:solidFill>
                  <a:srgbClr val="EDFF8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</a:t>
            </a:r>
            <a:r>
              <a:rPr lang="ko-KR" altLang="en-US" sz="2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하태윤</a:t>
            </a:r>
            <a:endParaRPr lang="en-US" altLang="ko-KR" sz="2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심대범</a:t>
            </a:r>
            <a:endParaRPr lang="en-US" altLang="ko-KR" sz="2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최승환</a:t>
            </a:r>
          </a:p>
        </p:txBody>
      </p:sp>
    </p:spTree>
    <p:extLst>
      <p:ext uri="{BB962C8B-B14F-4D97-AF65-F5344CB8AC3E}">
        <p14:creationId xmlns:p14="http://schemas.microsoft.com/office/powerpoint/2010/main" val="374250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85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lang="ko-KR" altLang="en-US" sz="3200" spc="-150" dirty="0">
              <a:solidFill>
                <a:srgbClr val="5252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BD05-AB8C-4EED-8A49-0FE55E588F8D}"/>
              </a:ext>
            </a:extLst>
          </p:cNvPr>
          <p:cNvSpPr txBox="1"/>
          <p:nvPr/>
        </p:nvSpPr>
        <p:spPr>
          <a:xfrm>
            <a:off x="2401925" y="3113529"/>
            <a:ext cx="79215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정확한 </a:t>
            </a:r>
            <a:r>
              <a:rPr lang="ko-KR" altLang="en-US" sz="3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ko-KR" altLang="en-US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sz="3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  <a:r>
              <a:rPr lang="ko-KR" altLang="en-US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보고해라</a:t>
            </a:r>
            <a:r>
              <a:rPr lang="en-US" altLang="ko-K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35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06A79A-D39C-45FB-82DD-8395CAC6F769}"/>
              </a:ext>
            </a:extLst>
          </p:cNvPr>
          <p:cNvSpPr txBox="1"/>
          <p:nvPr/>
        </p:nvSpPr>
        <p:spPr>
          <a:xfrm>
            <a:off x="4881796" y="3118147"/>
            <a:ext cx="2127505" cy="70788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80C033-2E3F-4D16-B27B-5078CFEE5FD7}"/>
              </a:ext>
            </a:extLst>
          </p:cNvPr>
          <p:cNvCxnSpPr>
            <a:cxnSpLocks/>
          </p:cNvCxnSpPr>
          <p:nvPr/>
        </p:nvCxnSpPr>
        <p:spPr>
          <a:xfrm>
            <a:off x="4535187" y="3826033"/>
            <a:ext cx="282072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3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3401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03185" y="2610525"/>
            <a:ext cx="108336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89643909"/>
              </p:ext>
            </p:extLst>
          </p:nvPr>
        </p:nvGraphicFramePr>
        <p:xfrm>
          <a:off x="0" y="1907484"/>
          <a:ext cx="5521511" cy="3681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49D183-7F95-41A3-8B03-4BC52C3A4A14}"/>
              </a:ext>
            </a:extLst>
          </p:cNvPr>
          <p:cNvSpPr txBox="1"/>
          <p:nvPr/>
        </p:nvSpPr>
        <p:spPr>
          <a:xfrm>
            <a:off x="5521511" y="2733675"/>
            <a:ext cx="6588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분석을 통해 각각의 문장 긍정 부정 판단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TFIDF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25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Rank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기사에 대한</a:t>
            </a:r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Keyword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en-US" altLang="ko-KR" sz="25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Keyword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00%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긍정이다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부정이다</a:t>
            </a:r>
          </a:p>
        </p:txBody>
      </p:sp>
    </p:spTree>
    <p:extLst>
      <p:ext uri="{BB962C8B-B14F-4D97-AF65-F5344CB8AC3E}">
        <p14:creationId xmlns:p14="http://schemas.microsoft.com/office/powerpoint/2010/main" val="29209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BD05-AB8C-4EED-8A49-0FE55E588F8D}"/>
              </a:ext>
            </a:extLst>
          </p:cNvPr>
          <p:cNvSpPr txBox="1"/>
          <p:nvPr/>
        </p:nvSpPr>
        <p:spPr>
          <a:xfrm>
            <a:off x="3554450" y="3075057"/>
            <a:ext cx="792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긍정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부정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34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80254" y="4400550"/>
            <a:ext cx="596059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BD05-AB8C-4EED-8A49-0FE55E588F8D}"/>
              </a:ext>
            </a:extLst>
          </p:cNvPr>
          <p:cNvSpPr txBox="1"/>
          <p:nvPr/>
        </p:nvSpPr>
        <p:spPr>
          <a:xfrm>
            <a:off x="470576" y="1915878"/>
            <a:ext cx="79954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err="1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KoNPLy</a:t>
            </a:r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형태소 분석 및 품사 </a:t>
            </a:r>
            <a:r>
              <a:rPr lang="ko-KR" alt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태깅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E46FB6-0210-4C3F-B783-8217A61E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7" y="3475531"/>
            <a:ext cx="11917965" cy="18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C636E-FFA4-4928-9666-3E729760CEBD}"/>
              </a:ext>
            </a:extLst>
          </p:cNvPr>
          <p:cNvSpPr txBox="1"/>
          <p:nvPr/>
        </p:nvSpPr>
        <p:spPr>
          <a:xfrm>
            <a:off x="464491" y="2470721"/>
            <a:ext cx="92219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err="1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Okt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(Open Korean text)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품사 </a:t>
            </a:r>
            <a:r>
              <a:rPr lang="ko-KR" alt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태깅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24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7620000" y="499110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06566-9334-4313-888C-06DEF866EDAE}"/>
              </a:ext>
            </a:extLst>
          </p:cNvPr>
          <p:cNvSpPr txBox="1"/>
          <p:nvPr/>
        </p:nvSpPr>
        <p:spPr>
          <a:xfrm>
            <a:off x="1045515" y="1847850"/>
            <a:ext cx="10870259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err="1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nltk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사용하여 </a:t>
            </a:r>
            <a:r>
              <a:rPr lang="ko-KR" altLang="en-US" sz="3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작업 실시</a:t>
            </a:r>
            <a:b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7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vocab().</a:t>
            </a:r>
            <a:r>
              <a:rPr lang="en-US" altLang="ko-KR" sz="27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most_common</a:t>
            </a:r>
            <a:r>
              <a:rPr lang="en-US" altLang="ko-KR" sz="27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7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 사용하여</a:t>
            </a:r>
            <a:endParaRPr lang="en-US" altLang="ko-KR" sz="270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7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데이터에서 많이 사용되는 단어 추출 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FE07296-BC3B-4831-BD34-F8BCBD9A5B89}"/>
              </a:ext>
            </a:extLst>
          </p:cNvPr>
          <p:cNvSpPr/>
          <p:nvPr/>
        </p:nvSpPr>
        <p:spPr>
          <a:xfrm>
            <a:off x="4924425" y="3500587"/>
            <a:ext cx="523875" cy="6286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73C3B-1181-44D9-AF40-55AD486DCC5C}"/>
              </a:ext>
            </a:extLst>
          </p:cNvPr>
          <p:cNvSpPr txBox="1"/>
          <p:nvPr/>
        </p:nvSpPr>
        <p:spPr>
          <a:xfrm>
            <a:off x="1045514" y="4350617"/>
            <a:ext cx="1087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 Vectorization</a:t>
            </a:r>
            <a:r>
              <a:rPr lang="ko-KR" altLang="en-US" sz="27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을 사용하여 문서 집합에서 단어 토큰을 생성하고</a:t>
            </a:r>
            <a:endParaRPr lang="en-US" altLang="ko-KR" sz="270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7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단어 수를 세어 </a:t>
            </a:r>
            <a:r>
              <a:rPr lang="en-US" altLang="ko-KR" sz="27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Bag of Words </a:t>
            </a:r>
            <a:r>
              <a:rPr lang="ko-KR" altLang="en-US" sz="27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인코딩한 벡터를 만든다</a:t>
            </a:r>
            <a:r>
              <a:rPr lang="en-US" altLang="ko-KR" sz="27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70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24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FD1E7-2DD1-4E8C-806F-AB3ECF97B65A}"/>
              </a:ext>
            </a:extLst>
          </p:cNvPr>
          <p:cNvSpPr txBox="1"/>
          <p:nvPr/>
        </p:nvSpPr>
        <p:spPr>
          <a:xfrm>
            <a:off x="868681" y="1349574"/>
            <a:ext cx="71037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IMDB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영화 리뷰 분석 </a:t>
            </a:r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 모델 사용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95B133-FD67-4C67-9253-F1A8F1AD7C0C}"/>
              </a:ext>
            </a:extLst>
          </p:cNvPr>
          <p:cNvSpPr/>
          <p:nvPr/>
        </p:nvSpPr>
        <p:spPr>
          <a:xfrm>
            <a:off x="1285389" y="2381250"/>
            <a:ext cx="9258786" cy="3257550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C52458-B0F4-4030-B31B-0EAFAAC46041}"/>
              </a:ext>
            </a:extLst>
          </p:cNvPr>
          <p:cNvSpPr/>
          <p:nvPr/>
        </p:nvSpPr>
        <p:spPr>
          <a:xfrm>
            <a:off x="2038348" y="2812791"/>
            <a:ext cx="1714501" cy="2387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</a:t>
            </a:r>
          </a:p>
          <a:p>
            <a:pPr algn="ctr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(units = 64)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6F888E-EE35-4EC1-A19E-99F5EC4F4284}"/>
              </a:ext>
            </a:extLst>
          </p:cNvPr>
          <p:cNvSpPr/>
          <p:nvPr/>
        </p:nvSpPr>
        <p:spPr>
          <a:xfrm>
            <a:off x="5088256" y="2812791"/>
            <a:ext cx="1714501" cy="2387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</a:t>
            </a:r>
          </a:p>
          <a:p>
            <a:pPr algn="ctr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(units = 64)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0B2D24-FEF6-4184-AD06-5832691AFAB2}"/>
              </a:ext>
            </a:extLst>
          </p:cNvPr>
          <p:cNvSpPr/>
          <p:nvPr/>
        </p:nvSpPr>
        <p:spPr>
          <a:xfrm>
            <a:off x="8138164" y="2812791"/>
            <a:ext cx="1714501" cy="2387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</a:t>
            </a:r>
          </a:p>
          <a:p>
            <a:pPr algn="ctr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(units = 1)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B276AE4-C85D-4981-869F-646590B0BF3D}"/>
              </a:ext>
            </a:extLst>
          </p:cNvPr>
          <p:cNvSpPr/>
          <p:nvPr/>
        </p:nvSpPr>
        <p:spPr>
          <a:xfrm>
            <a:off x="1029320" y="3819584"/>
            <a:ext cx="689941" cy="5539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C47A6-C2C6-4F30-AA02-287C90D1EAA8}"/>
              </a:ext>
            </a:extLst>
          </p:cNvPr>
          <p:cNvSpPr txBox="1"/>
          <p:nvPr/>
        </p:nvSpPr>
        <p:spPr>
          <a:xfrm>
            <a:off x="88082" y="3896528"/>
            <a:ext cx="87716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endParaRPr lang="ko-KR" altLang="en-US" sz="2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74397C9-F86D-43C0-BC9E-B4ACFEBCAF09}"/>
              </a:ext>
            </a:extLst>
          </p:cNvPr>
          <p:cNvSpPr/>
          <p:nvPr/>
        </p:nvSpPr>
        <p:spPr>
          <a:xfrm>
            <a:off x="4075582" y="3819584"/>
            <a:ext cx="689941" cy="5539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99A499E-7729-4D67-BB7F-32458949B7C6}"/>
              </a:ext>
            </a:extLst>
          </p:cNvPr>
          <p:cNvSpPr/>
          <p:nvPr/>
        </p:nvSpPr>
        <p:spPr>
          <a:xfrm>
            <a:off x="7125490" y="3819584"/>
            <a:ext cx="689941" cy="5539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23AF9F9-7522-41C3-BC45-0611DBC960D3}"/>
              </a:ext>
            </a:extLst>
          </p:cNvPr>
          <p:cNvSpPr/>
          <p:nvPr/>
        </p:nvSpPr>
        <p:spPr>
          <a:xfrm>
            <a:off x="10175398" y="3858056"/>
            <a:ext cx="689941" cy="5539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C189A6-F458-4CA7-9875-7EAACFF3F11E}"/>
              </a:ext>
            </a:extLst>
          </p:cNvPr>
          <p:cNvSpPr txBox="1"/>
          <p:nvPr/>
        </p:nvSpPr>
        <p:spPr>
          <a:xfrm>
            <a:off x="10987907" y="3896528"/>
            <a:ext cx="11400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  <a:endParaRPr lang="ko-KR" altLang="en-US" sz="2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6E089-5D6E-4D5B-8699-A190E9751068}"/>
              </a:ext>
            </a:extLst>
          </p:cNvPr>
          <p:cNvSpPr txBox="1"/>
          <p:nvPr/>
        </p:nvSpPr>
        <p:spPr>
          <a:xfrm>
            <a:off x="3981971" y="4365664"/>
            <a:ext cx="87716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ReLU</a:t>
            </a:r>
            <a:endParaRPr lang="ko-KR" altLang="en-US" sz="2300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2B44C-00A3-418D-AD88-2219628FD253}"/>
              </a:ext>
            </a:extLst>
          </p:cNvPr>
          <p:cNvSpPr txBox="1"/>
          <p:nvPr/>
        </p:nvSpPr>
        <p:spPr>
          <a:xfrm>
            <a:off x="7031878" y="4373582"/>
            <a:ext cx="87716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ReLU</a:t>
            </a:r>
            <a:endParaRPr lang="ko-KR" altLang="en-US" sz="2300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872714-F82F-442E-935E-43D75A6FB0C3}"/>
              </a:ext>
            </a:extLst>
          </p:cNvPr>
          <p:cNvSpPr txBox="1"/>
          <p:nvPr/>
        </p:nvSpPr>
        <p:spPr>
          <a:xfrm>
            <a:off x="9975233" y="4329975"/>
            <a:ext cx="12720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Sigmoid</a:t>
            </a:r>
            <a:endParaRPr lang="ko-KR" altLang="en-US" sz="2300" dirty="0">
              <a:solidFill>
                <a:schemeClr val="accent6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E0B03-F85F-4B2F-89D9-086B6A4089B5}"/>
              </a:ext>
            </a:extLst>
          </p:cNvPr>
          <p:cNvSpPr txBox="1"/>
          <p:nvPr/>
        </p:nvSpPr>
        <p:spPr>
          <a:xfrm>
            <a:off x="8829675" y="1951881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Sequential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63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BD05-AB8C-4EED-8A49-0FE55E588F8D}"/>
              </a:ext>
            </a:extLst>
          </p:cNvPr>
          <p:cNvSpPr txBox="1"/>
          <p:nvPr/>
        </p:nvSpPr>
        <p:spPr>
          <a:xfrm>
            <a:off x="696950" y="1427232"/>
            <a:ext cx="9599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Bianry</a:t>
            </a:r>
            <a:r>
              <a:rPr lang="en-US" altLang="ko-KR" sz="30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cross entropy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손실 함수로 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6EC411-2C55-405A-98B1-1BACEA0D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63" y="2238375"/>
            <a:ext cx="9450099" cy="1095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6443E-FEA2-48F8-865B-D14054EBF2D0}"/>
              </a:ext>
            </a:extLst>
          </p:cNvPr>
          <p:cNvSpPr txBox="1"/>
          <p:nvPr/>
        </p:nvSpPr>
        <p:spPr>
          <a:xfrm>
            <a:off x="820775" y="3590895"/>
            <a:ext cx="9599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최적화 알고리즘으로는 </a:t>
            </a:r>
            <a:r>
              <a:rPr lang="en-US" altLang="ko-KR" sz="3000" dirty="0" err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RMSProp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통한 </a:t>
            </a:r>
            <a:r>
              <a:rPr lang="ko-KR" altLang="en-US" sz="3000" dirty="0" err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경사하강법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911E1-AC7E-4B94-A61C-934232C2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93" y="4402038"/>
            <a:ext cx="4772837" cy="17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2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BD05-AB8C-4EED-8A49-0FE55E588F8D}"/>
              </a:ext>
            </a:extLst>
          </p:cNvPr>
          <p:cNvSpPr txBox="1"/>
          <p:nvPr/>
        </p:nvSpPr>
        <p:spPr>
          <a:xfrm>
            <a:off x="464491" y="1179225"/>
            <a:ext cx="111902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앞서 말한 알고리즘과 모델을 통해서 미완성 프로그램 구현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0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네이버의 댓글 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15000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사용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3000" dirty="0">
              <a:solidFill>
                <a:schemeClr val="accent5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댓글과 기사에서 사용되는 용어들은 차이가 큼</a:t>
            </a:r>
            <a:endParaRPr lang="en-US" altLang="ko-KR" sz="3000" dirty="0">
              <a:solidFill>
                <a:schemeClr val="accent5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댓글 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TEST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정확도는 약 </a:t>
            </a:r>
            <a:r>
              <a:rPr lang="en-US" altLang="ko-KR" sz="30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85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%, But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기사 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TEST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정확도는 낮음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71B1F-6A09-4E38-80F9-1BD6B09E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5245767"/>
            <a:ext cx="12001500" cy="866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FE8370-FAD0-4D65-9B4A-9C4B24ED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4199378"/>
            <a:ext cx="12001500" cy="760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31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5B758E-0DC2-4371-99AC-66103334643D}"/>
              </a:ext>
            </a:extLst>
          </p:cNvPr>
          <p:cNvSpPr/>
          <p:nvPr/>
        </p:nvSpPr>
        <p:spPr>
          <a:xfrm>
            <a:off x="627665" y="1246971"/>
            <a:ext cx="934634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결론 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3000" dirty="0" err="1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DataSet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기사에서 수집 중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목표치 현재 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70%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달성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A55AE9-8BDC-486B-B270-A69E633F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7" y="1800969"/>
            <a:ext cx="5678022" cy="49720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8FA6BE-6E75-45F1-B00E-77F2E97D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0969"/>
            <a:ext cx="5721471" cy="47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34011" y="249735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602" y="766048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>
            <a:off x="4667195" y="4686845"/>
            <a:ext cx="282072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E87B4D-381E-47F6-A72B-16F1959BD584}"/>
              </a:ext>
            </a:extLst>
          </p:cNvPr>
          <p:cNvSpPr txBox="1"/>
          <p:nvPr/>
        </p:nvSpPr>
        <p:spPr>
          <a:xfrm>
            <a:off x="4543331" y="2286188"/>
            <a:ext cx="224042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개발현황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37782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BD05-AB8C-4EED-8A49-0FE55E588F8D}"/>
              </a:ext>
            </a:extLst>
          </p:cNvPr>
          <p:cNvSpPr txBox="1"/>
          <p:nvPr/>
        </p:nvSpPr>
        <p:spPr>
          <a:xfrm>
            <a:off x="2792450" y="3075057"/>
            <a:ext cx="7921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Rank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주제어 추출</a:t>
            </a:r>
          </a:p>
        </p:txBody>
      </p:sp>
    </p:spTree>
    <p:extLst>
      <p:ext uri="{BB962C8B-B14F-4D97-AF65-F5344CB8AC3E}">
        <p14:creationId xmlns:p14="http://schemas.microsoft.com/office/powerpoint/2010/main" val="322240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BD05-AB8C-4EED-8A49-0FE55E588F8D}"/>
              </a:ext>
            </a:extLst>
          </p:cNvPr>
          <p:cNvSpPr txBox="1"/>
          <p:nvPr/>
        </p:nvSpPr>
        <p:spPr>
          <a:xfrm>
            <a:off x="677900" y="1050354"/>
            <a:ext cx="79215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Rank</a:t>
            </a:r>
            <a:r>
              <a:rPr lang="ko-KR" altLang="en-US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5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B4735-291A-4717-8128-81A0778D59C0}"/>
              </a:ext>
            </a:extLst>
          </p:cNvPr>
          <p:cNvSpPr txBox="1"/>
          <p:nvPr/>
        </p:nvSpPr>
        <p:spPr>
          <a:xfrm>
            <a:off x="677900" y="1726674"/>
            <a:ext cx="108702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구글의 </a:t>
            </a:r>
            <a:r>
              <a:rPr lang="en-US" altLang="ko-KR" sz="2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Rank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적용시킨 알고리즘</a:t>
            </a:r>
            <a:endParaRPr lang="en-US" altLang="ko-KR" sz="2500" dirty="0">
              <a:solidFill>
                <a:schemeClr val="accent5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Rank</a:t>
            </a:r>
            <a: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하이퍼링크를 가지는 웹 문서에 상대적 중요도에 따라 가중치를 부여하는 방법이다</a:t>
            </a:r>
            <a:r>
              <a:rPr lang="en-US" altLang="ko-KR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br>
              <a:rPr lang="ko-KR" altLang="en-US" sz="2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Rank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5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Rank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착안하여 문서 내의 문장을 이용하여 문장의 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Ranking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계산하는 알고리즘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6AA665-41EF-46CC-B674-C08138D4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4127331"/>
            <a:ext cx="8229600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14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B4735-291A-4717-8128-81A0778D59C0}"/>
              </a:ext>
            </a:extLst>
          </p:cNvPr>
          <p:cNvSpPr txBox="1"/>
          <p:nvPr/>
        </p:nvSpPr>
        <p:spPr>
          <a:xfrm>
            <a:off x="660870" y="1316141"/>
            <a:ext cx="1087025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기본 라이브러리를 참고하여 진행하면 프로그램 구현에 어려운 점은 없음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2500" dirty="0">
              <a:solidFill>
                <a:schemeClr val="accent5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하지만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기본 라이브러리에서 </a:t>
            </a:r>
            <a:r>
              <a:rPr lang="en-US" altLang="ko-KR" sz="2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keyword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추출 시 정치와 </a:t>
            </a:r>
            <a:r>
              <a:rPr lang="ko-KR" altLang="en-US" sz="25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무관한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단어에 대해 가중치를 높게 잡히는 경향을 발견함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2500" dirty="0">
              <a:solidFill>
                <a:schemeClr val="accent5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결론 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5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정치 관련 단어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에 훨씬 높은 가중치를 부여하기 위해서 별도의 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data</a:t>
            </a:r>
            <a:r>
              <a:rPr lang="ko-KR" altLang="en-US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를 수집하여 기본 라이브러리를 수정 중</a:t>
            </a:r>
            <a:r>
              <a:rPr lang="en-US" altLang="ko-KR" sz="2500" dirty="0">
                <a:solidFill>
                  <a:schemeClr val="accent5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41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현황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7211253" y="4765416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0335A-C89B-4433-99CA-829921A9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12" y="925800"/>
            <a:ext cx="8115300" cy="566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6F68CE0-ACEE-43BC-B0D3-BF808AB5CEA4}"/>
              </a:ext>
            </a:extLst>
          </p:cNvPr>
          <p:cNvSpPr/>
          <p:nvPr/>
        </p:nvSpPr>
        <p:spPr>
          <a:xfrm>
            <a:off x="4969565" y="4111919"/>
            <a:ext cx="3518452" cy="735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69D7E8-A4D3-4381-8CCE-0A49BF441FC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488017" y="4363278"/>
            <a:ext cx="1232453" cy="11638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3243D9-5AA2-41FC-96AA-0A3F2210A7EC}"/>
              </a:ext>
            </a:extLst>
          </p:cNvPr>
          <p:cNvSpPr txBox="1"/>
          <p:nvPr/>
        </p:nvSpPr>
        <p:spPr>
          <a:xfrm>
            <a:off x="9720469" y="4178612"/>
            <a:ext cx="206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및 개발 사항</a:t>
            </a:r>
          </a:p>
        </p:txBody>
      </p:sp>
    </p:spTree>
    <p:extLst>
      <p:ext uri="{BB962C8B-B14F-4D97-AF65-F5344CB8AC3E}">
        <p14:creationId xmlns:p14="http://schemas.microsoft.com/office/powerpoint/2010/main" val="2822787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계획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085897" y="4340915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921F561-D18C-4CCE-969A-33AFCCFE9373}"/>
              </a:ext>
            </a:extLst>
          </p:cNvPr>
          <p:cNvSpPr/>
          <p:nvPr/>
        </p:nvSpPr>
        <p:spPr>
          <a:xfrm>
            <a:off x="1630018" y="2653748"/>
            <a:ext cx="2436330" cy="24052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TFIDF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Crawling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 확장 프로그램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88F319-EFF7-4371-8788-FC4A09E1FC46}"/>
              </a:ext>
            </a:extLst>
          </p:cNvPr>
          <p:cNvSpPr/>
          <p:nvPr/>
        </p:nvSpPr>
        <p:spPr>
          <a:xfrm>
            <a:off x="4857957" y="2653748"/>
            <a:ext cx="2436330" cy="24052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Rank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프로그램 개발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및 보고서 작성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EB9A4D-B45E-49E0-9BB7-9B2196BD46BA}"/>
              </a:ext>
            </a:extLst>
          </p:cNvPr>
          <p:cNvSpPr/>
          <p:nvPr/>
        </p:nvSpPr>
        <p:spPr>
          <a:xfrm>
            <a:off x="8059909" y="2653748"/>
            <a:ext cx="2436330" cy="240526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분석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프로그램 개발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 확장 프로그램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95235-45EC-432B-B7DD-D1094FD5E9DC}"/>
              </a:ext>
            </a:extLst>
          </p:cNvPr>
          <p:cNvSpPr txBox="1"/>
          <p:nvPr/>
        </p:nvSpPr>
        <p:spPr>
          <a:xfrm>
            <a:off x="2398220" y="2007291"/>
            <a:ext cx="939681" cy="430887"/>
          </a:xfrm>
          <a:prstGeom prst="rect">
            <a:avLst/>
          </a:prstGeom>
          <a:ln w="285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심대범</a:t>
            </a:r>
            <a:endParaRPr lang="ko-KR" alt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E281D-5E68-4DCC-BD4C-BAE93F0B116F}"/>
              </a:ext>
            </a:extLst>
          </p:cNvPr>
          <p:cNvSpPr txBox="1"/>
          <p:nvPr/>
        </p:nvSpPr>
        <p:spPr>
          <a:xfrm>
            <a:off x="5626159" y="2007290"/>
            <a:ext cx="939681" cy="430887"/>
          </a:xfrm>
          <a:prstGeom prst="rect">
            <a:avLst/>
          </a:prstGeom>
          <a:ln w="285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20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최승환</a:t>
            </a:r>
            <a:endParaRPr lang="ko-KR" alt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00263-403D-48F3-A304-A3D7E2B119E9}"/>
              </a:ext>
            </a:extLst>
          </p:cNvPr>
          <p:cNvSpPr txBox="1"/>
          <p:nvPr/>
        </p:nvSpPr>
        <p:spPr>
          <a:xfrm>
            <a:off x="8828111" y="2007290"/>
            <a:ext cx="939681" cy="430887"/>
          </a:xfrm>
          <a:prstGeom prst="rect">
            <a:avLst/>
          </a:prstGeom>
          <a:ln w="285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하태윤</a:t>
            </a:r>
            <a:endParaRPr lang="en-US" altLang="ko-KR" sz="2200" dirty="0">
              <a:solidFill>
                <a:schemeClr val="accent5">
                  <a:lumMod val="60000"/>
                  <a:lumOff val="4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B8DFC-7528-436D-862B-7057F982E169}"/>
              </a:ext>
            </a:extLst>
          </p:cNvPr>
          <p:cNvSpPr txBox="1"/>
          <p:nvPr/>
        </p:nvSpPr>
        <p:spPr>
          <a:xfrm>
            <a:off x="2160520" y="5476596"/>
            <a:ext cx="688009" cy="430887"/>
          </a:xfrm>
          <a:prstGeom prst="rect">
            <a:avLst/>
          </a:prstGeom>
          <a:ln w="285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3D57C5-B74F-4426-AC15-73D579DCB186}"/>
              </a:ext>
            </a:extLst>
          </p:cNvPr>
          <p:cNvSpPr/>
          <p:nvPr/>
        </p:nvSpPr>
        <p:spPr>
          <a:xfrm>
            <a:off x="3133716" y="5383941"/>
            <a:ext cx="6358154" cy="61619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정치 관련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감정분석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Text Rank </a:t>
            </a:r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DataSet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310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계획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41B28-EA47-4227-A443-F9ED1DAA2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31" y="1123122"/>
            <a:ext cx="9419056" cy="5393853"/>
          </a:xfrm>
          <a:prstGeom prst="rect">
            <a:avLst/>
          </a:prstGeom>
          <a:ln>
            <a:noFill/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210B43-A415-4194-8CBC-16B169E6724E}"/>
              </a:ext>
            </a:extLst>
          </p:cNvPr>
          <p:cNvCxnSpPr>
            <a:cxnSpLocks/>
          </p:cNvCxnSpPr>
          <p:nvPr/>
        </p:nvCxnSpPr>
        <p:spPr>
          <a:xfrm>
            <a:off x="1494367" y="1123122"/>
            <a:ext cx="938318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6D55E8-CD4C-425C-B5AA-361E757CFB46}"/>
              </a:ext>
            </a:extLst>
          </p:cNvPr>
          <p:cNvSpPr/>
          <p:nvPr/>
        </p:nvSpPr>
        <p:spPr>
          <a:xfrm>
            <a:off x="1828800" y="3012707"/>
            <a:ext cx="1568918" cy="240628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142FC0-434F-417D-94AD-1A58D795942D}"/>
              </a:ext>
            </a:extLst>
          </p:cNvPr>
          <p:cNvSpPr/>
          <p:nvPr/>
        </p:nvSpPr>
        <p:spPr>
          <a:xfrm>
            <a:off x="1828800" y="3356221"/>
            <a:ext cx="1568918" cy="240628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AA9595-1566-4502-9A6C-FC32FFFCD7BB}"/>
              </a:ext>
            </a:extLst>
          </p:cNvPr>
          <p:cNvSpPr/>
          <p:nvPr/>
        </p:nvSpPr>
        <p:spPr>
          <a:xfrm>
            <a:off x="1828800" y="3699735"/>
            <a:ext cx="1568918" cy="240628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4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223569" y="3036585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C32D1-449D-4D6E-81E7-C8B247A556B2}"/>
              </a:ext>
            </a:extLst>
          </p:cNvPr>
          <p:cNvSpPr txBox="1"/>
          <p:nvPr/>
        </p:nvSpPr>
        <p:spPr>
          <a:xfrm>
            <a:off x="4542757" y="3036585"/>
            <a:ext cx="357341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</a:t>
            </a:r>
            <a:r>
              <a:rPr lang="ko-KR" altLang="en-US" sz="4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받습니다</a:t>
            </a:r>
            <a:r>
              <a:rPr lang="en-US" altLang="ko-KR" sz="45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DC006-9A0F-418E-A3C6-C2CAF5BD1183}"/>
              </a:ext>
            </a:extLst>
          </p:cNvPr>
          <p:cNvSpPr txBox="1"/>
          <p:nvPr/>
        </p:nvSpPr>
        <p:spPr>
          <a:xfrm>
            <a:off x="10178307" y="6304002"/>
            <a:ext cx="2013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25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06A79A-D39C-45FB-82DD-8395CAC6F769}"/>
              </a:ext>
            </a:extLst>
          </p:cNvPr>
          <p:cNvSpPr txBox="1"/>
          <p:nvPr/>
        </p:nvSpPr>
        <p:spPr>
          <a:xfrm>
            <a:off x="4711942" y="3084582"/>
            <a:ext cx="2467214" cy="707886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80C033-2E3F-4D16-B27B-5078CFEE5FD7}"/>
              </a:ext>
            </a:extLst>
          </p:cNvPr>
          <p:cNvCxnSpPr>
            <a:cxnSpLocks/>
          </p:cNvCxnSpPr>
          <p:nvPr/>
        </p:nvCxnSpPr>
        <p:spPr>
          <a:xfrm>
            <a:off x="4535187" y="3826033"/>
            <a:ext cx="282072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7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85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lang="ko-KR" altLang="en-US" sz="3200" spc="-150" dirty="0">
              <a:solidFill>
                <a:srgbClr val="5252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77A45-B897-486F-BEBB-0EF4EC076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5" y="2228790"/>
            <a:ext cx="3057585" cy="3057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0CFB6C-29DA-4638-89C6-C6C55BEC1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89" y="2893537"/>
            <a:ext cx="3704226" cy="20534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BD05-AB8C-4EED-8A49-0FE55E588F8D}"/>
              </a:ext>
            </a:extLst>
          </p:cNvPr>
          <p:cNvSpPr txBox="1"/>
          <p:nvPr/>
        </p:nvSpPr>
        <p:spPr>
          <a:xfrm>
            <a:off x="3117926" y="3366254"/>
            <a:ext cx="5309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토끼</a:t>
            </a:r>
            <a:r>
              <a:rPr lang="ko-KR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30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거북이</a:t>
            </a:r>
            <a:r>
              <a:rPr lang="ko-KR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무엇을 뜻합니까</a:t>
            </a:r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1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85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lang="ko-KR" altLang="en-US" sz="3200" spc="-150" dirty="0">
              <a:solidFill>
                <a:srgbClr val="5252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77A45-B897-486F-BEBB-0EF4EC076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5" y="2228790"/>
            <a:ext cx="3057585" cy="3057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1E638E-69E3-4001-8604-D1C93E2A184F}"/>
              </a:ext>
            </a:extLst>
          </p:cNvPr>
          <p:cNvSpPr txBox="1"/>
          <p:nvPr/>
        </p:nvSpPr>
        <p:spPr>
          <a:xfrm>
            <a:off x="3514725" y="3134334"/>
            <a:ext cx="658545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성격이 급하고 조바심이 심함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너무나 </a:t>
            </a:r>
            <a:r>
              <a:rPr lang="ko-KR" altLang="en-US" sz="2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조급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모든 일정을 소화해 내야함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이행의 </a:t>
            </a:r>
            <a:r>
              <a:rPr lang="ko-KR" altLang="en-US" sz="25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있지만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정신 건강에 좋지 않음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6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85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lang="ko-KR" altLang="en-US" sz="3200" spc="-150" dirty="0">
              <a:solidFill>
                <a:srgbClr val="5252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0CFB6C-29DA-4638-89C6-C6C55BEC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89" y="2893537"/>
            <a:ext cx="3704226" cy="20534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6C7EC-4FB4-4B15-8757-105FF544C1FD}"/>
              </a:ext>
            </a:extLst>
          </p:cNvPr>
          <p:cNvSpPr txBox="1"/>
          <p:nvPr/>
        </p:nvSpPr>
        <p:spPr>
          <a:xfrm>
            <a:off x="847725" y="3104644"/>
            <a:ext cx="7639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성격이 </a:t>
            </a:r>
            <a:r>
              <a:rPr lang="ko-KR" altLang="en-US" sz="2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느긋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사슴 공부법을 추구함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당장 어떠한 일이 닥치지 않으면 실행에 옮기지 않음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정신 건강에 </a:t>
            </a:r>
            <a:r>
              <a:rPr lang="ko-KR" altLang="en-US" sz="25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되지만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이행에 있어 </a:t>
            </a:r>
            <a:r>
              <a:rPr lang="ko-KR" altLang="en-US" sz="2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차질이 많음</a:t>
            </a:r>
            <a:r>
              <a:rPr lang="en-US" altLang="ko-KR" sz="2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5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88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85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lang="ko-KR" altLang="en-US" sz="3200" spc="-150" dirty="0">
              <a:solidFill>
                <a:srgbClr val="5252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6BD05-AB8C-4EED-8A49-0FE55E588F8D}"/>
              </a:ext>
            </a:extLst>
          </p:cNvPr>
          <p:cNvSpPr txBox="1"/>
          <p:nvPr/>
        </p:nvSpPr>
        <p:spPr>
          <a:xfrm>
            <a:off x="3841826" y="3113529"/>
            <a:ext cx="53095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Keyword</a:t>
            </a:r>
            <a:r>
              <a:rPr lang="ko-KR" altLang="en-US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의미는</a:t>
            </a:r>
            <a:r>
              <a:rPr lang="en-US" altLang="ko-KR" sz="3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5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F32578-8CF2-4329-AEFE-1743A68C1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181225"/>
            <a:ext cx="2857500" cy="285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35A08A-02B3-4A43-A1A9-ABC8BE7682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1776412"/>
            <a:ext cx="3305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1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85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lang="ko-KR" altLang="en-US" sz="3200" spc="-150" dirty="0">
              <a:solidFill>
                <a:srgbClr val="5252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F32578-8CF2-4329-AEFE-1743A68C1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181225"/>
            <a:ext cx="2857500" cy="285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D7C14-6F84-46F0-BBE2-622DD9F2E061}"/>
              </a:ext>
            </a:extLst>
          </p:cNvPr>
          <p:cNvSpPr txBox="1"/>
          <p:nvPr/>
        </p:nvSpPr>
        <p:spPr>
          <a:xfrm>
            <a:off x="3638550" y="3148310"/>
            <a:ext cx="6240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어떠한 문장에 대한 </a:t>
            </a:r>
            <a:r>
              <a:rPr lang="ko-KR" altLang="en-US" sz="27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r>
              <a: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나타내는 단어로</a:t>
            </a:r>
            <a:r>
              <a:rPr lang="en-US" altLang="ko-KR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700" dirty="0">
                <a:solidFill>
                  <a:schemeClr val="accent6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</a:t>
            </a:r>
            <a:r>
              <a: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경우가 많다</a:t>
            </a:r>
            <a:r>
              <a:rPr lang="en-US" altLang="ko-KR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36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491" y="341025"/>
            <a:ext cx="185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rgbClr val="52525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lang="ko-KR" altLang="en-US" sz="3200" spc="-150" dirty="0">
              <a:solidFill>
                <a:srgbClr val="5252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085" y="248693"/>
            <a:ext cx="85724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29D14-F7A3-4C25-83E3-91CACF1C8166}"/>
              </a:ext>
            </a:extLst>
          </p:cNvPr>
          <p:cNvSpPr/>
          <p:nvPr/>
        </p:nvSpPr>
        <p:spPr>
          <a:xfrm>
            <a:off x="8105775" y="4857750"/>
            <a:ext cx="590550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35A08A-02B3-4A43-A1A9-ABC8BE7682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4" y="1776412"/>
            <a:ext cx="3305175" cy="3305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3626E-89AC-41DC-8A06-3AE490A660C5}"/>
              </a:ext>
            </a:extLst>
          </p:cNvPr>
          <p:cNvSpPr txBox="1"/>
          <p:nvPr/>
        </p:nvSpPr>
        <p:spPr>
          <a:xfrm>
            <a:off x="1392887" y="2729209"/>
            <a:ext cx="17267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</a:t>
            </a:r>
            <a:endParaRPr lang="ko-KR" altLang="en-US" sz="2700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D5966-945F-4F9D-A48D-CBD69DE1FC15}"/>
              </a:ext>
            </a:extLst>
          </p:cNvPr>
          <p:cNvSpPr txBox="1"/>
          <p:nvPr/>
        </p:nvSpPr>
        <p:spPr>
          <a:xfrm>
            <a:off x="1392886" y="3237040"/>
            <a:ext cx="6471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선거제 개혁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도대체 왜 문제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2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20160215">
      <a:majorFont>
        <a:latin typeface="Calibri Light"/>
        <a:ea typeface="나눔고딕 ExtraBold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463</Words>
  <Application>Microsoft Office PowerPoint</Application>
  <PresentationFormat>와이드스크린</PresentationFormat>
  <Paragraphs>112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Calibri</vt:lpstr>
      <vt:lpstr>맑은 고딕</vt:lpstr>
      <vt:lpstr>나눔고딕</vt:lpstr>
      <vt:lpstr>나눔바른고딕</vt:lpstr>
      <vt:lpstr>Wingdings</vt:lpstr>
      <vt:lpstr>나눔고딕 ExtraBold</vt:lpstr>
      <vt:lpstr>Arial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Ha TaeYun</cp:lastModifiedBy>
  <cp:revision>145</cp:revision>
  <dcterms:created xsi:type="dcterms:W3CDTF">2015-01-21T11:35:38Z</dcterms:created>
  <dcterms:modified xsi:type="dcterms:W3CDTF">2019-04-09T19:10:28Z</dcterms:modified>
</cp:coreProperties>
</file>