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77" autoAdjust="0"/>
  </p:normalViewPr>
  <p:slideViewPr>
    <p:cSldViewPr snapToGrid="0" showGuides="1">
      <p:cViewPr varScale="1">
        <p:scale>
          <a:sx n="87" d="100"/>
          <a:sy n="87" d="100"/>
        </p:scale>
        <p:origin x="45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B330F-14BE-44CC-9547-6C63861D8923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3D31-1F37-4FDA-842B-B8A053AA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(notice similarity to </a:t>
            </a:r>
            <a:r>
              <a:rPr lang="en-US" sz="1200" dirty="0" err="1"/>
              <a:t>Gowin’s</a:t>
            </a:r>
            <a:r>
              <a:rPr lang="en-US" sz="1200" dirty="0"/>
              <a:t> Vee, taught in Research Methods: </a:t>
            </a:r>
            <a:r>
              <a:rPr lang="en-US" sz="1200" dirty="0" err="1"/>
              <a:t>Gowin</a:t>
            </a:r>
            <a:r>
              <a:rPr lang="en-US" sz="1200" dirty="0"/>
              <a:t> 2005 amzn.to/3aZ0KiK)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3D31-1F37-4FDA-842B-B8A053AA12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6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45166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83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0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40122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607216"/>
            <a:ext cx="4645152" cy="4340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613680"/>
            <a:ext cx="4645152" cy="433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44342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3922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16076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412369"/>
            <a:ext cx="4645152" cy="3564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16111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409591"/>
            <a:ext cx="4645152" cy="3554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4351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0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45166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1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DF5D44-DF32-4992-A64E-6CEA78DA44F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40910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620316"/>
            <a:ext cx="9603275" cy="423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6401771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7DF5D44-DF32-4992-A64E-6CEA78DA44F7}" type="datetimeFigureOut">
              <a:rPr lang="en-US" smtClean="0"/>
              <a:pPr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400708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403557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4D944A-A429-4753-8608-19FBD0350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8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0DE8-98A8-78A0-DAB2-4F36E1006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to Write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62DF-092B-BD07-A608-783B66F0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5EF744-503C-74F3-7260-6EBDA22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Minisummary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9738B4-F57F-F853-1421-76D866B7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minisummary</a:t>
            </a:r>
            <a:r>
              <a:rPr lang="en-US" sz="2000" dirty="0"/>
              <a:t> is a 2-3 sentence distillation of your paper.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includes the central question and its major answer.</a:t>
            </a:r>
          </a:p>
          <a:p>
            <a:pPr lvl="1">
              <a:spcAft>
                <a:spcPts val="600"/>
              </a:spcAft>
            </a:pPr>
            <a:endParaRPr lang="en-US" sz="2000" i="1" dirty="0"/>
          </a:p>
          <a:p>
            <a:pPr lvl="1">
              <a:spcAft>
                <a:spcPts val="600"/>
              </a:spcAft>
            </a:pPr>
            <a:r>
              <a:rPr lang="en-US" sz="2000" i="1" dirty="0"/>
              <a:t>“What is the structure of DNA?  X-ray diffraction data suggest a double helix, with twin sugar-phosphate backbones connected by paired nucleotide bases.” </a:t>
            </a:r>
          </a:p>
          <a:p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58573F8C-B273-4615-AE50-57C318F3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88936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FD3AC5E-661A-93C6-8E8D-B7D63949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wordstack</a:t>
            </a:r>
            <a:br>
              <a:rPr lang="en-US" sz="3200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5B9B8C-6671-6F3C-D3E9-66BD6460AC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2730361-5DAA-B477-96B6-360FB36967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9360"/>
          <a:stretch/>
        </p:blipFill>
        <p:spPr>
          <a:xfrm>
            <a:off x="7053950" y="2017713"/>
            <a:ext cx="3364125" cy="3441700"/>
          </a:xfrm>
          <a:prstGeom prst="rect">
            <a:avLst/>
          </a:prstGeom>
          <a:ln w="6350">
            <a:noFill/>
          </a:ln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46A17A48-C162-9F68-D871-55D4F87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393009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D70B8FF-7BF8-F10C-2652-1A22EDD7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Concept mapping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91E72AC-DC94-922C-95C2-943B69D6D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C55ED5B-15BD-D532-B688-F3F59644F4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544" b="2949"/>
          <a:stretch/>
        </p:blipFill>
        <p:spPr>
          <a:xfrm>
            <a:off x="6685722" y="2017713"/>
            <a:ext cx="4100581" cy="3441700"/>
          </a:xfrm>
          <a:prstGeom prst="rect">
            <a:avLst/>
          </a:prstGeom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AADD54A5-A71C-E366-E19A-559C6D99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232823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8BEEA6E-C6FF-DB66-1941-11B57B88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DDD269-AEAE-DAEC-6947-B14B619860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30DAB83-87FA-B513-D08C-F6C8EFA5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556"/>
          <a:stretch/>
        </p:blipFill>
        <p:spPr>
          <a:xfrm>
            <a:off x="7177809" y="2017713"/>
            <a:ext cx="3116406" cy="3441700"/>
          </a:xfrm>
          <a:prstGeom prst="rect">
            <a:avLst/>
          </a:prstGeom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3099F4F3-5B99-AF49-ED2A-EE08B717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199460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6870" y="574765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F4F7B4-341C-AD80-61C3-35366C6C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story summary</a:t>
            </a:r>
            <a:br>
              <a:rPr lang="en-US" sz="3200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74F58-2875-CB0C-C2C1-48D95D94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is the central question?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Why is this question important?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data are needed to answer the question?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methods are used to get those data?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analysis must be applied for the data to answer the question?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data were obtained?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were the results of the analysis?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How did those results answer the central question?</a:t>
            </a:r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en-US" sz="2000" dirty="0"/>
              <a:t>What does this answer tell us about the broader field?</a:t>
            </a:r>
          </a:p>
          <a:p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B2541A4D-B607-C1DC-B071-F12D209A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30664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7334A8-6BB2-29BC-90A3-DA34CF8A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subhead outline</a:t>
            </a:r>
            <a:br>
              <a:rPr lang="en-US" sz="3200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ABEE84-FCD5-281F-A380-8C7863F4B7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subhead outline is based on </a:t>
            </a:r>
            <a:r>
              <a:rPr lang="en-US" sz="2000" dirty="0" err="1"/>
              <a:t>IMRaD</a:t>
            </a:r>
            <a:r>
              <a:rPr lang="en-US" sz="2000" dirty="0"/>
              <a:t> structure</a:t>
            </a:r>
          </a:p>
          <a:p>
            <a:pPr lvl="1">
              <a:spcAft>
                <a:spcPts val="400"/>
              </a:spcAft>
            </a:pPr>
            <a:r>
              <a:rPr lang="en-US" sz="2000" dirty="0"/>
              <a:t>1. Introduction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1.1 Context in the field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1.2 Our central question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1.3 Our approach to the question</a:t>
            </a:r>
          </a:p>
          <a:p>
            <a:pPr lvl="1">
              <a:spcAft>
                <a:spcPts val="400"/>
              </a:spcAft>
            </a:pPr>
            <a:r>
              <a:rPr lang="en-US" sz="2000" dirty="0"/>
              <a:t>2. Methods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2.1 Study species and field site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2.2 Experimental methods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2.3 Statistical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965306-F220-576B-DB0C-39359D7D4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1">
              <a:spcAft>
                <a:spcPts val="400"/>
              </a:spcAft>
            </a:pPr>
            <a:r>
              <a:rPr lang="en-US" sz="2000" dirty="0"/>
              <a:t>3. Results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3.1 The most important/exciting experiment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3.2 The second most important/exciting experiment/supporting information</a:t>
            </a:r>
          </a:p>
          <a:p>
            <a:pPr lvl="1">
              <a:spcAft>
                <a:spcPts val="400"/>
              </a:spcAft>
            </a:pPr>
            <a:r>
              <a:rPr lang="en-US" sz="2000" dirty="0"/>
              <a:t>4. Discussion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4.1 How results answer the question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4.2 Possible weaknesses, loose ends</a:t>
            </a:r>
          </a:p>
          <a:p>
            <a:pPr lvl="2">
              <a:spcAft>
                <a:spcPts val="400"/>
              </a:spcAft>
            </a:pPr>
            <a:r>
              <a:rPr lang="en-US" sz="2000" dirty="0"/>
              <a:t>4.3 Broader implication for the field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56DDABA2-8910-0197-1F7E-B48B9DDC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308191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0DC357A-2015-0341-54C0-442053FF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topic-sentence outline</a:t>
            </a:r>
            <a:br>
              <a:rPr lang="en-US" sz="3200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129C84-60DB-4299-07C2-2B35E6F2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Each paragraph in your paper will have a topic sentence.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your (intended) topic sentences can be a detailed outline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Differs from subhead outline: each point is a statement, not a topic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example: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not “3.1 The most important experiment”,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but “B-</a:t>
            </a:r>
            <a:r>
              <a:rPr lang="en-US" sz="2000" dirty="0" err="1"/>
              <a:t>amaridine</a:t>
            </a:r>
            <a:r>
              <a:rPr lang="en-US" sz="2000" dirty="0"/>
              <a:t> treatment of cell cultures led to dramatically increased differentiation of apparent vascular tissue”.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8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863"/>
          <a:stretch/>
        </p:blipFill>
        <p:spPr>
          <a:xfrm>
            <a:off x="125749" y="4151197"/>
            <a:ext cx="4970174" cy="19489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07" y="1983475"/>
            <a:ext cx="3470094" cy="216772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552" y="4357574"/>
            <a:ext cx="5297265" cy="17802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2048292"/>
            <a:ext cx="5598601" cy="22762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A6465E3-2F5A-AB54-D0B4-2AE928ED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Figure shuffling</a:t>
            </a:r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1540324A-5A6C-FF93-260C-1DEEC278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36743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-0.00625 L -0.12304 0.28241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144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42331 -0.0277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72" y="-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0.05023 L 0.52838 -0.28287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762B-AB32-33C8-38F9-284A241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Don’t be </a:t>
            </a:r>
            <a:r>
              <a:rPr lang="en-US" dirty="0"/>
              <a:t>Shackled by Your </a:t>
            </a:r>
            <a:r>
              <a:rPr lang="en-US" sz="3200" dirty="0"/>
              <a:t>outline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F5A6-3024-D2A3-FF2C-CFA37F9E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outline is a guide; but your story can change as you write it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outline ignored is useless; but an outline as handcuffs blocks improvement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“will this change make my paper better?”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54E5933-B9D9-FFA9-5138-A363FD25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275007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98AF-8585-135F-895F-B0D2E86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Activity: </a:t>
            </a:r>
            <a:br>
              <a:rPr lang="en-US" dirty="0"/>
            </a:br>
            <a:r>
              <a:rPr lang="en-US" dirty="0"/>
              <a:t>Peer Group Get-to-Know-You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8EC7-81AD-B252-EA44-702C3B63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member has ~5 minutes</a:t>
            </a:r>
          </a:p>
          <a:p>
            <a:pPr lvl="1"/>
            <a:r>
              <a:rPr lang="en-US" dirty="0"/>
              <a:t>Name, academic background</a:t>
            </a:r>
          </a:p>
          <a:p>
            <a:pPr lvl="1"/>
            <a:r>
              <a:rPr lang="en-US" dirty="0"/>
              <a:t>Career goals and why you are interested in graduate school</a:t>
            </a:r>
          </a:p>
          <a:p>
            <a:pPr lvl="1"/>
            <a:r>
              <a:rPr lang="en-US" dirty="0"/>
              <a:t>What your summer research project is about</a:t>
            </a:r>
          </a:p>
          <a:p>
            <a:r>
              <a:rPr lang="en-US" dirty="0"/>
              <a:t>After each member’s talk, each other group member should ask a question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FFB492-92CD-616C-5D3D-D496C897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29508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5F28-4525-64F5-EC87-88EB66D7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Inspiration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601BC-F673-0E4B-3FD7-DD119F43B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Stephen Heard, UNB, author of The Scientist Guide to Writing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D8A35-20B5-ED17-E68F-F559D2A9E4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AC6D64-9299-0A6D-CCEE-378594FE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Irving H. Zucker, UNMC</a:t>
            </a:r>
          </a:p>
          <a:p>
            <a:r>
              <a:rPr lang="en-US" dirty="0"/>
              <a:t>&amp; Myron Toews, UNMC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2320E-F24A-EA9F-CE79-AFFC52CC3F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79CA5A-767F-AABB-BB81-467BC2CAABEB}"/>
              </a:ext>
            </a:extLst>
          </p:cNvPr>
          <p:cNvSpPr txBox="1">
            <a:spLocks/>
          </p:cNvSpPr>
          <p:nvPr/>
        </p:nvSpPr>
        <p:spPr>
          <a:xfrm>
            <a:off x="519453" y="2698128"/>
            <a:ext cx="4645152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0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9E36-0BA1-90AA-60F3-A92264C7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Assignment: </a:t>
            </a:r>
            <a:br>
              <a:rPr lang="en-US" dirty="0"/>
            </a:br>
            <a:r>
              <a:rPr lang="en-US" dirty="0"/>
              <a:t>Story sketch &amp;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9562-DC6F-6CE2-7F1C-27FEF80C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mini-summary of your expected summer research project</a:t>
            </a:r>
          </a:p>
          <a:p>
            <a:r>
              <a:rPr lang="en-US" dirty="0"/>
              <a:t>Use an outlining strategy to plan out your paper for MAP</a:t>
            </a:r>
          </a:p>
          <a:p>
            <a:r>
              <a:rPr lang="en-US" dirty="0"/>
              <a:t>Review with your faculty and graduate mentors</a:t>
            </a:r>
          </a:p>
          <a:p>
            <a:r>
              <a:rPr lang="en-US" dirty="0"/>
              <a:t>*Optional* Discuss with your faculty and graduate mentors how your summer research fits into their future publication plans</a:t>
            </a:r>
          </a:p>
          <a:p>
            <a:pPr lvl="1"/>
            <a:r>
              <a:rPr lang="en-US" dirty="0"/>
              <a:t>Reasonable Expectation: ~1 figure, secondary/tertiary/quat/</a:t>
            </a:r>
            <a:r>
              <a:rPr lang="en-US" dirty="0" err="1"/>
              <a:t>etc</a:t>
            </a:r>
            <a:r>
              <a:rPr lang="en-US" dirty="0"/>
              <a:t> authorship</a:t>
            </a:r>
          </a:p>
        </p:txBody>
      </p:sp>
    </p:spTree>
    <p:extLst>
      <p:ext uri="{BB962C8B-B14F-4D97-AF65-F5344CB8AC3E}">
        <p14:creationId xmlns:p14="http://schemas.microsoft.com/office/powerpoint/2010/main" val="290793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D27B7-0983-1E62-FC54-62063BB7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Journal(s)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B85245-A321-400C-1ADD-215E88B7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  <a:p>
            <a:r>
              <a:rPr lang="en-US" dirty="0"/>
              <a:t>Scope/Focus/Fit</a:t>
            </a:r>
          </a:p>
          <a:p>
            <a:r>
              <a:rPr lang="en-US" dirty="0"/>
              <a:t>Open access/Subscription</a:t>
            </a:r>
          </a:p>
          <a:p>
            <a:r>
              <a:rPr lang="en-US" dirty="0"/>
              <a:t>Quality/Impact Factor/H-index</a:t>
            </a:r>
          </a:p>
          <a:p>
            <a:r>
              <a:rPr lang="en-US" dirty="0"/>
              <a:t>Cost in money/time</a:t>
            </a:r>
          </a:p>
          <a:p>
            <a:r>
              <a:rPr lang="en-US" dirty="0"/>
              <a:t>Likelihood of publishing/Rejection Rate</a:t>
            </a:r>
          </a:p>
          <a:p>
            <a:r>
              <a:rPr lang="en-US" dirty="0"/>
              <a:t>AVOID predatory/fake 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6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E8C4-1D3A-0C20-CEE0-655FC870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</a:t>
            </a:r>
            <a:br>
              <a:rPr lang="en-US" dirty="0"/>
            </a:br>
            <a:r>
              <a:rPr lang="en-US" dirty="0"/>
              <a:t>Finding Author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D19D-8C10-154A-F50B-4BE26CEC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download/print author guidelines for</a:t>
            </a:r>
          </a:p>
          <a:p>
            <a:pPr lvl="1"/>
            <a:r>
              <a:rPr lang="en-US" dirty="0"/>
              <a:t>McNair Academic Professionals (MAP)</a:t>
            </a:r>
          </a:p>
          <a:p>
            <a:pPr lvl="1"/>
            <a:r>
              <a:rPr lang="en-US" dirty="0"/>
              <a:t>A journal your faculty mentor has published  in</a:t>
            </a:r>
          </a:p>
        </p:txBody>
      </p:sp>
    </p:spTree>
    <p:extLst>
      <p:ext uri="{BB962C8B-B14F-4D97-AF65-F5344CB8AC3E}">
        <p14:creationId xmlns:p14="http://schemas.microsoft.com/office/powerpoint/2010/main" val="33182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D4D8-10BC-4848-A209-5C99A00C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3069-7FEE-14BF-6C3B-CC1570AF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and sometimes contentious</a:t>
            </a:r>
          </a:p>
          <a:p>
            <a:r>
              <a:rPr lang="en-US" dirty="0"/>
              <a:t>Deciding early can help</a:t>
            </a:r>
          </a:p>
          <a:p>
            <a:r>
              <a:rPr lang="en-US" dirty="0"/>
              <a:t>Order – depends on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2C55-6CB5-3405-C8F1-93B7F40A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is a Big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B00C-7F7D-8BAF-3910-D58A851F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Plagiarism includes:</a:t>
            </a:r>
          </a:p>
          <a:p>
            <a:r>
              <a:rPr lang="en-US" dirty="0"/>
              <a:t>1. quoting verbatim or almost verbatim from any source, including all electronic sources, without acknowledgement;</a:t>
            </a:r>
          </a:p>
          <a:p>
            <a:r>
              <a:rPr lang="en-US" dirty="0"/>
              <a:t>2. adopting someone else’s line of thought, argument, arrangement, or supporting evidence without acknowledgement;</a:t>
            </a:r>
          </a:p>
          <a:p>
            <a:r>
              <a:rPr lang="en-US" dirty="0"/>
              <a:t>3. submitting someone else’s work, in whatever form, without acknowledgement;</a:t>
            </a:r>
          </a:p>
          <a:p>
            <a:r>
              <a:rPr lang="en-US" dirty="0"/>
              <a:t>4. knowingly representing as one’s own work any idea of another.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F9AF-56D0-C429-7456-186A57BD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247456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0C29E-C5D6-D688-C608-F234A73D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paper?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11D13-0F52-9041-3CE9-276FC84EB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Paper is NOT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0D2A0-87D2-71BB-AA69-0919830ED5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Your paper is not a diary.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Your paper is not a recipe.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Your paper is not an encyclopedia.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4401F0-E669-4CC2-9704-76EFD9F2C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Your paper 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05162E-1715-9BA0-8633-D8FAF6B1C3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Your paper is </a:t>
            </a:r>
            <a:r>
              <a:rPr lang="en-US" sz="2000" b="1" dirty="0"/>
              <a:t>designed</a:t>
            </a:r>
            <a:r>
              <a:rPr lang="en-US" sz="2000" dirty="0"/>
              <a:t> to tell the reader the thing(s) you’ve </a:t>
            </a:r>
            <a:r>
              <a:rPr lang="en-US" sz="2000" b="1" dirty="0"/>
              <a:t>decided they need to know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B9589B69-CF9D-5341-A124-8FB6DBE3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9500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15048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35A3-CD81-588B-58E3-5DE39D1F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paper needs to tell 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2421-7195-8865-E3C3-370AEFF7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fiction, a “story” sets up and then resolves an interesting question in the reader’s mind.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How?  By exposing </a:t>
            </a:r>
            <a:r>
              <a:rPr lang="en-US" sz="2000" i="1" dirty="0"/>
              <a:t>characters </a:t>
            </a:r>
            <a:r>
              <a:rPr lang="en-US" sz="2000" dirty="0"/>
              <a:t>to a</a:t>
            </a:r>
            <a:r>
              <a:rPr lang="en-US" sz="2000" i="1" dirty="0"/>
              <a:t> plot.</a:t>
            </a: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 paper does  the same thing.</a:t>
            </a:r>
          </a:p>
          <a:p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EE35F0DA-E7EB-10D7-1526-2DD6E63B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0708"/>
            <a:ext cx="5938836" cy="309201"/>
          </a:xfrm>
        </p:spPr>
        <p:txBody>
          <a:bodyPr/>
          <a:lstStyle/>
          <a:p>
            <a:r>
              <a:rPr lang="en-US" dirty="0"/>
              <a:t>Stephen Heard, author of The Scientist’s Guide to Writing </a:t>
            </a:r>
          </a:p>
        </p:txBody>
      </p:sp>
    </p:spTree>
    <p:extLst>
      <p:ext uri="{BB962C8B-B14F-4D97-AF65-F5344CB8AC3E}">
        <p14:creationId xmlns:p14="http://schemas.microsoft.com/office/powerpoint/2010/main" val="9978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1FDA-3E65-58BC-CA2F-85AD6DE8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your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E7AB-9042-2800-C27A-8C11EC38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Minisummary</a:t>
            </a:r>
            <a:endParaRPr lang="en-US" dirty="0"/>
          </a:p>
          <a:p>
            <a:r>
              <a:rPr lang="en-US" dirty="0" err="1"/>
              <a:t>Wordstack</a:t>
            </a:r>
            <a:endParaRPr lang="en-US" dirty="0"/>
          </a:p>
          <a:p>
            <a:r>
              <a:rPr lang="en-US" dirty="0"/>
              <a:t>Concept mapping</a:t>
            </a:r>
          </a:p>
          <a:p>
            <a:r>
              <a:rPr lang="en-US" dirty="0"/>
              <a:t>Outlining</a:t>
            </a:r>
          </a:p>
          <a:p>
            <a:r>
              <a:rPr lang="en-US" dirty="0"/>
              <a:t>Story summary</a:t>
            </a:r>
          </a:p>
          <a:p>
            <a:r>
              <a:rPr lang="en-US" dirty="0"/>
              <a:t>Subhead Outline</a:t>
            </a:r>
          </a:p>
          <a:p>
            <a:r>
              <a:rPr lang="en-US" dirty="0"/>
              <a:t>Figure shuffling</a:t>
            </a:r>
          </a:p>
        </p:txBody>
      </p:sp>
    </p:spTree>
    <p:extLst>
      <p:ext uri="{BB962C8B-B14F-4D97-AF65-F5344CB8AC3E}">
        <p14:creationId xmlns:p14="http://schemas.microsoft.com/office/powerpoint/2010/main" val="548675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883</Words>
  <Application>Microsoft Office PowerPoint</Application>
  <PresentationFormat>Widescreen</PresentationFormat>
  <Paragraphs>120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Preparing to Write </vt:lpstr>
      <vt:lpstr>Sources and Inspiration</vt:lpstr>
      <vt:lpstr>Selecting Journal(s)</vt:lpstr>
      <vt:lpstr>Activity:  Finding Author Guidelines</vt:lpstr>
      <vt:lpstr>Authorship</vt:lpstr>
      <vt:lpstr>Plagiarism is a Big Deal</vt:lpstr>
      <vt:lpstr>What is your paper?</vt:lpstr>
      <vt:lpstr>Every paper needs to tell a story</vt:lpstr>
      <vt:lpstr>How to Develop your story</vt:lpstr>
      <vt:lpstr>Minisummary</vt:lpstr>
      <vt:lpstr>wordstack </vt:lpstr>
      <vt:lpstr>Concept mapping</vt:lpstr>
      <vt:lpstr>Outlining</vt:lpstr>
      <vt:lpstr>story summary </vt:lpstr>
      <vt:lpstr>subhead outline </vt:lpstr>
      <vt:lpstr>topic-sentence outline </vt:lpstr>
      <vt:lpstr>Figure shuffling</vt:lpstr>
      <vt:lpstr>Don’t be Shackled by Your outline </vt:lpstr>
      <vt:lpstr>Small Group Activity:  Peer Group Get-to-Know-You</vt:lpstr>
      <vt:lpstr>Assignment:  Story sketch &amp;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Write</dc:title>
  <dc:creator>Heather Talbott</dc:creator>
  <cp:lastModifiedBy>Heather Talbott</cp:lastModifiedBy>
  <cp:revision>5</cp:revision>
  <dcterms:created xsi:type="dcterms:W3CDTF">2023-05-29T19:34:30Z</dcterms:created>
  <dcterms:modified xsi:type="dcterms:W3CDTF">2023-05-29T21:09:11Z</dcterms:modified>
</cp:coreProperties>
</file>