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261" r:id="rId3"/>
    <p:sldId id="264" r:id="rId4"/>
    <p:sldId id="265" r:id="rId5"/>
    <p:sldId id="267" r:id="rId6"/>
    <p:sldId id="263" r:id="rId7"/>
    <p:sldId id="268" r:id="rId8"/>
    <p:sldId id="269" r:id="rId9"/>
    <p:sldId id="271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B3532-E6E7-47FF-97C8-85EE7A0CBD4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47CEC-71EA-4A12-B46A-606C2FDE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7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https://www.lirvin.net/WGuides/wprocess.htm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47CEC-71EA-4A12-B46A-606C2FDEA1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2023-04-18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2023-04-18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2023-04-18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2023-04-18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2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file:///H:\My%20Drive\repos\mcnair_academic_writing\Schedule.xl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op14.wildapricot.org/resources/Documents/MAP%20McNair%20National%20Journal%20Oct.2022%20-%20FINAL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280-98FC-95C5-D87C-444A0D8D2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McNair Academic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5BADC-BD92-B555-5A4F-FCC0FB94E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8151-39C5-3A01-B96A-55AFE9E2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2023-04-18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76F4-1070-5ABE-BF1D-C75F4086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721B-68D6-CD69-9FA8-5F248438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807D-3425-239C-C382-D5304E2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CBB8-E0AB-D6F2-CFE0-20EB2E51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6"/>
            <a:ext cx="9527275" cy="1936502"/>
          </a:xfrm>
        </p:spPr>
        <p:txBody>
          <a:bodyPr/>
          <a:lstStyle/>
          <a:p>
            <a:r>
              <a:rPr lang="en-US" dirty="0"/>
              <a:t>Class: Tuesday 2-4 PM MST</a:t>
            </a:r>
          </a:p>
          <a:p>
            <a:r>
              <a:rPr lang="en-US" dirty="0"/>
              <a:t>Online writing hours: M-F 1-3 PM MST</a:t>
            </a:r>
          </a:p>
          <a:p>
            <a:pPr lvl="1"/>
            <a:r>
              <a:rPr lang="en-US" dirty="0"/>
              <a:t>Discord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1E14-564F-0DAC-19B8-5EAB275E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9174-0254-0D01-E256-C7054FFA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3C7CD-060C-EB6B-5FD0-B4CD310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218A5D3-706B-BCE0-30A7-C7331D26FA57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0814693"/>
              </p:ext>
            </p:extLst>
          </p:nvPr>
        </p:nvGraphicFramePr>
        <p:xfrm>
          <a:off x="800100" y="4168775"/>
          <a:ext cx="949642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7885" imgH="1914564" progId="Excel.Sheet.12">
                  <p:link updateAutomatic="1"/>
                </p:oleObj>
              </mc:Choice>
              <mc:Fallback>
                <p:oleObj name="Worksheet" r:id="rId2" imgW="10467885" imgH="19145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0100" y="4168775"/>
                        <a:ext cx="9496425" cy="173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93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7326-8460-E1D2-ED62-CCC39AFB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Course Structure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9EAC-EB0B-8817-05D1-BEC8ED25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your feedback throughout the process</a:t>
            </a:r>
          </a:p>
          <a:p>
            <a:r>
              <a:rPr lang="en-US" dirty="0"/>
              <a:t>Fist to five</a:t>
            </a:r>
            <a:r>
              <a:rPr lang="en-US"/>
              <a:t>, understanding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FE18-D571-F6D8-601B-A1127FE7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1DB1-E98E-5192-2CB1-D4D8C096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6630D-4D7A-796A-D243-F9D04093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0F041-ED87-C2C7-99AA-78442412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678" y="648271"/>
            <a:ext cx="5879796" cy="1037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Heather Who?</a:t>
            </a:r>
          </a:p>
        </p:txBody>
      </p:sp>
      <p:pic>
        <p:nvPicPr>
          <p:cNvPr id="9" name="Content Placeholder 8" descr="A picture containing person, indoor, window, computer&#10;&#10;Description automatically generated">
            <a:extLst>
              <a:ext uri="{FF2B5EF4-FFF2-40B4-BE49-F238E27FC236}">
                <a16:creationId xmlns:a16="http://schemas.microsoft.com/office/drawing/2014/main" id="{0871AEBD-6294-2E80-2113-0FDDA53BF9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/>
          <a:stretch/>
        </p:blipFill>
        <p:spPr>
          <a:xfrm>
            <a:off x="20" y="10"/>
            <a:ext cx="3848080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9949-D1C9-5745-190D-84C6A457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3" y="2400300"/>
            <a:ext cx="5616643" cy="3272405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University of Wyoming – Class of 2010</a:t>
            </a:r>
          </a:p>
          <a:p>
            <a:pPr lvl="1"/>
            <a:r>
              <a:rPr lang="en-US" dirty="0"/>
              <a:t>B.S. Microbiology/Physiology</a:t>
            </a:r>
          </a:p>
          <a:p>
            <a:pPr lvl="1"/>
            <a:r>
              <a:rPr lang="en-US" dirty="0"/>
              <a:t>McNair Scholar</a:t>
            </a:r>
          </a:p>
          <a:p>
            <a:pPr lvl="1"/>
            <a:r>
              <a:rPr lang="en-US" dirty="0"/>
              <a:t>7 out of 7 grants</a:t>
            </a:r>
          </a:p>
          <a:p>
            <a:r>
              <a:rPr lang="en-US" dirty="0"/>
              <a:t>University of Nebraska Medical Center – Class of 2017</a:t>
            </a:r>
          </a:p>
          <a:p>
            <a:pPr lvl="1"/>
            <a:r>
              <a:rPr lang="en-US" dirty="0"/>
              <a:t>Ph.D. Biochemistry and Molecular Biology</a:t>
            </a:r>
          </a:p>
          <a:p>
            <a:pPr lvl="1"/>
            <a:r>
              <a:rPr lang="en-US" dirty="0"/>
              <a:t>6 first-author publications, 3 out of 3 grants</a:t>
            </a:r>
          </a:p>
          <a:p>
            <a:r>
              <a:rPr lang="en-US" dirty="0"/>
              <a:t>Oregon National Primate Research Center</a:t>
            </a:r>
          </a:p>
          <a:p>
            <a:pPr lvl="1"/>
            <a:r>
              <a:rPr lang="en-US" dirty="0"/>
              <a:t>Postdoc</a:t>
            </a:r>
          </a:p>
          <a:p>
            <a:pPr lvl="1"/>
            <a:r>
              <a:rPr lang="en-US" dirty="0"/>
              <a:t>1 first-author publication (in prep), 2 out of 4 grants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27CA-4546-BE44-52EE-E361FF69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01678" y="6140304"/>
            <a:ext cx="3296085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2023-04-18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368E-62B6-61A8-DEEE-63E4D296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3839-364E-8DA4-B3DB-DB3AE11B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024" y="334928"/>
            <a:ext cx="7571232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1905000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6047437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EBC-954E-64C4-B6AC-058695AE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1D22-E09A-6746-AC8D-CCDC0580B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“If a [student] can't learn the way we teach, maybe we should teach the way they learn” </a:t>
            </a:r>
          </a:p>
          <a:p>
            <a:r>
              <a:rPr lang="en-US" dirty="0"/>
              <a:t>-Ignacio Estrada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3BA4-C3AB-1E16-6582-FD1D73AFDE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have a long-standing passion for teaching science that has evolved into a teaching philosophy that focuses on teaching the way students learn and empowering learners to reach their maximum potential.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062E-CFBF-4AD2-8A26-63EE94C7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508AA-01DD-2CC0-4EFE-01E9D9D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CB75-7843-0AF3-4CF8-85BB23FA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4122-A8F1-AD66-DBBA-10C8B0C9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Pyramid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09F3-2F17-45BD-9ED3-DB72C024CF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Creating a Supportive Learning Environment</a:t>
            </a:r>
          </a:p>
          <a:p>
            <a:r>
              <a:rPr lang="en-US" dirty="0"/>
              <a:t>Encouraging a Growth Mindset</a:t>
            </a:r>
          </a:p>
          <a:p>
            <a:r>
              <a:rPr lang="en-US" dirty="0"/>
              <a:t>Development of Critical Thinking Skills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D994-A35E-3F08-74E5-7F4B23D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BC26-0F92-D9AF-4357-E8B6191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6870-993D-BB54-49EE-6CA17804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A triangle of learning concepts. In the center, is &quot;Empower Student&quot;. Surrounding the central triangle is &quot;Supportive Learning Environment&quot;, &quot;Growth Mindset&quot;, and &quot;Critical Thinking&quot;.">
            <a:extLst>
              <a:ext uri="{FF2B5EF4-FFF2-40B4-BE49-F238E27FC236}">
                <a16:creationId xmlns:a16="http://schemas.microsoft.com/office/drawing/2014/main" id="{2594B1C6-F8D2-FB63-6D62-9678E537F16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2271"/>
            <a:ext cx="4319588" cy="3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1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91A-098E-49EF-4811-A63B3238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Course Goals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28A49F-B706-4CD3-8311-D627B5B5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5" y="1904999"/>
            <a:ext cx="3480356" cy="4137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Scroll with solid fill">
            <a:extLst>
              <a:ext uri="{FF2B5EF4-FFF2-40B4-BE49-F238E27FC236}">
                <a16:creationId xmlns:a16="http://schemas.microsoft.com/office/drawing/2014/main" id="{D0938C8B-D7C4-1BB4-EB26-CC9EA5578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2704252"/>
            <a:ext cx="2667145" cy="26671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1B69-EBB3-9C21-96C3-E67E39BF6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6812" y="2400300"/>
            <a:ext cx="5955773" cy="32724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submission-ready academic paper</a:t>
            </a:r>
          </a:p>
          <a:p>
            <a:r>
              <a:rPr lang="en-US" dirty="0"/>
              <a:t>Understand your writing process</a:t>
            </a:r>
          </a:p>
          <a:p>
            <a:r>
              <a:rPr lang="en-US" dirty="0"/>
              <a:t>Knowledge and tools to succeed at academic writing in graduate school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427E-4918-FD7E-CE1B-7D31B9B7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2023-04-18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2C9F-A640-FE0B-627D-D10F811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9D96-84D9-6933-C168-EF9F626A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6074" y="1904999"/>
            <a:ext cx="0" cy="4137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3BCC-4C33-20C8-6AE6-C1C2AEDD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Paper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E4E779-E9B0-2CCB-0BA5-65F0AD7BE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986916"/>
            <a:ext cx="4319588" cy="2399771"/>
          </a:xfrm>
        </p:spPr>
      </p:pic>
      <p:pic>
        <p:nvPicPr>
          <p:cNvPr id="15" name="Content Placeholder 14">
            <a:hlinkClick r:id="rId3"/>
            <a:extLst>
              <a:ext uri="{FF2B5EF4-FFF2-40B4-BE49-F238E27FC236}">
                <a16:creationId xmlns:a16="http://schemas.microsoft.com/office/drawing/2014/main" id="{CB4D06CF-A136-53E9-2D07-64728A104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22804" y="2057400"/>
            <a:ext cx="2899292" cy="37258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E326-4CA0-98A9-3685-14125651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6BE9-9360-7340-868D-3EF19074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3BAB-FAA6-9E34-53AC-729BDA47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6CB7-9879-F06C-2CAE-1C2491E3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Process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9BF66-6DCD-9379-850D-730BD243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EDA0-E757-1B7C-50B0-5831A6C9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DABEF-F017-0EF2-183B-E36C771C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The Writing BASE">
            <a:extLst>
              <a:ext uri="{FF2B5EF4-FFF2-40B4-BE49-F238E27FC236}">
                <a16:creationId xmlns:a16="http://schemas.microsoft.com/office/drawing/2014/main" id="{2DBF3375-0D6C-FD88-D688-6B0CC17E04F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9" y="2120030"/>
            <a:ext cx="36766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250BB3-384E-D5DD-9F25-175358E03F4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6788" y="2600405"/>
            <a:ext cx="5618162" cy="3449637"/>
          </a:xfrm>
        </p:spPr>
      </p:pic>
    </p:spTree>
    <p:extLst>
      <p:ext uri="{BB962C8B-B14F-4D97-AF65-F5344CB8AC3E}">
        <p14:creationId xmlns:p14="http://schemas.microsoft.com/office/powerpoint/2010/main" val="181222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93A61-0365-A55A-151A-8D211E0F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68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Get through Grad School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3A56E0-07B1-C167-6599-EF0E1568340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1039" y="1905000"/>
            <a:ext cx="8605119" cy="37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C6D8-3A95-A7EC-8436-04A19C1B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2607-186A-8088-91BD-A782CBC5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9E91-018C-419D-6066-DEA63127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0FA9-C164-F262-7F5D-27B1897A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0518-C785-5ABC-0D22-E26CE1F89B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Groups of 3-5 will be reviewing each other’s work each week.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EA13-5B7C-48ED-4CE2-68B408AC4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6E84-8FE6-7E34-8A3F-36BE87C6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5EB04-6192-AEF2-0565-2F6925FE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84B19-84F7-2761-AE64-D99D8CB5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09178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8E4E2"/>
      </a:lt2>
      <a:accent1>
        <a:srgbClr val="63ABC9"/>
      </a:accent1>
      <a:accent2>
        <a:srgbClr val="6D88CC"/>
      </a:accent2>
      <a:accent3>
        <a:srgbClr val="9187D5"/>
      </a:accent3>
      <a:accent4>
        <a:srgbClr val="A16DCC"/>
      </a:accent4>
      <a:accent5>
        <a:srgbClr val="D287D5"/>
      </a:accent5>
      <a:accent6>
        <a:srgbClr val="CC6DA8"/>
      </a:accent6>
      <a:hlink>
        <a:srgbClr val="A97660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257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Elephant</vt:lpstr>
      <vt:lpstr>Univers Condensed</vt:lpstr>
      <vt:lpstr>MemoVTI</vt:lpstr>
      <vt:lpstr>H:\My Drive\repos\mcnair_academic_writing\Schedule.xlsx</vt:lpstr>
      <vt:lpstr>McNair Academic Writing</vt:lpstr>
      <vt:lpstr>Heather Who?</vt:lpstr>
      <vt:lpstr>Teaching Philosophy</vt:lpstr>
      <vt:lpstr>Learning Pyramid</vt:lpstr>
      <vt:lpstr>Course Goals</vt:lpstr>
      <vt:lpstr>Academic Paper</vt:lpstr>
      <vt:lpstr>Writing Process</vt:lpstr>
      <vt:lpstr>Get through Grad School</vt:lpstr>
      <vt:lpstr>How?</vt:lpstr>
      <vt:lpstr>Schedule</vt:lpstr>
      <vt:lpstr>New Course Structure and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McNair Academic Writing</dc:title>
  <dc:creator>Heather Talbott</dc:creator>
  <cp:lastModifiedBy>Heather Talbott</cp:lastModifiedBy>
  <cp:revision>9</cp:revision>
  <dcterms:created xsi:type="dcterms:W3CDTF">2023-03-31T20:32:52Z</dcterms:created>
  <dcterms:modified xsi:type="dcterms:W3CDTF">2023-04-19T22:28:02Z</dcterms:modified>
</cp:coreProperties>
</file>