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1"/>
  </p:notesMasterIdLst>
  <p:sldIdLst>
    <p:sldId id="262" r:id="rId3"/>
    <p:sldId id="283" r:id="rId4"/>
    <p:sldId id="301" r:id="rId5"/>
    <p:sldId id="259" r:id="rId6"/>
    <p:sldId id="260" r:id="rId7"/>
    <p:sldId id="268" r:id="rId8"/>
    <p:sldId id="308" r:id="rId9"/>
    <p:sldId id="269" r:id="rId10"/>
    <p:sldId id="270" r:id="rId11"/>
    <p:sldId id="312" r:id="rId12"/>
    <p:sldId id="256" r:id="rId13"/>
    <p:sldId id="257" r:id="rId14"/>
    <p:sldId id="258" r:id="rId15"/>
    <p:sldId id="314" r:id="rId16"/>
    <p:sldId id="274" r:id="rId17"/>
    <p:sldId id="315" r:id="rId18"/>
    <p:sldId id="261" r:id="rId19"/>
    <p:sldId id="263" r:id="rId20"/>
    <p:sldId id="264" r:id="rId21"/>
    <p:sldId id="265" r:id="rId22"/>
    <p:sldId id="266" r:id="rId23"/>
    <p:sldId id="267" r:id="rId24"/>
    <p:sldId id="316" r:id="rId25"/>
    <p:sldId id="317" r:id="rId26"/>
    <p:sldId id="318" r:id="rId27"/>
    <p:sldId id="271" r:id="rId28"/>
    <p:sldId id="272" r:id="rId29"/>
    <p:sldId id="31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34" y="9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A4EC7-62C8-4EE2-9222-CA5973A7E093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CCA81-D841-4D56-9E80-E63A9E38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7C4FEF-5E8F-4727-B250-78EC996DEC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88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(notice similarity to </a:t>
            </a:r>
            <a:r>
              <a:rPr lang="en-US" sz="1200" dirty="0" err="1"/>
              <a:t>Gowin’s</a:t>
            </a:r>
            <a:r>
              <a:rPr lang="en-US" sz="1200" dirty="0"/>
              <a:t> Vee, taught in Research Methods: </a:t>
            </a:r>
            <a:r>
              <a:rPr lang="en-US" sz="1200" dirty="0" err="1"/>
              <a:t>Gowin</a:t>
            </a:r>
            <a:r>
              <a:rPr lang="en-US" sz="1200" dirty="0"/>
              <a:t> 2005 amzn.to/3aZ0KiK)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043D31-1F37-4FDA-842B-B8A053AA12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8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67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4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65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8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45166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30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65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40122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607216"/>
            <a:ext cx="4645152" cy="4340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613680"/>
            <a:ext cx="4645152" cy="433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44342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88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3922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6076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412369"/>
            <a:ext cx="4645152" cy="3564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16111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409591"/>
            <a:ext cx="4645152" cy="3554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4351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37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45166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470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0" y="339802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0BAF64B-00C2-B3AF-1654-02F5B09D89A6}"/>
              </a:ext>
            </a:extLst>
          </p:cNvPr>
          <p:cNvSpPr/>
          <p:nvPr userDrawn="1"/>
        </p:nvSpPr>
        <p:spPr>
          <a:xfrm>
            <a:off x="0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33CC19-672B-46C6-DA64-1F8F12D6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78" y="982133"/>
            <a:ext cx="8453906" cy="4741547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82C8C24-80DC-4C6C-5C9A-8730FEE23F4E}"/>
              </a:ext>
            </a:extLst>
          </p:cNvPr>
          <p:cNvSpPr>
            <a:spLocks noGrp="1"/>
          </p:cNvSpPr>
          <p:nvPr>
            <p:ph type="body" sz="half" idx="13"/>
          </p:nvPr>
        </p:nvSpPr>
        <p:spPr bwMode="gray">
          <a:xfrm>
            <a:off x="1945945" y="5723681"/>
            <a:ext cx="7731219" cy="342174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AB976-4D3C-F6FD-8808-0094DAC3C23D}"/>
              </a:ext>
            </a:extLst>
          </p:cNvPr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A9BFD-50E6-8884-2B34-129B94302147}"/>
              </a:ext>
            </a:extLst>
          </p:cNvPr>
          <p:cNvSpPr txBox="1"/>
          <p:nvPr userDrawn="1"/>
        </p:nvSpPr>
        <p:spPr bwMode="gray">
          <a:xfrm>
            <a:off x="9884458" y="5007833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29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45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71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65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2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97"/>
            <a:ext cx="12192000" cy="64707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0" y="339802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0BAF64B-00C2-B3AF-1654-02F5B09D89A6}"/>
              </a:ext>
            </a:extLst>
          </p:cNvPr>
          <p:cNvSpPr/>
          <p:nvPr userDrawn="1"/>
        </p:nvSpPr>
        <p:spPr>
          <a:xfrm>
            <a:off x="0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33CC19-672B-46C6-DA64-1F8F12D6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78" y="982133"/>
            <a:ext cx="8453906" cy="4741547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82C8C24-80DC-4C6C-5C9A-8730FEE23F4E}"/>
              </a:ext>
            </a:extLst>
          </p:cNvPr>
          <p:cNvSpPr>
            <a:spLocks noGrp="1"/>
          </p:cNvSpPr>
          <p:nvPr>
            <p:ph type="body" sz="half" idx="13"/>
          </p:nvPr>
        </p:nvSpPr>
        <p:spPr bwMode="gray">
          <a:xfrm>
            <a:off x="1945945" y="5723681"/>
            <a:ext cx="7731219" cy="342174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AB976-4D3C-F6FD-8808-0094DAC3C23D}"/>
              </a:ext>
            </a:extLst>
          </p:cNvPr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A9BFD-50E6-8884-2B34-129B94302147}"/>
              </a:ext>
            </a:extLst>
          </p:cNvPr>
          <p:cNvSpPr txBox="1"/>
          <p:nvPr userDrawn="1"/>
        </p:nvSpPr>
        <p:spPr bwMode="gray">
          <a:xfrm>
            <a:off x="9884458" y="5007833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125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2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1A20BD-60D8-4B8C-8594-FE8349515275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BC511-4762-4070-9335-D9B9B7B8B5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40910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620316"/>
            <a:ext cx="9603275" cy="423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6401771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7DF5D44-DF32-4992-A64E-6CEA78DA44F7}" type="datetimeFigureOut">
              <a:rPr lang="en-US" smtClean="0"/>
              <a:pPr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400708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403557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listing/1006807606/publish-or-perish" TargetMode="External"/><Relationship Id="rId2" Type="http://schemas.openxmlformats.org/officeDocument/2006/relationships/hyperlink" Target="https://www.etsy.com/shop/Researchgotmelike?ref=shop-header-name&amp;listing_id=100680760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2A85-DBF0-89F8-77C7-D5EAC41AA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and How We 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D52A4-DEAC-D460-E96F-67375A460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F6C03-AAD2-394B-8B53-AD7FBA4D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School Writing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E7DB8-8C8C-CA12-7C55-96E0C93A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Thesis/Dissertation</a:t>
            </a:r>
          </a:p>
          <a:p>
            <a:r>
              <a:rPr lang="en-US" dirty="0"/>
              <a:t>Grants/Scholarships</a:t>
            </a:r>
          </a:p>
          <a:p>
            <a:r>
              <a:rPr lang="en-US" dirty="0"/>
              <a:t>Publications/Paper/Journal Article</a:t>
            </a:r>
          </a:p>
          <a:p>
            <a:r>
              <a:rPr lang="en-US" dirty="0"/>
              <a:t>Biographies/</a:t>
            </a:r>
            <a:r>
              <a:rPr lang="en-US"/>
              <a:t>Personal Statements</a:t>
            </a:r>
            <a:endParaRPr lang="en-US" dirty="0"/>
          </a:p>
          <a:p>
            <a:r>
              <a:rPr lang="en-US" dirty="0"/>
              <a:t>Teaching materials</a:t>
            </a:r>
          </a:p>
          <a:p>
            <a:r>
              <a:rPr lang="en-US" dirty="0"/>
              <a:t>Progress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0DE8-98A8-78A0-DAB2-4F36E1006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to Write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62DF-092B-BD07-A608-783B66F0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F28-4525-64F5-EC87-88EB66D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601BC-F673-0E4B-3FD7-DD119F43B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Stephen Heard, UNB, author of The Scientist Guide to Writing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D8A35-20B5-ED17-E68F-F559D2A9E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AC6D64-9299-0A6D-CCEE-378594FE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Irving H. Zucker, UNMC</a:t>
            </a:r>
          </a:p>
          <a:p>
            <a:r>
              <a:rPr lang="en-US" dirty="0"/>
              <a:t>&amp; Myron Toews, UNMC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2320E-F24A-EA9F-CE79-AFFC52CC3F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79CA5A-767F-AABB-BB81-467BC2CAABEB}"/>
              </a:ext>
            </a:extLst>
          </p:cNvPr>
          <p:cNvSpPr txBox="1">
            <a:spLocks/>
          </p:cNvSpPr>
          <p:nvPr/>
        </p:nvSpPr>
        <p:spPr>
          <a:xfrm>
            <a:off x="519453" y="2698128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6" name="Picture 2" descr="Stephen Heard (@StephenBHeard) / X">
            <a:extLst>
              <a:ext uri="{FF2B5EF4-FFF2-40B4-BE49-F238E27FC236}">
                <a16:creationId xmlns:a16="http://schemas.microsoft.com/office/drawing/2014/main" id="{5DFF93B9-3F4C-CC18-5494-7CE4B35F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235210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Department of Physiology and Biophysics - School of Medicine - Case  Western Reserve University">
            <a:extLst>
              <a:ext uri="{FF2B5EF4-FFF2-40B4-BE49-F238E27FC236}">
                <a16:creationId xmlns:a16="http://schemas.microsoft.com/office/drawing/2014/main" id="{25E3C90E-DE68-0245-33F0-3225B7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2" y="2409590"/>
            <a:ext cx="2049994" cy="30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ron Toews - Professor of Pharmcology - University of Nebraska Medical  Center | LinkedIn">
            <a:extLst>
              <a:ext uri="{FF2B5EF4-FFF2-40B4-BE49-F238E27FC236}">
                <a16:creationId xmlns:a16="http://schemas.microsoft.com/office/drawing/2014/main" id="{48A00A45-1D7E-A34E-1805-FA0199B4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56" y="3326588"/>
            <a:ext cx="2625597" cy="26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0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D27B7-0983-1E62-FC54-62063BB7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Journal(s)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B85245-A321-400C-1ADD-215E88B7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Scope/Focus/Fit</a:t>
            </a:r>
          </a:p>
          <a:p>
            <a:r>
              <a:rPr lang="en-US" dirty="0"/>
              <a:t>Open access/Subscription</a:t>
            </a:r>
          </a:p>
          <a:p>
            <a:r>
              <a:rPr lang="en-US" dirty="0"/>
              <a:t>Quality/Impact Factor/H-index</a:t>
            </a:r>
          </a:p>
          <a:p>
            <a:r>
              <a:rPr lang="en-US" dirty="0"/>
              <a:t>Cost in money/time</a:t>
            </a:r>
          </a:p>
          <a:p>
            <a:r>
              <a:rPr lang="en-US" dirty="0"/>
              <a:t>Likelihood of publishing/Rejection Rate</a:t>
            </a:r>
          </a:p>
          <a:p>
            <a:r>
              <a:rPr lang="en-US" dirty="0"/>
              <a:t>AVOID predatory/fake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6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D4D8-10BC-4848-A209-5C99A00C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3069-7FEE-14BF-6C3B-CC1570AF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and sometimes contentious</a:t>
            </a:r>
          </a:p>
          <a:p>
            <a:r>
              <a:rPr lang="en-US" dirty="0"/>
              <a:t>Deciding early can help</a:t>
            </a:r>
          </a:p>
          <a:p>
            <a:r>
              <a:rPr lang="en-US" dirty="0"/>
              <a:t>Order – depends on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2C55-6CB5-3405-C8F1-93B7F40A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is a Big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B00C-7F7D-8BAF-3910-D58A851F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 includes:</a:t>
            </a:r>
          </a:p>
          <a:p>
            <a:r>
              <a:rPr lang="en-US" dirty="0"/>
              <a:t>1. quoting verbatim or almost verbatim from any source, including all electronic sources, without acknowledgement;</a:t>
            </a:r>
          </a:p>
          <a:p>
            <a:r>
              <a:rPr lang="en-US" dirty="0"/>
              <a:t>2. adopting someone else’s line of thought, argument, arrangement, or supporting evidence without acknowledgement;</a:t>
            </a:r>
          </a:p>
          <a:p>
            <a:r>
              <a:rPr lang="en-US" dirty="0"/>
              <a:t>3. submitting someone else’s work, in whatever form, without acknowledgement;</a:t>
            </a:r>
          </a:p>
          <a:p>
            <a:r>
              <a:rPr lang="en-US" dirty="0"/>
              <a:t>4. knowingly representing as one’s own work any idea of another.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F9AF-56D0-C429-7456-186A57BD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47456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0C29E-C5D6-D688-C608-F234A73D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paper?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11D13-0F52-9041-3CE9-276FC84EB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Paper is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0D2A0-87D2-71BB-AA69-0919830ED5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paper is not a diary.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paper is not a recipe.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paper is not an encyclopedia.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4401F0-E669-4CC2-9704-76EFD9F2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paper 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05162E-1715-9BA0-8633-D8FAF6B1C3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Your paper is </a:t>
            </a:r>
            <a:r>
              <a:rPr lang="en-US" sz="2000" b="1" dirty="0"/>
              <a:t>designed</a:t>
            </a:r>
            <a:r>
              <a:rPr lang="en-US" sz="2000" dirty="0"/>
              <a:t> to tell the reader the thing(s) you’ve </a:t>
            </a:r>
            <a:r>
              <a:rPr lang="en-US" sz="2000" b="1" dirty="0"/>
              <a:t>decided they need to know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B9589B69-CF9D-5341-A124-8FB6DBE3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9500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15048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5A3-CD81-588B-58E3-5DE39D1F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paper needs to tell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2421-7195-8865-E3C3-370AEFF7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fiction, a “story” sets up and then resolves an interesting question in the reader’s mind.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How?  By exposing </a:t>
            </a:r>
            <a:r>
              <a:rPr lang="en-US" sz="2000" i="1" dirty="0"/>
              <a:t>characters </a:t>
            </a:r>
            <a:r>
              <a:rPr lang="en-US" sz="2000" dirty="0"/>
              <a:t>to a</a:t>
            </a:r>
            <a:r>
              <a:rPr lang="en-US" sz="2000" i="1" dirty="0"/>
              <a:t> plot.</a:t>
            </a: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paper does  the same thing.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EE35F0DA-E7EB-10D7-1526-2DD6E63B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9978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FDA-3E65-58BC-CA2F-85AD6DE8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your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E7AB-9042-2800-C27A-8C11EC38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Minisummary</a:t>
            </a:r>
            <a:endParaRPr lang="en-US" dirty="0"/>
          </a:p>
          <a:p>
            <a:r>
              <a:rPr lang="en-US" dirty="0" err="1"/>
              <a:t>Wordstack</a:t>
            </a:r>
            <a:endParaRPr lang="en-US" dirty="0"/>
          </a:p>
          <a:p>
            <a:r>
              <a:rPr lang="en-US" dirty="0"/>
              <a:t>Concept mapping</a:t>
            </a:r>
          </a:p>
          <a:p>
            <a:r>
              <a:rPr lang="en-US" dirty="0"/>
              <a:t>Outlining</a:t>
            </a:r>
          </a:p>
          <a:p>
            <a:r>
              <a:rPr lang="en-US" dirty="0"/>
              <a:t>Story summary</a:t>
            </a:r>
          </a:p>
          <a:p>
            <a:r>
              <a:rPr lang="en-US" dirty="0"/>
              <a:t>Subhead Outline</a:t>
            </a:r>
          </a:p>
          <a:p>
            <a:r>
              <a:rPr lang="en-US" dirty="0"/>
              <a:t>Figure shuffling</a:t>
            </a:r>
          </a:p>
        </p:txBody>
      </p:sp>
    </p:spTree>
    <p:extLst>
      <p:ext uri="{BB962C8B-B14F-4D97-AF65-F5344CB8AC3E}">
        <p14:creationId xmlns:p14="http://schemas.microsoft.com/office/powerpoint/2010/main" val="54867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5EF744-503C-74F3-7260-6EBDA22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Minisummary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9738B4-F57F-F853-1421-76D866B7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minisummary</a:t>
            </a:r>
            <a:r>
              <a:rPr lang="en-US" sz="2000" dirty="0"/>
              <a:t> is a 2-3 sentence distillation of your paper.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includes the central question and its major answer.</a:t>
            </a:r>
          </a:p>
          <a:p>
            <a:pPr lvl="1">
              <a:spcAft>
                <a:spcPts val="600"/>
              </a:spcAft>
            </a:pPr>
            <a:endParaRPr lang="en-US" sz="2000" i="1" dirty="0"/>
          </a:p>
          <a:p>
            <a:pPr lvl="1">
              <a:spcAft>
                <a:spcPts val="600"/>
              </a:spcAft>
            </a:pPr>
            <a:r>
              <a:rPr lang="en-US" sz="2000" i="1" dirty="0"/>
              <a:t>“What is the structure of DNA?  X-ray diffraction data suggest a double helix, with twin sugar-phosphate backbones connected by paired nucleotide bases.” </a:t>
            </a:r>
          </a:p>
          <a:p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58573F8C-B273-4615-AE50-57C318F3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88936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BE5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6884AE-3A41-15FB-471B-E74F266A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 and Inspiration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C70E4B-D8BB-75CE-7FAF-B333CB5A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book cover with orange clouds&#10;&#10;Description automatically generated with low confidence">
            <a:extLst>
              <a:ext uri="{FF2B5EF4-FFF2-40B4-BE49-F238E27FC236}">
                <a16:creationId xmlns:a16="http://schemas.microsoft.com/office/drawing/2014/main" id="{3C251AF3-F2A1-BA08-DD81-21DA5E671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5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FD3AC5E-661A-93C6-8E8D-B7D63949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wordstack</a:t>
            </a:r>
            <a:br>
              <a:rPr lang="en-US" sz="3200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5B9B8C-6671-6F3C-D3E9-66BD6460AC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730361-5DAA-B477-96B6-360FB3696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9360"/>
          <a:stretch/>
        </p:blipFill>
        <p:spPr>
          <a:xfrm>
            <a:off x="7053950" y="2017713"/>
            <a:ext cx="3364125" cy="3441700"/>
          </a:xfrm>
          <a:prstGeom prst="rect">
            <a:avLst/>
          </a:prstGeom>
          <a:ln w="6350">
            <a:noFill/>
          </a:ln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6A17A48-C162-9F68-D871-55D4F87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93009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D70B8FF-7BF8-F10C-2652-1A22EDD7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mapping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91E72AC-DC94-922C-95C2-943B69D6D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C55ED5B-15BD-D532-B688-F3F59644F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544" b="2949"/>
          <a:stretch/>
        </p:blipFill>
        <p:spPr>
          <a:xfrm>
            <a:off x="6685722" y="2017713"/>
            <a:ext cx="4100581" cy="3441700"/>
          </a:xfrm>
          <a:prstGeom prst="rect">
            <a:avLst/>
          </a:prstGeom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AADD54A5-A71C-E366-E19A-559C6D9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32823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8BEEA6E-C6FF-DB66-1941-11B57B8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DDD269-AEAE-DAEC-6947-B14B619860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0DAB83-87FA-B513-D08C-F6C8EFA5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556"/>
          <a:stretch/>
        </p:blipFill>
        <p:spPr>
          <a:xfrm>
            <a:off x="7177809" y="2017713"/>
            <a:ext cx="3116406" cy="3441700"/>
          </a:xfrm>
          <a:prstGeom prst="rect">
            <a:avLst/>
          </a:prstGeom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3099F4F3-5B99-AF49-ED2A-EE08B71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199460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6870" y="57476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F4F7B4-341C-AD80-61C3-35366C6C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story summary</a:t>
            </a:r>
            <a:br>
              <a:rPr lang="en-US" sz="3200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74F58-2875-CB0C-C2C1-48D95D94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is the central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Why is this question important?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data are needed to answer the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methods are used to get those data?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analysis must be applied for the data to answer the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data were obtained?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were the results of the analysis?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How did those results answer the central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does this answer tell us about the broader field?</a:t>
            </a:r>
          </a:p>
          <a:p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B2541A4D-B607-C1DC-B071-F12D209A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0664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7334A8-6BB2-29BC-90A3-DA34CF8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subhead outline</a:t>
            </a:r>
            <a:br>
              <a:rPr lang="en-US" sz="3200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ABEE84-FCD5-281F-A380-8C7863F4B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subhead outline is based on </a:t>
            </a:r>
            <a:r>
              <a:rPr lang="en-US" sz="2000" dirty="0" err="1"/>
              <a:t>IMRaD</a:t>
            </a:r>
            <a:r>
              <a:rPr lang="en-US" sz="2000" dirty="0"/>
              <a:t> structure</a:t>
            </a:r>
          </a:p>
          <a:p>
            <a:pPr lvl="1">
              <a:spcAft>
                <a:spcPts val="400"/>
              </a:spcAft>
            </a:pPr>
            <a:r>
              <a:rPr lang="en-US" sz="2000" dirty="0"/>
              <a:t>1. Introduction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1.1 Context in the field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1.2 Our central question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1.3 Our approach to the question</a:t>
            </a:r>
          </a:p>
          <a:p>
            <a:pPr lvl="1">
              <a:spcAft>
                <a:spcPts val="400"/>
              </a:spcAft>
            </a:pPr>
            <a:r>
              <a:rPr lang="en-US" sz="2000" dirty="0"/>
              <a:t>2. Methods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2.1 Study species and field site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2.2 Experimental methods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2.3 Statistical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306-F220-576B-DB0C-39359D7D4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>
              <a:spcAft>
                <a:spcPts val="400"/>
              </a:spcAft>
            </a:pPr>
            <a:r>
              <a:rPr lang="en-US" sz="2000" dirty="0"/>
              <a:t>3. Results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3.1 The most important/exciting experiment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3.2 The second most important/exciting experiment/supporting information</a:t>
            </a:r>
          </a:p>
          <a:p>
            <a:pPr lvl="1">
              <a:spcAft>
                <a:spcPts val="400"/>
              </a:spcAft>
            </a:pPr>
            <a:r>
              <a:rPr lang="en-US" sz="2000" dirty="0"/>
              <a:t>4. Discussion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4.1 How results answer the question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4.2 Possible weaknesses, loose ends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4.3 Broader implication for the field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56DDABA2-8910-0197-1F7E-B48B9DD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08191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DC357A-2015-0341-54C0-442053FF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topic-sentence outline</a:t>
            </a:r>
            <a:br>
              <a:rPr lang="en-US" sz="3200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129C84-60DB-4299-07C2-2B35E6F2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paragraph in your paper will have a topic sentence.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your (intended) topic sentences can be a detailed outline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Differs from subhead outline: each point is a statement, not a topic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example: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not “3.1 The most important experiment”,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but “B-</a:t>
            </a:r>
            <a:r>
              <a:rPr lang="en-US" sz="2000" dirty="0" err="1"/>
              <a:t>amaridine</a:t>
            </a:r>
            <a:r>
              <a:rPr lang="en-US" sz="2000" dirty="0"/>
              <a:t> treatment of cell cultures led to dramatically increased differentiation of apparent vascular tissue”.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8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863"/>
          <a:stretch/>
        </p:blipFill>
        <p:spPr>
          <a:xfrm>
            <a:off x="125749" y="4151197"/>
            <a:ext cx="4970174" cy="19489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07" y="1983475"/>
            <a:ext cx="3470094" cy="21677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52" y="4357574"/>
            <a:ext cx="5297265" cy="17802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2048292"/>
            <a:ext cx="5598601" cy="22762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A6465E3-2F5A-AB54-D0B4-2AE928ED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Figure shuffling</a:t>
            </a:r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1540324A-5A6C-FF93-260C-1DEEC278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6743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-0.00625 L -0.12304 0.2824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144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42331 -0.0277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72" y="-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05023 L 0.52838 -0.28287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62B-AB32-33C8-38F9-284A241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Don’t be </a:t>
            </a:r>
            <a:r>
              <a:rPr lang="en-US" dirty="0"/>
              <a:t>Shackled by Your </a:t>
            </a:r>
            <a:r>
              <a:rPr lang="en-US" sz="3200" dirty="0"/>
              <a:t>outline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F5A6-3024-D2A3-FF2C-CFA37F9E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outline is a guide; but your story can change as you write it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outline ignored is useless; but an outline as handcuffs blocks improvement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“will this change make my paper better?”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54E5933-B9D9-FFA9-5138-A363FD2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75007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E8C4-1D3A-0C20-CEE0-655FC870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</a:t>
            </a:r>
            <a:br>
              <a:rPr lang="en-US" dirty="0"/>
            </a:br>
            <a:r>
              <a:rPr lang="en-US" dirty="0"/>
              <a:t>Preparing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D19D-8C10-154A-F50B-4BE26CEC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download/print author guidelines for</a:t>
            </a:r>
          </a:p>
          <a:p>
            <a:pPr lvl="1"/>
            <a:r>
              <a:rPr lang="en-US" dirty="0"/>
              <a:t>McNair Academic Professionals (MAP)</a:t>
            </a:r>
          </a:p>
          <a:p>
            <a:pPr lvl="1"/>
            <a:r>
              <a:rPr lang="en-US" dirty="0"/>
              <a:t>A journal your faculty mentor has published  in</a:t>
            </a:r>
          </a:p>
          <a:p>
            <a:pPr lvl="1"/>
            <a:endParaRPr lang="en-US" dirty="0"/>
          </a:p>
          <a:p>
            <a:r>
              <a:rPr lang="en-US" dirty="0"/>
              <a:t>Create an outline of your paper (can use the ones presented or other strategies)</a:t>
            </a:r>
          </a:p>
          <a:p>
            <a:r>
              <a:rPr lang="en-US" dirty="0"/>
              <a:t>Review the outline with your faculty and graduate mentors</a:t>
            </a:r>
          </a:p>
          <a:p>
            <a:r>
              <a:rPr lang="en-US" dirty="0"/>
              <a:t>*Optional* Discuss with your faculty and graduate mentors how your summer research fits into their future publication plans</a:t>
            </a:r>
          </a:p>
          <a:p>
            <a:pPr lvl="1"/>
            <a:r>
              <a:rPr lang="en-US" dirty="0"/>
              <a:t>Reasonable Expectation: ~1 figure, secondary/tertiary/quat/</a:t>
            </a:r>
            <a:r>
              <a:rPr lang="en-US" dirty="0" err="1"/>
              <a:t>etc</a:t>
            </a:r>
            <a:r>
              <a:rPr lang="en-US" dirty="0"/>
              <a:t> authorship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BE8-A666-4175-DC9B-BF7BD4F3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other people’s advice, but that doesn’t mean you should follow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5995-35BB-CF62-3DC2-E71AB8B6DE55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Janet Currie,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33522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A6BCA7A-E8A7-D70E-4066-1D7D87FDC1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27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DA78-5001-1EA9-D727-17AECEB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Why Write?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AE6B06-156B-CF80-4B22-E99409B2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286000"/>
            <a:ext cx="6066816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The Kish tablet from Sumer, with pictographic writing. This may be the earliest known writing, 3500 BCE. Ashmolean Museum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6C6B-2725-5EC0-5A31-8BE900F4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182880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2024-06-13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FE0B-08AF-5D62-7FFA-E80C7374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8104" y="6470704"/>
            <a:ext cx="397284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0C2C-3C87-27A4-FEE4-CCAE9A72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69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0B2E-DBB3-495E-065B-32FE006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D758-58BE-2A3D-89DB-B5FCE00982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means of rendering language into a form that can be reconstructed by other humans separated by time and/or space. </a:t>
            </a:r>
          </a:p>
          <a:p>
            <a:r>
              <a:rPr lang="en-US" dirty="0"/>
              <a:t>Wikipedia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EB4F-C5E4-77F1-EEA3-0F28CF136C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“The rule is simple: if you don’t write it down, it never happened.”</a:t>
            </a:r>
          </a:p>
          <a:p>
            <a:r>
              <a:rPr lang="en-US" dirty="0"/>
              <a:t>Michael </a:t>
            </a:r>
            <a:r>
              <a:rPr lang="en-US" dirty="0" err="1"/>
              <a:t>Lopp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3C0F-977E-EC77-D7AD-500F3B92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E85F7-A724-48A4-9D33-CEBC5174E865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B653-A130-A4D8-22BB-ABC6DE7F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5A58-F132-DE92-CDCD-788FC510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13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A8FF-55B8-1691-01F2-BC769FC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WRITE!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FA8DE9-8A5C-F9E5-2454-621637A00A27}"/>
              </a:ext>
            </a:extLst>
          </p:cNvPr>
          <p:cNvSpPr txBox="1"/>
          <p:nvPr/>
        </p:nvSpPr>
        <p:spPr>
          <a:xfrm>
            <a:off x="1024128" y="2286000"/>
            <a:ext cx="600702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1CADE4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2"/>
              </a:rPr>
              <a:t>Etsy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2"/>
              </a:rPr>
              <a:t>Researchgotmelike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3" name="Content Placeholder 12" descr="A picture containing cartoon, text, emble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EF96DED-25AC-D0BF-C8A3-33D3DFA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r="10277"/>
          <a:stretch/>
        </p:blipFill>
        <p:spPr>
          <a:xfrm>
            <a:off x="752178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" name="Picture 2" descr="A picture of Adam Savage from Mythbusters holding a clipboard up with numbers written down.  Superimposed is the quote: &quot;remember kids, the only difference between screwing  around and science is writing it down&quot;.">
            <a:extLst>
              <a:ext uri="{FF2B5EF4-FFF2-40B4-BE49-F238E27FC236}">
                <a16:creationId xmlns:a16="http://schemas.microsoft.com/office/drawing/2014/main" id="{2A367CB6-8D2C-9F28-F035-E6F6FF1F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928" y="804333"/>
            <a:ext cx="7316140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8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FF72E-D4FD-0CA3-51DE-A9BBDDD3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84" y="6560180"/>
            <a:ext cx="551861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A0E3CE1-497B-EFF7-4885-57B075F9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Primarily you are a writer, so get good at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D05A-064D-12CE-6FCB-8EE4D671C0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Sarah </a:t>
            </a:r>
            <a:r>
              <a:rPr lang="en-US" dirty="0" err="1"/>
              <a:t>Keenihan</a:t>
            </a:r>
            <a:r>
              <a:rPr lang="en-US" dirty="0"/>
              <a:t> Twitter @sciencesarah</a:t>
            </a:r>
          </a:p>
        </p:txBody>
      </p:sp>
    </p:spTree>
    <p:extLst>
      <p:ext uri="{BB962C8B-B14F-4D97-AF65-F5344CB8AC3E}">
        <p14:creationId xmlns:p14="http://schemas.microsoft.com/office/powerpoint/2010/main" val="396574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38F0-DC26-5AB7-A4E5-345EEBFA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</a:t>
            </a:r>
            <a:r>
              <a:rPr lang="en-US" u="sng" dirty="0"/>
              <a:t>ARE</a:t>
            </a:r>
            <a:r>
              <a:rPr lang="en-US" dirty="0"/>
              <a:t> the Currency in Academics like Profits are in business.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CD165-0940-C43D-830E-8B2BE50EC15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Heather Talbott</a:t>
            </a:r>
          </a:p>
        </p:txBody>
      </p:sp>
    </p:spTree>
    <p:extLst>
      <p:ext uri="{BB962C8B-B14F-4D97-AF65-F5344CB8AC3E}">
        <p14:creationId xmlns:p14="http://schemas.microsoft.com/office/powerpoint/2010/main" val="12177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979</Words>
  <Application>Microsoft Office PowerPoint</Application>
  <PresentationFormat>Widescreen</PresentationFormat>
  <Paragraphs>141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Arial</vt:lpstr>
      <vt:lpstr>Calibri</vt:lpstr>
      <vt:lpstr>Gill Sans MT</vt:lpstr>
      <vt:lpstr>Tw Cen MT</vt:lpstr>
      <vt:lpstr>Tw Cen MT Condensed</vt:lpstr>
      <vt:lpstr>Wingdings 3</vt:lpstr>
      <vt:lpstr>Integral</vt:lpstr>
      <vt:lpstr>Gallery</vt:lpstr>
      <vt:lpstr>Why and How We Write</vt:lpstr>
      <vt:lpstr>Source and Inspiration</vt:lpstr>
      <vt:lpstr>Listen to other people’s advice, but that doesn’t mean you should follow it</vt:lpstr>
      <vt:lpstr>Why Write?</vt:lpstr>
      <vt:lpstr>Why Write?</vt:lpstr>
      <vt:lpstr>WRITE!</vt:lpstr>
      <vt:lpstr>PowerPoint Presentation</vt:lpstr>
      <vt:lpstr>Primarily you are a writer, so get good at it.</vt:lpstr>
      <vt:lpstr>Publications ARE the Currency in Academics like Profits are in business.</vt:lpstr>
      <vt:lpstr>Graduate School Writing</vt:lpstr>
      <vt:lpstr>Preparing to Write </vt:lpstr>
      <vt:lpstr>Sources and Inspiration</vt:lpstr>
      <vt:lpstr>Selecting Journal(s)</vt:lpstr>
      <vt:lpstr>Authorship</vt:lpstr>
      <vt:lpstr>Plagiarism is a Big Deal</vt:lpstr>
      <vt:lpstr>What is your paper?</vt:lpstr>
      <vt:lpstr>Every paper needs to tell a story</vt:lpstr>
      <vt:lpstr>How to Develop your story</vt:lpstr>
      <vt:lpstr>Minisummary</vt:lpstr>
      <vt:lpstr>wordstack </vt:lpstr>
      <vt:lpstr>Concept mapping</vt:lpstr>
      <vt:lpstr>Outlining</vt:lpstr>
      <vt:lpstr>story summary </vt:lpstr>
      <vt:lpstr>subhead outline </vt:lpstr>
      <vt:lpstr>topic-sentence outline </vt:lpstr>
      <vt:lpstr>Figure shuffling</vt:lpstr>
      <vt:lpstr>Don’t be Shackled by Your outline </vt:lpstr>
      <vt:lpstr>Assignment:  Preparing to 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Talbott, Heather</dc:creator>
  <cp:lastModifiedBy>Talbott, Heather</cp:lastModifiedBy>
  <cp:revision>1</cp:revision>
  <dcterms:created xsi:type="dcterms:W3CDTF">2024-06-13T19:17:35Z</dcterms:created>
  <dcterms:modified xsi:type="dcterms:W3CDTF">2024-06-13T19:41:15Z</dcterms:modified>
</cp:coreProperties>
</file>