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6" r:id="rId4"/>
    <p:sldId id="267" r:id="rId5"/>
    <p:sldId id="268" r:id="rId6"/>
    <p:sldId id="269" r:id="rId7"/>
    <p:sldId id="270" r:id="rId8"/>
    <p:sldId id="257" r:id="rId9"/>
    <p:sldId id="258" r:id="rId10"/>
    <p:sldId id="261" r:id="rId11"/>
    <p:sldId id="262" r:id="rId12"/>
    <p:sldId id="263" r:id="rId13"/>
    <p:sldId id="264" r:id="rId14"/>
    <p:sldId id="265" r:id="rId15"/>
    <p:sldId id="273" r:id="rId16"/>
    <p:sldId id="274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58" y="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0D2AA3F-77A9-4CFE-BD94-F4A9A66D2FEB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6A772E6-214E-4C3D-B05D-ABEDF61EC4B9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485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AA3F-77A9-4CFE-BD94-F4A9A66D2FEB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72E6-214E-4C3D-B05D-ABEDF61E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9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AA3F-77A9-4CFE-BD94-F4A9A66D2FEB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72E6-214E-4C3D-B05D-ABEDF61E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AA3F-77A9-4CFE-BD94-F4A9A66D2FEB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72E6-214E-4C3D-B05D-ABEDF61EC4B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327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AA3F-77A9-4CFE-BD94-F4A9A66D2FEB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72E6-214E-4C3D-B05D-ABEDF61E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41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AA3F-77A9-4CFE-BD94-F4A9A66D2FEB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72E6-214E-4C3D-B05D-ABEDF61E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6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AA3F-77A9-4CFE-BD94-F4A9A66D2FEB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72E6-214E-4C3D-B05D-ABEDF61E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01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AA3F-77A9-4CFE-BD94-F4A9A66D2FEB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72E6-214E-4C3D-B05D-ABEDF61E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5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AA3F-77A9-4CFE-BD94-F4A9A66D2FEB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72E6-214E-4C3D-B05D-ABEDF61E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06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3922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16076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412369"/>
            <a:ext cx="4645152" cy="3564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16111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409591"/>
            <a:ext cx="4645152" cy="35546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D44-DF32-4992-A64E-6CEA78DA44F7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4351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96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AA3F-77A9-4CFE-BD94-F4A9A66D2FEB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72E6-214E-4C3D-B05D-ABEDF61E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4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AA3F-77A9-4CFE-BD94-F4A9A66D2FEB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72E6-214E-4C3D-B05D-ABEDF61E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4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AA3F-77A9-4CFE-BD94-F4A9A66D2FEB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72E6-214E-4C3D-B05D-ABEDF61E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AA3F-77A9-4CFE-BD94-F4A9A66D2FEB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72E6-214E-4C3D-B05D-ABEDF61E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4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AA3F-77A9-4CFE-BD94-F4A9A66D2FEB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72E6-214E-4C3D-B05D-ABEDF61E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1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AA3F-77A9-4CFE-BD94-F4A9A66D2FEB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72E6-214E-4C3D-B05D-ABEDF61E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5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AA3F-77A9-4CFE-BD94-F4A9A66D2FEB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72E6-214E-4C3D-B05D-ABEDF61E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AA3F-77A9-4CFE-BD94-F4A9A66D2FEB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72E6-214E-4C3D-B05D-ABEDF61E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2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0D2AA3F-77A9-4CFE-BD94-F4A9A66D2FEB}" type="datetimeFigureOut">
              <a:rPr lang="en-US" smtClean="0"/>
              <a:t>2024-06-13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A772E6-214E-4C3D-B05D-ABEDF61E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2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3AB3-4A1F-A4C4-57AD-468CA3358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7EC48-DF77-4837-6973-5656AEC1F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10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679E24-B442-48DA-91F5-D20C35276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7FFD68E-AD03-4180-8BBB-B3E7DE0D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B36C81B8-0929-4B46-BCB0-00954C0E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A771D040-DA75-4CDB-859B-07D4C809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97C64C-CFCE-45F6-B8D4-4B46AB898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FBDF8D-EF82-454B-F79D-3EB9EDC4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/>
              <a:t>Components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AF3A2F6-093E-D7B9-0156-BEAD9B20FEBC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707" y="1740348"/>
            <a:ext cx="6557897" cy="211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9C970-AEA0-2A58-6D6C-9EF8A43BF6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6592" y="2071048"/>
            <a:ext cx="3076090" cy="3072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488">
              <a:spcAft>
                <a:spcPts val="600"/>
              </a:spcAft>
            </a:pPr>
            <a:r>
              <a:rPr lang="en-US" sz="1800"/>
              <a:t>CONTEXT - Define a research territory</a:t>
            </a:r>
          </a:p>
          <a:p>
            <a:pPr marL="344488">
              <a:spcAft>
                <a:spcPts val="600"/>
              </a:spcAft>
            </a:pPr>
            <a:r>
              <a:rPr lang="en-US" sz="1800"/>
              <a:t>KNOWLEDGE GAP - Establish a niche within the research territory</a:t>
            </a:r>
          </a:p>
          <a:p>
            <a:pPr marL="344488">
              <a:spcAft>
                <a:spcPts val="600"/>
              </a:spcAft>
            </a:pPr>
            <a:r>
              <a:rPr lang="en-US" sz="1800"/>
              <a:t>APPROACH - Occupy the niche</a:t>
            </a:r>
          </a:p>
        </p:txBody>
      </p:sp>
    </p:spTree>
    <p:extLst>
      <p:ext uri="{BB962C8B-B14F-4D97-AF65-F5344CB8AC3E}">
        <p14:creationId xmlns:p14="http://schemas.microsoft.com/office/powerpoint/2010/main" val="137377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666E-2DFE-D8F9-3DB3-430CFD2F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4AB91-263F-8F24-D874-7D439469D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context is most important to readers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A99A1B-95D1-8F36-5048-483D7AD94E6B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2898279"/>
            <a:ext cx="5086350" cy="1642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43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6840-5ACC-A14B-AE03-D97E8094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KNOWLEDGE </a:t>
            </a:r>
            <a:r>
              <a:rPr lang="en-US" sz="5400" dirty="0" err="1"/>
              <a:t>GaP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679E-C2EA-A4D7-E706-CD5B48A69F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ID concrete, narrow problem</a:t>
            </a:r>
          </a:p>
          <a:p>
            <a:r>
              <a:rPr lang="en-US" dirty="0"/>
              <a:t>State the research question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C356530-53E5-9B3A-A4D8-1B1CB214E17B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2898279"/>
            <a:ext cx="5086350" cy="1642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84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BFD7-6C4B-9E56-F6D1-4F3CD5A4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D615F-35F2-EAE3-9267-5F05CD01CE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did you do</a:t>
            </a:r>
          </a:p>
          <a:p>
            <a:r>
              <a:rPr lang="en-US" dirty="0"/>
              <a:t>why/how it answers the research question</a:t>
            </a:r>
          </a:p>
          <a:p>
            <a:r>
              <a:rPr lang="en-US" dirty="0"/>
              <a:t>Overview of major methods</a:t>
            </a:r>
          </a:p>
          <a:p>
            <a:r>
              <a:rPr lang="en-US" dirty="0"/>
              <a:t>CONTROVERSIAL: end with brief summary of results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ABCDA07-590E-3F73-F4B0-73B6AF609DDB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2898279"/>
            <a:ext cx="5086350" cy="1642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04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37BB-65BD-476C-47F0-8A81F3ED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Workshop: Introduction Dissection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D65F-5658-B5B7-2FAA-D051F96002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166688" indent="-166688">
              <a:buFont typeface="Arial" panose="020B0604020202020204" pitchFamily="34" charset="0"/>
              <a:buChar char="•"/>
            </a:pPr>
            <a:r>
              <a:rPr lang="en-CA" sz="2000" dirty="0"/>
              <a:t>Label the following elements: </a:t>
            </a:r>
          </a:p>
          <a:p>
            <a:pPr lvl="1"/>
            <a:r>
              <a:rPr lang="en-CA" sz="2000" dirty="0"/>
              <a:t>(1a) general context of the work; </a:t>
            </a:r>
          </a:p>
          <a:p>
            <a:pPr lvl="1"/>
            <a:r>
              <a:rPr lang="en-CA" sz="2000" dirty="0"/>
              <a:t>(1b) narrower research area, and its importance; </a:t>
            </a:r>
          </a:p>
          <a:p>
            <a:pPr lvl="1"/>
            <a:r>
              <a:rPr lang="en-CA" sz="2000" dirty="0"/>
              <a:t>(2a) identification of knowledge gap; </a:t>
            </a:r>
          </a:p>
          <a:p>
            <a:pPr lvl="1"/>
            <a:r>
              <a:rPr lang="en-CA" sz="2000" dirty="0"/>
              <a:t>(2b) specific research question to close that gap; </a:t>
            </a:r>
          </a:p>
          <a:p>
            <a:pPr lvl="1"/>
            <a:r>
              <a:rPr lang="en-CA" sz="2000" dirty="0"/>
              <a:t>(3a) summary of approach to answer the research question.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CA" sz="2000" dirty="0"/>
              <a:t>Rewrite ending with  (3b) announcement of principal findings or [3C] concise statement of question.</a:t>
            </a:r>
          </a:p>
        </p:txBody>
      </p:sp>
    </p:spTree>
    <p:extLst>
      <p:ext uri="{BB962C8B-B14F-4D97-AF65-F5344CB8AC3E}">
        <p14:creationId xmlns:p14="http://schemas.microsoft.com/office/powerpoint/2010/main" val="43718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3C50-1AFB-6B67-5E61-0872C8A5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448D8-76D4-E722-E78A-597AE67552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Generally past tense</a:t>
            </a:r>
          </a:p>
          <a:p>
            <a:r>
              <a:rPr lang="en-US" dirty="0"/>
              <a:t>Third person (Person et al. showed XYZ…)</a:t>
            </a:r>
          </a:p>
          <a:p>
            <a:r>
              <a:rPr lang="en-US" dirty="0"/>
              <a:t>Active Voice</a:t>
            </a:r>
          </a:p>
          <a:p>
            <a:r>
              <a:rPr lang="en-US" dirty="0"/>
              <a:t>Generally to the point, no extraneous information</a:t>
            </a:r>
          </a:p>
        </p:txBody>
      </p:sp>
    </p:spTree>
    <p:extLst>
      <p:ext uri="{BB962C8B-B14F-4D97-AF65-F5344CB8AC3E}">
        <p14:creationId xmlns:p14="http://schemas.microsoft.com/office/powerpoint/2010/main" val="130110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4033-9BDE-28DD-6DF1-9B193A6E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https://writingscientist.com/well-written-papers/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77EB1-D3E8-C44C-E405-69D1C1C4F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2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A122-D7E7-BDD2-870B-73AAF17C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Group: Tell your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EF15A-CB97-87EA-AEB4-AA8ED056C5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introductions</a:t>
            </a:r>
          </a:p>
          <a:p>
            <a:r>
              <a:rPr lang="en-US" dirty="0"/>
              <a:t>Tell your summer Research Plan Story</a:t>
            </a:r>
          </a:p>
          <a:p>
            <a:pPr lvl="1"/>
            <a:r>
              <a:rPr lang="en-US" dirty="0"/>
              <a:t>Context</a:t>
            </a:r>
          </a:p>
          <a:p>
            <a:pPr lvl="1"/>
            <a:r>
              <a:rPr lang="en-US" dirty="0"/>
              <a:t>Knowledge Gap</a:t>
            </a:r>
          </a:p>
          <a:p>
            <a:pPr lvl="1"/>
            <a:r>
              <a:rPr lang="en-US" dirty="0"/>
              <a:t>Approach</a:t>
            </a:r>
          </a:p>
          <a:p>
            <a:pPr lvl="1"/>
            <a:r>
              <a:rPr lang="en-US" dirty="0"/>
              <a:t>What’s Exciting about Project?</a:t>
            </a:r>
          </a:p>
          <a:p>
            <a:pPr lvl="1"/>
            <a:r>
              <a:rPr lang="en-US" dirty="0"/>
              <a:t>Any Concerns about project?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87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B1D5-5F34-55C1-F1F7-93CB142D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67C1D-C96D-FB08-832D-A08D64F221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  <a:p>
            <a:r>
              <a:rPr lang="en-US" dirty="0"/>
              <a:t>Abstract</a:t>
            </a:r>
          </a:p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12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5F28-4525-64F5-EC87-88EB66D7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Inspiration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601BC-F673-0E4B-3FD7-DD119F43B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Stephen Heard, UNB, author of The Scientist Guide to Writing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295586-E593-6F48-3708-2E2500D40C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93" y="2413000"/>
            <a:ext cx="2360039" cy="356393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AC6D64-9299-0A6D-CCEE-378594FED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Irving H. Zucker, UNMC</a:t>
            </a:r>
          </a:p>
          <a:p>
            <a:r>
              <a:rPr lang="en-US" dirty="0"/>
              <a:t>&amp; Myron Toews, UNMC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EC1DA8-9004-3C64-5284-790A1F0CEE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75861"/>
            <a:ext cx="2333910" cy="2333910"/>
          </a:xfr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479CA5A-767F-AABB-BB81-467BC2CAABEB}"/>
              </a:ext>
            </a:extLst>
          </p:cNvPr>
          <p:cNvSpPr txBox="1">
            <a:spLocks/>
          </p:cNvSpPr>
          <p:nvPr/>
        </p:nvSpPr>
        <p:spPr>
          <a:xfrm>
            <a:off x="519453" y="2698128"/>
            <a:ext cx="4645152" cy="802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275AF-ACEC-7A7A-B2CA-76BA7D956C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6" b="45159"/>
          <a:stretch/>
        </p:blipFill>
        <p:spPr>
          <a:xfrm>
            <a:off x="8381205" y="3429000"/>
            <a:ext cx="2794289" cy="233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0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0EEB-AA8D-6ECA-71BC-6BB2F941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8A1DB-26DE-CF97-D84D-405B5202B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6983-0193-1463-067F-33BCA702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Titles and Abstracts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FB08-E2EC-7DB1-7959-3D8CA19AE0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most widely read part of any paper</a:t>
            </a:r>
          </a:p>
          <a:p>
            <a:r>
              <a:rPr lang="en-US" dirty="0"/>
              <a:t>Often the only parts read</a:t>
            </a:r>
          </a:p>
          <a:p>
            <a:r>
              <a:rPr lang="en-US" dirty="0"/>
              <a:t>…THEREFORE need to be the most well-written part</a:t>
            </a:r>
          </a:p>
        </p:txBody>
      </p:sp>
    </p:spTree>
    <p:extLst>
      <p:ext uri="{BB962C8B-B14F-4D97-AF65-F5344CB8AC3E}">
        <p14:creationId xmlns:p14="http://schemas.microsoft.com/office/powerpoint/2010/main" val="59920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91D2-570B-6188-8F7E-547AD79F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36A5-F2AF-C61E-F8E9-7E3F0A12D3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colon title (“General issue: more specific point”)</a:t>
            </a:r>
          </a:p>
          <a:p>
            <a:r>
              <a:rPr lang="en-US" dirty="0"/>
              <a:t>The question title</a:t>
            </a:r>
          </a:p>
          <a:p>
            <a:r>
              <a:rPr lang="en-US" dirty="0"/>
              <a:t>The assertive sentence title</a:t>
            </a:r>
          </a:p>
          <a:p>
            <a:r>
              <a:rPr lang="en-US" dirty="0"/>
              <a:t>The funny/Witty title</a:t>
            </a:r>
          </a:p>
          <a:p>
            <a:r>
              <a:rPr lang="en-US" dirty="0"/>
              <a:t>The </a:t>
            </a:r>
            <a:r>
              <a:rPr lang="en-US" dirty="0" err="1"/>
              <a:t>neverending</a:t>
            </a:r>
            <a:r>
              <a:rPr lang="en-US" dirty="0"/>
              <a:t> title</a:t>
            </a:r>
          </a:p>
          <a:p>
            <a:r>
              <a:rPr lang="en-US" dirty="0"/>
              <a:t>Shortest possible summary of the paper</a:t>
            </a:r>
          </a:p>
        </p:txBody>
      </p:sp>
    </p:spTree>
    <p:extLst>
      <p:ext uri="{BB962C8B-B14F-4D97-AF65-F5344CB8AC3E}">
        <p14:creationId xmlns:p14="http://schemas.microsoft.com/office/powerpoint/2010/main" val="39066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086E-A1A8-9DA0-555E-0F6466B6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B1AD-162F-99DD-AD3C-14E1189CB6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Summarizes paper in 150-500 words</a:t>
            </a:r>
          </a:p>
          <a:p>
            <a:r>
              <a:rPr lang="en-US" dirty="0" err="1"/>
              <a:t>IMRaD</a:t>
            </a:r>
            <a:r>
              <a:rPr lang="en-US" dirty="0"/>
              <a:t> structure</a:t>
            </a:r>
          </a:p>
          <a:p>
            <a:r>
              <a:rPr lang="en-US" dirty="0"/>
              <a:t>Specific results</a:t>
            </a:r>
          </a:p>
          <a:p>
            <a:r>
              <a:rPr lang="en-US" dirty="0"/>
              <a:t>Open-Access</a:t>
            </a:r>
          </a:p>
          <a:p>
            <a:r>
              <a:rPr lang="en-US" dirty="0"/>
              <a:t>Stand-Alone</a:t>
            </a:r>
          </a:p>
        </p:txBody>
      </p:sp>
    </p:spTree>
    <p:extLst>
      <p:ext uri="{BB962C8B-B14F-4D97-AF65-F5344CB8AC3E}">
        <p14:creationId xmlns:p14="http://schemas.microsoft.com/office/powerpoint/2010/main" val="229041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44A6-1EAE-DAAA-DCF4-2D81B177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Introductions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A8AD3-A4BA-EA1D-D2A8-BB1D363E5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0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B5C1-BDC6-EA44-FDBD-1177AEE2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Write the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F53AA-F07B-940C-D7B5-C45582E0A2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Early </a:t>
            </a:r>
          </a:p>
          <a:p>
            <a:pPr lvl="1"/>
            <a:r>
              <a:rPr lang="en-US" dirty="0"/>
              <a:t>Reuse other material</a:t>
            </a:r>
          </a:p>
          <a:p>
            <a:pPr lvl="1"/>
            <a:r>
              <a:rPr lang="en-US" dirty="0"/>
              <a:t>“Easy” writing</a:t>
            </a:r>
          </a:p>
          <a:p>
            <a:pPr lvl="1"/>
            <a:r>
              <a:rPr lang="en-US" dirty="0"/>
              <a:t>In Order</a:t>
            </a:r>
          </a:p>
          <a:p>
            <a:r>
              <a:rPr lang="en-US" dirty="0"/>
              <a:t>Late</a:t>
            </a:r>
          </a:p>
          <a:p>
            <a:pPr lvl="1"/>
            <a:r>
              <a:rPr lang="en-US" dirty="0"/>
              <a:t>Focused to complement Paper “Meat”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1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236E-9527-ACC7-D752-FDB261B6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241F-A530-330C-E3E3-7DEE9E268D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Set context</a:t>
            </a:r>
          </a:p>
          <a:p>
            <a:r>
              <a:rPr lang="en-US" dirty="0"/>
              <a:t>Advertise</a:t>
            </a:r>
          </a:p>
          <a:p>
            <a:r>
              <a:rPr lang="en-US" dirty="0"/>
              <a:t>Summarize</a:t>
            </a:r>
          </a:p>
        </p:txBody>
      </p:sp>
    </p:spTree>
    <p:extLst>
      <p:ext uri="{BB962C8B-B14F-4D97-AF65-F5344CB8AC3E}">
        <p14:creationId xmlns:p14="http://schemas.microsoft.com/office/powerpoint/2010/main" val="1334694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166</TotalTime>
  <Words>344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Impact</vt:lpstr>
      <vt:lpstr>Main Event</vt:lpstr>
      <vt:lpstr>Introductions</vt:lpstr>
      <vt:lpstr>Sources and Inspiration</vt:lpstr>
      <vt:lpstr>BUT FIRST….</vt:lpstr>
      <vt:lpstr>Titles and Abstracts</vt:lpstr>
      <vt:lpstr>Title Styles</vt:lpstr>
      <vt:lpstr>Abstracts</vt:lpstr>
      <vt:lpstr>Back to Introductions</vt:lpstr>
      <vt:lpstr>When to Write the Intro</vt:lpstr>
      <vt:lpstr>Introduction Function</vt:lpstr>
      <vt:lpstr>Components</vt:lpstr>
      <vt:lpstr>CONTEXT</vt:lpstr>
      <vt:lpstr>KNOWLEDGE GaP</vt:lpstr>
      <vt:lpstr>Approach</vt:lpstr>
      <vt:lpstr>Workshop: Introduction Dissection</vt:lpstr>
      <vt:lpstr>How - Introduction</vt:lpstr>
      <vt:lpstr>https://writingscientist.com/well-written-papers/</vt:lpstr>
      <vt:lpstr>Small Group: Tell your Story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Introductions</dc:title>
  <dc:creator>Heather Talbott</dc:creator>
  <cp:lastModifiedBy>Talbott, Heather</cp:lastModifiedBy>
  <cp:revision>11</cp:revision>
  <dcterms:created xsi:type="dcterms:W3CDTF">2023-06-04T16:49:21Z</dcterms:created>
  <dcterms:modified xsi:type="dcterms:W3CDTF">2024-06-13T19:40:17Z</dcterms:modified>
</cp:coreProperties>
</file>