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3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BD5-6642-2E59-9D5B-7D45B5D2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AFBF1-DF6F-2095-3852-FDD1535D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8134-6DD0-D7AF-4677-BEB002EE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CAFD-5193-48D5-B9BC-B2534073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FACD-A77F-9596-F9FF-19C814F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B8ED-8E0D-A535-D5B9-50509BE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1F5AF-A724-8126-949E-2D742485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CF4C-D164-2011-8180-4474E3B6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7FB9-AE88-3D8C-242E-692B3B31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BC89-2FE7-44A6-C1F2-2CE1A7E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E09ED-4D4A-2492-2240-78DAA2F2A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E578D-62A1-C8AA-D1FB-4CBCC46C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F134-AD1E-3A2A-A889-871F712D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7DCE-96E5-5C52-F4BF-D5CF1A68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6BE-BFF6-A037-13E8-3FE8C4F4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06D-17A9-482A-DF95-D594E9D2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ECF7-FE89-142B-BD81-2C366BC6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E768-EC2B-2DA1-9539-9C458B1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B0A9-B32D-841D-EB3D-3F79D7D6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4BED-AEF3-60F6-CD66-07A4737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20C-F3B2-1821-3BF4-A47230EF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EBC5-AA35-CBFB-2DE9-D6EDB73D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CE0B-1144-98D2-6081-F77C5144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384B-CA0C-2297-A9AE-986181F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CD7C-8BCB-3164-53AA-D94B4968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69BD-1E87-8F7C-547F-C4CA2C79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661B-4E79-5ABA-B9A3-67624823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8BB5-AB05-5D1C-CC67-68EEB3DD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A7DB1-7B11-B747-6298-BC95B3B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F90B-2187-F91B-B78A-D7975096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2EB0-F36C-7022-9707-FB2F0677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4E82-ABF7-BD73-1DFA-04CD037D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9F35-AF39-0A32-54B7-DA7AF5BC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42BE9-06E6-9BCB-A9F1-7B8849C8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583E-9003-C877-7AC0-D262276CD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9A433-64E4-DBBC-3161-986C4A16A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FCD50-B4F6-68C9-3BF5-ACBB19F8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6B4B4-97DB-10A3-463B-87DF8C8A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FB96A-351E-0E8C-F9B2-0D2E696C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20A5-BA30-727A-5E10-C809E15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A2CCE-FE42-BC2F-9E61-2D266BF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4D508-64B5-2A75-9661-45560BC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DF4A-2D81-8426-647A-B9C4F8A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CEC-172C-2C77-102B-F360362D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709C4-7273-9714-446C-0891E4AE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82F6-5028-E6A1-CFC7-792AEE0E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D91-5327-60B7-6EC4-87495ECC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103E-397B-077E-E4C8-D04F0314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89A6D-9DB8-8319-C72E-2C5C8770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73A6-D623-0026-573B-D2585BBD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8103-CC13-ED5D-37CB-84D02D50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4725-70B1-9273-CAB7-E5B42531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FF67-226B-7B29-BC4E-BA88C376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E7974-813E-3817-E84E-FE5E012D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2E824-02E2-DBBF-3E81-0A297994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5E1E-D729-760F-0B1F-55D9902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8262-CE54-B2DF-557B-43A2961F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2AA7-D7EF-DBA7-85AC-6CA4C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E87D1-B2B6-3233-8590-EEEA2A00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4556-F046-5128-3643-022A833F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D749-61B8-0468-01FD-8D5C39DA0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55E7-BAC8-4156-AC2C-121D10DC0EA9}" type="datetimeFigureOut">
              <a:rPr lang="en-US" smtClean="0"/>
              <a:t>2023-09-23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E6A7-FA9E-8A00-DF79-CFF54A0A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29F8-41FD-0D25-27E1-FC0AC1F6D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89E0-799F-4174-89AC-9354E1E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61B29C9-8CD8-B5A2-0E94-7CCF8E0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F3FB-D009-A1EB-C6BC-FDFC4618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5672"/>
            <a:ext cx="8534400" cy="4486656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3DC1A8A-8915-B78E-317A-363D6211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513" y="5491079"/>
            <a:ext cx="424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/>
              </a:rPr>
              <a:t>Right side deep view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11BE8-730A-CBF1-E701-B25EAC2E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4" y="4105327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E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E139C-E50F-A443-4143-CD21ED5E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6" y="4433275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Hyoid bone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C0EDE-A8FF-7469-9590-11AFF642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6" y="5103200"/>
            <a:ext cx="2968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Thyroid cartilage of larynx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2616B-EE95-4334-D2A7-194B6C8A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967762"/>
            <a:ext cx="2125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A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E7116C-EB51-8159-F1D1-F833293B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1367813"/>
            <a:ext cx="2125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B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27CF8-9256-BB8B-7135-41EC33B2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1859938"/>
            <a:ext cx="2125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Hard palate (cut)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DD9C5-6598-77FF-A9D6-4C3C89329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2234588"/>
            <a:ext cx="2125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Tongue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6B64A1-9AE5-EF01-F4B5-635A5107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2734650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C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3C00C3-1294-115F-41DF-8FE711FC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3117238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Mandible (cut)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0D159-1233-6733-D4CA-4C87AB86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3456963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D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779799-C3C0-D7A5-CD12-C972CA8A4F4F}"/>
              </a:ext>
            </a:extLst>
          </p:cNvPr>
          <p:cNvCxnSpPr/>
          <p:nvPr/>
        </p:nvCxnSpPr>
        <p:spPr bwMode="auto">
          <a:xfrm flipV="1">
            <a:off x="1159933" y="4174067"/>
            <a:ext cx="3014134" cy="4402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479DA7-EED0-96DC-0B58-9B776F645534}"/>
              </a:ext>
            </a:extLst>
          </p:cNvPr>
          <p:cNvCxnSpPr/>
          <p:nvPr/>
        </p:nvCxnSpPr>
        <p:spPr bwMode="auto">
          <a:xfrm flipV="1">
            <a:off x="2280900" y="5003800"/>
            <a:ext cx="2485833" cy="2893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D4D85C-EB80-6E38-987F-6E74447C966B}"/>
              </a:ext>
            </a:extLst>
          </p:cNvPr>
          <p:cNvCxnSpPr/>
          <p:nvPr/>
        </p:nvCxnSpPr>
        <p:spPr bwMode="auto">
          <a:xfrm flipV="1">
            <a:off x="3905250" y="1153500"/>
            <a:ext cx="3136900" cy="153193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AB5694-7DCE-E509-60BF-D1E4C6025E49}"/>
              </a:ext>
            </a:extLst>
          </p:cNvPr>
          <p:cNvCxnSpPr/>
          <p:nvPr/>
        </p:nvCxnSpPr>
        <p:spPr bwMode="auto">
          <a:xfrm flipV="1">
            <a:off x="4682067" y="1574189"/>
            <a:ext cx="2344208" cy="102507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5E9FAE-E4EC-E8CB-37D5-7BE5C5E0F0E3}"/>
              </a:ext>
            </a:extLst>
          </p:cNvPr>
          <p:cNvCxnSpPr/>
          <p:nvPr/>
        </p:nvCxnSpPr>
        <p:spPr bwMode="auto">
          <a:xfrm flipV="1">
            <a:off x="6189133" y="2050438"/>
            <a:ext cx="837142" cy="492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44036D-768F-E39C-F26D-074D0633F28C}"/>
              </a:ext>
            </a:extLst>
          </p:cNvPr>
          <p:cNvCxnSpPr/>
          <p:nvPr/>
        </p:nvCxnSpPr>
        <p:spPr bwMode="auto">
          <a:xfrm flipV="1">
            <a:off x="5875867" y="2399689"/>
            <a:ext cx="1174221" cy="15724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AFE722-45E5-1EB7-0207-40B3412BEB4C}"/>
              </a:ext>
            </a:extLst>
          </p:cNvPr>
          <p:cNvCxnSpPr/>
          <p:nvPr/>
        </p:nvCxnSpPr>
        <p:spPr bwMode="auto">
          <a:xfrm flipV="1">
            <a:off x="5842000" y="2909276"/>
            <a:ext cx="1193800" cy="47739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EF786D-3F51-8289-4580-921C06A41F43}"/>
              </a:ext>
            </a:extLst>
          </p:cNvPr>
          <p:cNvCxnSpPr/>
          <p:nvPr/>
        </p:nvCxnSpPr>
        <p:spPr bwMode="auto">
          <a:xfrm flipV="1">
            <a:off x="6383867" y="3291864"/>
            <a:ext cx="628121" cy="15406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09FBE-D036-A31E-CC91-C24951EAB6F6}"/>
              </a:ext>
            </a:extLst>
          </p:cNvPr>
          <p:cNvCxnSpPr/>
          <p:nvPr/>
        </p:nvCxnSpPr>
        <p:spPr bwMode="auto">
          <a:xfrm flipV="1">
            <a:off x="5867400" y="3634764"/>
            <a:ext cx="1168400" cy="1837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sp>
        <p:nvSpPr>
          <p:cNvPr id="50" name="Freeform 71">
            <a:extLst>
              <a:ext uri="{FF2B5EF4-FFF2-40B4-BE49-F238E27FC236}">
                <a16:creationId xmlns:a16="http://schemas.microsoft.com/office/drawing/2014/main" id="{CFC23DF7-3AA4-64B2-E9F4-079A5BB35A73}"/>
              </a:ext>
            </a:extLst>
          </p:cNvPr>
          <p:cNvSpPr/>
          <p:nvPr/>
        </p:nvSpPr>
        <p:spPr>
          <a:xfrm>
            <a:off x="1244600" y="3547533"/>
            <a:ext cx="3302000" cy="694267"/>
          </a:xfrm>
          <a:custGeom>
            <a:avLst/>
            <a:gdLst>
              <a:gd name="connsiteX0" fmla="*/ 3302000 w 3302000"/>
              <a:gd name="connsiteY0" fmla="*/ 0 h 694267"/>
              <a:gd name="connsiteX1" fmla="*/ 0 w 3302000"/>
              <a:gd name="connsiteY1" fmla="*/ 694267 h 694267"/>
              <a:gd name="connsiteX2" fmla="*/ 2997200 w 3302000"/>
              <a:gd name="connsiteY2" fmla="*/ 423334 h 69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0" h="694267">
                <a:moveTo>
                  <a:pt x="3302000" y="0"/>
                </a:moveTo>
                <a:lnTo>
                  <a:pt x="0" y="694267"/>
                </a:lnTo>
                <a:lnTo>
                  <a:pt x="2997200" y="423334"/>
                </a:lnTo>
              </a:path>
            </a:pathLst>
          </a:custGeom>
          <a:ln w="15875">
            <a:solidFill>
              <a:schemeClr val="tx1"/>
            </a:solidFill>
          </a:ln>
          <a:effectLst>
            <a:outerShdw dist="25400" dir="2700000" algn="tl" rotWithShape="0">
              <a:schemeClr val="bg1">
                <a:alpha val="43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46E5B57-E8DC-AB51-397E-2B4C498A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67" y="660230"/>
            <a:ext cx="9089924" cy="59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B4FDED-A3D2-B962-85C6-B5D8CA0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0A962-A461-22E8-B142-A001E955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8095"/>
            <a:ext cx="8534400" cy="5321808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3989348-0A96-DECE-CCE2-BF25650D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0" y="1930930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Parotid gland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1110F-302C-2343-8A68-9DBFCB3F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903493"/>
            <a:ext cx="24223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/>
              </a:rPr>
              <a:t>(a) Anterior superficial view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036DF4-7A09-9294-98BE-9B7C9FEC19A6}"/>
              </a:ext>
            </a:extLst>
          </p:cNvPr>
          <p:cNvCxnSpPr/>
          <p:nvPr/>
        </p:nvCxnSpPr>
        <p:spPr bwMode="auto">
          <a:xfrm>
            <a:off x="1393134" y="2108730"/>
            <a:ext cx="1409333" cy="30427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4260000">
              <a:schemeClr val="bg1"/>
            </a:outerShdw>
          </a:effectLst>
        </p:spPr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C51FDE48-1BAE-A2FC-9679-58BACDD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5903394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/>
              </a:rPr>
              <a:t>(b) Anterior deep view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401E251-CCB5-575C-E237-255F0052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5" y="2982943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A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275DEAC-CA2D-217C-81FF-5EEE5F81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20" y="3496735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  <a:ea typeface="Arial"/>
                <a:cs typeface="Arial"/>
              </a:rPr>
              <a:t>B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939C6EF3-D15C-38B1-50DA-AE4EC4C1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92" y="3872443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C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376EE23-84A5-5F05-BAFC-EAA579E6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20" y="4284135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D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EB7E21-8389-5119-3527-AF41E997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0" y="4642380"/>
            <a:ext cx="198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Sternocleidomastoid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3FCB23A-6A8F-4D65-43B9-612A7350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624417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Mandible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EEFE7E1-AB4F-53B4-7446-513C74A7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1007005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Masseter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4CED7DE5-C709-8F76-C846-A5C1F85F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1411817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E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A7C696AC-D479-C9EF-E24C-2F205C96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2858030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Hyoid bone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8EEE07E-E84B-CDB2-5D9A-A4202555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3550180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F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F8D226E-5856-BCCA-50A4-AB74BADDC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3866092"/>
            <a:ext cx="185737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</a:rPr>
              <a:t>Thyroid cartilage</a:t>
            </a:r>
          </a:p>
          <a:p>
            <a:r>
              <a:rPr lang="en-US" sz="1400" dirty="0">
                <a:latin typeface="Arial"/>
              </a:rPr>
              <a:t>of larynx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7C18B42A-BDB1-B87F-4727-D1472AA7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1" y="4383617"/>
            <a:ext cx="185737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/>
              </a:rPr>
              <a:t>G</a:t>
            </a:r>
            <a:endParaRPr lang="en-US" sz="1400" b="1" dirty="0">
              <a:latin typeface="Arial"/>
              <a:ea typeface="Arial"/>
              <a:cs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E600D1-087A-D12B-3273-DC8C92E249DD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5189" y="2328333"/>
            <a:ext cx="2387944" cy="79136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1A141F-CF17-6750-7F26-21F58BA021F0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0426" y="2599267"/>
            <a:ext cx="1876241" cy="5248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E2ED43-6D33-2BD1-C56E-7F2AD9F355B8}"/>
              </a:ext>
            </a:extLst>
          </p:cNvPr>
          <p:cNvCxnSpPr/>
          <p:nvPr/>
        </p:nvCxnSpPr>
        <p:spPr bwMode="auto">
          <a:xfrm flipV="1">
            <a:off x="1272485" y="2650067"/>
            <a:ext cx="2342782" cy="10033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3FF41-BE06-3D70-4E53-33EB2AA49ABC}"/>
              </a:ext>
            </a:extLst>
          </p:cNvPr>
          <p:cNvCxnSpPr/>
          <p:nvPr/>
        </p:nvCxnSpPr>
        <p:spPr bwMode="auto">
          <a:xfrm flipV="1">
            <a:off x="1394193" y="3962400"/>
            <a:ext cx="2762940" cy="640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23D2DD-EB99-0757-0314-390F91D3B8A6}"/>
              </a:ext>
            </a:extLst>
          </p:cNvPr>
          <p:cNvCxnSpPr/>
          <p:nvPr/>
        </p:nvCxnSpPr>
        <p:spPr bwMode="auto">
          <a:xfrm flipV="1">
            <a:off x="1236501" y="4343400"/>
            <a:ext cx="2615832" cy="9472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E4F26422-C9F6-27AD-9F7C-E682C9AB71FD}"/>
              </a:ext>
            </a:extLst>
          </p:cNvPr>
          <p:cNvSpPr/>
          <p:nvPr/>
        </p:nvSpPr>
        <p:spPr bwMode="auto">
          <a:xfrm>
            <a:off x="1938867" y="4632855"/>
            <a:ext cx="1464733" cy="801687"/>
          </a:xfrm>
          <a:custGeom>
            <a:avLst/>
            <a:gdLst>
              <a:gd name="connsiteX0" fmla="*/ 1754188 w 1754188"/>
              <a:gd name="connsiteY0" fmla="*/ 0 h 801687"/>
              <a:gd name="connsiteX1" fmla="*/ 0 w 1754188"/>
              <a:gd name="connsiteY1" fmla="*/ 190500 h 801687"/>
              <a:gd name="connsiteX2" fmla="*/ 1484313 w 1754188"/>
              <a:gd name="connsiteY2" fmla="*/ 801687 h 8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188" h="801687">
                <a:moveTo>
                  <a:pt x="1754188" y="0"/>
                </a:moveTo>
                <a:lnTo>
                  <a:pt x="0" y="190500"/>
                </a:lnTo>
                <a:lnTo>
                  <a:pt x="1484313" y="801687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FFFFFF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5C3779-E9D6-7F28-D1E9-CF6553DD1C17}"/>
              </a:ext>
            </a:extLst>
          </p:cNvPr>
          <p:cNvCxnSpPr/>
          <p:nvPr/>
        </p:nvCxnSpPr>
        <p:spPr bwMode="auto">
          <a:xfrm flipV="1">
            <a:off x="5125078" y="792692"/>
            <a:ext cx="2155202" cy="10986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E65C-2FC5-0FA1-7CE2-BB555646B176}"/>
              </a:ext>
            </a:extLst>
          </p:cNvPr>
          <p:cNvCxnSpPr/>
          <p:nvPr/>
        </p:nvCxnSpPr>
        <p:spPr bwMode="auto">
          <a:xfrm flipV="1">
            <a:off x="6002867" y="1191156"/>
            <a:ext cx="1318688" cy="70537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69E01E-2696-BF96-6129-685180BA341B}"/>
              </a:ext>
            </a:extLst>
          </p:cNvPr>
          <p:cNvCxnSpPr/>
          <p:nvPr/>
        </p:nvCxnSpPr>
        <p:spPr bwMode="auto">
          <a:xfrm flipV="1">
            <a:off x="5174239" y="1581681"/>
            <a:ext cx="2107629" cy="7685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2A7E4-9840-617E-5188-5AA00D1E1010}"/>
              </a:ext>
            </a:extLst>
          </p:cNvPr>
          <p:cNvCxnSpPr/>
          <p:nvPr/>
        </p:nvCxnSpPr>
        <p:spPr bwMode="auto">
          <a:xfrm flipV="1">
            <a:off x="4419600" y="3015192"/>
            <a:ext cx="2901955" cy="39687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FC51B9-B25A-190C-7870-637F2743219D}"/>
              </a:ext>
            </a:extLst>
          </p:cNvPr>
          <p:cNvCxnSpPr/>
          <p:nvPr/>
        </p:nvCxnSpPr>
        <p:spPr bwMode="auto">
          <a:xfrm flipV="1">
            <a:off x="4766733" y="3725865"/>
            <a:ext cx="2531010" cy="11678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7BBB39-3AFE-CC1D-A45C-C5F9B7129BFB}"/>
              </a:ext>
            </a:extLst>
          </p:cNvPr>
          <p:cNvCxnSpPr/>
          <p:nvPr/>
        </p:nvCxnSpPr>
        <p:spPr bwMode="auto">
          <a:xfrm flipV="1">
            <a:off x="4461933" y="4238097"/>
            <a:ext cx="2835281" cy="8588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E3A22E-61C6-AB01-6B99-1F3F0449E854}"/>
              </a:ext>
            </a:extLst>
          </p:cNvPr>
          <p:cNvCxnSpPr/>
          <p:nvPr/>
        </p:nvCxnSpPr>
        <p:spPr bwMode="auto">
          <a:xfrm flipV="1">
            <a:off x="5105400" y="4553482"/>
            <a:ext cx="2184405" cy="57731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780000">
              <a:schemeClr val="bg1"/>
            </a:outerShdw>
          </a:effectLst>
        </p:spPr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E222359-85F1-92B5-8E17-B7F3F6EB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60" y="386555"/>
            <a:ext cx="8998476" cy="62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86FC5-F5C0-7FCD-34A8-06D959EA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5722" y="4165773"/>
            <a:ext cx="6019800" cy="457200"/>
          </a:xfrm>
        </p:spPr>
        <p:txBody>
          <a:bodyPr/>
          <a:lstStyle/>
          <a:p>
            <a:r>
              <a:rPr lang="en-US" dirty="0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BA8F9-2474-1D24-60A2-4B48387E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5"/>
          <a:stretch/>
        </p:blipFill>
        <p:spPr>
          <a:xfrm>
            <a:off x="304800" y="457200"/>
            <a:ext cx="8534400" cy="384879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5877691-98CB-8878-0729-E5EB185B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29" y="617365"/>
            <a:ext cx="2540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endParaRPr lang="en-US" sz="1600" dirty="0">
              <a:latin typeface="Arial"/>
              <a:ea typeface="Arial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71AFA0-E917-A37D-FAD9-DA26C97C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481" y="617365"/>
            <a:ext cx="2540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</a:rPr>
              <a:t>B</a:t>
            </a:r>
            <a:endParaRPr lang="en-US" sz="1600" dirty="0">
              <a:latin typeface="Arial"/>
              <a:ea typeface="Arial"/>
              <a:cs typeface="Arial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758193-A2D3-E666-56B1-196ACDD5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29" y="2123903"/>
            <a:ext cx="2540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</a:rPr>
              <a:t>C</a:t>
            </a:r>
            <a:endParaRPr lang="en-US" sz="1600" dirty="0">
              <a:latin typeface="Arial"/>
              <a:ea typeface="Arial"/>
              <a:cs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2982CC-53E7-884B-A7C3-2CE7D7DE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481" y="2123903"/>
            <a:ext cx="2540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</a:rPr>
              <a:t>D</a:t>
            </a:r>
            <a:endParaRPr lang="en-US" sz="1600" dirty="0">
              <a:latin typeface="Arial"/>
              <a:ea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6C9905-7F75-88CE-5CB1-7B1AF84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19" y="1671232"/>
            <a:ext cx="8535140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Heather</dc:creator>
  <cp:lastModifiedBy>Talbott, Heather</cp:lastModifiedBy>
  <cp:revision>1</cp:revision>
  <dcterms:created xsi:type="dcterms:W3CDTF">2023-09-23T23:41:31Z</dcterms:created>
  <dcterms:modified xsi:type="dcterms:W3CDTF">2023-09-24T00:33:26Z</dcterms:modified>
</cp:coreProperties>
</file>