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 Light" panose="020B0604020202020204" charset="0"/>
      <p:regular r:id="rId14"/>
    </p:embeddedFont>
    <p:embeddedFont>
      <p:font typeface="Fira Sans Light Bold" panose="020B0604020202020204" charset="0"/>
      <p:regular r:id="rId15"/>
    </p:embeddedFont>
    <p:embeddedFont>
      <p:font typeface="Tex Gyre Termes" panose="020B0604020202020204" charset="-94"/>
      <p:regular r:id="rId16"/>
    </p:embeddedFont>
    <p:embeddedFont>
      <p:font typeface="Tex Gyre Termes Bold" panose="020B0604020202020204" charset="-9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26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181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2EF1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73975" y="3411280"/>
            <a:ext cx="10202605" cy="351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9"/>
              </a:lnSpc>
            </a:pPr>
            <a:r>
              <a:rPr lang="tr-TR" sz="8000" dirty="0" err="1">
                <a:solidFill>
                  <a:srgbClr val="000000"/>
                </a:solidFill>
                <a:latin typeface="Tex Gyre Termes Bold"/>
              </a:rPr>
              <a:t>Women</a:t>
            </a:r>
            <a:r>
              <a:rPr lang="tr-TR" sz="8000" dirty="0">
                <a:solidFill>
                  <a:srgbClr val="000000"/>
                </a:solidFill>
                <a:latin typeface="Tex Gyre Termes Bold"/>
              </a:rPr>
              <a:t> </a:t>
            </a:r>
            <a:r>
              <a:rPr lang="tr-TR" sz="8000" dirty="0" err="1">
                <a:solidFill>
                  <a:srgbClr val="000000"/>
                </a:solidFill>
                <a:latin typeface="Tex Gyre Termes Bold"/>
              </a:rPr>
              <a:t>Tech</a:t>
            </a:r>
            <a:endParaRPr lang="tr-TR" sz="8000" dirty="0">
              <a:solidFill>
                <a:srgbClr val="000000"/>
              </a:solidFill>
              <a:latin typeface="Tex Gyre Termes Bold"/>
            </a:endParaRPr>
          </a:p>
          <a:p>
            <a:pPr>
              <a:lnSpc>
                <a:spcPts val="14399"/>
              </a:lnSpc>
            </a:pPr>
            <a:r>
              <a:rPr lang="tr-TR" sz="8000" dirty="0" err="1">
                <a:solidFill>
                  <a:srgbClr val="000000"/>
                </a:solidFill>
                <a:latin typeface="Tex Gyre Termes Bold"/>
              </a:rPr>
              <a:t>Women</a:t>
            </a:r>
            <a:r>
              <a:rPr lang="tr-TR" sz="8000" dirty="0">
                <a:solidFill>
                  <a:srgbClr val="000000"/>
                </a:solidFill>
                <a:latin typeface="Tex Gyre Termes Bold"/>
              </a:rPr>
              <a:t> </a:t>
            </a:r>
            <a:r>
              <a:rPr lang="tr-TR" sz="8000" dirty="0" err="1">
                <a:solidFill>
                  <a:srgbClr val="000000"/>
                </a:solidFill>
                <a:latin typeface="Tex Gyre Termes Bold"/>
              </a:rPr>
              <a:t>Yes</a:t>
            </a:r>
            <a:r>
              <a:rPr lang="tr-TR" sz="8000" dirty="0">
                <a:solidFill>
                  <a:srgbClr val="000000"/>
                </a:solidFill>
                <a:latin typeface="Tex Gyre Termes Bold"/>
              </a:rPr>
              <a:t> Gala</a:t>
            </a:r>
            <a:endParaRPr lang="en-US" sz="8000" dirty="0">
              <a:solidFill>
                <a:srgbClr val="000000"/>
              </a:solidFill>
              <a:latin typeface="Tex Gyre Terme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3975" y="7665670"/>
            <a:ext cx="10202605" cy="190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Tex Gyre Termes Bold"/>
              </a:rPr>
              <a:t> </a:t>
            </a:r>
          </a:p>
          <a:p>
            <a:pPr>
              <a:lnSpc>
                <a:spcPts val="5039"/>
              </a:lnSpc>
            </a:pPr>
            <a:endParaRPr lang="en-US" sz="3599" dirty="0">
              <a:solidFill>
                <a:srgbClr val="000000"/>
              </a:solidFill>
              <a:latin typeface="Tex Gyre Termes Bold"/>
            </a:endParaRPr>
          </a:p>
          <a:p>
            <a:pPr>
              <a:lnSpc>
                <a:spcPts val="5039"/>
              </a:lnSpc>
            </a:pPr>
            <a:endParaRPr lang="en-US" sz="3599" dirty="0">
              <a:solidFill>
                <a:srgbClr val="000000"/>
              </a:solidFill>
              <a:latin typeface="Tex Gyre Terme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673975" y="373605"/>
            <a:ext cx="2219885" cy="2219885"/>
          </a:xfrm>
          <a:custGeom>
            <a:avLst/>
            <a:gdLst/>
            <a:ahLst/>
            <a:cxnLst/>
            <a:rect l="l" t="t" r="r" b="b"/>
            <a:pathLst>
              <a:path w="2219885" h="2219885">
                <a:moveTo>
                  <a:pt x="0" y="0"/>
                </a:moveTo>
                <a:lnTo>
                  <a:pt x="2219885" y="0"/>
                </a:lnTo>
                <a:lnTo>
                  <a:pt x="2219885" y="2219885"/>
                </a:lnTo>
                <a:lnTo>
                  <a:pt x="0" y="221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886443" y="7665670"/>
            <a:ext cx="4096259" cy="253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ex Gyre Termes"/>
              </a:rPr>
              <a:t>Beyza Nur Erdoğan 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ex Gyre Termes"/>
              </a:rPr>
              <a:t>Sinem Güney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ex Gyre Termes"/>
              </a:rPr>
              <a:t>Berk Kızılkanat</a:t>
            </a:r>
          </a:p>
          <a:p>
            <a:pPr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Tex Gyre Termes"/>
            </a:endParaRPr>
          </a:p>
        </p:txBody>
      </p:sp>
      <p:sp>
        <p:nvSpPr>
          <p:cNvPr id="15" name="Alt Bilgi Yer Tutucusu 14">
            <a:extLst>
              <a:ext uri="{FF2B5EF4-FFF2-40B4-BE49-F238E27FC236}">
                <a16:creationId xmlns:a16="http://schemas.microsoft.com/office/drawing/2014/main" id="{69C25543-E992-49F5-A30A-B689B92F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 anchorCtr="1"/>
          <a:lstStyle/>
          <a:p>
            <a:r>
              <a:rPr lang="en-US" sz="1000">
                <a:solidFill>
                  <a:srgbClr val="3366FF">
                    <a:alpha val="50000"/>
                  </a:srgbClr>
                </a:solidFill>
              </a:rPr>
              <a:t>Türk Telekom | Dahili | Kişisel Veri İçermez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796065" y="486643"/>
            <a:ext cx="2695869" cy="2334501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7286" r="-728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-3487808" y="-918352"/>
            <a:ext cx="13031070" cy="11284968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181C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088914" y="1691422"/>
            <a:ext cx="6681487" cy="2472878"/>
            <a:chOff x="-75223" y="-57150"/>
            <a:chExt cx="8908649" cy="3297172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883342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Tex Gyre Termes Bold"/>
                </a:rPr>
                <a:t>Problem Tanımı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75223" y="632213"/>
              <a:ext cx="8908649" cy="26078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tr-TR" sz="2499" dirty="0">
                  <a:solidFill>
                    <a:srgbClr val="000000"/>
                  </a:solidFill>
                  <a:latin typeface="Tex Gyre Termes"/>
                </a:rPr>
                <a:t>Gala davetine katılımı artırmak için metro istasyonlarına sokak ekiplerinin yerleştirilmesiyle daha fazla sayıda kadına ulaşmak amacı ile uygun veri analizinin yapılması.</a:t>
              </a:r>
            </a:p>
            <a:p>
              <a:pPr marL="0" lvl="0" indent="0">
                <a:lnSpc>
                  <a:spcPts val="3499"/>
                </a:lnSpc>
              </a:pPr>
              <a:endParaRPr lang="en-US" sz="2499" dirty="0">
                <a:solidFill>
                  <a:srgbClr val="000000"/>
                </a:solidFill>
                <a:latin typeface="Tex Gyre Terme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016591" y="5829300"/>
            <a:ext cx="7264152" cy="2109267"/>
            <a:chOff x="0" y="-57150"/>
            <a:chExt cx="9685536" cy="281235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660187"/>
              <a:ext cx="9685536" cy="2095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tr-TR" sz="2499" dirty="0">
                  <a:solidFill>
                    <a:srgbClr val="000000"/>
                  </a:solidFill>
                  <a:latin typeface="Tex Gyre Termes"/>
                </a:rPr>
                <a:t>Mevcut metro verisinin yanı sıra ilçe bazlı kadın nüfus verisi içeren yeni veri setini de kullanarak doğru analizin yapılması.</a:t>
              </a:r>
            </a:p>
            <a:p>
              <a:pPr marL="0" lvl="0" indent="0" algn="just">
                <a:lnSpc>
                  <a:spcPts val="3499"/>
                </a:lnSpc>
              </a:pPr>
              <a:endParaRPr lang="en-US" sz="2499" dirty="0">
                <a:solidFill>
                  <a:srgbClr val="000000"/>
                </a:solidFill>
                <a:latin typeface="Tex Gyre Terme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968553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Tex Gyre Termes Bold"/>
                </a:rPr>
                <a:t>Çözüm</a:t>
              </a:r>
              <a:r>
                <a:rPr lang="en-US" sz="2799" dirty="0">
                  <a:solidFill>
                    <a:srgbClr val="000000"/>
                  </a:solidFill>
                  <a:latin typeface="Tex Gyre Termes Bold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Tex Gyre Termes Bold"/>
                </a:rPr>
                <a:t>Önerisi</a:t>
              </a:r>
              <a:endParaRPr lang="en-US" sz="2799" dirty="0">
                <a:solidFill>
                  <a:srgbClr val="000000"/>
                </a:solidFill>
                <a:latin typeface="Tex Gyre Termes Bold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2667798"/>
            <a:ext cx="611396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endParaRPr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507546" y="3976249"/>
            <a:ext cx="2695869" cy="2334501"/>
            <a:chOff x="0" y="0"/>
            <a:chExt cx="4282440" cy="3708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3"/>
              <a:stretch>
                <a:fillRect l="-7804" r="-7804"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-4996834" y="0"/>
            <a:ext cx="10138115" cy="8779655"/>
            <a:chOff x="0" y="0"/>
            <a:chExt cx="3619627" cy="31346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87254" y="6389232"/>
            <a:ext cx="5059991" cy="4381976"/>
            <a:chOff x="0" y="0"/>
            <a:chExt cx="3619627" cy="31346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2EF12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6448131" y="7412969"/>
            <a:ext cx="2695869" cy="2334501"/>
            <a:chOff x="0" y="0"/>
            <a:chExt cx="4282440" cy="3708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4"/>
              <a:stretch>
                <a:fillRect l="-7804" r="-7804"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72223" y="3434447"/>
            <a:ext cx="5097045" cy="129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Tex Gyre Termes Bold"/>
              </a:rPr>
              <a:t>Giriş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885432" y="0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219200" y="5545708"/>
            <a:ext cx="5966980" cy="516743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F2EF12"/>
          </a:solidFill>
        </p:spPr>
      </p:sp>
      <p:sp>
        <p:nvSpPr>
          <p:cNvPr id="8" name="TextBox 8"/>
          <p:cNvSpPr txBox="1"/>
          <p:nvPr/>
        </p:nvSpPr>
        <p:spPr>
          <a:xfrm>
            <a:off x="183626" y="2787699"/>
            <a:ext cx="5097045" cy="258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 err="1">
                <a:solidFill>
                  <a:srgbClr val="F4F4F4"/>
                </a:solidFill>
                <a:latin typeface="Tex Gyre Termes Bold"/>
              </a:rPr>
              <a:t>Veri</a:t>
            </a:r>
            <a:r>
              <a:rPr lang="en-US" sz="8499" spc="-84" dirty="0">
                <a:solidFill>
                  <a:srgbClr val="F4F4F4"/>
                </a:solidFill>
                <a:latin typeface="Tex Gyre Termes Bold"/>
              </a:rPr>
              <a:t> </a:t>
            </a:r>
            <a:r>
              <a:rPr lang="en-US" sz="8499" spc="-84" dirty="0" err="1">
                <a:solidFill>
                  <a:srgbClr val="F4F4F4"/>
                </a:solidFill>
                <a:latin typeface="Tex Gyre Termes Bold"/>
              </a:rPr>
              <a:t>Hakkında</a:t>
            </a:r>
            <a:r>
              <a:rPr lang="en-US" sz="8499" spc="-84" dirty="0">
                <a:solidFill>
                  <a:srgbClr val="F4F4F4"/>
                </a:solidFill>
                <a:latin typeface="Tex Gyre Termes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36772" y="5538984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en-US" sz="1925" dirty="0" err="1">
                <a:solidFill>
                  <a:srgbClr val="A4E473"/>
                </a:solidFill>
                <a:latin typeface="Fira Sans Light Bold"/>
              </a:rPr>
              <a:t>Veriseti</a:t>
            </a:r>
            <a:r>
              <a:rPr lang="en-US" sz="1925" dirty="0">
                <a:solidFill>
                  <a:srgbClr val="A4E473"/>
                </a:solidFill>
                <a:latin typeface="Fira Sans Light Bold"/>
              </a:rPr>
              <a:t> </a:t>
            </a:r>
            <a:r>
              <a:rPr lang="en-US" sz="1925" dirty="0" err="1">
                <a:solidFill>
                  <a:srgbClr val="A4E473"/>
                </a:solidFill>
                <a:latin typeface="Fira Sans Light Bold"/>
              </a:rPr>
              <a:t>Detay</a:t>
            </a:r>
            <a:r>
              <a:rPr lang="en-US" sz="1925" dirty="0">
                <a:solidFill>
                  <a:srgbClr val="A4E473"/>
                </a:solidFill>
                <a:latin typeface="Fira Sans Light Bold"/>
              </a:rPr>
              <a:t>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82400" y="9920188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en-US" sz="1925" dirty="0" err="1">
                <a:solidFill>
                  <a:srgbClr val="A4E473"/>
                </a:solidFill>
                <a:latin typeface="Fira Sans Light Bold"/>
              </a:rPr>
              <a:t>Veriseti</a:t>
            </a:r>
            <a:r>
              <a:rPr lang="en-US" sz="1925" dirty="0">
                <a:solidFill>
                  <a:srgbClr val="A4E473"/>
                </a:solidFill>
                <a:latin typeface="Fira Sans Light Bold"/>
              </a:rPr>
              <a:t> </a:t>
            </a:r>
            <a:r>
              <a:rPr lang="en-US" sz="1925" dirty="0" err="1">
                <a:solidFill>
                  <a:srgbClr val="A4E473"/>
                </a:solidFill>
                <a:latin typeface="Fira Sans Light Bold"/>
              </a:rPr>
              <a:t>Detay</a:t>
            </a:r>
            <a:r>
              <a:rPr lang="en-US" sz="1925" dirty="0">
                <a:solidFill>
                  <a:srgbClr val="A4E473"/>
                </a:solidFill>
                <a:latin typeface="Fira Sans Light Bold"/>
              </a:rPr>
              <a:t> 2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BB7D389-AF9A-4ED4-B052-82AA78F9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87" y="107356"/>
            <a:ext cx="10952069" cy="536032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0448C5C-3AAB-4906-8687-B9CCC2579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50" y="5875844"/>
            <a:ext cx="10786742" cy="3973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2EF1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96272" y="387667"/>
            <a:ext cx="14766361" cy="2187396"/>
            <a:chOff x="0" y="0"/>
            <a:chExt cx="19688481" cy="29165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183103"/>
              <a:ext cx="19688481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19688481" cy="1724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A4E473"/>
                  </a:solidFill>
                  <a:latin typeface="Tex Gyre Termes Bold"/>
                </a:rPr>
                <a:t>Veri Ön İşleme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96272" y="1939568"/>
            <a:ext cx="14766361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639"/>
              </a:lnSpc>
              <a:buFont typeface="Arial"/>
              <a:buChar char="•"/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Gereksiz kolonlar çıkartıldı.</a:t>
            </a:r>
            <a:endParaRPr lang="en-US" sz="2199" dirty="0">
              <a:solidFill>
                <a:srgbClr val="A4E473"/>
              </a:solidFill>
              <a:latin typeface="Tex Gyre Termes"/>
            </a:endParaRPr>
          </a:p>
          <a:p>
            <a:pPr marL="474979" lvl="1" indent="-237490">
              <a:lnSpc>
                <a:spcPts val="2639"/>
              </a:lnSpc>
              <a:buFont typeface="Arial"/>
              <a:buChar char="•"/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Tarih formatı ayarlandı.</a:t>
            </a:r>
            <a:endParaRPr lang="en-US" sz="2199" dirty="0">
              <a:solidFill>
                <a:srgbClr val="A4E473"/>
              </a:solidFill>
              <a:latin typeface="Tex Gyre Termes"/>
            </a:endParaRPr>
          </a:p>
          <a:p>
            <a:pPr marL="474979" lvl="1" indent="-237490">
              <a:lnSpc>
                <a:spcPts val="2639"/>
              </a:lnSpc>
              <a:buFont typeface="Arial"/>
              <a:buChar char="•"/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İstasyon tablosunda ilçe isimlerinde kullanılan kısaltmalar gerçek ilçe ismi ile güncellendi.</a:t>
            </a:r>
            <a:endParaRPr lang="en-US" sz="2199" dirty="0">
              <a:solidFill>
                <a:srgbClr val="A4E473"/>
              </a:solidFill>
              <a:latin typeface="Tex Gyre Termes"/>
            </a:endParaRPr>
          </a:p>
          <a:p>
            <a:pPr marL="474979" lvl="1" indent="-237490">
              <a:lnSpc>
                <a:spcPts val="2639"/>
              </a:lnSpc>
              <a:buFont typeface="Arial"/>
              <a:buChar char="•"/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İlçe tablosunda eşleşmeyen kayıtlar silindi.</a:t>
            </a:r>
          </a:p>
          <a:p>
            <a:pPr marL="474979" lvl="1" indent="-237490">
              <a:lnSpc>
                <a:spcPts val="2639"/>
              </a:lnSpc>
              <a:buFont typeface="Arial"/>
              <a:buChar char="•"/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Boş ve tekrarlayan kolon kontrolü yapıldı.</a:t>
            </a:r>
          </a:p>
          <a:p>
            <a:pPr marL="474979" lvl="1" indent="-237490">
              <a:lnSpc>
                <a:spcPts val="2639"/>
              </a:lnSpc>
              <a:buFont typeface="Arial"/>
              <a:buChar char="•"/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İlçe bazlı kadın nüfus adetleri gruplandı.</a:t>
            </a:r>
            <a:endParaRPr lang="en-US" sz="2199" dirty="0">
              <a:solidFill>
                <a:srgbClr val="A4E473"/>
              </a:solidFill>
              <a:latin typeface="Tex Gyre Terme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268200" y="9697085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tr-TR" sz="1925" dirty="0">
                <a:solidFill>
                  <a:srgbClr val="A4E473"/>
                </a:solidFill>
                <a:latin typeface="Fira Sans Light"/>
              </a:rPr>
              <a:t>İSTASYON VERİSİ SON DURUM</a:t>
            </a:r>
            <a:endParaRPr lang="en-US" sz="1925" dirty="0">
              <a:solidFill>
                <a:srgbClr val="A4E473"/>
              </a:solidFill>
              <a:latin typeface="Fira Sans Light"/>
            </a:endParaRPr>
          </a:p>
        </p:txBody>
      </p:sp>
      <p:sp>
        <p:nvSpPr>
          <p:cNvPr id="18" name="Alt Bilgi Yer Tutucusu 17">
            <a:extLst>
              <a:ext uri="{FF2B5EF4-FFF2-40B4-BE49-F238E27FC236}">
                <a16:creationId xmlns:a16="http://schemas.microsoft.com/office/drawing/2014/main" id="{9CC61376-6DEB-4E96-938B-5395090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 anchorCtr="1"/>
          <a:lstStyle/>
          <a:p>
            <a:r>
              <a:rPr lang="en-US" sz="1000">
                <a:solidFill>
                  <a:srgbClr val="3366FF">
                    <a:alpha val="50000"/>
                  </a:srgbClr>
                </a:solidFill>
              </a:rPr>
              <a:t>Türk Telekom | Dahili | Kişisel Veri İçermez 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E0AF3064-4B58-4D40-A233-FB31B6FD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872" y="821281"/>
            <a:ext cx="6877104" cy="1293495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B447097B-7B39-45AA-943D-80467A278139}"/>
              </a:ext>
            </a:extLst>
          </p:cNvPr>
          <p:cNvSpPr txBox="1"/>
          <p:nvPr/>
        </p:nvSpPr>
        <p:spPr>
          <a:xfrm>
            <a:off x="11887200" y="2260823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tr-TR" sz="1925" dirty="0">
                <a:solidFill>
                  <a:srgbClr val="A4E473"/>
                </a:solidFill>
                <a:latin typeface="Fira Sans Light"/>
              </a:rPr>
              <a:t>İlçe verisi kısaltmaların güncellenmesi</a:t>
            </a:r>
            <a:endParaRPr lang="en-US" sz="1925" dirty="0">
              <a:solidFill>
                <a:srgbClr val="A4E473"/>
              </a:solidFill>
              <a:latin typeface="Fira Sans Light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EBA4C555-857F-488E-B936-16610CCC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872" y="3314700"/>
            <a:ext cx="7017728" cy="1828800"/>
          </a:xfrm>
          <a:prstGeom prst="rect">
            <a:avLst/>
          </a:prstGeom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2BA4395A-5B74-48B7-9584-13B0F1D2CF2D}"/>
              </a:ext>
            </a:extLst>
          </p:cNvPr>
          <p:cNvSpPr txBox="1"/>
          <p:nvPr/>
        </p:nvSpPr>
        <p:spPr>
          <a:xfrm>
            <a:off x="12111345" y="5188133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tr-TR" sz="1925" dirty="0">
                <a:solidFill>
                  <a:srgbClr val="A4E473"/>
                </a:solidFill>
                <a:latin typeface="Fira Sans Light"/>
              </a:rPr>
              <a:t>İSTASYON VERİSİ BOŞ KAYIT KONTROLÜ</a:t>
            </a:r>
            <a:endParaRPr lang="en-US" sz="1925" dirty="0">
              <a:solidFill>
                <a:srgbClr val="A4E473"/>
              </a:solidFill>
              <a:latin typeface="Fira Sans Light"/>
            </a:endParaRP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E5181637-A565-4483-B1C1-881CCB4FC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5656413"/>
            <a:ext cx="7700963" cy="3894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2EF1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96272" y="387667"/>
            <a:ext cx="14766361" cy="2187396"/>
            <a:chOff x="0" y="0"/>
            <a:chExt cx="19688481" cy="29165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183103"/>
              <a:ext cx="19688481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19688481" cy="1724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</a:pPr>
              <a:r>
                <a:rPr lang="en-US" sz="8499">
                  <a:solidFill>
                    <a:srgbClr val="A4E473"/>
                  </a:solidFill>
                  <a:latin typeface="Tex Gyre Termes Bold"/>
                </a:rPr>
                <a:t>Veri Ön İşleme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96272" y="1939568"/>
            <a:ext cx="1476636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2639"/>
              </a:lnSpc>
              <a:buFont typeface="Arial"/>
              <a:buChar char="•"/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Organizasyon her yıl yaz aylarında gerçekleştiği için </a:t>
            </a:r>
          </a:p>
          <a:p>
            <a:pPr marL="237489" lvl="1">
              <a:lnSpc>
                <a:spcPts val="2639"/>
              </a:lnSpc>
            </a:pPr>
            <a:r>
              <a:rPr lang="tr-TR" sz="2199" dirty="0">
                <a:solidFill>
                  <a:srgbClr val="A4E473"/>
                </a:solidFill>
                <a:latin typeface="Tex Gyre Termes"/>
              </a:rPr>
              <a:t>tarih filtresinde sadece nisan ve mayıs ayları alındı.</a:t>
            </a:r>
            <a:endParaRPr lang="en-US" sz="2199" dirty="0">
              <a:solidFill>
                <a:srgbClr val="A4E473"/>
              </a:solidFill>
              <a:latin typeface="Tex Gyre Terme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268200" y="9697085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tr-TR" sz="1925" dirty="0">
                <a:solidFill>
                  <a:srgbClr val="A4E473"/>
                </a:solidFill>
                <a:latin typeface="Fira Sans Light"/>
              </a:rPr>
              <a:t>İSTASYON VERİSİ SON DURUM</a:t>
            </a:r>
            <a:endParaRPr lang="en-US" sz="1925" dirty="0">
              <a:solidFill>
                <a:srgbClr val="A4E473"/>
              </a:solidFill>
              <a:latin typeface="Fira Sans Light"/>
            </a:endParaRPr>
          </a:p>
        </p:txBody>
      </p:sp>
      <p:sp>
        <p:nvSpPr>
          <p:cNvPr id="18" name="Alt Bilgi Yer Tutucusu 17">
            <a:extLst>
              <a:ext uri="{FF2B5EF4-FFF2-40B4-BE49-F238E27FC236}">
                <a16:creationId xmlns:a16="http://schemas.microsoft.com/office/drawing/2014/main" id="{9CC61376-6DEB-4E96-938B-5395090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 anchorCtr="1"/>
          <a:lstStyle/>
          <a:p>
            <a:r>
              <a:rPr lang="en-US" sz="1000">
                <a:solidFill>
                  <a:srgbClr val="3366FF">
                    <a:alpha val="50000"/>
                  </a:srgbClr>
                </a:solidFill>
              </a:rPr>
              <a:t>Türk Telekom | Dahili | Kişisel Veri İçermez 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2BA4395A-5B74-48B7-9584-13B0F1D2CF2D}"/>
              </a:ext>
            </a:extLst>
          </p:cNvPr>
          <p:cNvSpPr txBox="1"/>
          <p:nvPr/>
        </p:nvSpPr>
        <p:spPr>
          <a:xfrm>
            <a:off x="11734800" y="4711856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tr-TR" sz="1925" dirty="0">
                <a:solidFill>
                  <a:srgbClr val="A4E473"/>
                </a:solidFill>
                <a:latin typeface="Fira Sans Light"/>
              </a:rPr>
              <a:t>İSTASYON VERİSİ TARİH FİLTRESİ</a:t>
            </a:r>
            <a:endParaRPr lang="en-US" sz="1925" dirty="0">
              <a:solidFill>
                <a:srgbClr val="A4E473"/>
              </a:solidFill>
              <a:latin typeface="Fira Sans Light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ED6CF10-0404-4F5F-BF2E-4CCAE0CE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544602"/>
            <a:ext cx="8012776" cy="418638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5C25B71-A9F6-4D52-A210-1CFDB9F7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99" y="5034422"/>
            <a:ext cx="8012775" cy="46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3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2EF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542168"/>
            <a:ext cx="6629142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049"/>
              </a:lnSpc>
              <a:spcBef>
                <a:spcPct val="0"/>
              </a:spcBef>
            </a:pPr>
            <a:r>
              <a:rPr lang="tr-TR" sz="8499" spc="-84" dirty="0">
                <a:solidFill>
                  <a:srgbClr val="000000"/>
                </a:solidFill>
                <a:latin typeface="Tex Gyre Termes Bold"/>
              </a:rPr>
              <a:t>Özet</a:t>
            </a:r>
            <a:r>
              <a:rPr lang="en-US" sz="8499" spc="-84" dirty="0">
                <a:solidFill>
                  <a:srgbClr val="000000"/>
                </a:solidFill>
                <a:latin typeface="Tex Gyre Termes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960626"/>
            <a:ext cx="5345776" cy="119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tr-TR" sz="3200" dirty="0">
                <a:solidFill>
                  <a:srgbClr val="A4E473"/>
                </a:solidFill>
                <a:latin typeface="Tex Gyre Termes"/>
              </a:rPr>
              <a:t>İlçe bazlı kadın nüfus sayısı çıkarıldı.</a:t>
            </a:r>
            <a:endParaRPr lang="en-US" sz="3200" dirty="0">
              <a:solidFill>
                <a:srgbClr val="A4E473"/>
              </a:solidFill>
              <a:latin typeface="Tex Gyre Termes"/>
            </a:endParaRP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endParaRPr lang="tr-TR" sz="3200" dirty="0">
              <a:solidFill>
                <a:srgbClr val="A4E473"/>
              </a:solidFill>
              <a:latin typeface="Tex Gyre Terme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43271" y="9858680"/>
            <a:ext cx="5345776" cy="32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en-US" sz="1925">
                <a:solidFill>
                  <a:srgbClr val="A4E473"/>
                </a:solidFill>
                <a:latin typeface="Fira Sans Light Bold"/>
              </a:rPr>
              <a:t>Model Başarı Sonuçları</a:t>
            </a:r>
          </a:p>
        </p:txBody>
      </p:sp>
      <p:sp>
        <p:nvSpPr>
          <p:cNvPr id="14" name="Alt Bilgi Yer Tutucusu 13">
            <a:extLst>
              <a:ext uri="{FF2B5EF4-FFF2-40B4-BE49-F238E27FC236}">
                <a16:creationId xmlns:a16="http://schemas.microsoft.com/office/drawing/2014/main" id="{7F47203D-AC0A-4FA2-B5CE-D1D6958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 anchorCtr="1"/>
          <a:lstStyle/>
          <a:p>
            <a:r>
              <a:rPr lang="en-US" sz="1000">
                <a:solidFill>
                  <a:srgbClr val="3366FF">
                    <a:alpha val="50000"/>
                  </a:srgbClr>
                </a:solidFill>
              </a:rPr>
              <a:t>Türk Telekom | Dahili | Kişisel Veri İçermez 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90C9E2E5-19CC-430A-8032-5DE393FF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825"/>
            <a:ext cx="8916823" cy="6226138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06804BDD-18A7-412D-B8B4-6A629E612844}"/>
              </a:ext>
            </a:extLst>
          </p:cNvPr>
          <p:cNvSpPr/>
          <p:nvPr/>
        </p:nvSpPr>
        <p:spPr>
          <a:xfrm>
            <a:off x="10744200" y="2960626"/>
            <a:ext cx="6774932" cy="494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tr-TR" sz="3200" dirty="0">
                <a:solidFill>
                  <a:srgbClr val="A4E473"/>
                </a:solidFill>
                <a:latin typeface="Tex Gyre Termes"/>
              </a:rPr>
              <a:t>İlçelerdeki istasyon adetleri çıkarıldı.</a:t>
            </a:r>
            <a:endParaRPr lang="en-US" sz="3200" dirty="0">
              <a:solidFill>
                <a:srgbClr val="A4E473"/>
              </a:solidFill>
              <a:latin typeface="Tex Gyre Termes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7305852-BE5C-49A2-AC88-A7D21E02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23" y="3793824"/>
            <a:ext cx="9371177" cy="62261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2EF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542168"/>
            <a:ext cx="6629142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049"/>
              </a:lnSpc>
              <a:spcBef>
                <a:spcPct val="0"/>
              </a:spcBef>
            </a:pPr>
            <a:r>
              <a:rPr lang="tr-TR" sz="8499" spc="-84" dirty="0">
                <a:solidFill>
                  <a:srgbClr val="000000"/>
                </a:solidFill>
                <a:latin typeface="Tex Gyre Termes Bold"/>
              </a:rPr>
              <a:t>Sonuçlar</a:t>
            </a:r>
            <a:r>
              <a:rPr lang="en-US" sz="8499" spc="-84" dirty="0">
                <a:solidFill>
                  <a:srgbClr val="000000"/>
                </a:solidFill>
                <a:latin typeface="Tex Gyre Termes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0059" y="3666113"/>
            <a:ext cx="5226484" cy="310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A4E473"/>
                </a:solidFill>
                <a:latin typeface="Tex Gyre Termes"/>
              </a:rPr>
              <a:t>Farklı ilçelerde yer alan metro istasyonlarına yerleştirilecek sokak ekiplerinin sayılarının birbirine yakın olması öngörülebilir.</a:t>
            </a:r>
          </a:p>
          <a:p>
            <a:pPr algn="just">
              <a:lnSpc>
                <a:spcPts val="2594"/>
              </a:lnSpc>
            </a:pPr>
            <a:endParaRPr lang="en-US" sz="1853" dirty="0">
              <a:solidFill>
                <a:srgbClr val="A4E473"/>
              </a:solidFill>
              <a:latin typeface="Tex Gyre Termes"/>
            </a:endParaRPr>
          </a:p>
          <a:p>
            <a:pPr algn="just">
              <a:lnSpc>
                <a:spcPts val="2594"/>
              </a:lnSpc>
            </a:pPr>
            <a:r>
              <a:rPr lang="en-US" sz="1853" dirty="0">
                <a:solidFill>
                  <a:srgbClr val="A4E473"/>
                </a:solidFill>
                <a:latin typeface="Tex Gyre Termes"/>
              </a:rPr>
              <a:t> </a:t>
            </a:r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96C78052-D141-42FC-B8C7-02F449E2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 anchorCtr="1"/>
          <a:lstStyle/>
          <a:p>
            <a:r>
              <a:rPr lang="en-US" sz="1000">
                <a:solidFill>
                  <a:srgbClr val="3366FF">
                    <a:alpha val="50000"/>
                  </a:srgbClr>
                </a:solidFill>
              </a:rPr>
              <a:t>Türk Telekom | Dahili | Kişisel Veri İçermez </a:t>
            </a:r>
          </a:p>
        </p:txBody>
      </p:sp>
      <p:pic>
        <p:nvPicPr>
          <p:cNvPr id="10" name="İçerik Yer Tutucusu 4">
            <a:extLst>
              <a:ext uri="{FF2B5EF4-FFF2-40B4-BE49-F238E27FC236}">
                <a16:creationId xmlns:a16="http://schemas.microsoft.com/office/drawing/2014/main" id="{7D142F00-5578-45CB-B209-2224821D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56" y="1604349"/>
            <a:ext cx="7177802" cy="69681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9736"/>
            <a:ext cx="6744935" cy="258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A4E473"/>
                </a:solidFill>
                <a:latin typeface="Tex Gyre Termes Bold"/>
              </a:rPr>
              <a:t>Neler Yapılabilirdi ?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8BEC9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2EF1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986898" y="1094187"/>
            <a:ext cx="8272402" cy="1597740"/>
            <a:chOff x="0" y="-9525"/>
            <a:chExt cx="11029869" cy="213032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1029869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39"/>
                </a:lnSpc>
                <a:spcBef>
                  <a:spcPct val="0"/>
                </a:spcBef>
              </a:pPr>
              <a:r>
                <a:rPr lang="en-US" sz="3699" dirty="0" err="1">
                  <a:solidFill>
                    <a:srgbClr val="A4E473"/>
                  </a:solidFill>
                  <a:latin typeface="Tex Gyre Termes"/>
                </a:rPr>
                <a:t>Ön</a:t>
              </a:r>
              <a:r>
                <a:rPr lang="en-US" sz="3699" dirty="0">
                  <a:solidFill>
                    <a:srgbClr val="A4E473"/>
                  </a:solidFill>
                  <a:latin typeface="Tex Gyre Termes"/>
                </a:rPr>
                <a:t> </a:t>
              </a:r>
              <a:r>
                <a:rPr lang="en-US" sz="3699" dirty="0" err="1">
                  <a:solidFill>
                    <a:srgbClr val="A4E473"/>
                  </a:solidFill>
                  <a:latin typeface="Tex Gyre Termes"/>
                </a:rPr>
                <a:t>İşleme</a:t>
              </a:r>
              <a:r>
                <a:rPr lang="en-US" sz="3699" dirty="0">
                  <a:solidFill>
                    <a:srgbClr val="A4E473"/>
                  </a:solidFill>
                  <a:latin typeface="Tex Gyre Termes"/>
                </a:rPr>
                <a:t>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98292"/>
              <a:ext cx="11029869" cy="1022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tr-TR" sz="2199" dirty="0">
                  <a:solidFill>
                    <a:srgbClr val="A4E473"/>
                  </a:solidFill>
                  <a:latin typeface="Tex Gyre Termes"/>
                </a:rPr>
                <a:t>Anomali analizi ile uç değerler tespit edilebilir ve daha sağlıklı analizler yapılabilir.</a:t>
              </a:r>
              <a:endParaRPr lang="en-US" sz="2199" dirty="0">
                <a:solidFill>
                  <a:srgbClr val="A4E473"/>
                </a:solidFill>
                <a:latin typeface="Tex Gyre Terme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986898" y="4605554"/>
            <a:ext cx="8272402" cy="1796291"/>
            <a:chOff x="0" y="-1752456"/>
            <a:chExt cx="11029869" cy="239505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752456"/>
              <a:ext cx="11029869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39"/>
                </a:lnSpc>
                <a:spcBef>
                  <a:spcPct val="0"/>
                </a:spcBef>
              </a:pPr>
              <a:r>
                <a:rPr lang="en-US" sz="3699" dirty="0" err="1">
                  <a:solidFill>
                    <a:srgbClr val="A4E473"/>
                  </a:solidFill>
                  <a:latin typeface="Tex Gyre Termes"/>
                </a:rPr>
                <a:t>Veri</a:t>
              </a:r>
              <a:r>
                <a:rPr lang="en-US" sz="3699" dirty="0">
                  <a:solidFill>
                    <a:srgbClr val="A4E473"/>
                  </a:solidFill>
                  <a:latin typeface="Tex Gyre Termes"/>
                </a:rPr>
                <a:t> </a:t>
              </a:r>
              <a:r>
                <a:rPr lang="en-US" sz="3699" dirty="0" err="1">
                  <a:solidFill>
                    <a:srgbClr val="A4E473"/>
                  </a:solidFill>
                  <a:latin typeface="Tex Gyre Termes"/>
                </a:rPr>
                <a:t>Çoğaltma</a:t>
              </a:r>
              <a:endParaRPr lang="en-US" sz="3699" dirty="0">
                <a:solidFill>
                  <a:srgbClr val="A4E473"/>
                </a:solidFill>
                <a:latin typeface="Tex Gyre Terme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09963"/>
              <a:ext cx="11029869" cy="1552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tr-TR" sz="2199" dirty="0">
                  <a:solidFill>
                    <a:srgbClr val="A4E473"/>
                  </a:solidFill>
                  <a:latin typeface="Tex Gyre Termes"/>
                </a:rPr>
                <a:t>Farklı verilerle veri kalitesi arttırılabilir.</a:t>
              </a:r>
            </a:p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tr-TR" sz="2199" dirty="0">
                  <a:solidFill>
                    <a:srgbClr val="A4E473"/>
                  </a:solidFill>
                  <a:latin typeface="Tex Gyre Termes"/>
                </a:rPr>
                <a:t>Katılımcı davetinde, belirli bir </a:t>
              </a:r>
              <a:r>
                <a:rPr lang="tr-TR" sz="2199" dirty="0" err="1">
                  <a:solidFill>
                    <a:srgbClr val="A4E473"/>
                  </a:solidFill>
                  <a:latin typeface="Tex Gyre Termes"/>
                </a:rPr>
                <a:t>önceliklendirme</a:t>
              </a:r>
              <a:r>
                <a:rPr lang="tr-TR" sz="2199" dirty="0">
                  <a:solidFill>
                    <a:srgbClr val="A4E473"/>
                  </a:solidFill>
                  <a:latin typeface="Tex Gyre Termes"/>
                </a:rPr>
                <a:t> dahilinde, davette uygulanabilecek çekiliş gibi etkinlikler için kod dağıtımı yapılabilir.</a:t>
              </a:r>
              <a:endParaRPr lang="en-US" sz="2199" dirty="0">
                <a:solidFill>
                  <a:srgbClr val="A4E473"/>
                </a:solidFill>
                <a:latin typeface="Tex Gyre Termes"/>
              </a:endParaRPr>
            </a:p>
          </p:txBody>
        </p:sp>
      </p:grpSp>
      <p:sp>
        <p:nvSpPr>
          <p:cNvPr id="20" name="AutoShape 20"/>
          <p:cNvSpPr/>
          <p:nvPr/>
        </p:nvSpPr>
        <p:spPr>
          <a:xfrm>
            <a:off x="8986898" y="2871516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lt Bilgi Yer Tutucusu 21">
            <a:extLst>
              <a:ext uri="{FF2B5EF4-FFF2-40B4-BE49-F238E27FC236}">
                <a16:creationId xmlns:a16="http://schemas.microsoft.com/office/drawing/2014/main" id="{1A8BEF4B-8AB4-4CD2-A7ED-61B63EA7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 anchorCtr="1"/>
          <a:lstStyle/>
          <a:p>
            <a:r>
              <a:rPr lang="en-US" sz="1000">
                <a:solidFill>
                  <a:srgbClr val="3366FF">
                    <a:alpha val="50000"/>
                  </a:srgbClr>
                </a:solidFill>
              </a:rPr>
              <a:t>Türk Telekom | Dahili | Kişisel Veri İçermez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276</Words>
  <Application>Microsoft Office PowerPoint</Application>
  <PresentationFormat>Özel</PresentationFormat>
  <Paragraphs>49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Tex Gyre Termes</vt:lpstr>
      <vt:lpstr>Fira Sans Light</vt:lpstr>
      <vt:lpstr>Tex Gyre Termes Bold</vt:lpstr>
      <vt:lpstr>Fira Sans Light Bold</vt:lpstr>
      <vt:lpstr>Calibri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</dc:title>
  <cp:lastModifiedBy>Berk Kızılkanat</cp:lastModifiedBy>
  <cp:revision>35</cp:revision>
  <dcterms:created xsi:type="dcterms:W3CDTF">2006-08-16T00:00:00Z</dcterms:created>
  <dcterms:modified xsi:type="dcterms:W3CDTF">2023-09-18T06:45:35Z</dcterms:modified>
  <dc:identifier>DAFV-VIGdPk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iketClassification">
    <vt:lpwstr>A5BC3CFD-4D51-461E-B5F0-D84C6FA67A36</vt:lpwstr>
  </property>
  <property fmtid="{D5CDD505-2E9C-101B-9397-08002B2CF9AE}" pid="3" name="SensitivityPropertyName">
    <vt:lpwstr>3265DAC8-E08B-44A1-BADC-2164496259F8</vt:lpwstr>
  </property>
  <property fmtid="{D5CDD505-2E9C-101B-9397-08002B2CF9AE}" pid="4" name="SensitivityPersonalDatasPropertyName">
    <vt:lpwstr/>
  </property>
  <property fmtid="{D5CDD505-2E9C-101B-9397-08002B2CF9AE}" pid="5" name="PowerPoint_AddedHeaderFooter_PropertyName">
    <vt:lpwstr>true</vt:lpwstr>
  </property>
</Properties>
</file>