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79" r:id="rId5"/>
    <p:sldId id="280" r:id="rId6"/>
    <p:sldId id="267" r:id="rId7"/>
    <p:sldId id="270" r:id="rId8"/>
    <p:sldId id="27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6075"/>
    <a:srgbClr val="58B89D"/>
    <a:srgbClr val="FFFFB9"/>
    <a:srgbClr val="4A5B72"/>
    <a:srgbClr val="29C7FF"/>
    <a:srgbClr val="00B0F0"/>
    <a:srgbClr val="F4B183"/>
    <a:srgbClr val="D05E74"/>
    <a:srgbClr val="52A7F4"/>
    <a:srgbClr val="FBC4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29" y="9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10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39CA4-E305-4577-9D39-79A22914BD05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CE5CE-79E0-4877-8B2C-AEBAEDBD4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33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E5CE-79E0-4877-8B2C-AEBAEDBD4FA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14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855F9C-D7C1-461C-85D1-C7E06FCFDC24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D74564-A7E9-4003-8CEE-8577F71C9F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855F9C-D7C1-461C-85D1-C7E06FCFDC24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D74564-A7E9-4003-8CEE-8577F71C9F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855F9C-D7C1-461C-85D1-C7E06FCFDC24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D74564-A7E9-4003-8CEE-8577F71C9F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855F9C-D7C1-461C-85D1-C7E06FCFDC24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D74564-A7E9-4003-8CEE-8577F71C9F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855F9C-D7C1-461C-85D1-C7E06FCFDC24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D74564-A7E9-4003-8CEE-8577F71C9F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855F9C-D7C1-461C-85D1-C7E06FCFDC24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D74564-A7E9-4003-8CEE-8577F71C9F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855F9C-D7C1-461C-85D1-C7E06FCFDC24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D74564-A7E9-4003-8CEE-8577F71C9F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855F9C-D7C1-461C-85D1-C7E06FCFDC24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D74564-A7E9-4003-8CEE-8577F71C9F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855F9C-D7C1-461C-85D1-C7E06FCFDC24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D74564-A7E9-4003-8CEE-8577F71C9F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855F9C-D7C1-461C-85D1-C7E06FCFDC24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D74564-A7E9-4003-8CEE-8577F71C9F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855F9C-D7C1-461C-85D1-C7E06FCFDC24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D74564-A7E9-4003-8CEE-8577F71C9F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7E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0330774" y="-758758"/>
            <a:ext cx="1011677" cy="1789889"/>
          </a:xfrm>
          <a:prstGeom prst="rect">
            <a:avLst/>
          </a:prstGeom>
          <a:solidFill>
            <a:srgbClr val="58B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472698" y="350195"/>
            <a:ext cx="72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LOGO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297198" y="2160998"/>
            <a:ext cx="4545050" cy="2121910"/>
            <a:chOff x="4328692" y="2001944"/>
            <a:chExt cx="4545050" cy="2121910"/>
          </a:xfrm>
        </p:grpSpPr>
        <p:sp>
          <p:nvSpPr>
            <p:cNvPr id="18" name="矩形 17"/>
            <p:cNvSpPr/>
            <p:nvPr/>
          </p:nvSpPr>
          <p:spPr>
            <a:xfrm>
              <a:off x="4328692" y="2055088"/>
              <a:ext cx="3049703" cy="496956"/>
            </a:xfrm>
            <a:prstGeom prst="rect">
              <a:avLst/>
            </a:prstGeom>
            <a:solidFill>
              <a:srgbClr val="F26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" name="文本框 6"/>
            <p:cNvSpPr txBox="1"/>
            <p:nvPr/>
          </p:nvSpPr>
          <p:spPr>
            <a:xfrm>
              <a:off x="4401553" y="2001944"/>
              <a:ext cx="26260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dirty="0"/>
                <a:t>电类工程</a:t>
              </a:r>
              <a:r>
                <a:rPr lang="zh-CN" altLang="en-US" sz="2800" dirty="0" smtClean="0"/>
                <a:t>导论</a:t>
              </a:r>
              <a:r>
                <a:rPr lang="en-US" altLang="zh-CN" sz="2800" dirty="0" smtClean="0"/>
                <a:t>C:</a:t>
              </a:r>
              <a:endParaRPr lang="zh-CN" altLang="en-US" sz="2800" dirty="0"/>
            </a:p>
          </p:txBody>
        </p:sp>
        <p:sp>
          <p:nvSpPr>
            <p:cNvPr id="20" name="文本框 7"/>
            <p:cNvSpPr txBox="1"/>
            <p:nvPr/>
          </p:nvSpPr>
          <p:spPr>
            <a:xfrm>
              <a:off x="4401552" y="2681145"/>
              <a:ext cx="44721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4000" dirty="0" smtClean="0">
                  <a:solidFill>
                    <a:schemeClr val="bg1"/>
                  </a:solidFill>
                  <a:latin typeface="+mj-ea"/>
                  <a:ea typeface="+mj-ea"/>
                </a:rPr>
                <a:t>直男杀手</a:t>
              </a:r>
              <a:endParaRPr lang="en-US" altLang="zh-CN" sz="4000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r>
                <a:rPr lang="zh-CN" altLang="en-US" sz="4000" dirty="0" smtClean="0">
                  <a:solidFill>
                    <a:schemeClr val="bg1"/>
                  </a:solidFill>
                  <a:latin typeface="+mj-ea"/>
                  <a:ea typeface="+mj-ea"/>
                </a:rPr>
                <a:t>  </a:t>
              </a:r>
              <a:r>
                <a:rPr lang="en-US" altLang="zh-CN" sz="4000" dirty="0" smtClean="0">
                  <a:solidFill>
                    <a:schemeClr val="bg1"/>
                  </a:solidFill>
                  <a:latin typeface="+mj-ea"/>
                  <a:ea typeface="+mj-ea"/>
                </a:rPr>
                <a:t>——</a:t>
              </a:r>
              <a:r>
                <a:rPr lang="zh-CN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彩</a:t>
              </a:r>
              <a:r>
                <a:rPr lang="zh-CN" altLang="en-US" sz="4000" dirty="0" smtClean="0">
                  <a:solidFill>
                    <a:schemeClr val="bg1"/>
                  </a:solidFill>
                  <a:latin typeface="+mj-ea"/>
                  <a:ea typeface="+mj-ea"/>
                </a:rPr>
                <a:t>妆类网站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4401553" y="4004584"/>
              <a:ext cx="389747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8227805" y="3885314"/>
              <a:ext cx="238540" cy="238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812291" y="4402178"/>
            <a:ext cx="162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卢锌原 王皓轩</a:t>
            </a:r>
            <a:endParaRPr lang="en-US" altLang="zh-CN" dirty="0" smtClean="0"/>
          </a:p>
          <a:p>
            <a:r>
              <a:rPr lang="zh-CN" altLang="en-US" dirty="0" smtClean="0"/>
              <a:t>王    池  徐    迅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277" y="0"/>
            <a:ext cx="1947672" cy="1947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619518" y="2633573"/>
            <a:ext cx="285941" cy="292872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398525" y="2663474"/>
            <a:ext cx="285941" cy="292872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320899" y="2554634"/>
            <a:ext cx="1950884" cy="400110"/>
            <a:chOff x="1407889" y="2778664"/>
            <a:chExt cx="1950884" cy="400110"/>
          </a:xfrm>
        </p:grpSpPr>
        <p:sp>
          <p:nvSpPr>
            <p:cNvPr id="18" name="矩形 17"/>
            <p:cNvSpPr/>
            <p:nvPr/>
          </p:nvSpPr>
          <p:spPr>
            <a:xfrm>
              <a:off x="1407889" y="2778664"/>
              <a:ext cx="19508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网站说明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407889" y="2829304"/>
              <a:ext cx="0" cy="349470"/>
            </a:xfrm>
            <a:prstGeom prst="line">
              <a:avLst/>
            </a:prstGeom>
            <a:ln w="57150">
              <a:solidFill>
                <a:srgbClr val="EE35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5457588" y="2599611"/>
            <a:ext cx="2058991" cy="400110"/>
            <a:chOff x="2581703" y="2831393"/>
            <a:chExt cx="2058991" cy="400110"/>
          </a:xfrm>
        </p:grpSpPr>
        <p:sp>
          <p:nvSpPr>
            <p:cNvPr id="15" name="矩形 14"/>
            <p:cNvSpPr/>
            <p:nvPr/>
          </p:nvSpPr>
          <p:spPr>
            <a:xfrm>
              <a:off x="2689811" y="2831393"/>
              <a:ext cx="195088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效果展示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581703" y="2856713"/>
              <a:ext cx="0" cy="349470"/>
            </a:xfrm>
            <a:prstGeom prst="line">
              <a:avLst/>
            </a:prstGeom>
            <a:ln w="57150">
              <a:solidFill>
                <a:srgbClr val="EE35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9566412" y="2624931"/>
            <a:ext cx="1856589" cy="400110"/>
            <a:chOff x="4310771" y="2841988"/>
            <a:chExt cx="1856589" cy="400110"/>
          </a:xfrm>
        </p:grpSpPr>
        <p:sp>
          <p:nvSpPr>
            <p:cNvPr id="12" name="矩形 11"/>
            <p:cNvSpPr/>
            <p:nvPr/>
          </p:nvSpPr>
          <p:spPr>
            <a:xfrm>
              <a:off x="4310771" y="2841988"/>
              <a:ext cx="185658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团队分工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4310771" y="2859076"/>
              <a:ext cx="0" cy="349470"/>
            </a:xfrm>
            <a:prstGeom prst="line">
              <a:avLst/>
            </a:prstGeom>
            <a:ln w="57150">
              <a:solidFill>
                <a:srgbClr val="EE35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4912012" y="297474"/>
            <a:ext cx="2704587" cy="1030766"/>
            <a:chOff x="3866318" y="2044896"/>
            <a:chExt cx="5775257" cy="2201053"/>
          </a:xfrm>
        </p:grpSpPr>
        <p:sp>
          <p:nvSpPr>
            <p:cNvPr id="41" name="矩形 40"/>
            <p:cNvSpPr/>
            <p:nvPr/>
          </p:nvSpPr>
          <p:spPr>
            <a:xfrm>
              <a:off x="3866318" y="2044896"/>
              <a:ext cx="2311284" cy="492618"/>
            </a:xfrm>
            <a:prstGeom prst="rect">
              <a:avLst/>
            </a:prstGeom>
            <a:solidFill>
              <a:srgbClr val="F26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  <p:sp>
          <p:nvSpPr>
            <p:cNvPr id="43" name="文本框 172"/>
            <p:cNvSpPr txBox="1"/>
            <p:nvPr/>
          </p:nvSpPr>
          <p:spPr>
            <a:xfrm>
              <a:off x="3866318" y="2602918"/>
              <a:ext cx="5775257" cy="1643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dirty="0" smtClean="0">
                  <a:solidFill>
                    <a:srgbClr val="F26075"/>
                  </a:solidFill>
                  <a:latin typeface="Impact" pitchFamily="34" charset="0"/>
                  <a:ea typeface="Kozuka Gothic Pro H" pitchFamily="34" charset="-128"/>
                </a:rPr>
                <a:t>Str8</a:t>
              </a:r>
              <a:r>
                <a:rPr lang="en-US" altLang="zh-CN" sz="4400" dirty="0" smtClean="0">
                  <a:solidFill>
                    <a:srgbClr val="EE3551"/>
                  </a:solidFill>
                  <a:latin typeface="Impact" pitchFamily="34" charset="0"/>
                  <a:ea typeface="Kozuka Gothic Pro H" pitchFamily="34" charset="-128"/>
                </a:rPr>
                <a:t>   Killer</a:t>
              </a:r>
              <a:endParaRPr lang="zh-CN" altLang="en-US" sz="4400" dirty="0">
                <a:solidFill>
                  <a:schemeClr val="bg1"/>
                </a:solidFill>
                <a:latin typeface="Impact" pitchFamily="34" charset="0"/>
                <a:ea typeface="Kozuka Gothic Pro H" pitchFamily="34" charset="-128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4401553" y="3975556"/>
              <a:ext cx="389747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8227805" y="3856286"/>
              <a:ext cx="238540" cy="238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277" y="0"/>
            <a:ext cx="1947672" cy="1947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 37"/>
          <p:cNvSpPr/>
          <p:nvPr/>
        </p:nvSpPr>
        <p:spPr>
          <a:xfrm>
            <a:off x="3547511" y="2629259"/>
            <a:ext cx="3077029" cy="3077029"/>
          </a:xfrm>
          <a:prstGeom prst="ellipse">
            <a:avLst/>
          </a:prstGeom>
          <a:solidFill>
            <a:srgbClr val="58B89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527550" y="2585591"/>
            <a:ext cx="3077029" cy="3077029"/>
          </a:xfrm>
          <a:prstGeom prst="ellipse">
            <a:avLst/>
          </a:prstGeom>
          <a:solidFill>
            <a:srgbClr val="58B89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02015" y="2064504"/>
            <a:ext cx="145143" cy="1129510"/>
          </a:xfrm>
          <a:prstGeom prst="rect">
            <a:avLst/>
          </a:prstGeom>
          <a:solidFill>
            <a:srgbClr val="58B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71926" y="4329216"/>
            <a:ext cx="145143" cy="1129510"/>
          </a:xfrm>
          <a:prstGeom prst="rect">
            <a:avLst/>
          </a:prstGeom>
          <a:solidFill>
            <a:srgbClr val="58B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1241971" y="2064504"/>
            <a:ext cx="145143" cy="1129510"/>
          </a:xfrm>
          <a:prstGeom prst="rect">
            <a:avLst/>
          </a:prstGeom>
          <a:solidFill>
            <a:srgbClr val="58B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1241971" y="4329216"/>
            <a:ext cx="145143" cy="1129510"/>
          </a:xfrm>
          <a:prstGeom prst="rect">
            <a:avLst/>
          </a:prstGeom>
          <a:solidFill>
            <a:srgbClr val="58B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984214" y="2108046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一个唇部彩妆网站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84214" y="2488135"/>
            <a:ext cx="3368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唇妆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购买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妆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识别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妆试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色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Why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90" y="437880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文字搜索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18190" y="475889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多种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排序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索引分层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9856571" y="206725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图像搜索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0127563" y="2488134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唇部识别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YUV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空间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826199" y="43252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页面特点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0127563" y="47588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溢美之词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699" y="3613563"/>
            <a:ext cx="806813" cy="806813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203" y="3701786"/>
            <a:ext cx="801116" cy="801116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956" y="3706313"/>
            <a:ext cx="826209" cy="826209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4841407" y="297474"/>
            <a:ext cx="2704587" cy="959994"/>
            <a:chOff x="3715551" y="2044896"/>
            <a:chExt cx="5775256" cy="2049930"/>
          </a:xfrm>
        </p:grpSpPr>
        <p:sp>
          <p:nvSpPr>
            <p:cNvPr id="63" name="矩形 62"/>
            <p:cNvSpPr/>
            <p:nvPr/>
          </p:nvSpPr>
          <p:spPr>
            <a:xfrm>
              <a:off x="3866318" y="2044896"/>
              <a:ext cx="2311284" cy="492618"/>
            </a:xfrm>
            <a:prstGeom prst="rect">
              <a:avLst/>
            </a:prstGeom>
            <a:solidFill>
              <a:srgbClr val="F26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  <p:sp>
          <p:nvSpPr>
            <p:cNvPr id="65" name="文本框 172"/>
            <p:cNvSpPr txBox="1"/>
            <p:nvPr/>
          </p:nvSpPr>
          <p:spPr>
            <a:xfrm>
              <a:off x="3715551" y="2425773"/>
              <a:ext cx="5775256" cy="1643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dirty="0" smtClean="0">
                  <a:solidFill>
                    <a:srgbClr val="F26075"/>
                  </a:solidFill>
                  <a:latin typeface="Impact" pitchFamily="34" charset="0"/>
                  <a:ea typeface="Kozuka Gothic Pro H" pitchFamily="34" charset="-128"/>
                </a:rPr>
                <a:t>Str8</a:t>
              </a:r>
              <a:r>
                <a:rPr lang="en-US" altLang="zh-CN" sz="4400" dirty="0" smtClean="0">
                  <a:solidFill>
                    <a:srgbClr val="EE3551"/>
                  </a:solidFill>
                  <a:latin typeface="Impact" pitchFamily="34" charset="0"/>
                  <a:ea typeface="Kozuka Gothic Pro H" pitchFamily="34" charset="-128"/>
                </a:rPr>
                <a:t>   </a:t>
              </a:r>
              <a:r>
                <a:rPr lang="en-US" altLang="zh-CN" sz="4400" dirty="0" smtClean="0">
                  <a:solidFill>
                    <a:schemeClr val="bg1"/>
                  </a:solidFill>
                  <a:latin typeface="Impact" pitchFamily="34" charset="0"/>
                  <a:ea typeface="Kozuka Gothic Pro H" pitchFamily="34" charset="-128"/>
                </a:rPr>
                <a:t>Killer</a:t>
              </a:r>
              <a:endParaRPr lang="zh-CN" altLang="en-US" sz="4400" dirty="0">
                <a:solidFill>
                  <a:schemeClr val="bg1"/>
                </a:solidFill>
                <a:latin typeface="Impact" pitchFamily="34" charset="0"/>
                <a:ea typeface="Kozuka Gothic Pro H" pitchFamily="34" charset="-128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4401553" y="3975556"/>
              <a:ext cx="389747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/>
            <p:cNvSpPr/>
            <p:nvPr/>
          </p:nvSpPr>
          <p:spPr>
            <a:xfrm>
              <a:off x="8227805" y="3856286"/>
              <a:ext cx="238540" cy="238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277" y="0"/>
            <a:ext cx="1947672" cy="1947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等腰三角形 25"/>
          <p:cNvSpPr/>
          <p:nvPr/>
        </p:nvSpPr>
        <p:spPr>
          <a:xfrm rot="5400000" flipV="1">
            <a:off x="6904828" y="3702252"/>
            <a:ext cx="1115633" cy="623865"/>
          </a:xfrm>
          <a:custGeom>
            <a:avLst/>
            <a:gdLst>
              <a:gd name="connsiteX0" fmla="*/ 0 w 631370"/>
              <a:gd name="connsiteY0" fmla="*/ 631371 h 631371"/>
              <a:gd name="connsiteX1" fmla="*/ 631370 w 631370"/>
              <a:gd name="connsiteY1" fmla="*/ 0 h 631371"/>
              <a:gd name="connsiteX2" fmla="*/ 631370 w 631370"/>
              <a:gd name="connsiteY2" fmla="*/ 631371 h 631371"/>
              <a:gd name="connsiteX3" fmla="*/ 0 w 631370"/>
              <a:gd name="connsiteY3" fmla="*/ 631371 h 631371"/>
              <a:gd name="connsiteX0-1" fmla="*/ 0 w 1019993"/>
              <a:gd name="connsiteY0-2" fmla="*/ 829492 h 829492"/>
              <a:gd name="connsiteX1-3" fmla="*/ 1019993 w 1019993"/>
              <a:gd name="connsiteY1-4" fmla="*/ 0 h 829492"/>
              <a:gd name="connsiteX2-5" fmla="*/ 631370 w 1019993"/>
              <a:gd name="connsiteY2-6" fmla="*/ 829492 h 829492"/>
              <a:gd name="connsiteX3-7" fmla="*/ 0 w 1019993"/>
              <a:gd name="connsiteY3-8" fmla="*/ 829492 h 829492"/>
              <a:gd name="connsiteX0-9" fmla="*/ 0 w 631370"/>
              <a:gd name="connsiteY0-10" fmla="*/ 1058093 h 1058093"/>
              <a:gd name="connsiteX1-11" fmla="*/ 334196 w 631370"/>
              <a:gd name="connsiteY1-12" fmla="*/ 0 h 1058093"/>
              <a:gd name="connsiteX2-13" fmla="*/ 631370 w 631370"/>
              <a:gd name="connsiteY2-14" fmla="*/ 1058093 h 1058093"/>
              <a:gd name="connsiteX3-15" fmla="*/ 0 w 631370"/>
              <a:gd name="connsiteY3-16" fmla="*/ 1058093 h 1058093"/>
            </a:gdLst>
            <a:ahLst/>
            <a:cxnLst>
              <a:cxn ang="0">
                <a:pos x="connsiteX0-9" y="connsiteY0-10"/>
              </a:cxn>
              <a:cxn ang="0">
                <a:pos x="connsiteX1-11" y="connsiteY1-12"/>
              </a:cxn>
              <a:cxn ang="0">
                <a:pos x="connsiteX2-13" y="connsiteY2-14"/>
              </a:cxn>
              <a:cxn ang="0">
                <a:pos x="connsiteX3-15" y="connsiteY3-16"/>
              </a:cxn>
            </a:cxnLst>
            <a:rect l="l" t="t" r="r" b="b"/>
            <a:pathLst>
              <a:path w="631370" h="1058093">
                <a:moveTo>
                  <a:pt x="0" y="1058093"/>
                </a:moveTo>
                <a:lnTo>
                  <a:pt x="334196" y="0"/>
                </a:lnTo>
                <a:lnTo>
                  <a:pt x="631370" y="1058093"/>
                </a:lnTo>
                <a:lnTo>
                  <a:pt x="0" y="1058093"/>
                </a:lnTo>
                <a:close/>
              </a:path>
            </a:pathLst>
          </a:custGeom>
          <a:solidFill>
            <a:srgbClr val="58B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5"/>
          <p:cNvSpPr/>
          <p:nvPr/>
        </p:nvSpPr>
        <p:spPr>
          <a:xfrm rot="5400000">
            <a:off x="4284571" y="3756860"/>
            <a:ext cx="631370" cy="579029"/>
          </a:xfrm>
          <a:custGeom>
            <a:avLst/>
            <a:gdLst>
              <a:gd name="connsiteX0" fmla="*/ 0 w 631370"/>
              <a:gd name="connsiteY0" fmla="*/ 631371 h 631371"/>
              <a:gd name="connsiteX1" fmla="*/ 631370 w 631370"/>
              <a:gd name="connsiteY1" fmla="*/ 0 h 631371"/>
              <a:gd name="connsiteX2" fmla="*/ 631370 w 631370"/>
              <a:gd name="connsiteY2" fmla="*/ 631371 h 631371"/>
              <a:gd name="connsiteX3" fmla="*/ 0 w 631370"/>
              <a:gd name="connsiteY3" fmla="*/ 631371 h 631371"/>
              <a:gd name="connsiteX0-1" fmla="*/ 0 w 1019993"/>
              <a:gd name="connsiteY0-2" fmla="*/ 829492 h 829492"/>
              <a:gd name="connsiteX1-3" fmla="*/ 1019993 w 1019993"/>
              <a:gd name="connsiteY1-4" fmla="*/ 0 h 829492"/>
              <a:gd name="connsiteX2-5" fmla="*/ 631370 w 1019993"/>
              <a:gd name="connsiteY2-6" fmla="*/ 829492 h 829492"/>
              <a:gd name="connsiteX3-7" fmla="*/ 0 w 1019993"/>
              <a:gd name="connsiteY3-8" fmla="*/ 829492 h 829492"/>
              <a:gd name="connsiteX0-9" fmla="*/ 0 w 631370"/>
              <a:gd name="connsiteY0-10" fmla="*/ 1058093 h 1058093"/>
              <a:gd name="connsiteX1-11" fmla="*/ 334196 w 631370"/>
              <a:gd name="connsiteY1-12" fmla="*/ 0 h 1058093"/>
              <a:gd name="connsiteX2-13" fmla="*/ 631370 w 631370"/>
              <a:gd name="connsiteY2-14" fmla="*/ 1058093 h 1058093"/>
              <a:gd name="connsiteX3-15" fmla="*/ 0 w 631370"/>
              <a:gd name="connsiteY3-16" fmla="*/ 1058093 h 1058093"/>
            </a:gdLst>
            <a:ahLst/>
            <a:cxnLst>
              <a:cxn ang="0">
                <a:pos x="connsiteX0-9" y="connsiteY0-10"/>
              </a:cxn>
              <a:cxn ang="0">
                <a:pos x="connsiteX1-11" y="connsiteY1-12"/>
              </a:cxn>
              <a:cxn ang="0">
                <a:pos x="connsiteX2-13" y="connsiteY2-14"/>
              </a:cxn>
              <a:cxn ang="0">
                <a:pos x="connsiteX3-15" y="connsiteY3-16"/>
              </a:cxn>
            </a:cxnLst>
            <a:rect l="l" t="t" r="r" b="b"/>
            <a:pathLst>
              <a:path w="631370" h="1058093">
                <a:moveTo>
                  <a:pt x="0" y="1058093"/>
                </a:moveTo>
                <a:lnTo>
                  <a:pt x="334196" y="0"/>
                </a:lnTo>
                <a:lnTo>
                  <a:pt x="631370" y="1058093"/>
                </a:lnTo>
                <a:lnTo>
                  <a:pt x="0" y="1058093"/>
                </a:lnTo>
                <a:close/>
              </a:path>
            </a:pathLst>
          </a:custGeom>
          <a:solidFill>
            <a:srgbClr val="58B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912012" y="2989942"/>
            <a:ext cx="2118233" cy="2118233"/>
          </a:xfrm>
          <a:prstGeom prst="ellipse">
            <a:avLst/>
          </a:prstGeom>
          <a:solidFill>
            <a:srgbClr val="58B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79" y="3108311"/>
            <a:ext cx="1881493" cy="1881493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204686" y="2358571"/>
            <a:ext cx="3106057" cy="624115"/>
          </a:xfrm>
          <a:prstGeom prst="rect">
            <a:avLst/>
          </a:prstGeom>
          <a:solidFill>
            <a:srgbClr val="58B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227280" y="3752513"/>
            <a:ext cx="3106057" cy="624115"/>
          </a:xfrm>
          <a:prstGeom prst="rect">
            <a:avLst/>
          </a:prstGeom>
          <a:solidFill>
            <a:srgbClr val="58B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204685" y="5115427"/>
            <a:ext cx="3106057" cy="624115"/>
          </a:xfrm>
          <a:prstGeom prst="rect">
            <a:avLst/>
          </a:prstGeom>
          <a:solidFill>
            <a:srgbClr val="58B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751981" y="3462679"/>
            <a:ext cx="3423581" cy="1109321"/>
          </a:xfrm>
          <a:prstGeom prst="rect">
            <a:avLst/>
          </a:prstGeom>
          <a:solidFill>
            <a:srgbClr val="58B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5400000">
            <a:off x="4215491" y="2446204"/>
            <a:ext cx="1019993" cy="829492"/>
          </a:xfrm>
          <a:custGeom>
            <a:avLst/>
            <a:gdLst>
              <a:gd name="connsiteX0" fmla="*/ 0 w 631370"/>
              <a:gd name="connsiteY0" fmla="*/ 631371 h 631371"/>
              <a:gd name="connsiteX1" fmla="*/ 631370 w 631370"/>
              <a:gd name="connsiteY1" fmla="*/ 0 h 631371"/>
              <a:gd name="connsiteX2" fmla="*/ 631370 w 631370"/>
              <a:gd name="connsiteY2" fmla="*/ 631371 h 631371"/>
              <a:gd name="connsiteX3" fmla="*/ 0 w 631370"/>
              <a:gd name="connsiteY3" fmla="*/ 631371 h 631371"/>
              <a:gd name="connsiteX0-1" fmla="*/ 0 w 1019993"/>
              <a:gd name="connsiteY0-2" fmla="*/ 829492 h 829492"/>
              <a:gd name="connsiteX1-3" fmla="*/ 1019993 w 1019993"/>
              <a:gd name="connsiteY1-4" fmla="*/ 0 h 829492"/>
              <a:gd name="connsiteX2-5" fmla="*/ 631370 w 1019993"/>
              <a:gd name="connsiteY2-6" fmla="*/ 829492 h 829492"/>
              <a:gd name="connsiteX3-7" fmla="*/ 0 w 1019993"/>
              <a:gd name="connsiteY3-8" fmla="*/ 829492 h 8294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19993" h="829492">
                <a:moveTo>
                  <a:pt x="0" y="829492"/>
                </a:moveTo>
                <a:lnTo>
                  <a:pt x="1019993" y="0"/>
                </a:lnTo>
                <a:lnTo>
                  <a:pt x="631370" y="829492"/>
                </a:lnTo>
                <a:lnTo>
                  <a:pt x="0" y="829492"/>
                </a:lnTo>
                <a:close/>
              </a:path>
            </a:pathLst>
          </a:custGeom>
          <a:solidFill>
            <a:srgbClr val="58B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5"/>
          <p:cNvSpPr/>
          <p:nvPr/>
        </p:nvSpPr>
        <p:spPr>
          <a:xfrm rot="5400000">
            <a:off x="4157802" y="4818072"/>
            <a:ext cx="1082032" cy="776153"/>
          </a:xfrm>
          <a:custGeom>
            <a:avLst/>
            <a:gdLst>
              <a:gd name="connsiteX0" fmla="*/ 0 w 631370"/>
              <a:gd name="connsiteY0" fmla="*/ 631371 h 631371"/>
              <a:gd name="connsiteX1" fmla="*/ 631370 w 631370"/>
              <a:gd name="connsiteY1" fmla="*/ 0 h 631371"/>
              <a:gd name="connsiteX2" fmla="*/ 631370 w 631370"/>
              <a:gd name="connsiteY2" fmla="*/ 631371 h 631371"/>
              <a:gd name="connsiteX3" fmla="*/ 0 w 631370"/>
              <a:gd name="connsiteY3" fmla="*/ 631371 h 631371"/>
              <a:gd name="connsiteX0-1" fmla="*/ 0 w 1019993"/>
              <a:gd name="connsiteY0-2" fmla="*/ 829492 h 829492"/>
              <a:gd name="connsiteX1-3" fmla="*/ 1019993 w 1019993"/>
              <a:gd name="connsiteY1-4" fmla="*/ 0 h 829492"/>
              <a:gd name="connsiteX2-5" fmla="*/ 631370 w 1019993"/>
              <a:gd name="connsiteY2-6" fmla="*/ 829492 h 829492"/>
              <a:gd name="connsiteX3-7" fmla="*/ 0 w 1019993"/>
              <a:gd name="connsiteY3-8" fmla="*/ 829492 h 829492"/>
              <a:gd name="connsiteX0-9" fmla="*/ 0 w 631370"/>
              <a:gd name="connsiteY0-10" fmla="*/ 1058093 h 1058093"/>
              <a:gd name="connsiteX1-11" fmla="*/ 334196 w 631370"/>
              <a:gd name="connsiteY1-12" fmla="*/ 0 h 1058093"/>
              <a:gd name="connsiteX2-13" fmla="*/ 631370 w 631370"/>
              <a:gd name="connsiteY2-14" fmla="*/ 1058093 h 1058093"/>
              <a:gd name="connsiteX3-15" fmla="*/ 0 w 631370"/>
              <a:gd name="connsiteY3-16" fmla="*/ 1058093 h 1058093"/>
              <a:gd name="connsiteX0-17" fmla="*/ 450662 w 1082032"/>
              <a:gd name="connsiteY0-18" fmla="*/ 776153 h 776153"/>
              <a:gd name="connsiteX1-19" fmla="*/ 0 w 1082032"/>
              <a:gd name="connsiteY1-20" fmla="*/ 0 h 776153"/>
              <a:gd name="connsiteX2-21" fmla="*/ 1082032 w 1082032"/>
              <a:gd name="connsiteY2-22" fmla="*/ 776153 h 776153"/>
              <a:gd name="connsiteX3-23" fmla="*/ 450662 w 1082032"/>
              <a:gd name="connsiteY3-24" fmla="*/ 776153 h 776153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1082032" h="776153">
                <a:moveTo>
                  <a:pt x="450662" y="776153"/>
                </a:moveTo>
                <a:lnTo>
                  <a:pt x="0" y="0"/>
                </a:lnTo>
                <a:lnTo>
                  <a:pt x="1082032" y="776153"/>
                </a:lnTo>
                <a:lnTo>
                  <a:pt x="450662" y="776153"/>
                </a:lnTo>
                <a:close/>
              </a:path>
            </a:pathLst>
          </a:custGeom>
          <a:solidFill>
            <a:srgbClr val="58B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695052" y="24344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价格排序</a:t>
            </a:r>
            <a:endParaRPr lang="zh-CN" altLang="en-US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722112" y="38064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热度排序</a:t>
            </a:r>
            <a:endParaRPr lang="zh-CN" altLang="en-US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304940" y="5211438"/>
            <a:ext cx="3393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综合排序（热度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价格）</a:t>
            </a:r>
            <a:endParaRPr lang="zh-CN" altLang="en-US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729386" y="3601840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索引分层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排除超低价残次商品影响</a:t>
            </a:r>
            <a:endParaRPr lang="zh-CN" altLang="en-US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4841407" y="297474"/>
            <a:ext cx="2739853" cy="959994"/>
            <a:chOff x="3715551" y="2044896"/>
            <a:chExt cx="5850562" cy="2049930"/>
          </a:xfrm>
        </p:grpSpPr>
        <p:sp>
          <p:nvSpPr>
            <p:cNvPr id="45" name="矩形 44"/>
            <p:cNvSpPr/>
            <p:nvPr/>
          </p:nvSpPr>
          <p:spPr>
            <a:xfrm>
              <a:off x="3866318" y="2044896"/>
              <a:ext cx="2311284" cy="492618"/>
            </a:xfrm>
            <a:prstGeom prst="rect">
              <a:avLst/>
            </a:prstGeom>
            <a:solidFill>
              <a:srgbClr val="F26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  <p:sp>
          <p:nvSpPr>
            <p:cNvPr id="47" name="文本框 172"/>
            <p:cNvSpPr txBox="1"/>
            <p:nvPr/>
          </p:nvSpPr>
          <p:spPr>
            <a:xfrm>
              <a:off x="3715551" y="2425773"/>
              <a:ext cx="5850562" cy="1643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4400" dirty="0" smtClean="0">
                  <a:solidFill>
                    <a:srgbClr val="EE3551"/>
                  </a:solidFill>
                  <a:latin typeface="Impact" pitchFamily="34" charset="0"/>
                  <a:ea typeface="Kozuka Gothic Pro H" pitchFamily="34" charset="-128"/>
                </a:rPr>
                <a:t>文字</a:t>
              </a:r>
              <a:r>
                <a:rPr lang="en-US" altLang="zh-CN" sz="4400" dirty="0" smtClean="0">
                  <a:solidFill>
                    <a:srgbClr val="EE3551"/>
                  </a:solidFill>
                  <a:latin typeface="Impact" pitchFamily="34" charset="0"/>
                  <a:ea typeface="Kozuka Gothic Pro H" pitchFamily="34" charset="-128"/>
                </a:rPr>
                <a:t>   </a:t>
              </a:r>
              <a:r>
                <a:rPr lang="zh-CN" altLang="en-US" sz="4400" dirty="0" smtClean="0">
                  <a:solidFill>
                    <a:schemeClr val="bg1"/>
                  </a:solidFill>
                  <a:latin typeface="Impact" pitchFamily="34" charset="0"/>
                  <a:ea typeface="Kozuka Gothic Pro H" pitchFamily="34" charset="-128"/>
                </a:rPr>
                <a:t>搜索</a:t>
              </a:r>
              <a:endParaRPr lang="zh-CN" altLang="en-US" sz="4400" dirty="0">
                <a:solidFill>
                  <a:schemeClr val="bg1"/>
                </a:solidFill>
                <a:latin typeface="Impact" pitchFamily="34" charset="0"/>
                <a:ea typeface="Kozuka Gothic Pro H" pitchFamily="34" charset="-128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4401553" y="3975556"/>
              <a:ext cx="389747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/>
            <p:cNvSpPr/>
            <p:nvPr/>
          </p:nvSpPr>
          <p:spPr>
            <a:xfrm>
              <a:off x="8227805" y="3856286"/>
              <a:ext cx="238540" cy="238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277" y="0"/>
            <a:ext cx="1947672" cy="19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1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直接连接符 88"/>
          <p:cNvCxnSpPr/>
          <p:nvPr/>
        </p:nvCxnSpPr>
        <p:spPr>
          <a:xfrm>
            <a:off x="309470" y="5217254"/>
            <a:ext cx="1153160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4841407" y="297474"/>
            <a:ext cx="2739853" cy="959994"/>
            <a:chOff x="3715551" y="2044896"/>
            <a:chExt cx="5850563" cy="2049930"/>
          </a:xfrm>
        </p:grpSpPr>
        <p:sp>
          <p:nvSpPr>
            <p:cNvPr id="67" name="矩形 66"/>
            <p:cNvSpPr/>
            <p:nvPr/>
          </p:nvSpPr>
          <p:spPr>
            <a:xfrm>
              <a:off x="3866318" y="2044896"/>
              <a:ext cx="2311284" cy="492618"/>
            </a:xfrm>
            <a:prstGeom prst="rect">
              <a:avLst/>
            </a:prstGeom>
            <a:solidFill>
              <a:srgbClr val="F26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  <p:sp>
          <p:nvSpPr>
            <p:cNvPr id="75" name="文本框 172"/>
            <p:cNvSpPr txBox="1"/>
            <p:nvPr/>
          </p:nvSpPr>
          <p:spPr>
            <a:xfrm>
              <a:off x="3715551" y="2425773"/>
              <a:ext cx="5850563" cy="1643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4400" dirty="0" smtClean="0">
                  <a:solidFill>
                    <a:srgbClr val="F26075"/>
                  </a:solidFill>
                  <a:latin typeface="Impact" pitchFamily="34" charset="0"/>
                  <a:ea typeface="Kozuka Gothic Pro H" pitchFamily="34" charset="-128"/>
                </a:rPr>
                <a:t>图像</a:t>
              </a:r>
              <a:r>
                <a:rPr lang="en-US" altLang="zh-CN" sz="4400" dirty="0" smtClean="0">
                  <a:solidFill>
                    <a:srgbClr val="EE3551"/>
                  </a:solidFill>
                  <a:latin typeface="Impact" pitchFamily="34" charset="0"/>
                  <a:ea typeface="Kozuka Gothic Pro H" pitchFamily="34" charset="-128"/>
                </a:rPr>
                <a:t>   </a:t>
              </a:r>
              <a:r>
                <a:rPr lang="zh-CN" altLang="en-US" sz="4400" dirty="0" smtClean="0">
                  <a:solidFill>
                    <a:schemeClr val="bg1"/>
                  </a:solidFill>
                  <a:latin typeface="Impact" pitchFamily="34" charset="0"/>
                  <a:ea typeface="Kozuka Gothic Pro H" pitchFamily="34" charset="-128"/>
                </a:rPr>
                <a:t>搜索</a:t>
              </a:r>
              <a:endParaRPr lang="zh-CN" altLang="en-US" sz="4400" dirty="0">
                <a:solidFill>
                  <a:schemeClr val="bg1"/>
                </a:solidFill>
                <a:latin typeface="Impact" pitchFamily="34" charset="0"/>
                <a:ea typeface="Kozuka Gothic Pro H" pitchFamily="34" charset="-128"/>
              </a:endParaRPr>
            </a:p>
          </p:txBody>
        </p:sp>
        <p:cxnSp>
          <p:nvCxnSpPr>
            <p:cNvPr id="84" name="直接连接符 83"/>
            <p:cNvCxnSpPr/>
            <p:nvPr/>
          </p:nvCxnSpPr>
          <p:spPr>
            <a:xfrm>
              <a:off x="4401553" y="3975556"/>
              <a:ext cx="389747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85"/>
            <p:cNvSpPr/>
            <p:nvPr/>
          </p:nvSpPr>
          <p:spPr>
            <a:xfrm>
              <a:off x="8227805" y="3856286"/>
              <a:ext cx="238540" cy="238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277" y="0"/>
            <a:ext cx="1947672" cy="194767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1666524"/>
            <a:ext cx="3251200" cy="3251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8" y="1687330"/>
            <a:ext cx="3251200" cy="3251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3832" y="2676970"/>
            <a:ext cx="3010059" cy="14607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53471" y="541324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YUV</a:t>
            </a:r>
            <a:r>
              <a:rPr lang="zh-CN" altLang="en-US" sz="2400" dirty="0" smtClean="0">
                <a:solidFill>
                  <a:schemeClr val="bg1"/>
                </a:solidFill>
              </a:rPr>
              <a:t>空间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3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4960279" y="2999165"/>
            <a:ext cx="2739853" cy="983215"/>
            <a:chOff x="3715551" y="1995311"/>
            <a:chExt cx="5850563" cy="2099515"/>
          </a:xfrm>
        </p:grpSpPr>
        <p:sp>
          <p:nvSpPr>
            <p:cNvPr id="43" name="矩形 42"/>
            <p:cNvSpPr/>
            <p:nvPr/>
          </p:nvSpPr>
          <p:spPr>
            <a:xfrm>
              <a:off x="3866318" y="2044896"/>
              <a:ext cx="2311284" cy="492618"/>
            </a:xfrm>
            <a:prstGeom prst="rect">
              <a:avLst/>
            </a:prstGeom>
            <a:solidFill>
              <a:srgbClr val="F26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  <p:sp>
          <p:nvSpPr>
            <p:cNvPr id="44" name="文本框 171"/>
            <p:cNvSpPr txBox="1"/>
            <p:nvPr/>
          </p:nvSpPr>
          <p:spPr>
            <a:xfrm>
              <a:off x="4363260" y="1995311"/>
              <a:ext cx="394467" cy="542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文本框 172"/>
            <p:cNvSpPr txBox="1"/>
            <p:nvPr/>
          </p:nvSpPr>
          <p:spPr>
            <a:xfrm>
              <a:off x="3715551" y="2425773"/>
              <a:ext cx="5850563" cy="1643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4400" dirty="0" smtClean="0">
                  <a:solidFill>
                    <a:srgbClr val="F26075"/>
                  </a:solidFill>
                  <a:latin typeface="Impact" pitchFamily="34" charset="0"/>
                  <a:ea typeface="Kozuka Gothic Pro H" pitchFamily="34" charset="-128"/>
                </a:rPr>
                <a:t>效果</a:t>
              </a:r>
              <a:r>
                <a:rPr lang="en-US" altLang="zh-CN" sz="4400" dirty="0" smtClean="0">
                  <a:solidFill>
                    <a:srgbClr val="EE3551"/>
                  </a:solidFill>
                  <a:latin typeface="Impact" pitchFamily="34" charset="0"/>
                  <a:ea typeface="Kozuka Gothic Pro H" pitchFamily="34" charset="-128"/>
                </a:rPr>
                <a:t>   </a:t>
              </a:r>
              <a:r>
                <a:rPr lang="zh-CN" altLang="en-US" sz="4400" dirty="0" smtClean="0">
                  <a:solidFill>
                    <a:schemeClr val="bg1"/>
                  </a:solidFill>
                  <a:latin typeface="Impact" pitchFamily="34" charset="0"/>
                  <a:ea typeface="Kozuka Gothic Pro H" pitchFamily="34" charset="-128"/>
                </a:rPr>
                <a:t>展示</a:t>
              </a:r>
              <a:endParaRPr lang="zh-CN" altLang="en-US" sz="4400" dirty="0">
                <a:solidFill>
                  <a:schemeClr val="bg1"/>
                </a:solidFill>
                <a:latin typeface="Impact" pitchFamily="34" charset="0"/>
                <a:ea typeface="Kozuka Gothic Pro H" pitchFamily="34" charset="-128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4401553" y="3975556"/>
              <a:ext cx="389747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/>
            <p:cNvSpPr/>
            <p:nvPr/>
          </p:nvSpPr>
          <p:spPr>
            <a:xfrm>
              <a:off x="8227805" y="3856286"/>
              <a:ext cx="238540" cy="238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277" y="0"/>
            <a:ext cx="1947672" cy="1947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455541" y="3860719"/>
            <a:ext cx="2506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王皓轩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徐   迅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830615" y="3888021"/>
            <a:ext cx="2506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卢锌原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  池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257203" y="323022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26075"/>
                </a:solidFill>
                <a:latin typeface="微软雅黑" pitchFamily="34" charset="-122"/>
                <a:ea typeface="微软雅黑" pitchFamily="34" charset="-122"/>
              </a:rPr>
              <a:t>前端</a:t>
            </a:r>
            <a:endParaRPr lang="zh-CN" altLang="en-US" sz="2800" b="1" dirty="0">
              <a:solidFill>
                <a:srgbClr val="F260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632277" y="329988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8B89D"/>
                </a:solidFill>
                <a:latin typeface="微软雅黑" pitchFamily="34" charset="-122"/>
                <a:ea typeface="微软雅黑" pitchFamily="34" charset="-122"/>
              </a:rPr>
              <a:t>后端</a:t>
            </a:r>
            <a:endParaRPr lang="zh-CN" altLang="en-US" sz="2800" b="1" dirty="0">
              <a:solidFill>
                <a:srgbClr val="58B89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338667" y="5198530"/>
            <a:ext cx="1153160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2921383" y="1616255"/>
            <a:ext cx="1601345" cy="1601345"/>
            <a:chOff x="1842750" y="1586297"/>
            <a:chExt cx="1601345" cy="1601345"/>
          </a:xfrm>
        </p:grpSpPr>
        <p:sp>
          <p:nvSpPr>
            <p:cNvPr id="54" name="椭圆 53"/>
            <p:cNvSpPr/>
            <p:nvPr/>
          </p:nvSpPr>
          <p:spPr>
            <a:xfrm>
              <a:off x="1842750" y="1586297"/>
              <a:ext cx="1601345" cy="1601345"/>
            </a:xfrm>
            <a:prstGeom prst="ellipse">
              <a:avLst/>
            </a:prstGeom>
            <a:solidFill>
              <a:srgbClr val="F26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F2607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9418" y="1907724"/>
              <a:ext cx="801116" cy="801116"/>
            </a:xfrm>
            <a:prstGeom prst="rect">
              <a:avLst/>
            </a:prstGeom>
          </p:spPr>
        </p:pic>
      </p:grpSp>
      <p:grpSp>
        <p:nvGrpSpPr>
          <p:cNvPr id="59" name="组合 58"/>
          <p:cNvGrpSpPr/>
          <p:nvPr/>
        </p:nvGrpSpPr>
        <p:grpSpPr>
          <a:xfrm>
            <a:off x="7283856" y="1616255"/>
            <a:ext cx="1601345" cy="1601345"/>
            <a:chOff x="6286442" y="1595765"/>
            <a:chExt cx="1601345" cy="1601345"/>
          </a:xfrm>
        </p:grpSpPr>
        <p:sp>
          <p:nvSpPr>
            <p:cNvPr id="60" name="椭圆 59"/>
            <p:cNvSpPr/>
            <p:nvPr/>
          </p:nvSpPr>
          <p:spPr>
            <a:xfrm>
              <a:off x="6286442" y="1595765"/>
              <a:ext cx="1601345" cy="1601345"/>
            </a:xfrm>
            <a:prstGeom prst="ellipse">
              <a:avLst/>
            </a:prstGeom>
            <a:solidFill>
              <a:srgbClr val="58B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2863" y="1960313"/>
              <a:ext cx="806813" cy="806813"/>
            </a:xfrm>
            <a:prstGeom prst="rect">
              <a:avLst/>
            </a:prstGeom>
          </p:spPr>
        </p:pic>
      </p:grpSp>
      <p:grpSp>
        <p:nvGrpSpPr>
          <p:cNvPr id="50" name="组合 49"/>
          <p:cNvGrpSpPr/>
          <p:nvPr/>
        </p:nvGrpSpPr>
        <p:grpSpPr>
          <a:xfrm>
            <a:off x="4841407" y="297474"/>
            <a:ext cx="2739853" cy="959994"/>
            <a:chOff x="3715551" y="2044896"/>
            <a:chExt cx="5850562" cy="2049930"/>
          </a:xfrm>
        </p:grpSpPr>
        <p:sp>
          <p:nvSpPr>
            <p:cNvPr id="62" name="矩形 61"/>
            <p:cNvSpPr/>
            <p:nvPr/>
          </p:nvSpPr>
          <p:spPr>
            <a:xfrm>
              <a:off x="3866318" y="2044896"/>
              <a:ext cx="2311284" cy="492618"/>
            </a:xfrm>
            <a:prstGeom prst="rect">
              <a:avLst/>
            </a:prstGeom>
            <a:solidFill>
              <a:srgbClr val="F26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  <p:sp>
          <p:nvSpPr>
            <p:cNvPr id="64" name="文本框 172"/>
            <p:cNvSpPr txBox="1"/>
            <p:nvPr/>
          </p:nvSpPr>
          <p:spPr>
            <a:xfrm>
              <a:off x="3715551" y="2425773"/>
              <a:ext cx="5850562" cy="1643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4400" dirty="0" smtClean="0">
                  <a:solidFill>
                    <a:srgbClr val="F26075"/>
                  </a:solidFill>
                  <a:latin typeface="Impact" pitchFamily="34" charset="0"/>
                  <a:ea typeface="Kozuka Gothic Pro H" pitchFamily="34" charset="-128"/>
                </a:rPr>
                <a:t>团队</a:t>
              </a:r>
              <a:r>
                <a:rPr lang="en-US" altLang="zh-CN" sz="4400" dirty="0" smtClean="0">
                  <a:solidFill>
                    <a:srgbClr val="EE3551"/>
                  </a:solidFill>
                  <a:latin typeface="Impact" pitchFamily="34" charset="0"/>
                  <a:ea typeface="Kozuka Gothic Pro H" pitchFamily="34" charset="-128"/>
                </a:rPr>
                <a:t>   </a:t>
              </a:r>
              <a:r>
                <a:rPr lang="zh-CN" altLang="en-US" sz="4400" dirty="0" smtClean="0">
                  <a:solidFill>
                    <a:schemeClr val="bg1"/>
                  </a:solidFill>
                  <a:latin typeface="Impact" pitchFamily="34" charset="0"/>
                  <a:ea typeface="Kozuka Gothic Pro H" pitchFamily="34" charset="-128"/>
                </a:rPr>
                <a:t>分工</a:t>
              </a:r>
              <a:endParaRPr lang="zh-CN" altLang="en-US" sz="4400" dirty="0">
                <a:solidFill>
                  <a:schemeClr val="bg1"/>
                </a:solidFill>
                <a:latin typeface="Impact" pitchFamily="34" charset="0"/>
                <a:ea typeface="Kozuka Gothic Pro H" pitchFamily="34" charset="-128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>
            <a:xfrm>
              <a:off x="4401553" y="3975556"/>
              <a:ext cx="389747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/>
            <p:cNvSpPr/>
            <p:nvPr/>
          </p:nvSpPr>
          <p:spPr>
            <a:xfrm>
              <a:off x="8227805" y="3856286"/>
              <a:ext cx="238540" cy="238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277" y="0"/>
            <a:ext cx="1947672" cy="1947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250351" y="2404872"/>
            <a:ext cx="5543255" cy="1694783"/>
            <a:chOff x="3715551" y="2014980"/>
            <a:chExt cx="11836825" cy="3618967"/>
          </a:xfrm>
        </p:grpSpPr>
        <p:sp>
          <p:nvSpPr>
            <p:cNvPr id="12" name="矩形 11"/>
            <p:cNvSpPr/>
            <p:nvPr/>
          </p:nvSpPr>
          <p:spPr>
            <a:xfrm>
              <a:off x="3866318" y="2014980"/>
              <a:ext cx="6049371" cy="522535"/>
            </a:xfrm>
            <a:prstGeom prst="rect">
              <a:avLst/>
            </a:prstGeom>
            <a:solidFill>
              <a:srgbClr val="F26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  <p:sp>
          <p:nvSpPr>
            <p:cNvPr id="14" name="文本框 172"/>
            <p:cNvSpPr txBox="1"/>
            <p:nvPr/>
          </p:nvSpPr>
          <p:spPr>
            <a:xfrm>
              <a:off x="3715551" y="2425773"/>
              <a:ext cx="11717554" cy="3088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800" dirty="0">
                  <a:solidFill>
                    <a:srgbClr val="F26075"/>
                  </a:solidFill>
                  <a:latin typeface="Impact" pitchFamily="34" charset="0"/>
                  <a:ea typeface="Kozuka Gothic Pro H" pitchFamily="34" charset="-128"/>
                </a:rPr>
                <a:t>THANK</a:t>
              </a:r>
              <a:r>
                <a:rPr lang="en-US" altLang="zh-CN" sz="8800" dirty="0" smtClean="0">
                  <a:solidFill>
                    <a:srgbClr val="EE3551"/>
                  </a:solidFill>
                  <a:latin typeface="Impact" pitchFamily="34" charset="0"/>
                  <a:ea typeface="Kozuka Gothic Pro H" pitchFamily="34" charset="-128"/>
                </a:rPr>
                <a:t>   </a:t>
              </a:r>
              <a:r>
                <a:rPr lang="en-US" altLang="zh-CN" sz="8800" dirty="0" smtClean="0">
                  <a:solidFill>
                    <a:schemeClr val="bg1"/>
                  </a:solidFill>
                  <a:latin typeface="Impact" pitchFamily="34" charset="0"/>
                  <a:ea typeface="Kozuka Gothic Pro H" pitchFamily="34" charset="-128"/>
                </a:rPr>
                <a:t>YOU</a:t>
              </a:r>
              <a:endParaRPr lang="zh-CN" altLang="en-US" sz="8800" dirty="0">
                <a:solidFill>
                  <a:schemeClr val="bg1"/>
                </a:solidFill>
                <a:latin typeface="Impact" pitchFamily="34" charset="0"/>
                <a:ea typeface="Kozuka Gothic Pro H" pitchFamily="34" charset="-128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3982836" y="5514674"/>
              <a:ext cx="1145026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15313835" y="5395406"/>
              <a:ext cx="238541" cy="2385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277" y="0"/>
            <a:ext cx="1947672" cy="1947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105</Words>
  <Application>Microsoft Office PowerPoint</Application>
  <PresentationFormat>宽屏</PresentationFormat>
  <Paragraphs>39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Kozuka Gothic Pro H</vt:lpstr>
      <vt:lpstr>宋体</vt:lpstr>
      <vt:lpstr>微软雅黑</vt:lpstr>
      <vt:lpstr>Arial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唐君</dc:creator>
  <cp:lastModifiedBy>王池</cp:lastModifiedBy>
  <cp:revision>102</cp:revision>
  <dcterms:created xsi:type="dcterms:W3CDTF">2014-11-27T02:06:00Z</dcterms:created>
  <dcterms:modified xsi:type="dcterms:W3CDTF">2018-01-08T11:58:36Z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