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8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7BCD-BED2-4666-B648-64D22A5A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A6719-0643-4C3E-B3AF-D831DABC3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051D-9436-4E5D-B41A-C83F931D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809D-AFB4-4866-8952-A26B14BF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D695-764A-47B9-B66A-05D71DA3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6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A5D4-A4D8-4D82-A70F-80ACD9BC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BEBC0-3E37-46D7-8042-66319BDF8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9837-842C-4C5C-9A08-4273E818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3554-6458-41A1-9AE4-0145F4B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9675-913C-4AEC-B10E-1B89A27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44F6E-0C91-4EE4-AB1C-4EDDF75F3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60AD-A354-494D-9475-326EBD881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1A55-FB46-4269-BAD0-026A6404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0727-3BF6-417A-BDCD-BC97DB23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456C9-426F-4F46-8535-DBADFB94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4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D174-10DC-4044-AEA9-188B6D21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FFE3-E6F2-4696-93F1-83442B31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9C35-6F50-4014-A0BD-DB489ACB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37517-6B0B-492A-9856-739E4279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BB05-9546-4351-919B-C43B07A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0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F1E-39C6-4E2E-A3CE-BF182A42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DF89-E4D8-4FF4-A9D5-B4F5E0BE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79EA-3106-4C07-8F72-78059CFD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5A8A-C79C-46FC-B4AF-0EACCE8A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FAE3-C250-4508-A85B-F5682D5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DBED-CE54-4242-9840-856E7063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66E4-ED13-43BB-872E-EC0F02EAF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899DE-4332-444A-8EB3-0444C018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CEA9-81EE-455E-8A16-3D3245D9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A28BB-5E51-4709-AF77-6005AC1F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61CAC-8FB4-4A6C-A27C-CC60CDC3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63D5-B0DC-4927-9D81-101231D4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5A6E8-0479-4319-A5FD-CB606CF0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A0A84-A80D-4E8F-9119-6101425B6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5CC41-47EF-400A-91C9-60DBC3F93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9B5A6-BBD0-44B3-BD05-EE46FC752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EF288-C9EC-43A2-9A55-05EC0B42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18ABB-64A3-4784-B534-997D0A35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97B44-1C78-4C01-B51F-BF5C90C1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02E-E269-4106-9C5F-EC42DA30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3C6FF-3078-4FB3-9CE5-1540D221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2F5E7-B39E-4EC5-A286-EC3BDA7B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50E0E-27D7-4917-BE7E-3F9C7A0F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3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A9243-DD5C-47DB-B811-9089537D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1B5B-EFF3-48DF-B28D-5BFFCBEF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2004B-99A7-40AF-96A5-FE2468B3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6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87D2-4B94-456F-87E6-0407B815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E21F-C420-4295-B165-B13D10AA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987F0-D535-4D5F-9203-9D139F1C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4E74-309C-4BE5-B0F6-8BBDE7D8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D8440-AEC4-4D3A-A4B1-556A19C5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E5233-8D8D-4F53-B84A-C5C0403C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D95-E714-4E30-BC81-0F1EC921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1975A-8122-40D8-A956-2C4C14F43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8F75A-BAE7-45AC-9C13-AB2943F2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3EE0-7476-4D2F-80E8-22AB9077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FB7C-44EA-4970-A2C3-6FBAD9DB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F56F1-2387-42C3-88C2-33488F06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8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56E5D-0B1A-4C7B-ABE3-346A5909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DAC1-62A3-4AAD-B10C-8D360DBE3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1377-2CBD-4DD3-8A88-8EA225177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D47A-8D2E-478B-8B0F-4C8E13C3A9EB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B475-68D8-4071-96C2-628E8CF37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8581-839F-4BBD-A067-77F8735C0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4288-0FB1-4847-AC86-B28A7F4D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0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3/library/functions.html#flo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python.org/3/library/functions.html#comple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3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ko/3/library/decim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3127/" TargetMode="External"/><Relationship Id="rId2" Type="http://schemas.openxmlformats.org/officeDocument/2006/relationships/hyperlink" Target="https://docs.python.org/3/library/functions.html#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757" TargetMode="External"/><Relationship Id="rId2" Type="http://schemas.openxmlformats.org/officeDocument/2006/relationships/hyperlink" Target="https://www.python.org/dev/peps/pep-0237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ev/peps/pep-051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50D1-B085-4129-89BB-CCDA3920C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기초 자료형과 제어문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012D1-9BEB-404A-80A3-6BF5CC782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833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1594-D15E-4048-B2C3-616BEDE7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부동소수점 실수</a:t>
            </a:r>
            <a:r>
              <a:rPr lang="en-US" altLang="ko-KR" sz="3600" dirty="0"/>
              <a:t>(Floating-point real numbers)</a:t>
            </a:r>
            <a:endParaRPr lang="ko-KR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7C58-51C8-41CB-8C2F-16113D14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sys.float_info</a:t>
            </a:r>
            <a:r>
              <a:rPr lang="ko-KR" altLang="en-US" dirty="0"/>
              <a:t>라는 </a:t>
            </a:r>
            <a:r>
              <a:rPr lang="en-US" altLang="ko-KR" b="1" dirty="0">
                <a:solidFill>
                  <a:srgbClr val="FF0000"/>
                </a:solidFill>
              </a:rPr>
              <a:t>tuple</a:t>
            </a:r>
            <a:r>
              <a:rPr lang="ko-KR" altLang="en-US" dirty="0"/>
              <a:t>에 관련 정보가 담겨있음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563C1"/>
                </a:solidFill>
                <a:latin typeface="Consolas" panose="020B0609020204030204" pitchFamily="49" charset="0"/>
                <a:hlinkClick r:id="rId2"/>
              </a:rPr>
              <a:t>float([x])</a:t>
            </a:r>
            <a:r>
              <a:rPr lang="en-US" altLang="ko-KR" dirty="0"/>
              <a:t> </a:t>
            </a:r>
            <a:r>
              <a:rPr lang="ko-KR" altLang="en-US" dirty="0"/>
              <a:t>함수로 생성 가능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8DDA8F-DDB2-479F-A977-6D6A15A9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2463488"/>
            <a:ext cx="8067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8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FC13-143D-49F1-B4AC-83155533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복소수</a:t>
            </a:r>
            <a:r>
              <a:rPr lang="en-US" altLang="ko-KR" dirty="0"/>
              <a:t>(Complex numbers)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8514-7732-4089-A435-BCF0290B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허수 단위로는 </a:t>
            </a:r>
            <a:r>
              <a:rPr lang="en-US" altLang="ko-KR" dirty="0"/>
              <a:t>j</a:t>
            </a:r>
            <a:r>
              <a:rPr lang="ko-KR" altLang="en-US" dirty="0"/>
              <a:t>를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563C1"/>
                </a:solidFill>
                <a:latin typeface="Consolas" panose="020B0609020204030204" pitchFamily="49" charset="0"/>
                <a:hlinkClick r:id="rId2"/>
              </a:rPr>
              <a:t>complex([real[, </a:t>
            </a:r>
            <a:r>
              <a:rPr lang="en-US" altLang="ko-KR" dirty="0" err="1">
                <a:solidFill>
                  <a:srgbClr val="0563C1"/>
                </a:solidFill>
                <a:latin typeface="Consolas" panose="020B0609020204030204" pitchFamily="49" charset="0"/>
                <a:hlinkClick r:id="rId2"/>
              </a:rPr>
              <a:t>imag</a:t>
            </a:r>
            <a:r>
              <a:rPr lang="en-US" altLang="ko-KR" dirty="0">
                <a:solidFill>
                  <a:srgbClr val="0563C1"/>
                </a:solidFill>
                <a:latin typeface="Consolas" panose="020B0609020204030204" pitchFamily="49" charset="0"/>
                <a:hlinkClick r:id="rId2"/>
              </a:rPr>
              <a:t>]])</a:t>
            </a:r>
            <a:r>
              <a:rPr lang="en-US" altLang="ko-KR" dirty="0"/>
              <a:t> </a:t>
            </a:r>
            <a:r>
              <a:rPr lang="ko-KR" altLang="en-US" dirty="0"/>
              <a:t>함수로 생성 가능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117F7-0E59-4370-801B-0B3CFAE7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3894458"/>
            <a:ext cx="4638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0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6632-7D57-41F9-938F-E7BE72FE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27C53-3ADF-4796-AB68-EC825845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262" y="1825625"/>
            <a:ext cx="3817476" cy="4351338"/>
          </a:xfrm>
        </p:spPr>
      </p:pic>
    </p:spTree>
    <p:extLst>
      <p:ext uri="{BB962C8B-B14F-4D97-AF65-F5344CB8AC3E}">
        <p14:creationId xmlns:p14="http://schemas.microsoft.com/office/powerpoint/2010/main" val="251999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2043-98A1-4F9E-8C0A-07D54278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value(</a:t>
            </a:r>
            <a:r>
              <a:rPr lang="en-US" altLang="ko-KR" dirty="0">
                <a:latin typeface="Consolas" panose="020B0609020204030204" pitchFamily="49" charset="0"/>
              </a:rPr>
              <a:t>bool()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934D-AC5D-46D7-9FEF-DDCB0DFA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True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두 값만이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객체는 </a:t>
            </a:r>
            <a:r>
              <a:rPr lang="ko-KR" altLang="en-US" b="1" dirty="0"/>
              <a:t>진릿값 검사</a:t>
            </a:r>
            <a:r>
              <a:rPr lang="ko-KR" altLang="en-US" dirty="0"/>
              <a:t>의 대상이 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다음의 값들은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  <a:r>
              <a:rPr lang="ko-KR" altLang="en-US" dirty="0"/>
              <a:t>로 분류됨</a:t>
            </a:r>
            <a:r>
              <a:rPr lang="en-US" altLang="ko-KR" dirty="0"/>
              <a:t>: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None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0.0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0j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Decimal(0)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Fraction(0, 1)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‘’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{}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set()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range(0)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__bool__()</a:t>
            </a:r>
            <a:r>
              <a:rPr lang="ko-KR" altLang="en-US" dirty="0"/>
              <a:t>을 </a:t>
            </a:r>
            <a:r>
              <a:rPr lang="ko-KR" altLang="en-US" b="1" dirty="0">
                <a:solidFill>
                  <a:srgbClr val="FF0000"/>
                </a:solidFill>
              </a:rPr>
              <a:t>구현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해당 함수가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  <a:r>
              <a:rPr lang="ko-KR" altLang="en-US" dirty="0"/>
              <a:t>를 반환하는 객체</a:t>
            </a:r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__()</a:t>
            </a:r>
            <a:r>
              <a:rPr lang="ko-KR" altLang="en-US" dirty="0"/>
              <a:t>을 </a:t>
            </a:r>
            <a:r>
              <a:rPr lang="ko-KR" altLang="en-US" b="1" dirty="0">
                <a:solidFill>
                  <a:srgbClr val="FF0000"/>
                </a:solidFill>
              </a:rPr>
              <a:t>구현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해당 함수가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ko-KR" altLang="en-US" dirty="0"/>
              <a:t>을 반환하는 객체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50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CC95-7041-4B58-B777-6C25B716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value(</a:t>
            </a:r>
            <a:r>
              <a:rPr lang="en-US" altLang="ko-KR" dirty="0">
                <a:latin typeface="Consolas" panose="020B0609020204030204" pitchFamily="49" charset="0"/>
              </a:rPr>
              <a:t>bool()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7B13-11C6-411D-B029-FA30DB171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진릿값은 다음에 사용될 수 있다</a:t>
            </a:r>
            <a:r>
              <a:rPr lang="en-US" altLang="ko-KR" dirty="0"/>
              <a:t>: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 </a:t>
            </a:r>
            <a:r>
              <a:rPr lang="ko-KR" altLang="en-US" dirty="0"/>
              <a:t>문의 조건</a:t>
            </a:r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ko-KR" altLang="en-US" dirty="0"/>
              <a:t> 문의 조건</a:t>
            </a:r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bool</a:t>
            </a:r>
            <a:r>
              <a:rPr lang="en-US" altLang="ko-KR" dirty="0"/>
              <a:t> </a:t>
            </a:r>
            <a:r>
              <a:rPr lang="ko-KR" altLang="en-US" dirty="0"/>
              <a:t>연산의 피연산자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비교 연산의 결괏값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46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456F-4482-4F3A-81C9-27706AC5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</a:rPr>
              <a:t>bool</a:t>
            </a:r>
            <a:r>
              <a:rPr lang="en-US" altLang="ko-KR" sz="3600" dirty="0"/>
              <a:t> </a:t>
            </a:r>
            <a:r>
              <a:rPr lang="ko-KR" altLang="en-US" sz="3600" dirty="0"/>
              <a:t>연산과</a:t>
            </a:r>
            <a:r>
              <a:rPr lang="en-US" altLang="ko-KR" sz="3600" dirty="0"/>
              <a:t> short-circuit evaluation(</a:t>
            </a:r>
            <a:r>
              <a:rPr lang="ko-KR" altLang="en-US" sz="3600" dirty="0"/>
              <a:t>단축 평가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6041F6-1F0E-4898-A783-EB807E29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en-US" altLang="ko-KR" dirty="0">
                <a:latin typeface="Consolas" panose="020B0609020204030204" pitchFamily="49" charset="0"/>
              </a:rPr>
              <a:t>or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ko-KR" altLang="en-US" dirty="0"/>
              <a:t>가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  <a:r>
              <a:rPr lang="ko-KR" altLang="en-US" dirty="0"/>
              <a:t>일 때만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  <a:r>
              <a:rPr lang="ko-KR" altLang="en-US" dirty="0">
                <a:latin typeface="Consolas" panose="020B0609020204030204" pitchFamily="49" charset="0"/>
              </a:rPr>
              <a:t>인지</a:t>
            </a:r>
            <a:r>
              <a:rPr lang="ko-KR" altLang="en-US" dirty="0"/>
              <a:t> 검사함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en-US" altLang="ko-KR" dirty="0">
                <a:latin typeface="Consolas" panose="020B0609020204030204" pitchFamily="49" charset="0"/>
              </a:rPr>
              <a:t>and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ko-KR" altLang="en-US" dirty="0"/>
              <a:t>가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  <a:r>
              <a:rPr lang="ko-KR" altLang="en-US" dirty="0"/>
              <a:t>일 때만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ko-KR" altLang="en-US" dirty="0"/>
              <a:t>가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  <a:r>
              <a:rPr lang="ko-KR" altLang="en-US" dirty="0"/>
              <a:t>인지 검사함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en-US" altLang="ko-KR" dirty="0">
                <a:latin typeface="Consolas" panose="020B0609020204030204" pitchFamily="49" charset="0"/>
              </a:rPr>
              <a:t>not</a:t>
            </a:r>
            <a:r>
              <a:rPr lang="ko-KR" altLang="en-US" dirty="0"/>
              <a:t>은 </a:t>
            </a:r>
            <a:r>
              <a:rPr lang="en-US" altLang="ko-KR" dirty="0">
                <a:latin typeface="Consolas" panose="020B0609020204030204" pitchFamily="49" charset="0"/>
              </a:rPr>
              <a:t>bool</a:t>
            </a:r>
            <a:r>
              <a:rPr lang="en-US" altLang="ko-KR" dirty="0"/>
              <a:t> </a:t>
            </a:r>
            <a:r>
              <a:rPr lang="ko-KR" altLang="en-US" dirty="0"/>
              <a:t>연산이 아닌 연산들보다 우선순위가 낮음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B2BE54D-5FC1-4BE4-B297-15EB8B0F2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600671"/>
              </p:ext>
            </p:extLst>
          </p:nvPr>
        </p:nvGraphicFramePr>
        <p:xfrm>
          <a:off x="3569494" y="1959849"/>
          <a:ext cx="505301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807600217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3348589515"/>
                    </a:ext>
                  </a:extLst>
                </a:gridCol>
                <a:gridCol w="1060767">
                  <a:extLst>
                    <a:ext uri="{9D8B030D-6E8A-4147-A177-3AD203B41FA5}">
                      <a16:colId xmlns:a16="http://schemas.microsoft.com/office/drawing/2014/main" val="3748748657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16149282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076641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비고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(1)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(2)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(3)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58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y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or y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and y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not 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86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37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9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58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BA21-395C-4505-AB73-5E13B97B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0A1796-3ED1-4E13-8A7F-A4637EB0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연산은 연쇄적으로 적용 가능함</a:t>
            </a:r>
            <a:r>
              <a:rPr lang="en-US" altLang="ko-KR" dirty="0"/>
              <a:t>(ex. a &lt;= x &lt; b)</a:t>
            </a:r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97783B-EE06-454E-9C8E-52523DDB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2" y="1995487"/>
            <a:ext cx="2771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AFD-25E0-49B2-9251-B4F13EC2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논리형</a:t>
            </a:r>
            <a:r>
              <a:rPr lang="ko-KR" altLang="en-US" dirty="0"/>
              <a:t>을 사용하는 </a:t>
            </a:r>
            <a:r>
              <a:rPr lang="ko-KR" altLang="en-US" dirty="0">
                <a:latin typeface="Consolas" panose="020B0609020204030204" pitchFamily="49" charset="0"/>
              </a:rPr>
              <a:t>제어</a:t>
            </a:r>
            <a:r>
              <a:rPr lang="ko-KR" altLang="en-US" dirty="0"/>
              <a:t>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0AFD-87E9-4040-B78C-FCC32EAA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elif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 3</a:t>
            </a:r>
            <a:r>
              <a:rPr lang="ko-KR" altLang="en-US" dirty="0"/>
              <a:t>가지의 키워드를 사용하는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ko-KR" altLang="en-US" dirty="0"/>
              <a:t>분기문의 일종</a:t>
            </a:r>
            <a:endParaRPr lang="en-US" altLang="ko-KR" dirty="0"/>
          </a:p>
          <a:p>
            <a:pPr lvl="1"/>
            <a:r>
              <a:rPr lang="ko-KR" altLang="en-US" dirty="0"/>
              <a:t>조건에 따라 제어 흐름을 분기시킴</a:t>
            </a:r>
            <a:endParaRPr lang="en-US" altLang="ko-KR" dirty="0"/>
          </a:p>
          <a:p>
            <a:pPr lvl="1"/>
            <a:r>
              <a:rPr lang="ko-KR" altLang="en-US" dirty="0"/>
              <a:t>추가로 </a:t>
            </a:r>
            <a:r>
              <a:rPr lang="ko-KR" altLang="en-US" b="1" dirty="0"/>
              <a:t>조건 표현식</a:t>
            </a:r>
            <a:r>
              <a:rPr lang="ko-KR" altLang="en-US" dirty="0"/>
              <a:t>이라는 형태도 존재함 </a:t>
            </a:r>
            <a:r>
              <a:rPr lang="en-US" altLang="ko-KR" dirty="0"/>
              <a:t>– </a:t>
            </a:r>
            <a:r>
              <a:rPr lang="en-US" altLang="ko-KR" dirty="0">
                <a:hlinkClick r:id="rId2"/>
              </a:rPr>
              <a:t>PEP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308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 2</a:t>
            </a:r>
            <a:r>
              <a:rPr lang="ko-KR" altLang="en-US" dirty="0"/>
              <a:t>가지의 키워드를 사용하는 </a:t>
            </a:r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반복문의 일종</a:t>
            </a:r>
            <a:endParaRPr lang="en-US" altLang="ko-KR" dirty="0"/>
          </a:p>
          <a:p>
            <a:pPr lvl="1"/>
            <a:r>
              <a:rPr lang="ko-KR" altLang="en-US" dirty="0"/>
              <a:t>조건이 맞지 않으면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 </a:t>
            </a:r>
            <a:r>
              <a:rPr lang="ko-KR" altLang="en-US" dirty="0"/>
              <a:t>절을 수행 후 종료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255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7E7-E42E-487B-AFCD-44AF9B7F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5000-99DA-478C-87A3-45E82F79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 가능한 정수 범위의 제한 없음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이런 특성 덕분에 계산용 언어로 쓰이기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컴퓨터로 실수를 표현하는 방법은 여러 가지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일반적인 부동소수점 방식이 부족하다면 다른 방법도 존재함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Decimal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Fraction</a:t>
            </a:r>
            <a:r>
              <a:rPr lang="ko-KR" altLang="en-US" dirty="0"/>
              <a:t>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논리형을 이용하여 프로그램의 흐름을 제어할 수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52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7A08-7E26-4EEC-AF2B-AA430743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612B-6D11-4111-9499-900C4D6C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>
                <a:latin typeface="Consolas" panose="020B0609020204030204" pitchFamily="49" charset="0"/>
                <a:hlinkClick r:id="rId2"/>
              </a:rPr>
              <a:t>decimal</a:t>
            </a:r>
            <a:r>
              <a:rPr lang="ko-KR" altLang="en-US" dirty="0"/>
              <a:t> 모듈에 대해 알아보자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코드를 실행했을 때</a:t>
            </a:r>
            <a:r>
              <a:rPr lang="en-US" altLang="ko-KR" dirty="0"/>
              <a:t>, </a:t>
            </a:r>
            <a:r>
              <a:rPr lang="ko-KR" altLang="en-US" dirty="0"/>
              <a:t>출력되는 값은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from decimal import *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a1 = Decimal(‘0.1’)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b1 = Decimal(‘0.2’)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c1 = Decimal(‘0.3’)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d1 = a1 + b1 – c1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a2 = 0.1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b2 = 0.2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c2 = 0.3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d2 = a2 + b2 – c2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print(d1 == d2)</a:t>
            </a:r>
          </a:p>
        </p:txBody>
      </p:sp>
    </p:spTree>
    <p:extLst>
      <p:ext uri="{BB962C8B-B14F-4D97-AF65-F5344CB8AC3E}">
        <p14:creationId xmlns:p14="http://schemas.microsoft.com/office/powerpoint/2010/main" val="52026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461A-091F-47EB-BF76-01296DCF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EA56-CED3-424B-9920-273F5A35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Numeric type(</a:t>
            </a:r>
            <a:r>
              <a:rPr lang="ko-KR" altLang="en-US" dirty="0"/>
              <a:t>숫자형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부동소수점 실수</a:t>
            </a:r>
            <a:endParaRPr lang="en-US" altLang="ko-KR" dirty="0"/>
          </a:p>
          <a:p>
            <a:pPr lvl="1"/>
            <a:r>
              <a:rPr lang="ko-KR" altLang="en-US" dirty="0"/>
              <a:t>복소수</a:t>
            </a:r>
            <a:endParaRPr lang="en-US" altLang="ko-KR" dirty="0"/>
          </a:p>
          <a:p>
            <a:pPr lvl="1"/>
            <a:r>
              <a:rPr lang="ko-KR" altLang="en-US" dirty="0"/>
              <a:t>연산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Boolean type(</a:t>
            </a:r>
            <a:r>
              <a:rPr lang="ko-KR" altLang="en-US" dirty="0"/>
              <a:t>논리형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bool</a:t>
            </a:r>
            <a:r>
              <a:rPr lang="en-US" altLang="ko-KR" dirty="0"/>
              <a:t> </a:t>
            </a:r>
            <a:r>
              <a:rPr lang="ko-KR" altLang="en-US" dirty="0"/>
              <a:t>연산과</a:t>
            </a:r>
            <a:r>
              <a:rPr lang="en-US" altLang="ko-KR" dirty="0"/>
              <a:t> short-circuit evaluation(</a:t>
            </a:r>
            <a:r>
              <a:rPr lang="ko-KR" altLang="en-US" dirty="0"/>
              <a:t>단축 평가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비교 연산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Consolas" panose="020B0609020204030204" pitchFamily="49" charset="0"/>
              </a:rPr>
              <a:t>논리형</a:t>
            </a:r>
            <a:r>
              <a:rPr lang="ko-KR" altLang="en-US" dirty="0"/>
              <a:t>을 사용하는 제어문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7611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8EE8-26EC-415E-974A-0205DA5E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774E-EAC4-4571-AEC9-1D2429D6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코드를 실행했을 때</a:t>
            </a:r>
            <a:r>
              <a:rPr lang="en-US" altLang="ko-KR" dirty="0"/>
              <a:t>, </a:t>
            </a:r>
            <a:r>
              <a:rPr lang="ko-KR" altLang="en-US" dirty="0"/>
              <a:t>출력되는 값은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x = 6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y = 2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print(x &gt;= 2 and (x/y) &gt; 3)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print(x &gt;= 2 or (x/y) &gt; 3)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3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CBFB-E70C-4E79-9853-67B3E9D4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D081-8D25-49CD-8402-28C90CDB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>
                <a:latin typeface="Consolas" panose="020B0609020204030204" pitchFamily="49" charset="0"/>
              </a:rPr>
              <a:t>if-else</a:t>
            </a:r>
            <a:r>
              <a:rPr lang="en-US" altLang="ko-KR" dirty="0"/>
              <a:t> </a:t>
            </a:r>
            <a:r>
              <a:rPr lang="ko-KR" altLang="en-US" dirty="0"/>
              <a:t>문을 </a:t>
            </a:r>
            <a:r>
              <a:rPr lang="ko-KR" altLang="en-US" b="1" dirty="0"/>
              <a:t>조건 표현식</a:t>
            </a:r>
            <a:r>
              <a:rPr lang="ko-KR" altLang="en-US" dirty="0"/>
              <a:t>으로 변경하면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if a &lt; b: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print(a)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print(b)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5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D819-FB73-4B65-A08E-121742C9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들어가기 전에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FDE1-53C1-41E6-8D8B-6D763DDF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문법은 이미 알고 있다고 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붉은색 볼드체</a:t>
            </a:r>
            <a:r>
              <a:rPr lang="ko-KR" altLang="en-US" dirty="0"/>
              <a:t>로 쓰인 개념은 당장은 몰라도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이라는 언어가 가지고 있는 </a:t>
            </a:r>
            <a:r>
              <a:rPr lang="ko-KR" altLang="en-US" dirty="0">
                <a:hlinkClick r:id="rId2"/>
              </a:rPr>
              <a:t>철학</a:t>
            </a:r>
            <a:r>
              <a:rPr lang="ko-KR" altLang="en-US" dirty="0"/>
              <a:t>에 주목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820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1C52-FF52-4BB0-B23A-50DA817A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</a:t>
            </a:r>
            <a:r>
              <a:rPr lang="en-US" altLang="ko-KR" dirty="0"/>
              <a:t>(Numeric</a:t>
            </a:r>
            <a:r>
              <a:rPr lang="ko-KR" altLang="en-US" dirty="0"/>
              <a:t> </a:t>
            </a:r>
            <a:r>
              <a:rPr lang="en-US" altLang="ko-KR" dirty="0"/>
              <a:t>Types)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7E0F-F592-43FE-8200-06C34044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b="1" dirty="0"/>
              <a:t>기본</a:t>
            </a:r>
            <a:r>
              <a:rPr lang="ko-KR" altLang="en-US" dirty="0"/>
              <a:t> 숫자형에는 크게 </a:t>
            </a:r>
            <a:r>
              <a:rPr lang="en-US" altLang="ko-KR" dirty="0"/>
              <a:t>3</a:t>
            </a:r>
            <a:r>
              <a:rPr lang="ko-KR" altLang="en-US" dirty="0"/>
              <a:t>가지가 존재함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6AB738-6D79-4AEC-B67D-29A83D5A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05943"/>
              </p:ext>
            </p:extLst>
          </p:nvPr>
        </p:nvGraphicFramePr>
        <p:xfrm>
          <a:off x="2678418" y="2666123"/>
          <a:ext cx="6835164" cy="2670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8388">
                  <a:extLst>
                    <a:ext uri="{9D8B030D-6E8A-4147-A177-3AD203B41FA5}">
                      <a16:colId xmlns:a16="http://schemas.microsoft.com/office/drawing/2014/main" val="1897230223"/>
                    </a:ext>
                  </a:extLst>
                </a:gridCol>
                <a:gridCol w="2278388">
                  <a:extLst>
                    <a:ext uri="{9D8B030D-6E8A-4147-A177-3AD203B41FA5}">
                      <a16:colId xmlns:a16="http://schemas.microsoft.com/office/drawing/2014/main" val="3133572264"/>
                    </a:ext>
                  </a:extLst>
                </a:gridCol>
                <a:gridCol w="2278388">
                  <a:extLst>
                    <a:ext uri="{9D8B030D-6E8A-4147-A177-3AD203B41FA5}">
                      <a16:colId xmlns:a16="http://schemas.microsoft.com/office/drawing/2014/main" val="799972449"/>
                    </a:ext>
                  </a:extLst>
                </a:gridCol>
              </a:tblGrid>
              <a:tr h="425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187456"/>
                  </a:ext>
                </a:extLst>
              </a:tr>
              <a:tr h="748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631911"/>
                  </a:ext>
                </a:extLst>
              </a:tr>
              <a:tr h="748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부동소수점 실수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floating-point real numbers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428857"/>
                  </a:ext>
                </a:extLst>
              </a:tr>
              <a:tr h="748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복소수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complex numbers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complex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66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53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3514-AB52-4BD2-9628-DD6045B3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r>
              <a:rPr lang="en-US" altLang="ko-KR" dirty="0"/>
              <a:t>(Integers)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161F-6E7E-4264-98B2-E7BBEA56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생각하는 정수들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2, 8, 10, 16</a:t>
            </a:r>
            <a:r>
              <a:rPr lang="ko-KR" altLang="en-US" dirty="0"/>
              <a:t>진수 처리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563C1"/>
                </a:solidFill>
                <a:latin typeface="Consolas" panose="020B0609020204030204" pitchFamily="49" charset="0"/>
                <a:hlinkClick r:id="rId2"/>
              </a:rPr>
              <a:t>int(x, base=10)</a:t>
            </a:r>
            <a:r>
              <a:rPr lang="en-US" altLang="ko-KR" dirty="0"/>
              <a:t> </a:t>
            </a:r>
            <a:r>
              <a:rPr lang="ko-KR" altLang="en-US" dirty="0">
                <a:latin typeface="Consolas" panose="020B0609020204030204" pitchFamily="49" charset="0"/>
              </a:rPr>
              <a:t>함수</a:t>
            </a:r>
            <a:r>
              <a:rPr lang="ko-KR" altLang="en-US" dirty="0"/>
              <a:t>로 생성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PEP 3127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90B3F-27AE-41D2-BD57-6297D96C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208" y="1825625"/>
            <a:ext cx="4104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4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9FDA-2045-4193-A377-E43E09E6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정수형의 특별한 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E5C8-3F49-4177-BA40-DF5D65B0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표현 가능한 정수 범위의 제한이 </a:t>
            </a:r>
            <a:r>
              <a:rPr lang="ko-KR" altLang="en-US" b="1" dirty="0"/>
              <a:t>존재하지 않는다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PEP 237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https://www.acmicpc.net/problem/10757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C87B0-6EA8-407A-A6DE-A564F5A91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012" y="2533650"/>
            <a:ext cx="74199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8FF8-83EF-4F80-8713-1CBBF34F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정수형의 특별한 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4F8B-3EC5-4BC6-94B9-081FF7FD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숫자 사이에 </a:t>
            </a:r>
            <a:r>
              <a:rPr lang="ko-KR" altLang="en-US" b="1" dirty="0"/>
              <a:t>밑줄 문자</a:t>
            </a:r>
            <a:r>
              <a:rPr lang="ko-KR" altLang="en-US" dirty="0"/>
              <a:t>를 넣을 수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PEP 515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86217-FD9F-4FEB-A8A3-A12F0F94E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2848769"/>
            <a:ext cx="46291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8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1206-900E-45E6-B7BF-6CD1AD1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부동소수점 실수</a:t>
            </a:r>
            <a:r>
              <a:rPr lang="en-US" altLang="ko-KR" sz="3600" dirty="0"/>
              <a:t>(Floating-point real numbers)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31212-4125-40BD-B35E-D64DEFDE3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10</a:t>
                </a:r>
                <a:r>
                  <a:rPr lang="ko-KR" altLang="en-US" b="0" dirty="0"/>
                  <a:t>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0.125=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</a:t>
                </a:r>
                <a:r>
                  <a:rPr lang="ko-KR" altLang="en-US" dirty="0"/>
                  <a:t>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단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0.01=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진 소수로 표현될 수 있는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진 소수는 그리 많지 않다</a:t>
                </a:r>
                <a:r>
                  <a:rPr lang="en-US" altLang="ko-KR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31212-4125-40BD-B35E-D64DEFDE3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BDEE-74FA-4453-819F-24139D6A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부동소수점 실수</a:t>
            </a:r>
            <a:r>
              <a:rPr lang="en-US" altLang="ko-KR" sz="3600" dirty="0"/>
              <a:t>(Floating-point real numbers)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57A2B-C756-4DBA-B9A6-B5C90A7EB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대표적으로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sub>
                    </m:sSub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진수로 정확히 나타낼 수 없다</a:t>
                </a:r>
                <a:r>
                  <a:rPr lang="en-US" altLang="ko-KR" dirty="0"/>
                  <a:t>!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컴퓨터는 이러한 문제점을 </a:t>
                </a:r>
                <a:r>
                  <a:rPr lang="ko-KR" altLang="en-US" b="1" dirty="0"/>
                  <a:t>부동소수점 방식</a:t>
                </a:r>
                <a:r>
                  <a:rPr lang="ko-KR" altLang="en-US" dirty="0"/>
                  <a:t>으로 해결하려 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57A2B-C756-4DBA-B9A6-B5C90A7EB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171E7C0-EA17-45FB-97BC-E2065397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2641753"/>
            <a:ext cx="4638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718</Words>
  <Application>Microsoft Office PowerPoint</Application>
  <PresentationFormat>Widescreen</PresentationFormat>
  <Paragraphs>221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Consolas</vt:lpstr>
      <vt:lpstr>Office Theme</vt:lpstr>
      <vt:lpstr>기초 자료형과 제어문</vt:lpstr>
      <vt:lpstr>목차</vt:lpstr>
      <vt:lpstr>들어가기 전에</vt:lpstr>
      <vt:lpstr>숫자형(Numeric Types)</vt:lpstr>
      <vt:lpstr>정수(Integers)</vt:lpstr>
      <vt:lpstr>Python 정수형의 특별한 점</vt:lpstr>
      <vt:lpstr>Python 정수형의 특별한 점</vt:lpstr>
      <vt:lpstr>부동소수점 실수(Floating-point real numbers)</vt:lpstr>
      <vt:lpstr>부동소수점 실수(Floating-point real numbers)</vt:lpstr>
      <vt:lpstr>부동소수점 실수(Floating-point real numbers)</vt:lpstr>
      <vt:lpstr>복소수(Complex numbers)</vt:lpstr>
      <vt:lpstr>연산</vt:lpstr>
      <vt:lpstr>Boolean value(bool())</vt:lpstr>
      <vt:lpstr>Boolean value(bool())</vt:lpstr>
      <vt:lpstr>bool 연산과 short-circuit evaluation(단축 평가)</vt:lpstr>
      <vt:lpstr>비교 연산</vt:lpstr>
      <vt:lpstr>논리형을 사용하는 제어문</vt:lpstr>
      <vt:lpstr>중요점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 자료형과 제어문</dc:title>
  <dc:creator>Park JungWook</dc:creator>
  <cp:lastModifiedBy>Park JungWook</cp:lastModifiedBy>
  <cp:revision>497</cp:revision>
  <dcterms:created xsi:type="dcterms:W3CDTF">2021-10-04T09:20:34Z</dcterms:created>
  <dcterms:modified xsi:type="dcterms:W3CDTF">2021-10-12T10:02:50Z</dcterms:modified>
</cp:coreProperties>
</file>