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BEB-B9EC-4365-AB05-09B27362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5D700-496A-434C-99A9-8259F68C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C026-78CF-4D79-9352-6EFC11B0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456E-1E8B-4DF0-82FE-1A2B1EEF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CB9F-7D30-43B3-B4CE-27F5CFA5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47B3-8F7C-45E7-A8D5-74C1F782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2B90C-6893-4DAF-8F40-89F9DE52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451C-1DF5-4757-83B3-33296B60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9EB-4D60-446A-BCE6-EB6921A5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D5D6-03AC-4600-94BD-E6C3000E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1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18D06-C33C-4FDB-B6BB-E3037D03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83C11-98D2-4E3E-B7CA-2D38C3EB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F3B5-404F-4511-BCF4-69E081AA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A4B9-6E13-4E9C-8AFE-727DB0DF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8E4A-BB1B-4BF6-BE92-8331436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3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136B-79CD-474B-8BE4-FB99DF0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4C66-13CC-49B5-813D-0C892FFD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0B4-9AE1-4B50-8539-BAA4EA5A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EADE-45D8-4E0C-8309-DECBB0D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5C4B-D147-4B81-803A-9CCC08ED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38F-1A6A-4A85-9AEC-32F76DE5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3435-8355-495B-8A23-6A830DB5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F15F-3E35-4110-A6F7-C8D363A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626B-DA13-498F-B407-300EA701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97B4-09AB-4A04-85FF-C7BF6FB6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12B3-5DCF-4B49-BF19-DE9DFD39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7F9F-6564-4209-9EF0-002F14BD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3A21-A29A-4CF7-B7EB-E84E3D61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28498-24B5-4009-8220-C873FDBB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B82C-D679-41D3-812F-4273EA49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9772-F9B0-4EE7-B35B-5BCDE385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CE07-3CC0-43AE-ABA2-24A049B9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08F9-B08D-4AEA-945C-0222AD82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344E-29CA-4062-94EE-681F6DAD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6E60A-D850-486D-95AA-F431455F4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E489A-09D6-4D3D-8ADE-4BFB256D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E7AA-BE13-49C7-AB9C-6AC37132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E1E5D-C671-42D6-BE92-C8D7D0E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654B8-6DF7-4BFF-90B8-BDBF8ECB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2E39-F7B2-4592-A5B5-F2C0F40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616A0-70DE-47DE-9868-A6AEE95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4FA0-1489-4A84-9C5D-C6F386C3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0B8DE-74D1-4C72-807F-2CBDEE0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F86F6-1BCA-4674-A525-C10F9458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09E81-B487-4583-A7B2-9F684D65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7A5-47AD-4AA5-9781-3F721047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1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2446-1CBE-4EB9-84C0-E08FF7D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9644-88AB-4BD6-B9A7-CED88C43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752D-D6A5-4B88-B9CB-35F43E81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AEDA-FA5E-486A-89E7-820044C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68D0-ECF5-474F-B6AA-402659D6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6EC5F-6E63-48DF-B47B-B0257A6E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278-B771-4FE4-A6F8-D091084A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237F-55EB-46A6-BF11-F886ABB38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FB0C-C284-432F-8694-C03A288B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2D252-AFC2-421F-91A7-F16047C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7632-0898-45E6-A26D-19630A31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F6B08-3AB4-4FE5-8DA8-51E3774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3808F-2922-4C19-B39F-BA5E7B66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3546-22B2-41B0-B1EB-9524700B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6C48-27BC-4837-B259-9DD8231B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2FF9-37D0-42B8-90B1-10B21E341D2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40F5-0E49-42EA-B005-77C3D3E3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D26E-0B40-4181-B47A-234675365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4D08-688E-4B4D-8E3F-C15DF133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500-1AB5-4214-88CA-C50FB15C4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/>
              <a:t>클라이언트 모델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7B20-B2CC-485D-84FF-03D04C573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8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DEF-95B3-4364-9E32-1A75DEE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시스템 구조의 종류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61BC7-A003-40F6-A5A7-03DDF35742C7}"/>
              </a:ext>
            </a:extLst>
          </p:cNvPr>
          <p:cNvSpPr/>
          <p:nvPr/>
        </p:nvSpPr>
        <p:spPr>
          <a:xfrm>
            <a:off x="1258348" y="501661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05F4A-4C10-4396-AD37-DB1D5A689FFC}"/>
              </a:ext>
            </a:extLst>
          </p:cNvPr>
          <p:cNvSpPr/>
          <p:nvPr/>
        </p:nvSpPr>
        <p:spPr>
          <a:xfrm>
            <a:off x="1258348" y="235955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2E995-34D8-4B9F-9CAE-C2E41CF7A764}"/>
              </a:ext>
            </a:extLst>
          </p:cNvPr>
          <p:cNvSpPr/>
          <p:nvPr/>
        </p:nvSpPr>
        <p:spPr>
          <a:xfrm>
            <a:off x="5089321" y="501661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tier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BD481-772C-47F4-A6AC-3CFAC15CE81D}"/>
              </a:ext>
            </a:extLst>
          </p:cNvPr>
          <p:cNvSpPr/>
          <p:nvPr/>
        </p:nvSpPr>
        <p:spPr>
          <a:xfrm>
            <a:off x="5094914" y="368808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Logic tier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73553-0675-4DA7-A3FF-A9DE6D6BD298}"/>
              </a:ext>
            </a:extLst>
          </p:cNvPr>
          <p:cNvSpPr/>
          <p:nvPr/>
        </p:nvSpPr>
        <p:spPr>
          <a:xfrm>
            <a:off x="5089321" y="235955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Presentation tier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82AE10-5CD1-4614-90FC-0AF119C4578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2265027" y="3156510"/>
            <a:ext cx="0" cy="18601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664322-05F4-4EF7-9728-2822955C20B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6096000" y="3156510"/>
            <a:ext cx="5593" cy="531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8A731A-2833-46C1-9A8A-EC0FC0059E88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6096000" y="4485040"/>
            <a:ext cx="5593" cy="531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FB99EF-06B2-4CD7-A3ED-EC1928B36396}"/>
              </a:ext>
            </a:extLst>
          </p:cNvPr>
          <p:cNvSpPr/>
          <p:nvPr/>
        </p:nvSpPr>
        <p:spPr>
          <a:xfrm>
            <a:off x="8920293" y="501661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3BDDF7-09E2-4B6D-B933-1A1C3665FC24}"/>
              </a:ext>
            </a:extLst>
          </p:cNvPr>
          <p:cNvSpPr/>
          <p:nvPr/>
        </p:nvSpPr>
        <p:spPr>
          <a:xfrm>
            <a:off x="8920293" y="2359556"/>
            <a:ext cx="2013358" cy="79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27C21A-080A-46F9-84DB-C7289E5426F6}"/>
              </a:ext>
            </a:extLst>
          </p:cNvPr>
          <p:cNvCxnSpPr>
            <a:cxnSpLocks/>
          </p:cNvCxnSpPr>
          <p:nvPr/>
        </p:nvCxnSpPr>
        <p:spPr>
          <a:xfrm>
            <a:off x="9924175" y="3156510"/>
            <a:ext cx="5593" cy="531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C26D02-884C-4A90-B63F-6B34D403E334}"/>
              </a:ext>
            </a:extLst>
          </p:cNvPr>
          <p:cNvCxnSpPr>
            <a:cxnSpLocks/>
          </p:cNvCxnSpPr>
          <p:nvPr/>
        </p:nvCxnSpPr>
        <p:spPr>
          <a:xfrm flipH="1">
            <a:off x="9924175" y="4485040"/>
            <a:ext cx="5593" cy="531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13B66-944D-45D8-AA93-5A32A479BD24}"/>
              </a:ext>
            </a:extLst>
          </p:cNvPr>
          <p:cNvSpPr txBox="1"/>
          <p:nvPr/>
        </p:nvSpPr>
        <p:spPr>
          <a:xfrm rot="5400000">
            <a:off x="9798342" y="3829584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…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4EE33-8602-42D3-8231-FADFEB9C0006}"/>
              </a:ext>
            </a:extLst>
          </p:cNvPr>
          <p:cNvSpPr txBox="1"/>
          <p:nvPr/>
        </p:nvSpPr>
        <p:spPr>
          <a:xfrm>
            <a:off x="1223139" y="6107401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2-tier Architecture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421BD-3603-42E6-8CD2-9E2B6F34E71C}"/>
              </a:ext>
            </a:extLst>
          </p:cNvPr>
          <p:cNvSpPr txBox="1"/>
          <p:nvPr/>
        </p:nvSpPr>
        <p:spPr>
          <a:xfrm>
            <a:off x="5054112" y="6107401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3-tier Architecture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C0C8C7-D130-4409-9814-91894A771F44}"/>
              </a:ext>
            </a:extLst>
          </p:cNvPr>
          <p:cNvSpPr txBox="1"/>
          <p:nvPr/>
        </p:nvSpPr>
        <p:spPr>
          <a:xfrm>
            <a:off x="8866595" y="6107401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N-tier Architecture</a:t>
            </a:r>
            <a:endParaRPr lang="ko-KR" alt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ADF12A-E52E-41A8-82CA-4673A55D15A0}"/>
              </a:ext>
            </a:extLst>
          </p:cNvPr>
          <p:cNvSpPr/>
          <p:nvPr/>
        </p:nvSpPr>
        <p:spPr>
          <a:xfrm>
            <a:off x="4747846" y="2098673"/>
            <a:ext cx="2696308" cy="4593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9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EB4-CD53-4B22-95FB-52F39B19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2-tier Architecture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AE98-E886-42BB-9800-3D61714A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3-tier </a:t>
            </a:r>
            <a:r>
              <a:rPr lang="ko-KR" altLang="en-US" dirty="0"/>
              <a:t>구조가 보편화되기 전에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클라이언트가 비즈니스 로직 처리</a:t>
            </a:r>
            <a:endParaRPr lang="en-US" altLang="ko-KR" dirty="0"/>
          </a:p>
          <a:p>
            <a:pPr lvl="1"/>
            <a:r>
              <a:rPr lang="ko-KR" altLang="en-US" dirty="0"/>
              <a:t>클라이언트에서 </a:t>
            </a:r>
            <a:r>
              <a:rPr lang="en-US" altLang="ko-KR" dirty="0"/>
              <a:t>DB</a:t>
            </a:r>
            <a:r>
              <a:rPr lang="ko-KR" altLang="en-US" dirty="0"/>
              <a:t>에 직접 접속 가능</a:t>
            </a:r>
            <a:endParaRPr lang="en-US" altLang="ko-KR" dirty="0"/>
          </a:p>
          <a:p>
            <a:pPr lvl="1"/>
            <a:r>
              <a:rPr lang="ko-KR" altLang="en-US" dirty="0"/>
              <a:t>클라이언트 부하 </a:t>
            </a:r>
            <a:r>
              <a:rPr lang="en-US" altLang="ko-KR" dirty="0"/>
              <a:t>/ </a:t>
            </a:r>
            <a:r>
              <a:rPr lang="ko-KR" altLang="en-US" dirty="0"/>
              <a:t>보안 취약 </a:t>
            </a:r>
            <a:r>
              <a:rPr lang="en-US" altLang="ko-KR" dirty="0"/>
              <a:t>/ </a:t>
            </a:r>
            <a:r>
              <a:rPr lang="ko-KR" altLang="en-US" dirty="0"/>
              <a:t>동시 접속에 따른 성능 저하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0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96F9-6CFA-4BBB-9FD4-7B4262A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3-tier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3849-AECF-449C-A305-14158F68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프레젠테이션 티어</a:t>
            </a:r>
            <a:endParaRPr lang="en-US" altLang="ko-KR" dirty="0"/>
          </a:p>
          <a:p>
            <a:pPr lvl="1"/>
            <a:r>
              <a:rPr lang="ko-KR" altLang="en-US" dirty="0"/>
              <a:t>사용자 인터페이스 제공</a:t>
            </a:r>
            <a:endParaRPr lang="en-US" altLang="ko-KR" dirty="0"/>
          </a:p>
          <a:p>
            <a:pPr lvl="1"/>
            <a:r>
              <a:rPr lang="ko-KR" altLang="en-US" dirty="0"/>
              <a:t>정보 표시 및 사용자 입력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</a:t>
            </a:r>
            <a:r>
              <a:rPr lang="en-US" altLang="ko-KR" dirty="0"/>
              <a:t>(</a:t>
            </a:r>
            <a:r>
              <a:rPr lang="ko-KR" altLang="en-US" dirty="0"/>
              <a:t>또는 로직</a:t>
            </a:r>
            <a:r>
              <a:rPr lang="en-US" altLang="ko-KR" dirty="0"/>
              <a:t>)</a:t>
            </a:r>
            <a:r>
              <a:rPr lang="ko-KR" altLang="en-US" dirty="0"/>
              <a:t> 티어</a:t>
            </a:r>
            <a:endParaRPr lang="en-US" altLang="ko-KR" dirty="0"/>
          </a:p>
          <a:p>
            <a:pPr lvl="1"/>
            <a:r>
              <a:rPr lang="ko-KR" altLang="en-US" dirty="0"/>
              <a:t>프레젠테이션 티어에서 수집되어 전달된 정보 처리</a:t>
            </a:r>
            <a:endParaRPr lang="en-US" altLang="ko-KR" dirty="0"/>
          </a:p>
          <a:p>
            <a:pPr lvl="1"/>
            <a:r>
              <a:rPr lang="ko-KR" altLang="en-US" dirty="0"/>
              <a:t>데이터 티어에 필요한 작업 요청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열람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티어</a:t>
            </a:r>
            <a:endParaRPr lang="en-US" altLang="ko-KR" dirty="0"/>
          </a:p>
          <a:p>
            <a:pPr lvl="1"/>
            <a:r>
              <a:rPr lang="ko-KR" altLang="en-US" dirty="0"/>
              <a:t>파일 또는 데이터베이스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41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56F-159C-432E-A050-BEFBF932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3-tier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7042-76D6-44E9-A793-B68C8D05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클라이언트와 데이터 원천 간에 추상화 계층을 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동적 데이터 제공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역할 분담을 통한 효율성</a:t>
            </a:r>
            <a:r>
              <a:rPr lang="en-US" altLang="ko-KR" dirty="0"/>
              <a:t>/</a:t>
            </a:r>
            <a:r>
              <a:rPr lang="ko-KR" altLang="en-US" dirty="0"/>
              <a:t>독립성</a:t>
            </a:r>
            <a:r>
              <a:rPr lang="en-US" altLang="ko-KR" dirty="0"/>
              <a:t>/</a:t>
            </a:r>
            <a:r>
              <a:rPr lang="ko-KR" altLang="en-US" dirty="0"/>
              <a:t>확장성 증가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사용자 정보 및 서비스의 보안성 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유지보수의 난이도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9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AD38-8B24-4143-AC31-F4D81F61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N-tier Architecture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8865-8558-48E8-B54D-3DE65285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1-tier </a:t>
            </a:r>
            <a:r>
              <a:rPr lang="ko-KR" altLang="en-US" dirty="0"/>
              <a:t>이상의 모든 구조를 통틀어 이르는 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시간이 지나 </a:t>
            </a:r>
            <a:r>
              <a:rPr lang="en-US" altLang="ko-KR" dirty="0"/>
              <a:t>3-tier</a:t>
            </a:r>
            <a:r>
              <a:rPr lang="ko-KR" altLang="en-US" dirty="0"/>
              <a:t>로 부족해지는 때가 온다면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RESTful API</a:t>
            </a:r>
            <a:r>
              <a:rPr lang="ko-KR" altLang="en-US" dirty="0"/>
              <a:t>를 이용한 모바일 앱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49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E0A9-DF69-446A-81C3-FCC7A76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B3D6-8314-49AD-97D3-B013A182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슬라이드의 </a:t>
            </a:r>
            <a:r>
              <a:rPr lang="en-US" altLang="ko-KR" dirty="0"/>
              <a:t>“</a:t>
            </a:r>
            <a:r>
              <a:rPr lang="ko-KR" altLang="en-US" dirty="0"/>
              <a:t>현실 속의 예시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?-tier</a:t>
            </a:r>
            <a:r>
              <a:rPr lang="ko-KR" altLang="en-US" dirty="0"/>
              <a:t> 구조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만약 종업원이 없었더라면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관심사 분리</a:t>
            </a:r>
            <a:r>
              <a:rPr lang="en-US" altLang="ko-KR" dirty="0"/>
              <a:t>(</a:t>
            </a:r>
            <a:r>
              <a:rPr lang="en-US" altLang="ko-KR" dirty="0" err="1"/>
              <a:t>Seperation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Concerns)</a:t>
            </a:r>
            <a:r>
              <a:rPr lang="ko-KR" altLang="en-US" dirty="0"/>
              <a:t>에 대해 알아보기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3-tier </a:t>
            </a:r>
            <a:r>
              <a:rPr lang="ko-KR" altLang="en-US" dirty="0"/>
              <a:t>구조의 추가적인 장점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62D7-64C4-415B-926F-A3101875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224B-C82A-4581-BE39-D4A926D9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시스템이란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클라이언트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시스템 구조의 종류</a:t>
            </a:r>
            <a:endParaRPr lang="en-US" altLang="ko-KR" dirty="0"/>
          </a:p>
          <a:p>
            <a:pPr lvl="1"/>
            <a:r>
              <a:rPr lang="en-US" altLang="ko-KR" dirty="0"/>
              <a:t>2-tier Architecture</a:t>
            </a:r>
          </a:p>
          <a:p>
            <a:pPr lvl="1"/>
            <a:r>
              <a:rPr lang="en-US" altLang="ko-KR" dirty="0"/>
              <a:t>3-tier Architecture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4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4D0A-F021-4D79-BE8F-F2E1BA91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시스템이란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FC91CCDF-9BBC-4E60-9ACD-004CA2D6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6499" y="4779136"/>
            <a:ext cx="1413588" cy="1413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7C118-D082-45F7-B079-121EA42508F7}"/>
              </a:ext>
            </a:extLst>
          </p:cNvPr>
          <p:cNvSpPr txBox="1"/>
          <p:nvPr/>
        </p:nvSpPr>
        <p:spPr>
          <a:xfrm>
            <a:off x="8938401" y="4883719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…</a:t>
            </a:r>
            <a:endParaRPr lang="ko-KR" altLang="en-US" sz="4400" dirty="0"/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59C5E9F6-63F3-427A-BCD8-E7BF22D5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163" y="4779136"/>
            <a:ext cx="1413588" cy="1413588"/>
          </a:xfrm>
          <a:prstGeom prst="rect">
            <a:avLst/>
          </a:prstGeom>
        </p:spPr>
      </p:pic>
      <p:pic>
        <p:nvPicPr>
          <p:cNvPr id="9" name="Graphic 8" descr="Syncing cloud with solid fill">
            <a:extLst>
              <a:ext uri="{FF2B5EF4-FFF2-40B4-BE49-F238E27FC236}">
                <a16:creationId xmlns:a16="http://schemas.microsoft.com/office/drawing/2014/main" id="{7BDD252C-6624-4113-8B53-A2D74BEA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040" y="2869744"/>
            <a:ext cx="1965649" cy="19656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3DFB3-0BFF-4186-B5B4-B871AB9152A5}"/>
              </a:ext>
            </a:extLst>
          </p:cNvPr>
          <p:cNvGrpSpPr/>
          <p:nvPr/>
        </p:nvGrpSpPr>
        <p:grpSpPr>
          <a:xfrm>
            <a:off x="914219" y="2082586"/>
            <a:ext cx="3293251" cy="1502079"/>
            <a:chOff x="662550" y="3919775"/>
            <a:chExt cx="3293251" cy="1502079"/>
          </a:xfrm>
        </p:grpSpPr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420229A-9F6C-43CD-ADBF-6C81F5724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50" y="3919777"/>
              <a:ext cx="1502077" cy="1502077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9D72E2-FE96-4603-97FC-EA49D3C1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137" y="3919776"/>
              <a:ext cx="1502077" cy="1502077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2317A71-91EA-48C6-ACC2-59C10BA55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724" y="3919775"/>
              <a:ext cx="1502077" cy="1502077"/>
            </a:xfrm>
            <a:prstGeom prst="rect">
              <a:avLst/>
            </a:prstGeom>
          </p:spPr>
        </p:pic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A8A3189-2F49-42B6-83A5-D55F06281D76}"/>
              </a:ext>
            </a:extLst>
          </p:cNvPr>
          <p:cNvCxnSpPr>
            <a:cxnSpLocks/>
          </p:cNvCxnSpPr>
          <p:nvPr/>
        </p:nvCxnSpPr>
        <p:spPr>
          <a:xfrm>
            <a:off x="4048317" y="2694531"/>
            <a:ext cx="999546" cy="98282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7CF88BD-3D27-4DEB-8B29-5D12A4F7C52A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7008689" y="3852569"/>
            <a:ext cx="894604" cy="9265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9E2BEFC-6EBB-42BD-B747-8A478590E101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7008689" y="3852569"/>
            <a:ext cx="3566268" cy="9265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E2CF21E-8C21-4D1A-ABA5-F8D6AF37C66F}"/>
              </a:ext>
            </a:extLst>
          </p:cNvPr>
          <p:cNvCxnSpPr>
            <a:stCxn id="9" idx="3"/>
            <a:endCxn id="6" idx="0"/>
          </p:cNvCxnSpPr>
          <p:nvPr/>
        </p:nvCxnSpPr>
        <p:spPr>
          <a:xfrm>
            <a:off x="7008689" y="3852569"/>
            <a:ext cx="2230436" cy="10311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6E5B43-9FD3-4975-AC25-DFBB557FF328}"/>
              </a:ext>
            </a:extLst>
          </p:cNvPr>
          <p:cNvSpPr txBox="1"/>
          <p:nvPr/>
        </p:nvSpPr>
        <p:spPr>
          <a:xfrm>
            <a:off x="2237678" y="3682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0AACE-9054-43BB-B8F7-8A91E7CB092A}"/>
              </a:ext>
            </a:extLst>
          </p:cNvPr>
          <p:cNvSpPr txBox="1"/>
          <p:nvPr/>
        </p:nvSpPr>
        <p:spPr>
          <a:xfrm>
            <a:off x="5542002" y="4514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8463D-FFA3-45D2-9884-600C043158C5}"/>
              </a:ext>
            </a:extLst>
          </p:cNvPr>
          <p:cNvSpPr txBox="1"/>
          <p:nvPr/>
        </p:nvSpPr>
        <p:spPr>
          <a:xfrm>
            <a:off x="8569710" y="6048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63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1D05-6992-4FBA-A74C-B1D41EC6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현실 속의 예시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2AA7-C41A-4676-A90C-49CA2165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식당에서 음식을 주문할 때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손님은 종업원에게 돈을 주고 음식을 요청한다</a:t>
            </a:r>
            <a:r>
              <a:rPr lang="en-US" altLang="ko-KR" dirty="0"/>
              <a:t>.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종업원은 손님에게서 받은 주문을 요리사에게 전달한다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요리사는 주문에 따라 음식을 만들어</a:t>
            </a:r>
            <a:r>
              <a:rPr lang="en-US" altLang="ko-KR" dirty="0"/>
              <a:t>, </a:t>
            </a:r>
            <a:r>
              <a:rPr lang="ko-KR" altLang="en-US" dirty="0"/>
              <a:t>종업원에게 전달한다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종업원은 손님에게 음식을 내어준다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3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915-E843-4391-A121-58AC15B7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467-8007-45DE-83CD-8DCC0206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서비스를 요청하는 주체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프론트엔드</a:t>
            </a:r>
            <a:r>
              <a:rPr lang="en-US" altLang="ko-KR" dirty="0"/>
              <a:t>(frontend)</a:t>
            </a:r>
            <a:r>
              <a:rPr lang="ko-KR" altLang="en-US" dirty="0"/>
              <a:t>와도 의미를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사용자로부터 다양한 입력을 받아 서버에게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21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A979-E061-4DDF-A088-9715698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C3BB-26DF-45A1-82F3-4EB9C77E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자료에 대한 직접적 접근 권한이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서버에게 질의하여 전달받은 자료만을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처리 능력과 저장 공간이 서버에 비해 크게 필요하지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44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1E01-F5FB-4820-A96C-99BB0BFC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33B3-6F57-443F-AE84-0731EA8A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서비스를 제공하는 주체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백엔드</a:t>
            </a:r>
            <a:r>
              <a:rPr lang="en-US" altLang="ko-KR" dirty="0"/>
              <a:t>(backend)</a:t>
            </a:r>
            <a:r>
              <a:rPr lang="ko-KR" altLang="en-US" dirty="0"/>
              <a:t>와도 의미를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전달받은 입력에 따라 클라이언트에게 서비스를 제공</a:t>
            </a:r>
          </a:p>
        </p:txBody>
      </p:sp>
    </p:spTree>
    <p:extLst>
      <p:ext uri="{BB962C8B-B14F-4D97-AF65-F5344CB8AC3E}">
        <p14:creationId xmlns:p14="http://schemas.microsoft.com/office/powerpoint/2010/main" val="659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15B-CF46-4E2D-8FE8-A3C2EAF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4D49-4B73-4A1D-924D-B0772CDC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독립적인 여러 클라이언트로부터의 요청을 처리해야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서비스 제공에 필요한 모든 자료를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처리 능력과 저장 공간이 클라이언트에 비해 월등해야 함</a:t>
            </a:r>
          </a:p>
        </p:txBody>
      </p:sp>
    </p:spTree>
    <p:extLst>
      <p:ext uri="{BB962C8B-B14F-4D97-AF65-F5344CB8AC3E}">
        <p14:creationId xmlns:p14="http://schemas.microsoft.com/office/powerpoint/2010/main" val="17619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AD75-4BF5-47B3-8EFE-F06F9FBC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086A-7A51-46EB-8EAA-4B3ADB2E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전송 매체를 매개로 서로 연결되어 데이터를 교환하는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교환 시 임의의 통신 규칙인 </a:t>
            </a:r>
            <a:r>
              <a:rPr lang="ko-KR" altLang="en-US" b="1" dirty="0"/>
              <a:t>프로토콜</a:t>
            </a:r>
            <a:r>
              <a:rPr lang="ko-KR" altLang="en-US" dirty="0"/>
              <a:t>을 따름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TCP/IP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UDP,</a:t>
            </a:r>
            <a:r>
              <a:rPr lang="ko-KR" altLang="en-US" dirty="0"/>
              <a:t> </a:t>
            </a:r>
            <a:r>
              <a:rPr lang="en-US" altLang="ko-KR" dirty="0"/>
              <a:t>FTP, IRC, SMTP, POP3, IMAP, </a:t>
            </a:r>
            <a:r>
              <a:rPr lang="en-US" altLang="ko-KR" b="1" dirty="0"/>
              <a:t>HTTP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03079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380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서버-클라이언트 모델</vt:lpstr>
      <vt:lpstr>목차</vt:lpstr>
      <vt:lpstr>클라이언트-서버 시스템이란?</vt:lpstr>
      <vt:lpstr>현실 속의 예시</vt:lpstr>
      <vt:lpstr>클라이언트</vt:lpstr>
      <vt:lpstr>클라이언트</vt:lpstr>
      <vt:lpstr>서버</vt:lpstr>
      <vt:lpstr>서버</vt:lpstr>
      <vt:lpstr>네트워크</vt:lpstr>
      <vt:lpstr>클라이언트-서버 시스템 구조의 종류</vt:lpstr>
      <vt:lpstr>2-tier Architecture</vt:lpstr>
      <vt:lpstr>3-tier Architecture</vt:lpstr>
      <vt:lpstr>3-tier Architecture</vt:lpstr>
      <vt:lpstr>N-tier Architecture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서버-클라이언트 모델</dc:title>
  <dc:creator>Park JungWook</dc:creator>
  <cp:lastModifiedBy>Park JungWook</cp:lastModifiedBy>
  <cp:revision>224</cp:revision>
  <dcterms:created xsi:type="dcterms:W3CDTF">2021-11-03T13:47:56Z</dcterms:created>
  <dcterms:modified xsi:type="dcterms:W3CDTF">2021-11-11T17:41:57Z</dcterms:modified>
</cp:coreProperties>
</file>