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58" r:id="rId6"/>
    <p:sldId id="259" r:id="rId7"/>
    <p:sldId id="266" r:id="rId8"/>
    <p:sldId id="261" r:id="rId9"/>
    <p:sldId id="263" r:id="rId10"/>
    <p:sldId id="264" r:id="rId11"/>
    <p:sldId id="262" r:id="rId12"/>
    <p:sldId id="265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99-8D6F-4C6C-8531-52B1330D9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D87E-ABD6-47C9-8C82-9C94ED6F1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B3DF-7A85-47DD-BEA1-E86DFFB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D7FE-342E-49CB-9869-FC77B52A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156FA-F516-4A50-865C-049FC83C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3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F419-B156-4893-963B-94A7C7DE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6CEC-7F11-4521-9321-DE428438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0A45-D6AC-418D-A9F5-5858733A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18BC1-6764-4876-9C0F-44DF72EE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706C-8AC9-4C12-BD83-9E14EE12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3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1E1EF-E74E-4F48-8D0A-AE66EE36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951FA-6539-4D1A-B6DB-BD66045CB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7368-7CE2-4F99-906A-96CC296D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AA93-160F-4961-8A04-7D522613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9B47-F9A6-4A1C-9173-8F4BEB6A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52B0-1537-48A2-8366-F22DA1DD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BCDB-D516-40EA-9D6F-6654D061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F407-DFD3-471A-B313-4822619B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349B-569B-4513-8402-A8311215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6D162-A630-4811-821A-E1F50E3F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7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A392-7F98-434B-86CA-0EE735CA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7A1D-2DDF-43F0-93FE-F696B227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080E-9AE2-4B1E-B6FE-14054518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283F-8FE0-4BF8-867E-06AD0D62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6F7E-EA1E-46E9-9429-DFE896A8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7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9EAE-3B10-451D-BD35-67C0578A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3621-1954-417B-BF70-117B6EA9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62039-17E7-4D9B-A516-D8676F423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5DD6F-C8E2-4423-8D0B-01970F9D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1477-264D-4689-9480-B026036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4AA75-80A4-40A4-A9A2-79765920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C827-F6F7-4F06-B7FC-D3487DF7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18FF-41C3-4D89-8051-02FC3DAB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C9BED-339F-4FDE-AEAE-5CE06FA8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38-C9BF-4F73-86F6-296C745B9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CE97E-0167-4A72-A5EA-9FF076BC7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03C49-7C52-4FBA-876B-EDF8BC13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E36E5-3BE6-4EB5-A4FF-1E583334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6D76D-A966-439F-B76A-54535B9E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39D0-3AC8-4877-B97B-97EDDCF1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0200E-F643-41DD-9766-C1D0467D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DA3F1-CDF7-4635-AB4A-AF2E9A80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2FF75-17F9-409B-8144-5A675D9E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FA5B6-5585-4060-AB7D-D2FE18F1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979ED-D8E2-4D4D-BB2B-253F5C89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47125-CD00-4A6E-BA7A-C3DB0320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144E-F640-45BD-9715-A17C2D13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6BDD-93BE-4B67-858C-30A21DEE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CD56-16AD-47E8-B6F7-D0FFC1ED0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6E34B-0A6C-4920-AA64-D795B848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81C6-0E5D-4BAA-88C4-9834B1A4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548D4-01AC-40C3-8D6E-5E7D7F95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4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5953-744D-40EE-B749-4983A72D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34F20-5CAD-4454-A4CC-44B79D007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EC558-F556-45AC-810B-EDE5FFF7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1D4A-28AE-46AF-A5AF-3BD2FD1B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661B3-B20C-4F0D-B332-9D93ECF3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ED13-396C-46B6-BB00-FB6C31CA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4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9F89-7672-47F3-AA0C-1069C479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5C44C-FFF6-4A3C-924D-4624B236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C7C6-1485-40B9-BA71-2D28AB679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A389-5119-46DF-9E72-6F897189320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A421-87EB-407E-A281-E0297B6E8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54C7-20FA-4C7B-95F9-9EDACE635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4529-B569-402D-B3F0-4EEB9F593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95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42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28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7540" TargetMode="External"/><Relationship Id="rId2" Type="http://schemas.openxmlformats.org/officeDocument/2006/relationships/hyperlink" Target="https://datatracker.ietf.org/doc/html/rfc26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rfc398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standar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6670-5490-4323-9D3A-3B6ED524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서버의 종류와 용도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66BB1-7EF5-41CF-A449-5EC72194B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</a:p>
        </p:txBody>
      </p:sp>
    </p:spTree>
    <p:extLst>
      <p:ext uri="{BB962C8B-B14F-4D97-AF65-F5344CB8AC3E}">
        <p14:creationId xmlns:p14="http://schemas.microsoft.com/office/powerpoint/2010/main" val="206805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6327-D128-4F17-ABD1-7B185C88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 알려진 포트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06FD-9968-41DC-AF83-16749814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IANA</a:t>
            </a:r>
            <a:r>
              <a:rPr lang="ko-KR" altLang="en-US" dirty="0"/>
              <a:t>에서 할당한 </a:t>
            </a:r>
            <a:r>
              <a:rPr lang="en-US" altLang="ko-KR" dirty="0"/>
              <a:t>TCP, UDP</a:t>
            </a:r>
            <a:r>
              <a:rPr lang="ko-KR" altLang="en-US" dirty="0"/>
              <a:t> 포트 번호의 일부</a:t>
            </a:r>
            <a:endParaRPr lang="en-US" altLang="ko-KR" dirty="0"/>
          </a:p>
          <a:p>
            <a:pPr lvl="1"/>
            <a:r>
              <a:rPr lang="en-US" altLang="ko-KR" dirty="0"/>
              <a:t>0~1023: </a:t>
            </a:r>
            <a:r>
              <a:rPr lang="ko-KR" altLang="en-US" dirty="0"/>
              <a:t>잘 알려진</a:t>
            </a:r>
            <a:r>
              <a:rPr lang="en-US" altLang="ko-KR" dirty="0"/>
              <a:t>/</a:t>
            </a:r>
            <a:r>
              <a:rPr lang="ko-KR" altLang="en-US" dirty="0"/>
              <a:t>시스템 포트 </a:t>
            </a:r>
            <a:r>
              <a:rPr lang="en-US" altLang="ko-KR" dirty="0"/>
              <a:t>– </a:t>
            </a:r>
            <a:r>
              <a:rPr lang="ko-KR" altLang="en-US" dirty="0"/>
              <a:t>시스템 프로세스가 이용</a:t>
            </a:r>
            <a:endParaRPr lang="en-US" altLang="ko-KR" dirty="0"/>
          </a:p>
          <a:p>
            <a:pPr lvl="1"/>
            <a:r>
              <a:rPr lang="en-US" altLang="ko-KR" dirty="0"/>
              <a:t>1024~49151: </a:t>
            </a:r>
            <a:r>
              <a:rPr lang="ko-KR" altLang="en-US" dirty="0"/>
              <a:t>등록된 포트 </a:t>
            </a:r>
            <a:r>
              <a:rPr lang="en-US" altLang="ko-KR" dirty="0"/>
              <a:t>– </a:t>
            </a:r>
            <a:r>
              <a:rPr lang="ko-KR" altLang="en-US" dirty="0"/>
              <a:t>여러 회사들이 이미 요청하여 사용 중</a:t>
            </a:r>
            <a:endParaRPr lang="en-US" altLang="ko-KR" dirty="0"/>
          </a:p>
          <a:p>
            <a:pPr lvl="1"/>
            <a:r>
              <a:rPr lang="en-US" altLang="ko-KR" dirty="0"/>
              <a:t>49152~65535: </a:t>
            </a:r>
            <a:r>
              <a:rPr lang="ko-KR" altLang="en-US" dirty="0"/>
              <a:t>동적 포트 </a:t>
            </a:r>
            <a:r>
              <a:rPr lang="en-US" altLang="ko-KR" dirty="0"/>
              <a:t>– </a:t>
            </a:r>
            <a:r>
              <a:rPr lang="ko-KR" altLang="en-US" dirty="0"/>
              <a:t>포트가 필요할 때 부여되어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20, 21 – FTP</a:t>
            </a:r>
          </a:p>
          <a:p>
            <a:r>
              <a:rPr lang="en-US" altLang="ko-KR" dirty="0"/>
              <a:t>22 – SSH, SFTP, …</a:t>
            </a:r>
          </a:p>
          <a:p>
            <a:r>
              <a:rPr lang="en-US" altLang="ko-KR" dirty="0"/>
              <a:t>80 – HTTP</a:t>
            </a:r>
          </a:p>
          <a:p>
            <a:r>
              <a:rPr lang="en-US" altLang="ko-KR" dirty="0"/>
              <a:t>443 – HTTPS</a:t>
            </a:r>
          </a:p>
          <a:p>
            <a:r>
              <a:rPr lang="en-US" altLang="ko-KR" dirty="0"/>
              <a:t>990 – FTPS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2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8823-6121-4724-9DC3-AE4AE290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C4EE-B8FA-4935-BBE0-DC7854A0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F</a:t>
            </a:r>
            <a:r>
              <a:rPr lang="en-US" altLang="ko-KR" dirty="0"/>
              <a:t>ile </a:t>
            </a:r>
            <a:r>
              <a:rPr lang="en-US" altLang="ko-KR" b="1" dirty="0"/>
              <a:t>T</a:t>
            </a:r>
            <a:r>
              <a:rPr lang="en-US" altLang="ko-KR" dirty="0"/>
              <a:t>ransfer </a:t>
            </a:r>
            <a:r>
              <a:rPr lang="en-US" altLang="ko-KR" b="1" dirty="0"/>
              <a:t>P</a:t>
            </a:r>
            <a:r>
              <a:rPr lang="en-US" altLang="ko-KR" dirty="0"/>
              <a:t>rotocol</a:t>
            </a:r>
          </a:p>
          <a:p>
            <a:endParaRPr lang="en-US" altLang="ko-KR" dirty="0"/>
          </a:p>
          <a:p>
            <a:r>
              <a:rPr lang="en-US" altLang="ko-KR" dirty="0"/>
              <a:t>FTP </a:t>
            </a:r>
            <a:r>
              <a:rPr lang="ko-KR" altLang="en-US" dirty="0"/>
              <a:t>프로토콜에 대한 표준 문서 </a:t>
            </a:r>
            <a:r>
              <a:rPr lang="en-US" altLang="ko-KR" dirty="0">
                <a:hlinkClick r:id="rId2"/>
              </a:rPr>
              <a:t>RFC 959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원격지 호스트 사이의 파일 전송을 위한 프로토콜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별도로 보안 기술이 적용되어 있지 않으므로 사장되는 추세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대체 프로토콜로 </a:t>
            </a:r>
            <a:r>
              <a:rPr lang="en-US" altLang="ko-KR" dirty="0"/>
              <a:t>SFTP, FTPS </a:t>
            </a:r>
            <a:r>
              <a:rPr lang="ko-KR" altLang="en-US" dirty="0"/>
              <a:t>등이 존재함</a:t>
            </a:r>
          </a:p>
        </p:txBody>
      </p:sp>
    </p:spTree>
    <p:extLst>
      <p:ext uri="{BB962C8B-B14F-4D97-AF65-F5344CB8AC3E}">
        <p14:creationId xmlns:p14="http://schemas.microsoft.com/office/powerpoint/2010/main" val="90218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45D9-08BA-4852-B950-57CD7A03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CAFF-6F68-48F6-9151-915198F8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S</a:t>
            </a:r>
            <a:r>
              <a:rPr lang="en-US" altLang="ko-KR" dirty="0"/>
              <a:t>ecure </a:t>
            </a:r>
            <a:r>
              <a:rPr lang="en-US" altLang="ko-KR" b="1" dirty="0"/>
              <a:t>Sh</a:t>
            </a:r>
            <a:r>
              <a:rPr lang="en-US" altLang="ko-KR" dirty="0"/>
              <a:t>ell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SSH </a:t>
            </a:r>
            <a:r>
              <a:rPr lang="ko-KR" altLang="en-US" dirty="0"/>
              <a:t>프로토콜에 대한 표준 문서 </a:t>
            </a:r>
            <a:r>
              <a:rPr lang="en-US" altLang="ko-KR" dirty="0">
                <a:hlinkClick r:id="rId2"/>
              </a:rPr>
              <a:t>RFC 4250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원격지 호스트로의</a:t>
            </a:r>
            <a:r>
              <a:rPr lang="en-US" altLang="ko-KR" dirty="0"/>
              <a:t> </a:t>
            </a:r>
            <a:r>
              <a:rPr lang="ko-KR" altLang="en-US" dirty="0"/>
              <a:t>인증 및 작업을 위한 </a:t>
            </a:r>
            <a:r>
              <a:rPr lang="ko-KR" altLang="en-US" b="1" dirty="0"/>
              <a:t>보안</a:t>
            </a:r>
            <a:r>
              <a:rPr lang="ko-KR" altLang="en-US" dirty="0"/>
              <a:t> 프로토콜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파일을 암호화한 후 보내는 </a:t>
            </a:r>
            <a:r>
              <a:rPr lang="en-US" altLang="ko-KR" dirty="0"/>
              <a:t>SFTP</a:t>
            </a:r>
            <a:r>
              <a:rPr lang="ko-KR" altLang="en-US" dirty="0"/>
              <a:t>은 </a:t>
            </a:r>
            <a:r>
              <a:rPr lang="en-US" altLang="ko-KR" dirty="0"/>
              <a:t>SSH </a:t>
            </a:r>
            <a:r>
              <a:rPr lang="ko-KR" altLang="en-US" dirty="0"/>
              <a:t>기술의 일종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후술할 </a:t>
            </a:r>
            <a:r>
              <a:rPr lang="en-US" altLang="ko-KR" dirty="0"/>
              <a:t>FTP </a:t>
            </a:r>
            <a:r>
              <a:rPr lang="ko-KR" altLang="en-US" dirty="0"/>
              <a:t>클라이언트 또한 </a:t>
            </a:r>
            <a:r>
              <a:rPr lang="en-US" altLang="ko-KR" dirty="0"/>
              <a:t>SFTP</a:t>
            </a:r>
            <a:r>
              <a:rPr lang="ko-KR" altLang="en-US" dirty="0"/>
              <a:t> 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94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F2BB-2066-438E-B1E1-4E1E944F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SMTP, POP3, IMAP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F43B-80F6-4ABC-A46B-417B7F4B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S</a:t>
            </a:r>
            <a:r>
              <a:rPr lang="en-US" altLang="ko-KR" dirty="0"/>
              <a:t>imple </a:t>
            </a:r>
            <a:r>
              <a:rPr lang="en-US" altLang="ko-KR" b="1" dirty="0"/>
              <a:t>M</a:t>
            </a:r>
            <a:r>
              <a:rPr lang="en-US" altLang="ko-KR" dirty="0"/>
              <a:t>ail </a:t>
            </a:r>
            <a:r>
              <a:rPr lang="en-US" altLang="ko-KR" b="1" dirty="0"/>
              <a:t>T</a:t>
            </a:r>
            <a:r>
              <a:rPr lang="en-US" altLang="ko-KR" dirty="0"/>
              <a:t>ransfer </a:t>
            </a:r>
            <a:r>
              <a:rPr lang="en-US" altLang="ko-KR" b="1" dirty="0"/>
              <a:t>P</a:t>
            </a:r>
            <a:r>
              <a:rPr lang="en-US" altLang="ko-KR" dirty="0"/>
              <a:t>rotocol</a:t>
            </a:r>
          </a:p>
          <a:p>
            <a:endParaRPr lang="en-US" altLang="ko-KR" dirty="0"/>
          </a:p>
          <a:p>
            <a:r>
              <a:rPr lang="en-US" altLang="ko-KR" b="1" dirty="0"/>
              <a:t>P</a:t>
            </a:r>
            <a:r>
              <a:rPr lang="en-US" altLang="ko-KR" dirty="0"/>
              <a:t>ost </a:t>
            </a:r>
            <a:r>
              <a:rPr lang="en-US" altLang="ko-KR" b="1" dirty="0"/>
              <a:t>O</a:t>
            </a:r>
            <a:r>
              <a:rPr lang="en-US" altLang="ko-KR" dirty="0"/>
              <a:t>ffice </a:t>
            </a:r>
            <a:r>
              <a:rPr lang="en-US" altLang="ko-KR" b="1" dirty="0"/>
              <a:t>P</a:t>
            </a:r>
            <a:r>
              <a:rPr lang="en-US" altLang="ko-KR" dirty="0"/>
              <a:t>rotocol </a:t>
            </a:r>
            <a:r>
              <a:rPr lang="en-US" altLang="ko-KR" b="1" dirty="0"/>
              <a:t>3</a:t>
            </a:r>
          </a:p>
          <a:p>
            <a:endParaRPr lang="en-US" altLang="ko-KR" dirty="0"/>
          </a:p>
          <a:p>
            <a:r>
              <a:rPr lang="en-US" altLang="ko-KR" b="1" dirty="0"/>
              <a:t>I</a:t>
            </a:r>
            <a:r>
              <a:rPr lang="en-US" altLang="ko-KR" dirty="0"/>
              <a:t>nternet </a:t>
            </a:r>
            <a:r>
              <a:rPr lang="en-US" altLang="ko-KR" b="1" dirty="0"/>
              <a:t>M</a:t>
            </a:r>
            <a:r>
              <a:rPr lang="en-US" altLang="ko-KR" dirty="0"/>
              <a:t>essaging </a:t>
            </a:r>
            <a:r>
              <a:rPr lang="en-US" altLang="ko-KR" b="1" dirty="0"/>
              <a:t>A</a:t>
            </a:r>
            <a:r>
              <a:rPr lang="en-US" altLang="ko-KR" dirty="0"/>
              <a:t>ccess </a:t>
            </a:r>
            <a:r>
              <a:rPr lang="en-US" altLang="ko-KR" b="1" dirty="0"/>
              <a:t>P</a:t>
            </a:r>
            <a:r>
              <a:rPr lang="en-US" altLang="ko-KR" dirty="0"/>
              <a:t>rotocol</a:t>
            </a:r>
          </a:p>
          <a:p>
            <a:endParaRPr lang="en-US" altLang="ko-KR" dirty="0"/>
          </a:p>
          <a:p>
            <a:r>
              <a:rPr lang="ko-KR" altLang="en-US" dirty="0"/>
              <a:t>이메일 송수신을 위한 프로토콜들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송신 프로토콜 </a:t>
            </a:r>
            <a:r>
              <a:rPr lang="en-US" altLang="ko-KR" dirty="0"/>
              <a:t>SMTP</a:t>
            </a:r>
            <a:r>
              <a:rPr lang="ko-KR" altLang="en-US" dirty="0"/>
              <a:t>와 수신 프로토콜 </a:t>
            </a:r>
            <a:r>
              <a:rPr lang="en-US" altLang="ko-KR" dirty="0"/>
              <a:t>POP3, IMAP</a:t>
            </a:r>
            <a:r>
              <a:rPr lang="ko-KR" altLang="en-US" dirty="0"/>
              <a:t>으로 나뉨</a:t>
            </a:r>
          </a:p>
        </p:txBody>
      </p:sp>
    </p:spTree>
    <p:extLst>
      <p:ext uri="{BB962C8B-B14F-4D97-AF65-F5344CB8AC3E}">
        <p14:creationId xmlns:p14="http://schemas.microsoft.com/office/powerpoint/2010/main" val="157561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A57-A9F2-414C-ACBE-5DD98135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SMTP, POP3, IMAP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9F44-0080-4F3A-B346-9EDB55F5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현재 이메일의 표준 규격에 대한 표준 문서 </a:t>
            </a:r>
            <a:r>
              <a:rPr lang="en-US" altLang="ko-KR" dirty="0">
                <a:hlinkClick r:id="rId2"/>
              </a:rPr>
              <a:t>RFC 2822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POP3</a:t>
            </a:r>
          </a:p>
          <a:p>
            <a:pPr lvl="1"/>
            <a:r>
              <a:rPr lang="ko-KR" altLang="en-US" dirty="0"/>
              <a:t>이메일 다운로드만 가능</a:t>
            </a:r>
            <a:endParaRPr lang="en-US" altLang="ko-KR" dirty="0"/>
          </a:p>
          <a:p>
            <a:pPr lvl="1"/>
            <a:r>
              <a:rPr lang="ko-KR" altLang="en-US" dirty="0"/>
              <a:t>한 번에 하나의 장치로만 메일에 접근 가능</a:t>
            </a:r>
            <a:endParaRPr lang="en-US" altLang="ko-KR" dirty="0"/>
          </a:p>
          <a:p>
            <a:pPr lvl="1"/>
            <a:r>
              <a:rPr lang="ko-KR" altLang="en-US" dirty="0"/>
              <a:t>단방향 통신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IMAP</a:t>
            </a:r>
          </a:p>
          <a:p>
            <a:pPr lvl="1"/>
            <a:r>
              <a:rPr lang="ko-KR" altLang="en-US" dirty="0"/>
              <a:t>메일 서버의 각 디렉토리에 직접 접근 가능</a:t>
            </a:r>
            <a:endParaRPr lang="en-US" altLang="ko-KR" dirty="0"/>
          </a:p>
          <a:p>
            <a:pPr lvl="1"/>
            <a:r>
              <a:rPr lang="ko-KR" altLang="en-US" dirty="0"/>
              <a:t>한 번에 여러 장치로 접근 가능</a:t>
            </a:r>
            <a:endParaRPr lang="en-US" altLang="ko-KR" dirty="0"/>
          </a:p>
          <a:p>
            <a:pPr lvl="1"/>
            <a:r>
              <a:rPr lang="ko-KR" altLang="en-US" dirty="0"/>
              <a:t>양방향 통신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19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BD5E-9EA9-4C90-B776-651A43A5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96FD-E06C-419F-BD31-CA4F037F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err="1"/>
              <a:t>H</a:t>
            </a:r>
            <a:r>
              <a:rPr lang="en-US" altLang="ko-KR" dirty="0" err="1"/>
              <a:t>yper</a:t>
            </a:r>
            <a:r>
              <a:rPr lang="en-US" altLang="ko-KR" b="1" dirty="0" err="1"/>
              <a:t>T</a:t>
            </a:r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en-US" altLang="ko-KR" b="1" dirty="0"/>
              <a:t>T</a:t>
            </a:r>
            <a:r>
              <a:rPr lang="en-US" altLang="ko-KR" dirty="0"/>
              <a:t>ransfer </a:t>
            </a:r>
            <a:r>
              <a:rPr lang="en-US" altLang="ko-KR" b="1" dirty="0"/>
              <a:t>P</a:t>
            </a:r>
            <a:r>
              <a:rPr lang="en-US" altLang="ko-KR" dirty="0"/>
              <a:t>rotocol</a:t>
            </a:r>
          </a:p>
          <a:p>
            <a:endParaRPr lang="en-US" altLang="ko-KR" dirty="0"/>
          </a:p>
          <a:p>
            <a:r>
              <a:rPr lang="en-US" altLang="ko-KR" dirty="0"/>
              <a:t>HTTP1.1 </a:t>
            </a:r>
            <a:r>
              <a:rPr lang="ko-KR" altLang="en-US" dirty="0"/>
              <a:t>프로토콜에 대한 표준 문서 </a:t>
            </a:r>
            <a:r>
              <a:rPr lang="en-US" altLang="ko-KR" dirty="0">
                <a:hlinkClick r:id="rId2"/>
              </a:rPr>
              <a:t>RFC 2616</a:t>
            </a:r>
            <a:endParaRPr lang="en-US" altLang="ko-KR" dirty="0"/>
          </a:p>
          <a:p>
            <a:pPr lvl="1"/>
            <a:r>
              <a:rPr lang="en-US" altLang="ko-KR" dirty="0"/>
              <a:t>HTTP2</a:t>
            </a:r>
            <a:r>
              <a:rPr lang="ko-KR" altLang="en-US" dirty="0"/>
              <a:t> 프로토콜에 대한 표준 문서 </a:t>
            </a:r>
            <a:r>
              <a:rPr lang="en-US" altLang="ko-KR" dirty="0">
                <a:hlinkClick r:id="rId3"/>
              </a:rPr>
              <a:t>RFC 7540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WWW(World Wide Web) </a:t>
            </a:r>
            <a:r>
              <a:rPr lang="ko-KR" altLang="en-US" dirty="0"/>
              <a:t>상에서 정보를 주고받는 프로토콜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무상태성</a:t>
            </a:r>
            <a:r>
              <a:rPr lang="en-US" altLang="ko-KR" dirty="0"/>
              <a:t>(Stateless), </a:t>
            </a:r>
            <a:r>
              <a:rPr lang="ko-KR" altLang="en-US" dirty="0"/>
              <a:t>비연결성</a:t>
            </a:r>
            <a:r>
              <a:rPr lang="en-US" altLang="ko-KR" dirty="0"/>
              <a:t>(Connectionless)</a:t>
            </a:r>
          </a:p>
          <a:p>
            <a:endParaRPr lang="en-US" altLang="ko-KR" dirty="0"/>
          </a:p>
          <a:p>
            <a:r>
              <a:rPr lang="en-US" altLang="ko-KR" dirty="0"/>
              <a:t>URI(Uniform Resource Identifier)</a:t>
            </a:r>
            <a:r>
              <a:rPr lang="ko-KR" altLang="en-US" dirty="0"/>
              <a:t>로 인터넷 상의 자원 식별</a:t>
            </a:r>
            <a:endParaRPr lang="en-US" altLang="ko-KR" dirty="0"/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에 대한 표준 문서 </a:t>
            </a:r>
            <a:r>
              <a:rPr lang="en-US" altLang="ko-KR" dirty="0">
                <a:hlinkClick r:id="rId4"/>
              </a:rPr>
              <a:t>RFC 3986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68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E9F6-561D-46D0-8CF7-F9F892B2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Message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AE20-2F58-4191-B244-35C24B14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에서 서버와 클라이언트가 데이터를 교환하는 형식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요청과 응답으로 분류되며</a:t>
            </a:r>
            <a:r>
              <a:rPr lang="en-US" altLang="ko-KR" dirty="0"/>
              <a:t>, ASCII</a:t>
            </a:r>
            <a:r>
              <a:rPr lang="ko-KR" altLang="en-US" dirty="0"/>
              <a:t> 텍스트 형태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추가적인 정보를 제공하는 여러 헤더를 함께 보낼 수 있음</a:t>
            </a:r>
          </a:p>
        </p:txBody>
      </p:sp>
    </p:spTree>
    <p:extLst>
      <p:ext uri="{BB962C8B-B14F-4D97-AF65-F5344CB8AC3E}">
        <p14:creationId xmlns:p14="http://schemas.microsoft.com/office/powerpoint/2010/main" val="371561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30CA-3806-427A-9603-9107503D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Request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DEA0C7-8D65-442B-8911-7A65FF8F6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989067"/>
              </p:ext>
            </p:extLst>
          </p:nvPr>
        </p:nvGraphicFramePr>
        <p:xfrm>
          <a:off x="1968267" y="1690688"/>
          <a:ext cx="8255466" cy="4886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0054">
                  <a:extLst>
                    <a:ext uri="{9D8B030D-6E8A-4147-A177-3AD203B41FA5}">
                      <a16:colId xmlns:a16="http://schemas.microsoft.com/office/drawing/2014/main" val="155104078"/>
                    </a:ext>
                  </a:extLst>
                </a:gridCol>
                <a:gridCol w="5495412">
                  <a:extLst>
                    <a:ext uri="{9D8B030D-6E8A-4147-A177-3AD203B41FA5}">
                      <a16:colId xmlns:a16="http://schemas.microsoft.com/office/drawing/2014/main" val="2291648"/>
                    </a:ext>
                  </a:extLst>
                </a:gridCol>
              </a:tblGrid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438065"/>
                  </a:ext>
                </a:extLst>
              </a:tr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onsolas" panose="020B0609020204030204" pitchFamily="49" charset="0"/>
                        </a:rPr>
                        <a:t>GET</a:t>
                      </a:r>
                      <a:endParaRPr lang="ko-KR" alt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지정한 리소스 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659154"/>
                  </a:ext>
                </a:extLst>
              </a:tr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HEAD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ko-KR" altLang="en-US" dirty="0"/>
                        <a:t> 요청 시 돌아올 헤더 요구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728722"/>
                  </a:ext>
                </a:extLst>
              </a:tr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onsolas" panose="020B0609020204030204" pitchFamily="49" charset="0"/>
                        </a:rPr>
                        <a:t>POST</a:t>
                      </a:r>
                      <a:endParaRPr lang="ko-KR" alt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서버로 데이터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084680"/>
                  </a:ext>
                </a:extLst>
              </a:tr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onsolas" panose="020B0609020204030204" pitchFamily="49" charset="0"/>
                        </a:rPr>
                        <a:t>PUT</a:t>
                      </a:r>
                      <a:endParaRPr lang="ko-KR" alt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페이로드를 사용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새 리소스 생성 또는 기존 리소스 대체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171600"/>
                  </a:ext>
                </a:extLst>
              </a:tr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onsolas" panose="020B0609020204030204" pitchFamily="49" charset="0"/>
                        </a:rPr>
                        <a:t>DELETE</a:t>
                      </a:r>
                      <a:endParaRPr lang="ko-KR" alt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지정한 리소스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510844"/>
                  </a:ext>
                </a:extLst>
              </a:tr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CONNECT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요청한 리소스에 대한 양방향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616410"/>
                  </a:ext>
                </a:extLst>
              </a:tr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OPTIONS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리소스와의 통신 옵션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184445"/>
                  </a:ext>
                </a:extLst>
              </a:tr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TRACE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리소스의 경로를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따라 메시지 </a:t>
                      </a:r>
                      <a:r>
                        <a:rPr lang="en-US" altLang="ko-KR" dirty="0"/>
                        <a:t>loop-back </a:t>
                      </a:r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790"/>
                  </a:ext>
                </a:extLst>
              </a:tr>
              <a:tr h="45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Consolas" panose="020B0609020204030204" pitchFamily="49" charset="0"/>
                        </a:rPr>
                        <a:t>PATCH</a:t>
                      </a:r>
                      <a:endParaRPr lang="ko-KR" alt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리소스의 부분적인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57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1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FF34-7BA7-446D-952B-240D4170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상태 코드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1715DF-3AA1-41E7-A3E5-BDDEF4AD7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90526"/>
              </p:ext>
            </p:extLst>
          </p:nvPr>
        </p:nvGraphicFramePr>
        <p:xfrm>
          <a:off x="2533299" y="2404465"/>
          <a:ext cx="7125401" cy="3006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81">
                  <a:extLst>
                    <a:ext uri="{9D8B030D-6E8A-4147-A177-3AD203B41FA5}">
                      <a16:colId xmlns:a16="http://schemas.microsoft.com/office/drawing/2014/main" val="1572474525"/>
                    </a:ext>
                  </a:extLst>
                </a:gridCol>
                <a:gridCol w="6289320">
                  <a:extLst>
                    <a:ext uri="{9D8B030D-6E8A-4147-A177-3AD203B41FA5}">
                      <a16:colId xmlns:a16="http://schemas.microsoft.com/office/drawing/2014/main" val="1422934208"/>
                    </a:ext>
                  </a:extLst>
                </a:gridCol>
              </a:tblGrid>
              <a:tr h="501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759507"/>
                  </a:ext>
                </a:extLst>
              </a:tr>
              <a:tr h="50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조건부 응답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요청을 받았으며 작업을 계속함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165260"/>
                  </a:ext>
                </a:extLst>
              </a:tr>
              <a:tr h="50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요청한 동작을 수신하여 이해했고 성공적으로 처리함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84687"/>
                  </a:ext>
                </a:extLst>
              </a:tr>
              <a:tr h="50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리다이렉션 완료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요청을 마치기 위해 추가 동작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490791"/>
                  </a:ext>
                </a:extLst>
              </a:tr>
              <a:tr h="50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오류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클라이언트 오류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35116"/>
                  </a:ext>
                </a:extLst>
              </a:tr>
              <a:tr h="501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오류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유효한 요청이지만 서버가 처리하지 못함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07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4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7210-6A8A-44EA-9174-9A314BE7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보게 될 상태 코드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FA97D8-9C6F-4147-8A00-1D21A8F9B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340646"/>
              </p:ext>
            </p:extLst>
          </p:nvPr>
        </p:nvGraphicFramePr>
        <p:xfrm>
          <a:off x="2533299" y="1786854"/>
          <a:ext cx="7125401" cy="452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81">
                  <a:extLst>
                    <a:ext uri="{9D8B030D-6E8A-4147-A177-3AD203B41FA5}">
                      <a16:colId xmlns:a16="http://schemas.microsoft.com/office/drawing/2014/main" val="1572474525"/>
                    </a:ext>
                  </a:extLst>
                </a:gridCol>
                <a:gridCol w="6289320">
                  <a:extLst>
                    <a:ext uri="{9D8B030D-6E8A-4147-A177-3AD203B41FA5}">
                      <a16:colId xmlns:a16="http://schemas.microsoft.com/office/drawing/2014/main" val="1422934208"/>
                    </a:ext>
                  </a:extLst>
                </a:gridCol>
              </a:tblGrid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759507"/>
                  </a:ext>
                </a:extLst>
              </a:tr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페이지를 성공적으로 제공했음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165260"/>
                  </a:ext>
                </a:extLst>
              </a:tr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서버가 새 리소스를 성공적으로 작성했음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84687"/>
                  </a:ext>
                </a:extLst>
              </a:tr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요청은 성공했지만 제공할 컨텐츠가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490791"/>
                  </a:ext>
                </a:extLst>
              </a:tr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유효한 인증이 되지 않아 요청이 완료되지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795627"/>
                  </a:ext>
                </a:extLst>
              </a:tr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권한이 없어 요청을 거부함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35116"/>
                  </a:ext>
                </a:extLst>
              </a:tr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요청한 리소스를 찾을 수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047846"/>
                  </a:ext>
                </a:extLst>
              </a:tr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사용된 메소드를 요청에 사용할 수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070867"/>
                  </a:ext>
                </a:extLst>
              </a:tr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서버에 오류가 발생하여 요청을 수행할 수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571372"/>
                  </a:ext>
                </a:extLst>
              </a:tr>
              <a:tr h="452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서버가 요청을 처리할 준비가 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01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31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5006-B230-4DBB-AD73-9F3457B9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9560-F58C-44DA-97E2-F336DA98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주요 서버 프로그램 종류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프로토콜이란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잘 알려진 프로토콜</a:t>
            </a:r>
            <a:endParaRPr lang="en-US" altLang="ko-KR" dirty="0"/>
          </a:p>
          <a:p>
            <a:pPr lvl="1"/>
            <a:r>
              <a:rPr lang="en-US" altLang="ko-KR" dirty="0"/>
              <a:t>TCP/IP</a:t>
            </a:r>
          </a:p>
          <a:p>
            <a:pPr lvl="1"/>
            <a:r>
              <a:rPr lang="en-US" altLang="ko-KR" dirty="0"/>
              <a:t>FTP</a:t>
            </a:r>
          </a:p>
          <a:p>
            <a:pPr lvl="1"/>
            <a:r>
              <a:rPr lang="en-US" altLang="ko-KR" dirty="0"/>
              <a:t>SMTP, POP3, IMAP</a:t>
            </a:r>
          </a:p>
          <a:p>
            <a:endParaRPr lang="en-US" altLang="ko-KR" dirty="0"/>
          </a:p>
          <a:p>
            <a:r>
              <a:rPr lang="en-US" altLang="ko-KR" dirty="0"/>
              <a:t>RFC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중요점</a:t>
            </a:r>
          </a:p>
        </p:txBody>
      </p:sp>
    </p:spTree>
    <p:extLst>
      <p:ext uri="{BB962C8B-B14F-4D97-AF65-F5344CB8AC3E}">
        <p14:creationId xmlns:p14="http://schemas.microsoft.com/office/powerpoint/2010/main" val="390306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83B0-8849-496D-B669-CC9FE1AC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995B-AB54-4E59-A658-880521F9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인터넷 기술에 관해 참고할 수 있는 공식 문서</a:t>
            </a:r>
            <a:r>
              <a:rPr lang="en-US" altLang="ko-KR" dirty="0"/>
              <a:t> RFC</a:t>
            </a:r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Message</a:t>
            </a:r>
            <a:r>
              <a:rPr lang="ko-KR" altLang="en-US" dirty="0"/>
              <a:t>라는 형식으로 데이터를 교환</a:t>
            </a:r>
            <a:endParaRPr lang="en-US" altLang="ko-KR" dirty="0"/>
          </a:p>
          <a:p>
            <a:pPr lvl="1"/>
            <a:r>
              <a:rPr lang="ko-KR" altLang="en-US" dirty="0"/>
              <a:t>추가 정보 교환을 위해 </a:t>
            </a:r>
            <a:r>
              <a:rPr lang="en-US" altLang="ko-KR" dirty="0"/>
              <a:t>Header</a:t>
            </a:r>
            <a:r>
              <a:rPr lang="ko-KR" altLang="en-US" dirty="0"/>
              <a:t>를 붙여서 보냄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프로토콜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357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864B-6024-4877-8C5C-37E0783F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285D-7728-4CC1-8EBA-4F477916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빈번하게 사용되는 </a:t>
            </a:r>
            <a:r>
              <a:rPr lang="en-US" altLang="ko-KR" dirty="0"/>
              <a:t>5</a:t>
            </a:r>
            <a:r>
              <a:rPr lang="ko-KR" altLang="en-US" dirty="0"/>
              <a:t>가지의 요청 메소드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응답 상태 코드 클래스는 몇 가지</a:t>
            </a:r>
            <a:r>
              <a:rPr lang="en-US" altLang="ko-KR" dirty="0"/>
              <a:t>? </a:t>
            </a:r>
            <a:r>
              <a:rPr lang="ko-KR" altLang="en-US" dirty="0"/>
              <a:t>각각이 의미하는 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0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892-4BE4-400C-BAE2-F6F09799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서버 프로그램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7B495-7CE1-460B-BCD7-D25F887234AC}"/>
              </a:ext>
            </a:extLst>
          </p:cNvPr>
          <p:cNvSpPr txBox="1"/>
          <p:nvPr/>
        </p:nvSpPr>
        <p:spPr>
          <a:xfrm>
            <a:off x="5593298" y="3136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0A3EA-4F33-4088-ACBA-CE343DF73FD1}"/>
              </a:ext>
            </a:extLst>
          </p:cNvPr>
          <p:cNvSpPr txBox="1"/>
          <p:nvPr/>
        </p:nvSpPr>
        <p:spPr>
          <a:xfrm>
            <a:off x="2345936" y="46060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컴퓨팅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20AF3-DCE1-42D8-BCFE-A0B3B7CC67CD}"/>
              </a:ext>
            </a:extLst>
          </p:cNvPr>
          <p:cNvSpPr txBox="1"/>
          <p:nvPr/>
        </p:nvSpPr>
        <p:spPr>
          <a:xfrm>
            <a:off x="4142532" y="52820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데이터베이스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B8C29-0049-4C9A-8681-E25E83039215}"/>
              </a:ext>
            </a:extLst>
          </p:cNvPr>
          <p:cNvSpPr txBox="1"/>
          <p:nvPr/>
        </p:nvSpPr>
        <p:spPr>
          <a:xfrm>
            <a:off x="7345443" y="55291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파일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4303F-E8E7-48C3-B158-EAA6876443FB}"/>
              </a:ext>
            </a:extLst>
          </p:cNvPr>
          <p:cNvSpPr txBox="1"/>
          <p:nvPr/>
        </p:nvSpPr>
        <p:spPr>
          <a:xfrm>
            <a:off x="8738070" y="47457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게임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BD5BE-C2AC-4176-BD03-44FAC03AC5F3}"/>
              </a:ext>
            </a:extLst>
          </p:cNvPr>
          <p:cNvSpPr txBox="1"/>
          <p:nvPr/>
        </p:nvSpPr>
        <p:spPr>
          <a:xfrm>
            <a:off x="2158574" y="31366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F0199-EED9-42BD-AD8C-A867E750A6DD}"/>
              </a:ext>
            </a:extLst>
          </p:cNvPr>
          <p:cNvSpPr txBox="1"/>
          <p:nvPr/>
        </p:nvSpPr>
        <p:spPr>
          <a:xfrm>
            <a:off x="6791445" y="19519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프록시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D632E-6A96-43E9-9EDC-D8610C41ACAF}"/>
              </a:ext>
            </a:extLst>
          </p:cNvPr>
          <p:cNvSpPr txBox="1"/>
          <p:nvPr/>
        </p:nvSpPr>
        <p:spPr>
          <a:xfrm>
            <a:off x="4236421" y="43029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38DB0-6835-4034-A2AD-ADD9D4C8547A}"/>
              </a:ext>
            </a:extLst>
          </p:cNvPr>
          <p:cNvSpPr txBox="1"/>
          <p:nvPr/>
        </p:nvSpPr>
        <p:spPr>
          <a:xfrm>
            <a:off x="3482314" y="235545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도메인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208FA-229B-4D6D-887B-0013D80C7B53}"/>
              </a:ext>
            </a:extLst>
          </p:cNvPr>
          <p:cNvSpPr txBox="1"/>
          <p:nvPr/>
        </p:nvSpPr>
        <p:spPr>
          <a:xfrm>
            <a:off x="7866768" y="3756060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DHCP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B43B4-4CEB-4A8B-A677-A4426DDFCF1B}"/>
              </a:ext>
            </a:extLst>
          </p:cNvPr>
          <p:cNvSpPr txBox="1"/>
          <p:nvPr/>
        </p:nvSpPr>
        <p:spPr>
          <a:xfrm>
            <a:off x="8241900" y="27872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웹 어플리케이션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9B509EE-2924-48B3-BEE3-85A8C7D1648C}"/>
              </a:ext>
            </a:extLst>
          </p:cNvPr>
          <p:cNvCxnSpPr>
            <a:endCxn id="14" idx="2"/>
          </p:cNvCxnSpPr>
          <p:nvPr/>
        </p:nvCxnSpPr>
        <p:spPr>
          <a:xfrm rot="10800000">
            <a:off x="4398592" y="2817118"/>
            <a:ext cx="1406591" cy="31949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2E3628E-7C3B-4FB3-AC3F-2788615987EA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4482644" y="3686940"/>
            <a:ext cx="1188315" cy="616003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2D25EAD-6465-4733-AFA5-35207554D95D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rot="10800000">
            <a:off x="2958794" y="3367446"/>
            <a:ext cx="2634505" cy="615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6347297-793F-4DD9-B3C2-A90A85CF59D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846762" y="4032821"/>
            <a:ext cx="1560672" cy="9378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1EFC031-A6E1-44E3-85AC-3CAA8A4D453A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2899934" y="3568846"/>
            <a:ext cx="2693364" cy="103723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22225DB-4006-4BDD-9CA5-A11527C7213C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6153566" y="3937155"/>
            <a:ext cx="1773081" cy="14108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436A470-8080-48B8-AE9F-741EB1840C4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25335" y="3721388"/>
            <a:ext cx="2212735" cy="12552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7D8FE1E-660D-42E1-B75A-4BCF3772009F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6598701" y="3429000"/>
            <a:ext cx="1268067" cy="5578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87F0205-11AA-40FD-9D1A-1F336B5E33D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672067" y="3018085"/>
            <a:ext cx="1569833" cy="27631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2DBADE0-D2D2-4498-9202-110ED73D1AC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447818" y="2413649"/>
            <a:ext cx="897625" cy="71985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2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F7C6-4461-4002-85A1-7227C3BE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54257348-0050-4650-8C0D-BE436ADBA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40" y="4356536"/>
            <a:ext cx="1651147" cy="1651147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FB63F18F-8A7F-42E1-A615-375A6F7A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293" y="4356535"/>
            <a:ext cx="1651147" cy="1651147"/>
          </a:xfrm>
          <a:prstGeom prst="rect">
            <a:avLst/>
          </a:prstGeom>
        </p:spPr>
      </p:pic>
      <p:pic>
        <p:nvPicPr>
          <p:cNvPr id="10" name="Graphic 9" descr="Chat with solid fill">
            <a:extLst>
              <a:ext uri="{FF2B5EF4-FFF2-40B4-BE49-F238E27FC236}">
                <a16:creationId xmlns:a16="http://schemas.microsoft.com/office/drawing/2014/main" id="{ED99EE1F-4BED-4BE1-8688-605B640D9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1843" y="1822714"/>
            <a:ext cx="3359394" cy="33593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FEA306-8773-4372-A7C7-ECAE582F67A1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728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4015621B-9970-466D-84EB-EB9203DC9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743" y="4356535"/>
            <a:ext cx="1651147" cy="1651147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DDF81C70-A61F-4BA4-BCF2-D5153A725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38213" y="4356535"/>
            <a:ext cx="1651147" cy="1651147"/>
          </a:xfrm>
          <a:prstGeom prst="rect">
            <a:avLst/>
          </a:prstGeom>
        </p:spPr>
      </p:pic>
      <p:pic>
        <p:nvPicPr>
          <p:cNvPr id="18" name="Graphic 17" descr="Web design with solid fill">
            <a:extLst>
              <a:ext uri="{FF2B5EF4-FFF2-40B4-BE49-F238E27FC236}">
                <a16:creationId xmlns:a16="http://schemas.microsoft.com/office/drawing/2014/main" id="{41DB8D84-965C-4E3E-A985-8B44EDCCD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7078" y="2676843"/>
            <a:ext cx="1651135" cy="16511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6C58EDC-F11B-4718-BDB3-989F06FDBE11}"/>
              </a:ext>
            </a:extLst>
          </p:cNvPr>
          <p:cNvCxnSpPr>
            <a:stCxn id="14" idx="0"/>
            <a:endCxn id="18" idx="1"/>
          </p:cNvCxnSpPr>
          <p:nvPr/>
        </p:nvCxnSpPr>
        <p:spPr>
          <a:xfrm rot="5400000" flipH="1" flipV="1">
            <a:off x="7562635" y="3532093"/>
            <a:ext cx="854124" cy="79476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4112230-4789-4DAB-BC50-4616BCB52027}"/>
              </a:ext>
            </a:extLst>
          </p:cNvPr>
          <p:cNvCxnSpPr>
            <a:stCxn id="16" idx="0"/>
            <a:endCxn id="18" idx="3"/>
          </p:cNvCxnSpPr>
          <p:nvPr/>
        </p:nvCxnSpPr>
        <p:spPr>
          <a:xfrm rot="16200000" flipV="1">
            <a:off x="10023938" y="3516686"/>
            <a:ext cx="854124" cy="82557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1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4DC2-827A-4718-A442-473E8E1F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F77B-D4C7-4729-8669-7A5C5E79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 규약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같은 네트워크 내의 서로 다른 장치들 사이에서 데이터를 표현하고 처리하는 규칙의 집합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마치 인간이 소통하기 위해서 같은 언어로 대화해야 하는 것과 비슷하다고 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103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A7CF-917C-49C1-8534-834E9B74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 알려진 프로토콜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BD7F-BD7E-4128-A92A-72F17C01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TCP/IP</a:t>
            </a:r>
          </a:p>
          <a:p>
            <a:endParaRPr lang="en-US" altLang="ko-KR" dirty="0"/>
          </a:p>
          <a:p>
            <a:r>
              <a:rPr lang="en-US" altLang="ko-KR" dirty="0"/>
              <a:t>FTP</a:t>
            </a:r>
          </a:p>
          <a:p>
            <a:endParaRPr lang="en-US" altLang="ko-KR" dirty="0"/>
          </a:p>
          <a:p>
            <a:r>
              <a:rPr lang="en-US" altLang="ko-KR" dirty="0"/>
              <a:t>SSH</a:t>
            </a:r>
          </a:p>
          <a:p>
            <a:endParaRPr lang="en-US" altLang="ko-KR" dirty="0"/>
          </a:p>
          <a:p>
            <a:r>
              <a:rPr lang="en-US" altLang="ko-KR" dirty="0"/>
              <a:t>SMTP, POP3, IMAP</a:t>
            </a:r>
          </a:p>
          <a:p>
            <a:endParaRPr lang="en-US" altLang="ko-KR" dirty="0"/>
          </a:p>
          <a:p>
            <a:r>
              <a:rPr lang="en-US" altLang="ko-KR" dirty="0"/>
              <a:t>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24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2503-6279-45DE-8903-2878D262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FD0D-7AAE-42BD-946C-C87144B37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기술과 관련된 사실상의</a:t>
            </a:r>
            <a:r>
              <a:rPr lang="en-US" altLang="ko-KR" dirty="0"/>
              <a:t>(</a:t>
            </a:r>
            <a:r>
              <a:rPr lang="en-US" altLang="ko-KR" i="1" dirty="0"/>
              <a:t>de facto</a:t>
            </a:r>
            <a:r>
              <a:rPr lang="en-US" altLang="ko-KR" dirty="0"/>
              <a:t>)</a:t>
            </a:r>
            <a:r>
              <a:rPr lang="ko-KR" altLang="en-US" dirty="0"/>
              <a:t> 공식 문서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Internet Draft → RFC → </a:t>
            </a:r>
            <a:r>
              <a:rPr lang="en-US" altLang="ko-KR" dirty="0">
                <a:hlinkClick r:id="rId2"/>
              </a:rPr>
              <a:t>Internet Standard</a:t>
            </a:r>
            <a:r>
              <a:rPr lang="ko-KR" altLang="en-US" dirty="0"/>
              <a:t>의 수순을 따름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실제로 표준으로 제정되기 전까지의 유예기간이 상당히 긺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RFC</a:t>
            </a:r>
            <a:r>
              <a:rPr lang="ko-KR" altLang="en-US" dirty="0"/>
              <a:t>가 사실상 공식 문서의 역할을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네트워크 프로토콜의 정의 등을 </a:t>
            </a:r>
            <a:r>
              <a:rPr lang="en-US" altLang="ko-KR" dirty="0"/>
              <a:t>RFC</a:t>
            </a:r>
            <a:r>
              <a:rPr lang="ko-KR" altLang="en-US" dirty="0"/>
              <a:t>에서 찾을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809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1856-5F59-4F4E-8480-88DC3F50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D167-DC53-4795-82D6-64B4BA83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</a:t>
            </a:r>
            <a:r>
              <a:rPr lang="en-US" altLang="ko-KR" dirty="0"/>
              <a:t>ransmission </a:t>
            </a:r>
            <a:r>
              <a:rPr lang="en-US" altLang="ko-KR" b="1" dirty="0"/>
              <a:t>C</a:t>
            </a:r>
            <a:r>
              <a:rPr lang="en-US" altLang="ko-KR" dirty="0"/>
              <a:t>ontrol </a:t>
            </a:r>
            <a:r>
              <a:rPr lang="en-US" altLang="ko-KR" b="1" dirty="0"/>
              <a:t>P</a:t>
            </a:r>
            <a:r>
              <a:rPr lang="en-US" altLang="ko-KR" dirty="0"/>
              <a:t>rotocol / </a:t>
            </a:r>
            <a:r>
              <a:rPr lang="en-US" altLang="ko-KR" b="1" dirty="0"/>
              <a:t>I</a:t>
            </a:r>
            <a:r>
              <a:rPr lang="en-US" altLang="ko-KR" dirty="0"/>
              <a:t>nternet </a:t>
            </a:r>
            <a:r>
              <a:rPr lang="en-US" altLang="ko-KR" b="1" dirty="0"/>
              <a:t>P</a:t>
            </a:r>
            <a:r>
              <a:rPr lang="en-US" altLang="ko-KR" dirty="0"/>
              <a:t>rotocol</a:t>
            </a:r>
          </a:p>
          <a:p>
            <a:endParaRPr lang="en-US" altLang="ko-KR" dirty="0"/>
          </a:p>
          <a:p>
            <a:r>
              <a:rPr lang="ko-KR" altLang="en-US" dirty="0"/>
              <a:t>패킷을 이용해 통신하는 방식인 </a:t>
            </a:r>
            <a:r>
              <a:rPr lang="en-US" altLang="ko-KR" b="1" dirty="0"/>
              <a:t>IP</a:t>
            </a:r>
          </a:p>
          <a:p>
            <a:endParaRPr lang="en-US" altLang="ko-KR" b="1" dirty="0"/>
          </a:p>
          <a:p>
            <a:r>
              <a:rPr lang="en-US" altLang="ko-KR" b="1" dirty="0"/>
              <a:t>IP</a:t>
            </a:r>
            <a:r>
              <a:rPr lang="ko-KR" altLang="en-US" dirty="0"/>
              <a:t>를 이용해 보내진 데이터의 전달 및 순서를 보증하는 </a:t>
            </a:r>
            <a:r>
              <a:rPr lang="en-US" altLang="ko-KR" b="1" dirty="0"/>
              <a:t>TCP</a:t>
            </a:r>
          </a:p>
          <a:p>
            <a:endParaRPr lang="en-US" altLang="ko-KR" b="1" dirty="0"/>
          </a:p>
          <a:p>
            <a:r>
              <a:rPr lang="ko-KR" altLang="en-US" dirty="0"/>
              <a:t>상위 계층인 애플리케이션 계층은 </a:t>
            </a:r>
            <a:r>
              <a:rPr lang="en-US" altLang="ko-KR" dirty="0"/>
              <a:t>TCP/IP</a:t>
            </a:r>
            <a:r>
              <a:rPr lang="ko-KR" altLang="en-US" dirty="0"/>
              <a:t> 위에서 구현됨</a:t>
            </a:r>
          </a:p>
        </p:txBody>
      </p:sp>
    </p:spTree>
    <p:extLst>
      <p:ext uri="{BB962C8B-B14F-4D97-AF65-F5344CB8AC3E}">
        <p14:creationId xmlns:p14="http://schemas.microsoft.com/office/powerpoint/2010/main" val="123235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3FC4-5613-483D-9709-E145F9A4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포트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2707-F15B-48C8-8128-ED563EDC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연결 및 통신의 종단점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포트는 특정한 프로세스 또는 서비스와 관련되어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다른 데이터를 구분할 수 있게 해주는 이정표</a:t>
            </a:r>
          </a:p>
        </p:txBody>
      </p:sp>
    </p:spTree>
    <p:extLst>
      <p:ext uri="{BB962C8B-B14F-4D97-AF65-F5344CB8AC3E}">
        <p14:creationId xmlns:p14="http://schemas.microsoft.com/office/powerpoint/2010/main" val="75379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711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Office Theme</vt:lpstr>
      <vt:lpstr>서버의 종류와 용도</vt:lpstr>
      <vt:lpstr>목차</vt:lpstr>
      <vt:lpstr>주요 서버 프로그램 종류</vt:lpstr>
      <vt:lpstr>프로토콜이란?</vt:lpstr>
      <vt:lpstr>프로토콜이란?</vt:lpstr>
      <vt:lpstr>잘 알려진 프로토콜</vt:lpstr>
      <vt:lpstr>RFC란?</vt:lpstr>
      <vt:lpstr>TCP/IP</vt:lpstr>
      <vt:lpstr>네트워크 포트</vt:lpstr>
      <vt:lpstr>잘 알려진 포트</vt:lpstr>
      <vt:lpstr>FTP</vt:lpstr>
      <vt:lpstr>SSH</vt:lpstr>
      <vt:lpstr>SMTP, POP3, IMAP</vt:lpstr>
      <vt:lpstr>SMTP, POP3, IMAP</vt:lpstr>
      <vt:lpstr>HTTP</vt:lpstr>
      <vt:lpstr>HTTP Message</vt:lpstr>
      <vt:lpstr>HTTP Request Method</vt:lpstr>
      <vt:lpstr>HTTP 상태 코드</vt:lpstr>
      <vt:lpstr>자주 보게 될 상태 코드</vt:lpstr>
      <vt:lpstr>중요점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서버의 종류와 용도</dc:title>
  <dc:creator>Park JungWook</dc:creator>
  <cp:lastModifiedBy>Park JungWook</cp:lastModifiedBy>
  <cp:revision>417</cp:revision>
  <dcterms:created xsi:type="dcterms:W3CDTF">2021-11-14T16:39:51Z</dcterms:created>
  <dcterms:modified xsi:type="dcterms:W3CDTF">2021-11-18T04:13:22Z</dcterms:modified>
</cp:coreProperties>
</file>